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60" r:id="rId4"/>
    <p:sldId id="262" r:id="rId5"/>
    <p:sldId id="259" r:id="rId6"/>
    <p:sldId id="261"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4660"/>
  </p:normalViewPr>
  <p:slideViewPr>
    <p:cSldViewPr snapToGrid="0">
      <p:cViewPr varScale="1">
        <p:scale>
          <a:sx n="79" d="100"/>
          <a:sy n="79"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98A95C-9F76-4750-8159-51298DE7E8F9}"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8518B269-A84C-4D16-9DFC-F4170CF5504B}">
      <dgm:prSet custT="1"/>
      <dgm:spPr/>
      <dgm:t>
        <a:bodyPr/>
        <a:lstStyle/>
        <a:p>
          <a:r>
            <a:rPr lang="en-US" sz="1600" b="0" i="0" dirty="0">
              <a:latin typeface="Calibri" panose="020F0502020204030204" pitchFamily="34" charset="0"/>
              <a:ea typeface="Calibri" panose="020F0502020204030204" pitchFamily="34" charset="0"/>
              <a:cs typeface="Calibri" panose="020F0502020204030204" pitchFamily="34" charset="0"/>
            </a:rPr>
            <a:t>Retaining inactive customers and converting them into active customers can be a challenge for any business. However, with the right strategies in place, it's possible to reignite their interest in the products or services and turn them into loyal customers</a:t>
          </a:r>
          <a:endParaRPr lang="en-US" sz="1600" dirty="0">
            <a:latin typeface="Calibri" panose="020F0502020204030204" pitchFamily="34" charset="0"/>
            <a:ea typeface="Calibri" panose="020F0502020204030204" pitchFamily="34" charset="0"/>
            <a:cs typeface="Calibri" panose="020F0502020204030204" pitchFamily="34" charset="0"/>
          </a:endParaRPr>
        </a:p>
      </dgm:t>
    </dgm:pt>
    <dgm:pt modelId="{70A89ABD-524E-477F-8100-B68480257E4B}" type="parTrans" cxnId="{AEE22C65-B75A-4121-9D71-7B358C171495}">
      <dgm:prSet/>
      <dgm:spPr/>
      <dgm:t>
        <a:bodyPr/>
        <a:lstStyle/>
        <a:p>
          <a:endParaRPr lang="en-US"/>
        </a:p>
      </dgm:t>
    </dgm:pt>
    <dgm:pt modelId="{DF40A93C-BD20-4871-90CC-8401E182E9A2}" type="sibTrans" cxnId="{AEE22C65-B75A-4121-9D71-7B358C171495}">
      <dgm:prSet/>
      <dgm:spPr/>
      <dgm:t>
        <a:bodyPr/>
        <a:lstStyle/>
        <a:p>
          <a:endParaRPr lang="en-US"/>
        </a:p>
      </dgm:t>
    </dgm:pt>
    <dgm:pt modelId="{FE47A3F5-0EE4-419C-A499-0FAA6574AAEE}">
      <dgm:prSet custT="1"/>
      <dgm:spPr/>
      <dgm:t>
        <a:bodyPr/>
        <a:lstStyle/>
        <a:p>
          <a:r>
            <a:rPr lang="en-US" sz="1600" b="0" i="0" dirty="0">
              <a:latin typeface="Calibri" panose="020F0502020204030204" pitchFamily="34" charset="0"/>
              <a:ea typeface="Calibri" panose="020F0502020204030204" pitchFamily="34" charset="0"/>
              <a:cs typeface="Calibri" panose="020F0502020204030204" pitchFamily="34" charset="0"/>
            </a:rPr>
            <a:t>Identify inactive customers: To retain inactive customers, first need to identify who they are. This could be done through data analysis, customer feedback, or by simply looking at customer purchase history</a:t>
          </a:r>
          <a:endParaRPr lang="en-US" sz="1600" dirty="0">
            <a:latin typeface="Calibri" panose="020F0502020204030204" pitchFamily="34" charset="0"/>
            <a:ea typeface="Calibri" panose="020F0502020204030204" pitchFamily="34" charset="0"/>
            <a:cs typeface="Calibri" panose="020F0502020204030204" pitchFamily="34" charset="0"/>
          </a:endParaRPr>
        </a:p>
      </dgm:t>
    </dgm:pt>
    <dgm:pt modelId="{22D7E2F3-22F0-4F4D-A4D3-A787D8776FF0}" type="parTrans" cxnId="{A00BF1D1-DE95-4B98-8F76-CCF4936FE4F7}">
      <dgm:prSet/>
      <dgm:spPr/>
      <dgm:t>
        <a:bodyPr/>
        <a:lstStyle/>
        <a:p>
          <a:endParaRPr lang="en-US"/>
        </a:p>
      </dgm:t>
    </dgm:pt>
    <dgm:pt modelId="{B7502B46-440D-46E2-A51B-DC8F703339CA}" type="sibTrans" cxnId="{A00BF1D1-DE95-4B98-8F76-CCF4936FE4F7}">
      <dgm:prSet/>
      <dgm:spPr/>
      <dgm:t>
        <a:bodyPr/>
        <a:lstStyle/>
        <a:p>
          <a:endParaRPr lang="en-US"/>
        </a:p>
      </dgm:t>
    </dgm:pt>
    <dgm:pt modelId="{ACD6193A-C479-4772-AF4B-32D33E15381A}">
      <dgm:prSet custT="1"/>
      <dgm:spPr/>
      <dgm:t>
        <a:bodyPr/>
        <a:lstStyle/>
        <a:p>
          <a:r>
            <a:rPr lang="en-US" sz="1600" b="0" i="0" dirty="0">
              <a:latin typeface="Calibri" panose="020F0502020204030204" pitchFamily="34" charset="0"/>
              <a:ea typeface="Calibri" panose="020F0502020204030204" pitchFamily="34" charset="0"/>
              <a:cs typeface="Calibri" panose="020F0502020204030204" pitchFamily="34" charset="0"/>
            </a:rPr>
            <a:t>Understand why they became inactive: Once identified the inactive customers, try to understand why they stopped using your products or services. This could be due to a lack of interest, a competitor's offer, or a poor customer experience</a:t>
          </a:r>
          <a:endParaRPr lang="en-US" sz="1600" dirty="0">
            <a:latin typeface="Calibri" panose="020F0502020204030204" pitchFamily="34" charset="0"/>
            <a:ea typeface="Calibri" panose="020F0502020204030204" pitchFamily="34" charset="0"/>
            <a:cs typeface="Calibri" panose="020F0502020204030204" pitchFamily="34" charset="0"/>
          </a:endParaRPr>
        </a:p>
      </dgm:t>
    </dgm:pt>
    <dgm:pt modelId="{B3B62A3B-9371-40C4-8806-75D7CE7DD362}" type="parTrans" cxnId="{571F5A35-2046-4311-A786-8D397C0A83A1}">
      <dgm:prSet/>
      <dgm:spPr/>
      <dgm:t>
        <a:bodyPr/>
        <a:lstStyle/>
        <a:p>
          <a:endParaRPr lang="en-US"/>
        </a:p>
      </dgm:t>
    </dgm:pt>
    <dgm:pt modelId="{B2FC0326-AD8B-4932-9441-E5AC7FF3397E}" type="sibTrans" cxnId="{571F5A35-2046-4311-A786-8D397C0A83A1}">
      <dgm:prSet/>
      <dgm:spPr/>
      <dgm:t>
        <a:bodyPr/>
        <a:lstStyle/>
        <a:p>
          <a:endParaRPr lang="en-US"/>
        </a:p>
      </dgm:t>
    </dgm:pt>
    <dgm:pt modelId="{CBB8B789-7C5E-4161-BB9D-0C5DF4A1CF03}">
      <dgm:prSet/>
      <dgm:spPr/>
      <dgm:t>
        <a:bodyPr/>
        <a:lstStyle/>
        <a:p>
          <a:r>
            <a:rPr lang="en-US" b="0" i="0" dirty="0">
              <a:latin typeface="Calibri" panose="020F0502020204030204" pitchFamily="34" charset="0"/>
              <a:ea typeface="Calibri" panose="020F0502020204030204" pitchFamily="34" charset="0"/>
              <a:cs typeface="Calibri" panose="020F0502020204030204" pitchFamily="34" charset="0"/>
            </a:rPr>
            <a:t>Use loyalty programs: Consider implementing a loyalty program that rewards customers for their business. This can incentivize inactive customers to return and make more purchases, making them active customers once again</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3C710A7F-8064-4BBD-B1E2-4371567D4E2C}" type="parTrans" cxnId="{AE34698E-A01F-466A-A516-3ED9E438D0E0}">
      <dgm:prSet/>
      <dgm:spPr/>
      <dgm:t>
        <a:bodyPr/>
        <a:lstStyle/>
        <a:p>
          <a:endParaRPr lang="en-US"/>
        </a:p>
      </dgm:t>
    </dgm:pt>
    <dgm:pt modelId="{1805C42C-77E2-4E25-8D02-CDE8AC35FDD2}" type="sibTrans" cxnId="{AE34698E-A01F-466A-A516-3ED9E438D0E0}">
      <dgm:prSet/>
      <dgm:spPr/>
      <dgm:t>
        <a:bodyPr/>
        <a:lstStyle/>
        <a:p>
          <a:endParaRPr lang="en-US"/>
        </a:p>
      </dgm:t>
    </dgm:pt>
    <dgm:pt modelId="{4FCD3C88-F244-46BB-A1EB-562BD6326D89}" type="pres">
      <dgm:prSet presAssocID="{4D98A95C-9F76-4750-8159-51298DE7E8F9}" presName="Name0" presStyleCnt="0">
        <dgm:presLayoutVars>
          <dgm:dir/>
          <dgm:resizeHandles val="exact"/>
        </dgm:presLayoutVars>
      </dgm:prSet>
      <dgm:spPr/>
    </dgm:pt>
    <dgm:pt modelId="{0137EB56-678E-402B-AD30-C7493140E5F6}" type="pres">
      <dgm:prSet presAssocID="{8518B269-A84C-4D16-9DFC-F4170CF5504B}" presName="node" presStyleLbl="node1" presStyleIdx="0" presStyleCnt="4">
        <dgm:presLayoutVars>
          <dgm:bulletEnabled val="1"/>
        </dgm:presLayoutVars>
      </dgm:prSet>
      <dgm:spPr/>
    </dgm:pt>
    <dgm:pt modelId="{4A7745E5-31EC-462E-BF6F-EE53ADF8A2B8}" type="pres">
      <dgm:prSet presAssocID="{DF40A93C-BD20-4871-90CC-8401E182E9A2}" presName="sibTrans" presStyleLbl="sibTrans2D1" presStyleIdx="0" presStyleCnt="3"/>
      <dgm:spPr/>
    </dgm:pt>
    <dgm:pt modelId="{2A3F9A89-C773-4D71-BE5E-6CC8EDCCD658}" type="pres">
      <dgm:prSet presAssocID="{DF40A93C-BD20-4871-90CC-8401E182E9A2}" presName="connectorText" presStyleLbl="sibTrans2D1" presStyleIdx="0" presStyleCnt="3"/>
      <dgm:spPr/>
    </dgm:pt>
    <dgm:pt modelId="{DD25F356-F8D0-4273-A458-4B3D58611AC4}" type="pres">
      <dgm:prSet presAssocID="{FE47A3F5-0EE4-419C-A499-0FAA6574AAEE}" presName="node" presStyleLbl="node1" presStyleIdx="1" presStyleCnt="4">
        <dgm:presLayoutVars>
          <dgm:bulletEnabled val="1"/>
        </dgm:presLayoutVars>
      </dgm:prSet>
      <dgm:spPr/>
    </dgm:pt>
    <dgm:pt modelId="{6A5636A2-6784-463A-936C-92E35075A519}" type="pres">
      <dgm:prSet presAssocID="{B7502B46-440D-46E2-A51B-DC8F703339CA}" presName="sibTrans" presStyleLbl="sibTrans2D1" presStyleIdx="1" presStyleCnt="3"/>
      <dgm:spPr/>
    </dgm:pt>
    <dgm:pt modelId="{1609169D-EF37-4E95-AC30-48C75AA4019B}" type="pres">
      <dgm:prSet presAssocID="{B7502B46-440D-46E2-A51B-DC8F703339CA}" presName="connectorText" presStyleLbl="sibTrans2D1" presStyleIdx="1" presStyleCnt="3"/>
      <dgm:spPr/>
    </dgm:pt>
    <dgm:pt modelId="{8E12C623-3E0D-4BED-BFB6-11911751B213}" type="pres">
      <dgm:prSet presAssocID="{ACD6193A-C479-4772-AF4B-32D33E15381A}" presName="node" presStyleLbl="node1" presStyleIdx="2" presStyleCnt="4">
        <dgm:presLayoutVars>
          <dgm:bulletEnabled val="1"/>
        </dgm:presLayoutVars>
      </dgm:prSet>
      <dgm:spPr/>
    </dgm:pt>
    <dgm:pt modelId="{16BC0C8F-B3DA-44C4-A18F-F21BDC575A5A}" type="pres">
      <dgm:prSet presAssocID="{B2FC0326-AD8B-4932-9441-E5AC7FF3397E}" presName="sibTrans" presStyleLbl="sibTrans2D1" presStyleIdx="2" presStyleCnt="3"/>
      <dgm:spPr/>
    </dgm:pt>
    <dgm:pt modelId="{EDF0E881-2415-4CF4-AA1A-40AEC9B58F60}" type="pres">
      <dgm:prSet presAssocID="{B2FC0326-AD8B-4932-9441-E5AC7FF3397E}" presName="connectorText" presStyleLbl="sibTrans2D1" presStyleIdx="2" presStyleCnt="3"/>
      <dgm:spPr/>
    </dgm:pt>
    <dgm:pt modelId="{C2B17652-FBFC-449F-8E80-081A994219D5}" type="pres">
      <dgm:prSet presAssocID="{CBB8B789-7C5E-4161-BB9D-0C5DF4A1CF03}" presName="node" presStyleLbl="node1" presStyleIdx="3" presStyleCnt="4">
        <dgm:presLayoutVars>
          <dgm:bulletEnabled val="1"/>
        </dgm:presLayoutVars>
      </dgm:prSet>
      <dgm:spPr/>
    </dgm:pt>
  </dgm:ptLst>
  <dgm:cxnLst>
    <dgm:cxn modelId="{5098760A-3FCB-4C00-B9FF-3337DB6862D0}" type="presOf" srcId="{B7502B46-440D-46E2-A51B-DC8F703339CA}" destId="{6A5636A2-6784-463A-936C-92E35075A519}" srcOrd="0" destOrd="0" presId="urn:microsoft.com/office/officeart/2005/8/layout/process1"/>
    <dgm:cxn modelId="{A1BE9E17-55BB-404E-B300-4CA6792FE7DD}" type="presOf" srcId="{CBB8B789-7C5E-4161-BB9D-0C5DF4A1CF03}" destId="{C2B17652-FBFC-449F-8E80-081A994219D5}" srcOrd="0" destOrd="0" presId="urn:microsoft.com/office/officeart/2005/8/layout/process1"/>
    <dgm:cxn modelId="{33F70724-ACEF-4860-BFD0-24FBC4AC276E}" type="presOf" srcId="{FE47A3F5-0EE4-419C-A499-0FAA6574AAEE}" destId="{DD25F356-F8D0-4273-A458-4B3D58611AC4}" srcOrd="0" destOrd="0" presId="urn:microsoft.com/office/officeart/2005/8/layout/process1"/>
    <dgm:cxn modelId="{571F5A35-2046-4311-A786-8D397C0A83A1}" srcId="{4D98A95C-9F76-4750-8159-51298DE7E8F9}" destId="{ACD6193A-C479-4772-AF4B-32D33E15381A}" srcOrd="2" destOrd="0" parTransId="{B3B62A3B-9371-40C4-8806-75D7CE7DD362}" sibTransId="{B2FC0326-AD8B-4932-9441-E5AC7FF3397E}"/>
    <dgm:cxn modelId="{AEE22C65-B75A-4121-9D71-7B358C171495}" srcId="{4D98A95C-9F76-4750-8159-51298DE7E8F9}" destId="{8518B269-A84C-4D16-9DFC-F4170CF5504B}" srcOrd="0" destOrd="0" parTransId="{70A89ABD-524E-477F-8100-B68480257E4B}" sibTransId="{DF40A93C-BD20-4871-90CC-8401E182E9A2}"/>
    <dgm:cxn modelId="{133E0969-C53B-4273-9768-11862ACA0613}" type="presOf" srcId="{B7502B46-440D-46E2-A51B-DC8F703339CA}" destId="{1609169D-EF37-4E95-AC30-48C75AA4019B}" srcOrd="1" destOrd="0" presId="urn:microsoft.com/office/officeart/2005/8/layout/process1"/>
    <dgm:cxn modelId="{AA78628E-E59F-4388-864A-FD3D9AD5769D}" type="presOf" srcId="{ACD6193A-C479-4772-AF4B-32D33E15381A}" destId="{8E12C623-3E0D-4BED-BFB6-11911751B213}" srcOrd="0" destOrd="0" presId="urn:microsoft.com/office/officeart/2005/8/layout/process1"/>
    <dgm:cxn modelId="{AE34698E-A01F-466A-A516-3ED9E438D0E0}" srcId="{4D98A95C-9F76-4750-8159-51298DE7E8F9}" destId="{CBB8B789-7C5E-4161-BB9D-0C5DF4A1CF03}" srcOrd="3" destOrd="0" parTransId="{3C710A7F-8064-4BBD-B1E2-4371567D4E2C}" sibTransId="{1805C42C-77E2-4E25-8D02-CDE8AC35FDD2}"/>
    <dgm:cxn modelId="{31AE0D91-F324-4456-873A-FF797B805B15}" type="presOf" srcId="{8518B269-A84C-4D16-9DFC-F4170CF5504B}" destId="{0137EB56-678E-402B-AD30-C7493140E5F6}" srcOrd="0" destOrd="0" presId="urn:microsoft.com/office/officeart/2005/8/layout/process1"/>
    <dgm:cxn modelId="{3FF422B6-CF25-4CC0-A1D9-54554B8073A4}" type="presOf" srcId="{DF40A93C-BD20-4871-90CC-8401E182E9A2}" destId="{4A7745E5-31EC-462E-BF6F-EE53ADF8A2B8}" srcOrd="0" destOrd="0" presId="urn:microsoft.com/office/officeart/2005/8/layout/process1"/>
    <dgm:cxn modelId="{3033F3C0-FF19-4606-913A-226AB4C9ADCC}" type="presOf" srcId="{4D98A95C-9F76-4750-8159-51298DE7E8F9}" destId="{4FCD3C88-F244-46BB-A1EB-562BD6326D89}" srcOrd="0" destOrd="0" presId="urn:microsoft.com/office/officeart/2005/8/layout/process1"/>
    <dgm:cxn modelId="{FF7D94CC-4A9B-4B11-8B7C-CD3CF6766137}" type="presOf" srcId="{B2FC0326-AD8B-4932-9441-E5AC7FF3397E}" destId="{EDF0E881-2415-4CF4-AA1A-40AEC9B58F60}" srcOrd="1" destOrd="0" presId="urn:microsoft.com/office/officeart/2005/8/layout/process1"/>
    <dgm:cxn modelId="{A00BF1D1-DE95-4B98-8F76-CCF4936FE4F7}" srcId="{4D98A95C-9F76-4750-8159-51298DE7E8F9}" destId="{FE47A3F5-0EE4-419C-A499-0FAA6574AAEE}" srcOrd="1" destOrd="0" parTransId="{22D7E2F3-22F0-4F4D-A4D3-A787D8776FF0}" sibTransId="{B7502B46-440D-46E2-A51B-DC8F703339CA}"/>
    <dgm:cxn modelId="{2DC358ED-EF9A-4864-9BF5-CF3F1C902032}" type="presOf" srcId="{DF40A93C-BD20-4871-90CC-8401E182E9A2}" destId="{2A3F9A89-C773-4D71-BE5E-6CC8EDCCD658}" srcOrd="1" destOrd="0" presId="urn:microsoft.com/office/officeart/2005/8/layout/process1"/>
    <dgm:cxn modelId="{1F7E28FE-3028-4DE7-BDC4-2E8459380C09}" type="presOf" srcId="{B2FC0326-AD8B-4932-9441-E5AC7FF3397E}" destId="{16BC0C8F-B3DA-44C4-A18F-F21BDC575A5A}" srcOrd="0" destOrd="0" presId="urn:microsoft.com/office/officeart/2005/8/layout/process1"/>
    <dgm:cxn modelId="{860AA73C-2802-4DCE-8A23-0C63627DE945}" type="presParOf" srcId="{4FCD3C88-F244-46BB-A1EB-562BD6326D89}" destId="{0137EB56-678E-402B-AD30-C7493140E5F6}" srcOrd="0" destOrd="0" presId="urn:microsoft.com/office/officeart/2005/8/layout/process1"/>
    <dgm:cxn modelId="{940B416C-23C7-4214-8D51-5A34062B5541}" type="presParOf" srcId="{4FCD3C88-F244-46BB-A1EB-562BD6326D89}" destId="{4A7745E5-31EC-462E-BF6F-EE53ADF8A2B8}" srcOrd="1" destOrd="0" presId="urn:microsoft.com/office/officeart/2005/8/layout/process1"/>
    <dgm:cxn modelId="{1BB82A74-94BA-4CB0-99F4-1C6B5974816E}" type="presParOf" srcId="{4A7745E5-31EC-462E-BF6F-EE53ADF8A2B8}" destId="{2A3F9A89-C773-4D71-BE5E-6CC8EDCCD658}" srcOrd="0" destOrd="0" presId="urn:microsoft.com/office/officeart/2005/8/layout/process1"/>
    <dgm:cxn modelId="{149A9473-C30F-49E9-B176-4CA7078439DB}" type="presParOf" srcId="{4FCD3C88-F244-46BB-A1EB-562BD6326D89}" destId="{DD25F356-F8D0-4273-A458-4B3D58611AC4}" srcOrd="2" destOrd="0" presId="urn:microsoft.com/office/officeart/2005/8/layout/process1"/>
    <dgm:cxn modelId="{9D28AFE1-E3D4-4BE9-B973-35F7510C7E05}" type="presParOf" srcId="{4FCD3C88-F244-46BB-A1EB-562BD6326D89}" destId="{6A5636A2-6784-463A-936C-92E35075A519}" srcOrd="3" destOrd="0" presId="urn:microsoft.com/office/officeart/2005/8/layout/process1"/>
    <dgm:cxn modelId="{5398497B-C3F7-4514-B1E7-7EFBF546ACCC}" type="presParOf" srcId="{6A5636A2-6784-463A-936C-92E35075A519}" destId="{1609169D-EF37-4E95-AC30-48C75AA4019B}" srcOrd="0" destOrd="0" presId="urn:microsoft.com/office/officeart/2005/8/layout/process1"/>
    <dgm:cxn modelId="{C8880480-1839-4487-BBE5-406F4AC64A97}" type="presParOf" srcId="{4FCD3C88-F244-46BB-A1EB-562BD6326D89}" destId="{8E12C623-3E0D-4BED-BFB6-11911751B213}" srcOrd="4" destOrd="0" presId="urn:microsoft.com/office/officeart/2005/8/layout/process1"/>
    <dgm:cxn modelId="{0AB24593-E869-40D7-A96F-AE54625CD82E}" type="presParOf" srcId="{4FCD3C88-F244-46BB-A1EB-562BD6326D89}" destId="{16BC0C8F-B3DA-44C4-A18F-F21BDC575A5A}" srcOrd="5" destOrd="0" presId="urn:microsoft.com/office/officeart/2005/8/layout/process1"/>
    <dgm:cxn modelId="{956F5EF5-BD3F-49FE-8F00-706376406B03}" type="presParOf" srcId="{16BC0C8F-B3DA-44C4-A18F-F21BDC575A5A}" destId="{EDF0E881-2415-4CF4-AA1A-40AEC9B58F60}" srcOrd="0" destOrd="0" presId="urn:microsoft.com/office/officeart/2005/8/layout/process1"/>
    <dgm:cxn modelId="{AAF1AF04-9962-4CD5-9A7B-B6964178A801}" type="presParOf" srcId="{4FCD3C88-F244-46BB-A1EB-562BD6326D89}" destId="{C2B17652-FBFC-449F-8E80-081A994219D5}"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A9F1B7-F0CC-4F32-94E1-FCDB9171BC2A}" type="doc">
      <dgm:prSet loTypeId="urn:microsoft.com/office/officeart/2005/8/layout/chart3" loCatId="cycle" qsTypeId="urn:microsoft.com/office/officeart/2005/8/quickstyle/simple1" qsCatId="simple" csTypeId="urn:microsoft.com/office/officeart/2005/8/colors/accent1_2" csCatId="accent1" phldr="1"/>
      <dgm:spPr/>
      <dgm:t>
        <a:bodyPr/>
        <a:lstStyle/>
        <a:p>
          <a:endParaRPr lang="en-US"/>
        </a:p>
      </dgm:t>
    </dgm:pt>
    <dgm:pt modelId="{9E1B6835-9923-422E-BC18-78C154E5F98E}">
      <dgm:prSet/>
      <dgm:spPr/>
      <dgm:t>
        <a:bodyPr/>
        <a:lstStyle/>
        <a:p>
          <a:r>
            <a:rPr lang="en-US" b="1" i="0" dirty="0">
              <a:latin typeface="Calibri" panose="020F0502020204030204" pitchFamily="34" charset="0"/>
              <a:ea typeface="Calibri" panose="020F0502020204030204" pitchFamily="34" charset="0"/>
              <a:cs typeface="Calibri" panose="020F0502020204030204" pitchFamily="34" charset="0"/>
            </a:rPr>
            <a:t>Offering incentives or rewards to new customers can be a great way to increase their value to the bank and attract even more new customers</a:t>
          </a:r>
          <a:endParaRPr lang="en-US" b="1" dirty="0">
            <a:latin typeface="Calibri" panose="020F0502020204030204" pitchFamily="34" charset="0"/>
            <a:ea typeface="Calibri" panose="020F0502020204030204" pitchFamily="34" charset="0"/>
            <a:cs typeface="Calibri" panose="020F0502020204030204" pitchFamily="34" charset="0"/>
          </a:endParaRPr>
        </a:p>
      </dgm:t>
    </dgm:pt>
    <dgm:pt modelId="{3068F914-207C-4172-AD04-4B67699DB5BA}" type="parTrans" cxnId="{3B1A645B-F16F-4E14-B9D9-9EA10C1B1C80}">
      <dgm:prSet/>
      <dgm:spPr/>
      <dgm:t>
        <a:bodyPr/>
        <a:lstStyle/>
        <a:p>
          <a:endParaRPr lang="en-US"/>
        </a:p>
      </dgm:t>
    </dgm:pt>
    <dgm:pt modelId="{1B5A5F9C-75F0-472E-87E1-D9F104F03366}" type="sibTrans" cxnId="{3B1A645B-F16F-4E14-B9D9-9EA10C1B1C80}">
      <dgm:prSet/>
      <dgm:spPr/>
      <dgm:t>
        <a:bodyPr/>
        <a:lstStyle/>
        <a:p>
          <a:endParaRPr lang="en-US"/>
        </a:p>
      </dgm:t>
    </dgm:pt>
    <dgm:pt modelId="{4022FD73-02A7-481C-B6E5-401590B63A7B}">
      <dgm:prSet/>
      <dgm:spPr/>
      <dgm:t>
        <a:bodyPr/>
        <a:lstStyle/>
        <a:p>
          <a:r>
            <a:rPr lang="en-US" b="1" i="0" dirty="0">
              <a:latin typeface="Calibri" panose="020F0502020204030204" pitchFamily="34" charset="0"/>
              <a:ea typeface="Calibri" panose="020F0502020204030204" pitchFamily="34" charset="0"/>
              <a:cs typeface="Calibri" panose="020F0502020204030204" pitchFamily="34" charset="0"/>
            </a:rPr>
            <a:t>Define your target audience: Identify the type of customer you want to attract and offer incentives or rewards that will be most appealing to them</a:t>
          </a:r>
          <a:endParaRPr lang="en-US" b="1" dirty="0">
            <a:latin typeface="Calibri" panose="020F0502020204030204" pitchFamily="34" charset="0"/>
            <a:ea typeface="Calibri" panose="020F0502020204030204" pitchFamily="34" charset="0"/>
            <a:cs typeface="Calibri" panose="020F0502020204030204" pitchFamily="34" charset="0"/>
          </a:endParaRPr>
        </a:p>
      </dgm:t>
    </dgm:pt>
    <dgm:pt modelId="{4FC941FC-E0D9-4943-835E-969029547F90}" type="parTrans" cxnId="{D2AB34AD-BE81-46AA-A704-34A491031D75}">
      <dgm:prSet/>
      <dgm:spPr/>
      <dgm:t>
        <a:bodyPr/>
        <a:lstStyle/>
        <a:p>
          <a:endParaRPr lang="en-US"/>
        </a:p>
      </dgm:t>
    </dgm:pt>
    <dgm:pt modelId="{4A4F223D-E824-4894-BEA6-E71DF8B56485}" type="sibTrans" cxnId="{D2AB34AD-BE81-46AA-A704-34A491031D75}">
      <dgm:prSet/>
      <dgm:spPr/>
      <dgm:t>
        <a:bodyPr/>
        <a:lstStyle/>
        <a:p>
          <a:endParaRPr lang="en-US"/>
        </a:p>
      </dgm:t>
    </dgm:pt>
    <dgm:pt modelId="{446E0AE9-E348-4501-B4CD-88324F9AA3CE}">
      <dgm:prSet/>
      <dgm:spPr/>
      <dgm:t>
        <a:bodyPr/>
        <a:lstStyle/>
        <a:p>
          <a:r>
            <a:rPr lang="en-US" b="1" i="0" dirty="0">
              <a:latin typeface="Calibri" panose="020F0502020204030204" pitchFamily="34" charset="0"/>
              <a:ea typeface="Calibri" panose="020F0502020204030204" pitchFamily="34" charset="0"/>
              <a:cs typeface="Calibri" panose="020F0502020204030204" pitchFamily="34" charset="0"/>
            </a:rPr>
            <a:t>Choose the right incentives: Select incentives or rewards that are aligned with your target audience's needs and preferences. This could include cash bonuses, merchandise, free services, or discounts</a:t>
          </a:r>
          <a:endParaRPr lang="en-US" b="1" dirty="0">
            <a:latin typeface="Calibri" panose="020F0502020204030204" pitchFamily="34" charset="0"/>
            <a:ea typeface="Calibri" panose="020F0502020204030204" pitchFamily="34" charset="0"/>
            <a:cs typeface="Calibri" panose="020F0502020204030204" pitchFamily="34" charset="0"/>
          </a:endParaRPr>
        </a:p>
      </dgm:t>
    </dgm:pt>
    <dgm:pt modelId="{E37F9E8D-1874-4324-9B6C-2AD3FAB8443C}" type="parTrans" cxnId="{332B833C-1718-47CB-82F6-69E5036BC331}">
      <dgm:prSet/>
      <dgm:spPr/>
      <dgm:t>
        <a:bodyPr/>
        <a:lstStyle/>
        <a:p>
          <a:endParaRPr lang="en-US"/>
        </a:p>
      </dgm:t>
    </dgm:pt>
    <dgm:pt modelId="{D2762EF0-FC36-41BF-84DE-8341798F8307}" type="sibTrans" cxnId="{332B833C-1718-47CB-82F6-69E5036BC331}">
      <dgm:prSet/>
      <dgm:spPr/>
      <dgm:t>
        <a:bodyPr/>
        <a:lstStyle/>
        <a:p>
          <a:endParaRPr lang="en-US"/>
        </a:p>
      </dgm:t>
    </dgm:pt>
    <dgm:pt modelId="{06B6393A-BC5F-49DD-B5C4-0AC08CD4E19E}">
      <dgm:prSet/>
      <dgm:spPr/>
      <dgm:t>
        <a:bodyPr/>
        <a:lstStyle/>
        <a:p>
          <a:r>
            <a:rPr lang="en-US" b="1" i="0" dirty="0">
              <a:latin typeface="Calibri" panose="020F0502020204030204" pitchFamily="34" charset="0"/>
              <a:ea typeface="Calibri" panose="020F0502020204030204" pitchFamily="34" charset="0"/>
              <a:cs typeface="Calibri" panose="020F0502020204030204" pitchFamily="34" charset="0"/>
            </a:rPr>
            <a:t>Make the offer clear and simple: Make sure the offer is clear and simple to understand. Avoid complex terms and conditions that could discourage new customers from taking advantage of the offer</a:t>
          </a:r>
          <a:endParaRPr lang="en-US" b="1" dirty="0">
            <a:latin typeface="Calibri" panose="020F0502020204030204" pitchFamily="34" charset="0"/>
            <a:ea typeface="Calibri" panose="020F0502020204030204" pitchFamily="34" charset="0"/>
            <a:cs typeface="Calibri" panose="020F0502020204030204" pitchFamily="34" charset="0"/>
          </a:endParaRPr>
        </a:p>
      </dgm:t>
    </dgm:pt>
    <dgm:pt modelId="{D2EC6E6B-EE0B-428F-B90B-E122D6368145}" type="parTrans" cxnId="{A3288BCB-1305-45B8-B044-03643A6932C1}">
      <dgm:prSet/>
      <dgm:spPr/>
      <dgm:t>
        <a:bodyPr/>
        <a:lstStyle/>
        <a:p>
          <a:endParaRPr lang="en-US"/>
        </a:p>
      </dgm:t>
    </dgm:pt>
    <dgm:pt modelId="{48DC2F4E-5D6A-491F-B5AA-A8513B41C77E}" type="sibTrans" cxnId="{A3288BCB-1305-45B8-B044-03643A6932C1}">
      <dgm:prSet/>
      <dgm:spPr/>
      <dgm:t>
        <a:bodyPr/>
        <a:lstStyle/>
        <a:p>
          <a:endParaRPr lang="en-US"/>
        </a:p>
      </dgm:t>
    </dgm:pt>
    <dgm:pt modelId="{0F93E524-2679-4A92-84DD-8F77F6DA1375}">
      <dgm:prSet/>
      <dgm:spPr/>
      <dgm:t>
        <a:bodyPr/>
        <a:lstStyle/>
        <a:p>
          <a:r>
            <a:rPr lang="en-US" b="0" i="0" dirty="0">
              <a:latin typeface="Calibri" panose="020F0502020204030204" pitchFamily="34" charset="0"/>
              <a:ea typeface="Calibri" panose="020F0502020204030204" pitchFamily="34" charset="0"/>
              <a:cs typeface="Calibri" panose="020F0502020204030204" pitchFamily="34" charset="0"/>
            </a:rPr>
            <a:t>Use multiple channels: Promote your incentives or rewards through multiple channels, including your website, social media, email, and in-branch marketing materials</a:t>
          </a:r>
          <a:endParaRPr lang="en-US" b="0" dirty="0">
            <a:latin typeface="Calibri" panose="020F0502020204030204" pitchFamily="34" charset="0"/>
            <a:ea typeface="Calibri" panose="020F0502020204030204" pitchFamily="34" charset="0"/>
            <a:cs typeface="Calibri" panose="020F0502020204030204" pitchFamily="34" charset="0"/>
          </a:endParaRPr>
        </a:p>
      </dgm:t>
    </dgm:pt>
    <dgm:pt modelId="{3D301C92-5C09-466A-BF2A-95E99D8CFEAB}" type="parTrans" cxnId="{28C4D087-8511-4F0B-A2C8-95690067A974}">
      <dgm:prSet/>
      <dgm:spPr/>
      <dgm:t>
        <a:bodyPr/>
        <a:lstStyle/>
        <a:p>
          <a:endParaRPr lang="en-US"/>
        </a:p>
      </dgm:t>
    </dgm:pt>
    <dgm:pt modelId="{DA1B102D-ED51-47C4-8045-39436B2326FA}" type="sibTrans" cxnId="{28C4D087-8511-4F0B-A2C8-95690067A974}">
      <dgm:prSet/>
      <dgm:spPr/>
      <dgm:t>
        <a:bodyPr/>
        <a:lstStyle/>
        <a:p>
          <a:endParaRPr lang="en-US"/>
        </a:p>
      </dgm:t>
    </dgm:pt>
    <dgm:pt modelId="{90AA21F8-FCEA-43B2-9CD0-9C397B4DE568}">
      <dgm:prSet custT="1"/>
      <dgm:spPr/>
      <dgm:t>
        <a:bodyPr/>
        <a:lstStyle/>
        <a:p>
          <a:r>
            <a:rPr lang="en-US" sz="900" b="1" i="0" dirty="0">
              <a:latin typeface="Calibri" panose="020F0502020204030204" pitchFamily="34" charset="0"/>
              <a:ea typeface="Calibri" panose="020F0502020204030204" pitchFamily="34" charset="0"/>
              <a:cs typeface="Calibri" panose="020F0502020204030204" pitchFamily="34" charset="0"/>
            </a:rPr>
            <a:t>Monitor and evaluate: Continuously monitor and evaluate the effectiveness of your incentives and rewards program. This will allow you to make any necessary adjustments and improve your results over time</a:t>
          </a:r>
          <a:endParaRPr lang="en-US" sz="900" b="1" dirty="0">
            <a:latin typeface="Calibri" panose="020F0502020204030204" pitchFamily="34" charset="0"/>
            <a:ea typeface="Calibri" panose="020F0502020204030204" pitchFamily="34" charset="0"/>
            <a:cs typeface="Calibri" panose="020F0502020204030204" pitchFamily="34" charset="0"/>
          </a:endParaRPr>
        </a:p>
      </dgm:t>
    </dgm:pt>
    <dgm:pt modelId="{E8189D4C-11F3-4769-A5E8-89B2CDEE9E3B}" type="parTrans" cxnId="{51CA33FF-5C2C-4FD1-88C7-D90BBF021956}">
      <dgm:prSet/>
      <dgm:spPr/>
      <dgm:t>
        <a:bodyPr/>
        <a:lstStyle/>
        <a:p>
          <a:endParaRPr lang="en-US"/>
        </a:p>
      </dgm:t>
    </dgm:pt>
    <dgm:pt modelId="{20450E2A-8E26-4C0D-B6EF-9C226DD05656}" type="sibTrans" cxnId="{51CA33FF-5C2C-4FD1-88C7-D90BBF021956}">
      <dgm:prSet/>
      <dgm:spPr/>
      <dgm:t>
        <a:bodyPr/>
        <a:lstStyle/>
        <a:p>
          <a:endParaRPr lang="en-US"/>
        </a:p>
      </dgm:t>
    </dgm:pt>
    <dgm:pt modelId="{7446A2AA-967D-49DD-8BF6-C8BD0D66AF5C}" type="pres">
      <dgm:prSet presAssocID="{73A9F1B7-F0CC-4F32-94E1-FCDB9171BC2A}" presName="compositeShape" presStyleCnt="0">
        <dgm:presLayoutVars>
          <dgm:chMax val="7"/>
          <dgm:dir/>
          <dgm:resizeHandles val="exact"/>
        </dgm:presLayoutVars>
      </dgm:prSet>
      <dgm:spPr/>
    </dgm:pt>
    <dgm:pt modelId="{2F188BE5-597B-43A0-B550-61AE43E7F1DA}" type="pres">
      <dgm:prSet presAssocID="{73A9F1B7-F0CC-4F32-94E1-FCDB9171BC2A}" presName="wedge1" presStyleLbl="node1" presStyleIdx="0" presStyleCnt="6"/>
      <dgm:spPr/>
    </dgm:pt>
    <dgm:pt modelId="{84B7EA50-A018-4446-8FDA-0FAA3A1E064C}" type="pres">
      <dgm:prSet presAssocID="{73A9F1B7-F0CC-4F32-94E1-FCDB9171BC2A}" presName="wedge1Tx" presStyleLbl="node1" presStyleIdx="0" presStyleCnt="6">
        <dgm:presLayoutVars>
          <dgm:chMax val="0"/>
          <dgm:chPref val="0"/>
          <dgm:bulletEnabled val="1"/>
        </dgm:presLayoutVars>
      </dgm:prSet>
      <dgm:spPr/>
    </dgm:pt>
    <dgm:pt modelId="{0E2E1302-4C4F-465F-A649-BD0C39B4D105}" type="pres">
      <dgm:prSet presAssocID="{73A9F1B7-F0CC-4F32-94E1-FCDB9171BC2A}" presName="wedge2" presStyleLbl="node1" presStyleIdx="1" presStyleCnt="6"/>
      <dgm:spPr/>
    </dgm:pt>
    <dgm:pt modelId="{77987B2F-4268-4B24-8C77-C8B9537CCDBB}" type="pres">
      <dgm:prSet presAssocID="{73A9F1B7-F0CC-4F32-94E1-FCDB9171BC2A}" presName="wedge2Tx" presStyleLbl="node1" presStyleIdx="1" presStyleCnt="6">
        <dgm:presLayoutVars>
          <dgm:chMax val="0"/>
          <dgm:chPref val="0"/>
          <dgm:bulletEnabled val="1"/>
        </dgm:presLayoutVars>
      </dgm:prSet>
      <dgm:spPr/>
    </dgm:pt>
    <dgm:pt modelId="{008878FF-D27B-4307-A041-555F828FC1E3}" type="pres">
      <dgm:prSet presAssocID="{73A9F1B7-F0CC-4F32-94E1-FCDB9171BC2A}" presName="wedge3" presStyleLbl="node1" presStyleIdx="2" presStyleCnt="6"/>
      <dgm:spPr/>
    </dgm:pt>
    <dgm:pt modelId="{D7B3A59E-5807-445E-861D-B625B54BC6B3}" type="pres">
      <dgm:prSet presAssocID="{73A9F1B7-F0CC-4F32-94E1-FCDB9171BC2A}" presName="wedge3Tx" presStyleLbl="node1" presStyleIdx="2" presStyleCnt="6">
        <dgm:presLayoutVars>
          <dgm:chMax val="0"/>
          <dgm:chPref val="0"/>
          <dgm:bulletEnabled val="1"/>
        </dgm:presLayoutVars>
      </dgm:prSet>
      <dgm:spPr/>
    </dgm:pt>
    <dgm:pt modelId="{B1CBB1CA-A8E4-465A-B77D-20A17A6B0C8B}" type="pres">
      <dgm:prSet presAssocID="{73A9F1B7-F0CC-4F32-94E1-FCDB9171BC2A}" presName="wedge4" presStyleLbl="node1" presStyleIdx="3" presStyleCnt="6"/>
      <dgm:spPr/>
    </dgm:pt>
    <dgm:pt modelId="{8F9517D1-21F5-4C04-A76D-F449FB6F359D}" type="pres">
      <dgm:prSet presAssocID="{73A9F1B7-F0CC-4F32-94E1-FCDB9171BC2A}" presName="wedge4Tx" presStyleLbl="node1" presStyleIdx="3" presStyleCnt="6">
        <dgm:presLayoutVars>
          <dgm:chMax val="0"/>
          <dgm:chPref val="0"/>
          <dgm:bulletEnabled val="1"/>
        </dgm:presLayoutVars>
      </dgm:prSet>
      <dgm:spPr/>
    </dgm:pt>
    <dgm:pt modelId="{FCC0089E-5808-48BF-8F03-1DDE8725FB23}" type="pres">
      <dgm:prSet presAssocID="{73A9F1B7-F0CC-4F32-94E1-FCDB9171BC2A}" presName="wedge5" presStyleLbl="node1" presStyleIdx="4" presStyleCnt="6" custScaleX="101225" custScaleY="101070"/>
      <dgm:spPr/>
    </dgm:pt>
    <dgm:pt modelId="{349AF3E3-08EE-4AA3-AB27-F36547A7748C}" type="pres">
      <dgm:prSet presAssocID="{73A9F1B7-F0CC-4F32-94E1-FCDB9171BC2A}" presName="wedge5Tx" presStyleLbl="node1" presStyleIdx="4" presStyleCnt="6">
        <dgm:presLayoutVars>
          <dgm:chMax val="0"/>
          <dgm:chPref val="0"/>
          <dgm:bulletEnabled val="1"/>
        </dgm:presLayoutVars>
      </dgm:prSet>
      <dgm:spPr/>
    </dgm:pt>
    <dgm:pt modelId="{1576F4AF-E03B-4655-B837-6594D168CB82}" type="pres">
      <dgm:prSet presAssocID="{73A9F1B7-F0CC-4F32-94E1-FCDB9171BC2A}" presName="wedge6" presStyleLbl="node1" presStyleIdx="5" presStyleCnt="6"/>
      <dgm:spPr/>
    </dgm:pt>
    <dgm:pt modelId="{DD5D0D09-19B4-45CF-B75E-654FB2337C32}" type="pres">
      <dgm:prSet presAssocID="{73A9F1B7-F0CC-4F32-94E1-FCDB9171BC2A}" presName="wedge6Tx" presStyleLbl="node1" presStyleIdx="5" presStyleCnt="6">
        <dgm:presLayoutVars>
          <dgm:chMax val="0"/>
          <dgm:chPref val="0"/>
          <dgm:bulletEnabled val="1"/>
        </dgm:presLayoutVars>
      </dgm:prSet>
      <dgm:spPr/>
    </dgm:pt>
  </dgm:ptLst>
  <dgm:cxnLst>
    <dgm:cxn modelId="{AB3F6428-2CCC-4DEC-8753-2A4AEF420B44}" type="presOf" srcId="{9E1B6835-9923-422E-BC18-78C154E5F98E}" destId="{84B7EA50-A018-4446-8FDA-0FAA3A1E064C}" srcOrd="1" destOrd="0" presId="urn:microsoft.com/office/officeart/2005/8/layout/chart3"/>
    <dgm:cxn modelId="{A5F11929-6B10-4EEF-BFD4-B93D292FAFC7}" type="presOf" srcId="{73A9F1B7-F0CC-4F32-94E1-FCDB9171BC2A}" destId="{7446A2AA-967D-49DD-8BF6-C8BD0D66AF5C}" srcOrd="0" destOrd="0" presId="urn:microsoft.com/office/officeart/2005/8/layout/chart3"/>
    <dgm:cxn modelId="{BE35732B-D4BF-404C-965D-B678DCF09046}" type="presOf" srcId="{4022FD73-02A7-481C-B6E5-401590B63A7B}" destId="{77987B2F-4268-4B24-8C77-C8B9537CCDBB}" srcOrd="1" destOrd="0" presId="urn:microsoft.com/office/officeart/2005/8/layout/chart3"/>
    <dgm:cxn modelId="{332B833C-1718-47CB-82F6-69E5036BC331}" srcId="{73A9F1B7-F0CC-4F32-94E1-FCDB9171BC2A}" destId="{446E0AE9-E348-4501-B4CD-88324F9AA3CE}" srcOrd="2" destOrd="0" parTransId="{E37F9E8D-1874-4324-9B6C-2AD3FAB8443C}" sibTransId="{D2762EF0-FC36-41BF-84DE-8341798F8307}"/>
    <dgm:cxn modelId="{3B1A645B-F16F-4E14-B9D9-9EA10C1B1C80}" srcId="{73A9F1B7-F0CC-4F32-94E1-FCDB9171BC2A}" destId="{9E1B6835-9923-422E-BC18-78C154E5F98E}" srcOrd="0" destOrd="0" parTransId="{3068F914-207C-4172-AD04-4B67699DB5BA}" sibTransId="{1B5A5F9C-75F0-472E-87E1-D9F104F03366}"/>
    <dgm:cxn modelId="{A1B51544-1394-4437-931D-D705BF9DF728}" type="presOf" srcId="{90AA21F8-FCEA-43B2-9CD0-9C397B4DE568}" destId="{1576F4AF-E03B-4655-B837-6594D168CB82}" srcOrd="0" destOrd="0" presId="urn:microsoft.com/office/officeart/2005/8/layout/chart3"/>
    <dgm:cxn modelId="{4D6F876C-D815-4659-8D74-713373740672}" type="presOf" srcId="{90AA21F8-FCEA-43B2-9CD0-9C397B4DE568}" destId="{DD5D0D09-19B4-45CF-B75E-654FB2337C32}" srcOrd="1" destOrd="0" presId="urn:microsoft.com/office/officeart/2005/8/layout/chart3"/>
    <dgm:cxn modelId="{28C4D087-8511-4F0B-A2C8-95690067A974}" srcId="{73A9F1B7-F0CC-4F32-94E1-FCDB9171BC2A}" destId="{0F93E524-2679-4A92-84DD-8F77F6DA1375}" srcOrd="4" destOrd="0" parTransId="{3D301C92-5C09-466A-BF2A-95E99D8CFEAB}" sibTransId="{DA1B102D-ED51-47C4-8045-39436B2326FA}"/>
    <dgm:cxn modelId="{F0057594-AE17-4C56-A2FA-0112D43E8CAC}" type="presOf" srcId="{4022FD73-02A7-481C-B6E5-401590B63A7B}" destId="{0E2E1302-4C4F-465F-A649-BD0C39B4D105}" srcOrd="0" destOrd="0" presId="urn:microsoft.com/office/officeart/2005/8/layout/chart3"/>
    <dgm:cxn modelId="{FE5EAC98-E24F-43F9-8864-27599A4FE81A}" type="presOf" srcId="{9E1B6835-9923-422E-BC18-78C154E5F98E}" destId="{2F188BE5-597B-43A0-B550-61AE43E7F1DA}" srcOrd="0" destOrd="0" presId="urn:microsoft.com/office/officeart/2005/8/layout/chart3"/>
    <dgm:cxn modelId="{4673CFA7-7EDB-43AF-B1E6-1231DC138CEC}" type="presOf" srcId="{06B6393A-BC5F-49DD-B5C4-0AC08CD4E19E}" destId="{B1CBB1CA-A8E4-465A-B77D-20A17A6B0C8B}" srcOrd="0" destOrd="0" presId="urn:microsoft.com/office/officeart/2005/8/layout/chart3"/>
    <dgm:cxn modelId="{D2AB34AD-BE81-46AA-A704-34A491031D75}" srcId="{73A9F1B7-F0CC-4F32-94E1-FCDB9171BC2A}" destId="{4022FD73-02A7-481C-B6E5-401590B63A7B}" srcOrd="1" destOrd="0" parTransId="{4FC941FC-E0D9-4943-835E-969029547F90}" sibTransId="{4A4F223D-E824-4894-BEA6-E71DF8B56485}"/>
    <dgm:cxn modelId="{BBCF75B3-5565-47AB-9F31-EBF39CCDD7D1}" type="presOf" srcId="{446E0AE9-E348-4501-B4CD-88324F9AA3CE}" destId="{008878FF-D27B-4307-A041-555F828FC1E3}" srcOrd="0" destOrd="0" presId="urn:microsoft.com/office/officeart/2005/8/layout/chart3"/>
    <dgm:cxn modelId="{12C10EBC-49F8-4184-8A05-E044C704E090}" type="presOf" srcId="{0F93E524-2679-4A92-84DD-8F77F6DA1375}" destId="{FCC0089E-5808-48BF-8F03-1DDE8725FB23}" srcOrd="0" destOrd="0" presId="urn:microsoft.com/office/officeart/2005/8/layout/chart3"/>
    <dgm:cxn modelId="{265F86C3-77EC-49BA-A5A7-DD30F44552FF}" type="presOf" srcId="{0F93E524-2679-4A92-84DD-8F77F6DA1375}" destId="{349AF3E3-08EE-4AA3-AB27-F36547A7748C}" srcOrd="1" destOrd="0" presId="urn:microsoft.com/office/officeart/2005/8/layout/chart3"/>
    <dgm:cxn modelId="{A3288BCB-1305-45B8-B044-03643A6932C1}" srcId="{73A9F1B7-F0CC-4F32-94E1-FCDB9171BC2A}" destId="{06B6393A-BC5F-49DD-B5C4-0AC08CD4E19E}" srcOrd="3" destOrd="0" parTransId="{D2EC6E6B-EE0B-428F-B90B-E122D6368145}" sibTransId="{48DC2F4E-5D6A-491F-B5AA-A8513B41C77E}"/>
    <dgm:cxn modelId="{13BF5BD3-7F87-4689-A0B7-DEC2B650AD9A}" type="presOf" srcId="{06B6393A-BC5F-49DD-B5C4-0AC08CD4E19E}" destId="{8F9517D1-21F5-4C04-A76D-F449FB6F359D}" srcOrd="1" destOrd="0" presId="urn:microsoft.com/office/officeart/2005/8/layout/chart3"/>
    <dgm:cxn modelId="{506D1FFC-F3F5-4243-853F-28C8A06D86C3}" type="presOf" srcId="{446E0AE9-E348-4501-B4CD-88324F9AA3CE}" destId="{D7B3A59E-5807-445E-861D-B625B54BC6B3}" srcOrd="1" destOrd="0" presId="urn:microsoft.com/office/officeart/2005/8/layout/chart3"/>
    <dgm:cxn modelId="{51CA33FF-5C2C-4FD1-88C7-D90BBF021956}" srcId="{73A9F1B7-F0CC-4F32-94E1-FCDB9171BC2A}" destId="{90AA21F8-FCEA-43B2-9CD0-9C397B4DE568}" srcOrd="5" destOrd="0" parTransId="{E8189D4C-11F3-4769-A5E8-89B2CDEE9E3B}" sibTransId="{20450E2A-8E26-4C0D-B6EF-9C226DD05656}"/>
    <dgm:cxn modelId="{193DB0BD-C222-4137-A0C6-688E220526EF}" type="presParOf" srcId="{7446A2AA-967D-49DD-8BF6-C8BD0D66AF5C}" destId="{2F188BE5-597B-43A0-B550-61AE43E7F1DA}" srcOrd="0" destOrd="0" presId="urn:microsoft.com/office/officeart/2005/8/layout/chart3"/>
    <dgm:cxn modelId="{AC0C20C7-3669-4A5B-A343-0C52C73010EC}" type="presParOf" srcId="{7446A2AA-967D-49DD-8BF6-C8BD0D66AF5C}" destId="{84B7EA50-A018-4446-8FDA-0FAA3A1E064C}" srcOrd="1" destOrd="0" presId="urn:microsoft.com/office/officeart/2005/8/layout/chart3"/>
    <dgm:cxn modelId="{80ABE59D-FF7D-44DD-894E-4FFCBBEEB54C}" type="presParOf" srcId="{7446A2AA-967D-49DD-8BF6-C8BD0D66AF5C}" destId="{0E2E1302-4C4F-465F-A649-BD0C39B4D105}" srcOrd="2" destOrd="0" presId="urn:microsoft.com/office/officeart/2005/8/layout/chart3"/>
    <dgm:cxn modelId="{4CBCEF95-2C69-402D-BC15-F9FAADB34368}" type="presParOf" srcId="{7446A2AA-967D-49DD-8BF6-C8BD0D66AF5C}" destId="{77987B2F-4268-4B24-8C77-C8B9537CCDBB}" srcOrd="3" destOrd="0" presId="urn:microsoft.com/office/officeart/2005/8/layout/chart3"/>
    <dgm:cxn modelId="{05C6E7BD-C4CA-4AB0-A0DD-93BA480839F6}" type="presParOf" srcId="{7446A2AA-967D-49DD-8BF6-C8BD0D66AF5C}" destId="{008878FF-D27B-4307-A041-555F828FC1E3}" srcOrd="4" destOrd="0" presId="urn:microsoft.com/office/officeart/2005/8/layout/chart3"/>
    <dgm:cxn modelId="{F877D6C2-DDB0-4E3A-A608-FE97130F630A}" type="presParOf" srcId="{7446A2AA-967D-49DD-8BF6-C8BD0D66AF5C}" destId="{D7B3A59E-5807-445E-861D-B625B54BC6B3}" srcOrd="5" destOrd="0" presId="urn:microsoft.com/office/officeart/2005/8/layout/chart3"/>
    <dgm:cxn modelId="{BF712EEC-4A3A-4F66-A80D-F8BCC07A459B}" type="presParOf" srcId="{7446A2AA-967D-49DD-8BF6-C8BD0D66AF5C}" destId="{B1CBB1CA-A8E4-465A-B77D-20A17A6B0C8B}" srcOrd="6" destOrd="0" presId="urn:microsoft.com/office/officeart/2005/8/layout/chart3"/>
    <dgm:cxn modelId="{2C22594F-B64C-4FAD-BA72-C0093924AE2C}" type="presParOf" srcId="{7446A2AA-967D-49DD-8BF6-C8BD0D66AF5C}" destId="{8F9517D1-21F5-4C04-A76D-F449FB6F359D}" srcOrd="7" destOrd="0" presId="urn:microsoft.com/office/officeart/2005/8/layout/chart3"/>
    <dgm:cxn modelId="{2C91774F-42BB-456D-AA0A-403AA189D75A}" type="presParOf" srcId="{7446A2AA-967D-49DD-8BF6-C8BD0D66AF5C}" destId="{FCC0089E-5808-48BF-8F03-1DDE8725FB23}" srcOrd="8" destOrd="0" presId="urn:microsoft.com/office/officeart/2005/8/layout/chart3"/>
    <dgm:cxn modelId="{D774DCC4-AEAC-4B62-BFDF-A51D4F1D8AD4}" type="presParOf" srcId="{7446A2AA-967D-49DD-8BF6-C8BD0D66AF5C}" destId="{349AF3E3-08EE-4AA3-AB27-F36547A7748C}" srcOrd="9" destOrd="0" presId="urn:microsoft.com/office/officeart/2005/8/layout/chart3"/>
    <dgm:cxn modelId="{A6FFBAE2-BD30-4481-AB36-FA9DFD227BA9}" type="presParOf" srcId="{7446A2AA-967D-49DD-8BF6-C8BD0D66AF5C}" destId="{1576F4AF-E03B-4655-B837-6594D168CB82}" srcOrd="10" destOrd="0" presId="urn:microsoft.com/office/officeart/2005/8/layout/chart3"/>
    <dgm:cxn modelId="{21F69A71-6490-4B85-A809-96B24B46BB1C}" type="presParOf" srcId="{7446A2AA-967D-49DD-8BF6-C8BD0D66AF5C}" destId="{DD5D0D09-19B4-45CF-B75E-654FB2337C32}" srcOrd="11"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30A8EF-AF3B-47F8-8D39-E7F4271906C8}"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F40B5A20-C0A7-4D6D-83EB-AEAB7F147186}">
      <dgm:prSet custT="1"/>
      <dgm:spPr/>
      <dgm:t>
        <a:bodyPr/>
        <a:lstStyle/>
        <a:p>
          <a:r>
            <a:rPr lang="en-US" sz="1800" b="0" i="0" dirty="0">
              <a:latin typeface="Calibri" panose="020F0502020204030204" pitchFamily="34" charset="0"/>
              <a:ea typeface="Calibri" panose="020F0502020204030204" pitchFamily="34" charset="0"/>
              <a:cs typeface="Calibri" panose="020F0502020204030204" pitchFamily="34" charset="0"/>
            </a:rPr>
            <a:t>Evaluate existing offerings: Evaluate the existing product and service offerings to identify areas for improvement and areas where new offerings could be introduced</a:t>
          </a:r>
          <a:endParaRPr lang="en-US" sz="1800" dirty="0">
            <a:latin typeface="Calibri" panose="020F0502020204030204" pitchFamily="34" charset="0"/>
            <a:ea typeface="Calibri" panose="020F0502020204030204" pitchFamily="34" charset="0"/>
            <a:cs typeface="Calibri" panose="020F0502020204030204" pitchFamily="34" charset="0"/>
          </a:endParaRPr>
        </a:p>
      </dgm:t>
    </dgm:pt>
    <dgm:pt modelId="{B0AAAA50-46D7-454F-8049-616E5C0B01F8}" type="parTrans" cxnId="{48F8ED55-3102-4D28-8D91-41D3066554F1}">
      <dgm:prSet/>
      <dgm:spPr/>
      <dgm:t>
        <a:bodyPr/>
        <a:lstStyle/>
        <a:p>
          <a:endParaRPr lang="en-US"/>
        </a:p>
      </dgm:t>
    </dgm:pt>
    <dgm:pt modelId="{4D9D972F-4916-4B62-AB35-CE0273781969}" type="sibTrans" cxnId="{48F8ED55-3102-4D28-8D91-41D3066554F1}">
      <dgm:prSet/>
      <dgm:spPr/>
      <dgm:t>
        <a:bodyPr/>
        <a:lstStyle/>
        <a:p>
          <a:endParaRPr lang="en-US"/>
        </a:p>
      </dgm:t>
    </dgm:pt>
    <dgm:pt modelId="{765220AB-17C8-4A93-84A6-298CCC460EBB}">
      <dgm:prSet custT="1"/>
      <dgm:spPr/>
      <dgm:t>
        <a:bodyPr/>
        <a:lstStyle/>
        <a:p>
          <a:r>
            <a:rPr lang="en-US" sz="1800" b="0" i="0" dirty="0">
              <a:latin typeface="Calibri" panose="020F0502020204030204" pitchFamily="34" charset="0"/>
              <a:ea typeface="Calibri" panose="020F0502020204030204" pitchFamily="34" charset="0"/>
              <a:cs typeface="Calibri" panose="020F0502020204030204" pitchFamily="34" charset="0"/>
            </a:rPr>
            <a:t>Develop new offerings: Based on the research and evaluation, develop new product and service offerings that meet the evolving needs of your target audience</a:t>
          </a:r>
          <a:endParaRPr lang="en-US" sz="1800" dirty="0">
            <a:latin typeface="Calibri" panose="020F0502020204030204" pitchFamily="34" charset="0"/>
            <a:ea typeface="Calibri" panose="020F0502020204030204" pitchFamily="34" charset="0"/>
            <a:cs typeface="Calibri" panose="020F0502020204030204" pitchFamily="34" charset="0"/>
          </a:endParaRPr>
        </a:p>
      </dgm:t>
    </dgm:pt>
    <dgm:pt modelId="{7C247602-9C5E-449E-81A7-5A91EFC11821}" type="parTrans" cxnId="{1A306AAD-AF30-41C2-91F0-7CDD99FC067F}">
      <dgm:prSet/>
      <dgm:spPr/>
      <dgm:t>
        <a:bodyPr/>
        <a:lstStyle/>
        <a:p>
          <a:endParaRPr lang="en-US"/>
        </a:p>
      </dgm:t>
    </dgm:pt>
    <dgm:pt modelId="{AE724707-1DB4-4742-A0A7-F817B794B713}" type="sibTrans" cxnId="{1A306AAD-AF30-41C2-91F0-7CDD99FC067F}">
      <dgm:prSet/>
      <dgm:spPr/>
      <dgm:t>
        <a:bodyPr/>
        <a:lstStyle/>
        <a:p>
          <a:endParaRPr lang="en-US"/>
        </a:p>
      </dgm:t>
    </dgm:pt>
    <dgm:pt modelId="{970B1357-59CC-429D-981D-F64245406A59}">
      <dgm:prSet custT="1"/>
      <dgm:spPr/>
      <dgm:t>
        <a:bodyPr/>
        <a:lstStyle/>
        <a:p>
          <a:r>
            <a:rPr lang="en-US" sz="1800" b="0" i="0" dirty="0">
              <a:latin typeface="Calibri" panose="020F0502020204030204" pitchFamily="34" charset="0"/>
              <a:ea typeface="Calibri" panose="020F0502020204030204" pitchFamily="34" charset="0"/>
              <a:cs typeface="Calibri" panose="020F0502020204030204" pitchFamily="34" charset="0"/>
            </a:rPr>
            <a:t>Partner with other businesses: Consider partnering with other businesses to offer complementary products and services. For example, if the target audience is interested in investment services, partnering with an investment management firm to offer investment products and services to the customers</a:t>
          </a:r>
          <a:endParaRPr lang="en-US" sz="1800" dirty="0">
            <a:latin typeface="Calibri" panose="020F0502020204030204" pitchFamily="34" charset="0"/>
            <a:ea typeface="Calibri" panose="020F0502020204030204" pitchFamily="34" charset="0"/>
            <a:cs typeface="Calibri" panose="020F0502020204030204" pitchFamily="34" charset="0"/>
          </a:endParaRPr>
        </a:p>
      </dgm:t>
    </dgm:pt>
    <dgm:pt modelId="{82C73770-1E20-419A-94B6-51C7755FDD1C}" type="parTrans" cxnId="{78077BAF-248D-4FA6-818C-60DB7D2E9C25}">
      <dgm:prSet/>
      <dgm:spPr/>
      <dgm:t>
        <a:bodyPr/>
        <a:lstStyle/>
        <a:p>
          <a:endParaRPr lang="en-US"/>
        </a:p>
      </dgm:t>
    </dgm:pt>
    <dgm:pt modelId="{B965B3E3-0B5F-410E-B9EA-122FBFF9BA6B}" type="sibTrans" cxnId="{78077BAF-248D-4FA6-818C-60DB7D2E9C25}">
      <dgm:prSet/>
      <dgm:spPr/>
      <dgm:t>
        <a:bodyPr/>
        <a:lstStyle/>
        <a:p>
          <a:endParaRPr lang="en-US"/>
        </a:p>
      </dgm:t>
    </dgm:pt>
    <dgm:pt modelId="{C28DA590-CB38-4CC1-9ED5-E52E7D5D7D7A}" type="pres">
      <dgm:prSet presAssocID="{D530A8EF-AF3B-47F8-8D39-E7F4271906C8}" presName="Name0" presStyleCnt="0">
        <dgm:presLayoutVars>
          <dgm:dir/>
          <dgm:animLvl val="lvl"/>
          <dgm:resizeHandles val="exact"/>
        </dgm:presLayoutVars>
      </dgm:prSet>
      <dgm:spPr/>
    </dgm:pt>
    <dgm:pt modelId="{49074132-3FE8-47C2-9B05-6233DA899C1D}" type="pres">
      <dgm:prSet presAssocID="{970B1357-59CC-429D-981D-F64245406A59}" presName="boxAndChildren" presStyleCnt="0"/>
      <dgm:spPr/>
    </dgm:pt>
    <dgm:pt modelId="{43D80378-E85F-4806-91D2-922B9DD342EB}" type="pres">
      <dgm:prSet presAssocID="{970B1357-59CC-429D-981D-F64245406A59}" presName="parentTextBox" presStyleLbl="node1" presStyleIdx="0" presStyleCnt="3" custScaleY="185338"/>
      <dgm:spPr/>
    </dgm:pt>
    <dgm:pt modelId="{35CD77B5-6A79-44C5-83D0-CB5A8F6F853D}" type="pres">
      <dgm:prSet presAssocID="{AE724707-1DB4-4742-A0A7-F817B794B713}" presName="sp" presStyleCnt="0"/>
      <dgm:spPr/>
    </dgm:pt>
    <dgm:pt modelId="{EDAE628B-2B9D-4D60-AB62-7180B8ABDFBF}" type="pres">
      <dgm:prSet presAssocID="{765220AB-17C8-4A93-84A6-298CCC460EBB}" presName="arrowAndChildren" presStyleCnt="0"/>
      <dgm:spPr/>
    </dgm:pt>
    <dgm:pt modelId="{63F9EEDD-7A3C-4288-8D99-BC2F5E0A6A69}" type="pres">
      <dgm:prSet presAssocID="{765220AB-17C8-4A93-84A6-298CCC460EBB}" presName="parentTextArrow" presStyleLbl="node1" presStyleIdx="1" presStyleCnt="3"/>
      <dgm:spPr/>
    </dgm:pt>
    <dgm:pt modelId="{41B751E1-89B3-41AF-B5AE-81BDE0C70838}" type="pres">
      <dgm:prSet presAssocID="{4D9D972F-4916-4B62-AB35-CE0273781969}" presName="sp" presStyleCnt="0"/>
      <dgm:spPr/>
    </dgm:pt>
    <dgm:pt modelId="{174F2B64-D638-46C0-9D55-59498853E02A}" type="pres">
      <dgm:prSet presAssocID="{F40B5A20-C0A7-4D6D-83EB-AEAB7F147186}" presName="arrowAndChildren" presStyleCnt="0"/>
      <dgm:spPr/>
    </dgm:pt>
    <dgm:pt modelId="{BD127522-9312-49F4-955A-0E737CC840DE}" type="pres">
      <dgm:prSet presAssocID="{F40B5A20-C0A7-4D6D-83EB-AEAB7F147186}" presName="parentTextArrow" presStyleLbl="node1" presStyleIdx="2" presStyleCnt="3"/>
      <dgm:spPr/>
    </dgm:pt>
  </dgm:ptLst>
  <dgm:cxnLst>
    <dgm:cxn modelId="{4FBB7207-A4F7-4487-8903-A9383D5F68FC}" type="presOf" srcId="{765220AB-17C8-4A93-84A6-298CCC460EBB}" destId="{63F9EEDD-7A3C-4288-8D99-BC2F5E0A6A69}" srcOrd="0" destOrd="0" presId="urn:microsoft.com/office/officeart/2005/8/layout/process4"/>
    <dgm:cxn modelId="{33597138-7B89-427D-95ED-EFD85E0CAAFE}" type="presOf" srcId="{F40B5A20-C0A7-4D6D-83EB-AEAB7F147186}" destId="{BD127522-9312-49F4-955A-0E737CC840DE}" srcOrd="0" destOrd="0" presId="urn:microsoft.com/office/officeart/2005/8/layout/process4"/>
    <dgm:cxn modelId="{D16B0474-2C8C-440A-828F-B013787AC9E0}" type="presOf" srcId="{970B1357-59CC-429D-981D-F64245406A59}" destId="{43D80378-E85F-4806-91D2-922B9DD342EB}" srcOrd="0" destOrd="0" presId="urn:microsoft.com/office/officeart/2005/8/layout/process4"/>
    <dgm:cxn modelId="{48F8ED55-3102-4D28-8D91-41D3066554F1}" srcId="{D530A8EF-AF3B-47F8-8D39-E7F4271906C8}" destId="{F40B5A20-C0A7-4D6D-83EB-AEAB7F147186}" srcOrd="0" destOrd="0" parTransId="{B0AAAA50-46D7-454F-8049-616E5C0B01F8}" sibTransId="{4D9D972F-4916-4B62-AB35-CE0273781969}"/>
    <dgm:cxn modelId="{1A306AAD-AF30-41C2-91F0-7CDD99FC067F}" srcId="{D530A8EF-AF3B-47F8-8D39-E7F4271906C8}" destId="{765220AB-17C8-4A93-84A6-298CCC460EBB}" srcOrd="1" destOrd="0" parTransId="{7C247602-9C5E-449E-81A7-5A91EFC11821}" sibTransId="{AE724707-1DB4-4742-A0A7-F817B794B713}"/>
    <dgm:cxn modelId="{78077BAF-248D-4FA6-818C-60DB7D2E9C25}" srcId="{D530A8EF-AF3B-47F8-8D39-E7F4271906C8}" destId="{970B1357-59CC-429D-981D-F64245406A59}" srcOrd="2" destOrd="0" parTransId="{82C73770-1E20-419A-94B6-51C7755FDD1C}" sibTransId="{B965B3E3-0B5F-410E-B9EA-122FBFF9BA6B}"/>
    <dgm:cxn modelId="{C6ABE1FB-64B9-403C-B788-DAAA365AA662}" type="presOf" srcId="{D530A8EF-AF3B-47F8-8D39-E7F4271906C8}" destId="{C28DA590-CB38-4CC1-9ED5-E52E7D5D7D7A}" srcOrd="0" destOrd="0" presId="urn:microsoft.com/office/officeart/2005/8/layout/process4"/>
    <dgm:cxn modelId="{4EF520B8-5760-4F67-86DE-7B3E0F5955A2}" type="presParOf" srcId="{C28DA590-CB38-4CC1-9ED5-E52E7D5D7D7A}" destId="{49074132-3FE8-47C2-9B05-6233DA899C1D}" srcOrd="0" destOrd="0" presId="urn:microsoft.com/office/officeart/2005/8/layout/process4"/>
    <dgm:cxn modelId="{C167EE39-2DAB-4AEF-8794-4AB6AFD0A0D7}" type="presParOf" srcId="{49074132-3FE8-47C2-9B05-6233DA899C1D}" destId="{43D80378-E85F-4806-91D2-922B9DD342EB}" srcOrd="0" destOrd="0" presId="urn:microsoft.com/office/officeart/2005/8/layout/process4"/>
    <dgm:cxn modelId="{6854FBC4-8B18-44E0-AE37-C2F3A740C96E}" type="presParOf" srcId="{C28DA590-CB38-4CC1-9ED5-E52E7D5D7D7A}" destId="{35CD77B5-6A79-44C5-83D0-CB5A8F6F853D}" srcOrd="1" destOrd="0" presId="urn:microsoft.com/office/officeart/2005/8/layout/process4"/>
    <dgm:cxn modelId="{A3B4E1D8-68A0-4966-B0F5-45A26A577735}" type="presParOf" srcId="{C28DA590-CB38-4CC1-9ED5-E52E7D5D7D7A}" destId="{EDAE628B-2B9D-4D60-AB62-7180B8ABDFBF}" srcOrd="2" destOrd="0" presId="urn:microsoft.com/office/officeart/2005/8/layout/process4"/>
    <dgm:cxn modelId="{6C9A972F-608B-4296-BC18-2C5F1E7C8F03}" type="presParOf" srcId="{EDAE628B-2B9D-4D60-AB62-7180B8ABDFBF}" destId="{63F9EEDD-7A3C-4288-8D99-BC2F5E0A6A69}" srcOrd="0" destOrd="0" presId="urn:microsoft.com/office/officeart/2005/8/layout/process4"/>
    <dgm:cxn modelId="{393D756E-ED93-4C7F-83DD-84AB0C06BD89}" type="presParOf" srcId="{C28DA590-CB38-4CC1-9ED5-E52E7D5D7D7A}" destId="{41B751E1-89B3-41AF-B5AE-81BDE0C70838}" srcOrd="3" destOrd="0" presId="urn:microsoft.com/office/officeart/2005/8/layout/process4"/>
    <dgm:cxn modelId="{EE34F1EE-0F47-4573-98C0-C96594367521}" type="presParOf" srcId="{C28DA590-CB38-4CC1-9ED5-E52E7D5D7D7A}" destId="{174F2B64-D638-46C0-9D55-59498853E02A}" srcOrd="4" destOrd="0" presId="urn:microsoft.com/office/officeart/2005/8/layout/process4"/>
    <dgm:cxn modelId="{A6645025-1C56-4F83-B1A2-C8ACB25A4FD8}" type="presParOf" srcId="{174F2B64-D638-46C0-9D55-59498853E02A}" destId="{BD127522-9312-49F4-955A-0E737CC840DE}"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37EB56-678E-402B-AD30-C7493140E5F6}">
      <dsp:nvSpPr>
        <dsp:cNvPr id="0" name=""/>
        <dsp:cNvSpPr/>
      </dsp:nvSpPr>
      <dsp:spPr>
        <a:xfrm>
          <a:off x="9895" y="0"/>
          <a:ext cx="2048318" cy="31768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alibri" panose="020F0502020204030204" pitchFamily="34" charset="0"/>
              <a:ea typeface="Calibri" panose="020F0502020204030204" pitchFamily="34" charset="0"/>
              <a:cs typeface="Calibri" panose="020F0502020204030204" pitchFamily="34" charset="0"/>
            </a:rPr>
            <a:t>Retaining inactive customers and converting them into active customers can be a challenge for any business. However, with the right strategies in place, it's possible to reignite their interest in the products or services and turn them into loyal customers</a:t>
          </a:r>
          <a:endParaRPr lang="en-US" sz="1600" kern="1200" dirty="0">
            <a:latin typeface="Calibri" panose="020F0502020204030204" pitchFamily="34" charset="0"/>
            <a:ea typeface="Calibri" panose="020F0502020204030204" pitchFamily="34" charset="0"/>
            <a:cs typeface="Calibri" panose="020F0502020204030204" pitchFamily="34" charset="0"/>
          </a:endParaRPr>
        </a:p>
      </dsp:txBody>
      <dsp:txXfrm>
        <a:off x="69888" y="59993"/>
        <a:ext cx="1928332" cy="3056856"/>
      </dsp:txXfrm>
    </dsp:sp>
    <dsp:sp modelId="{4A7745E5-31EC-462E-BF6F-EE53ADF8A2B8}">
      <dsp:nvSpPr>
        <dsp:cNvPr id="0" name=""/>
        <dsp:cNvSpPr/>
      </dsp:nvSpPr>
      <dsp:spPr>
        <a:xfrm>
          <a:off x="2263045" y="1334429"/>
          <a:ext cx="434243" cy="5079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263045" y="1436026"/>
        <a:ext cx="303970" cy="304789"/>
      </dsp:txXfrm>
    </dsp:sp>
    <dsp:sp modelId="{DD25F356-F8D0-4273-A458-4B3D58611AC4}">
      <dsp:nvSpPr>
        <dsp:cNvPr id="0" name=""/>
        <dsp:cNvSpPr/>
      </dsp:nvSpPr>
      <dsp:spPr>
        <a:xfrm>
          <a:off x="2877541" y="0"/>
          <a:ext cx="2048318" cy="31768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alibri" panose="020F0502020204030204" pitchFamily="34" charset="0"/>
              <a:ea typeface="Calibri" panose="020F0502020204030204" pitchFamily="34" charset="0"/>
              <a:cs typeface="Calibri" panose="020F0502020204030204" pitchFamily="34" charset="0"/>
            </a:rPr>
            <a:t>Identify inactive customers: To retain inactive customers, first need to identify who they are. This could be done through data analysis, customer feedback, or by simply looking at customer purchase history</a:t>
          </a:r>
          <a:endParaRPr lang="en-US" sz="1600" kern="1200" dirty="0">
            <a:latin typeface="Calibri" panose="020F0502020204030204" pitchFamily="34" charset="0"/>
            <a:ea typeface="Calibri" panose="020F0502020204030204" pitchFamily="34" charset="0"/>
            <a:cs typeface="Calibri" panose="020F0502020204030204" pitchFamily="34" charset="0"/>
          </a:endParaRPr>
        </a:p>
      </dsp:txBody>
      <dsp:txXfrm>
        <a:off x="2937534" y="59993"/>
        <a:ext cx="1928332" cy="3056856"/>
      </dsp:txXfrm>
    </dsp:sp>
    <dsp:sp modelId="{6A5636A2-6784-463A-936C-92E35075A519}">
      <dsp:nvSpPr>
        <dsp:cNvPr id="0" name=""/>
        <dsp:cNvSpPr/>
      </dsp:nvSpPr>
      <dsp:spPr>
        <a:xfrm>
          <a:off x="5130692" y="1334429"/>
          <a:ext cx="434243" cy="5079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130692" y="1436026"/>
        <a:ext cx="303970" cy="304789"/>
      </dsp:txXfrm>
    </dsp:sp>
    <dsp:sp modelId="{8E12C623-3E0D-4BED-BFB6-11911751B213}">
      <dsp:nvSpPr>
        <dsp:cNvPr id="0" name=""/>
        <dsp:cNvSpPr/>
      </dsp:nvSpPr>
      <dsp:spPr>
        <a:xfrm>
          <a:off x="5745187" y="0"/>
          <a:ext cx="2048318" cy="31768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alibri" panose="020F0502020204030204" pitchFamily="34" charset="0"/>
              <a:ea typeface="Calibri" panose="020F0502020204030204" pitchFamily="34" charset="0"/>
              <a:cs typeface="Calibri" panose="020F0502020204030204" pitchFamily="34" charset="0"/>
            </a:rPr>
            <a:t>Understand why they became inactive: Once identified the inactive customers, try to understand why they stopped using your products or services. This could be due to a lack of interest, a competitor's offer, or a poor customer experience</a:t>
          </a:r>
          <a:endParaRPr lang="en-US" sz="1600" kern="1200" dirty="0">
            <a:latin typeface="Calibri" panose="020F0502020204030204" pitchFamily="34" charset="0"/>
            <a:ea typeface="Calibri" panose="020F0502020204030204" pitchFamily="34" charset="0"/>
            <a:cs typeface="Calibri" panose="020F0502020204030204" pitchFamily="34" charset="0"/>
          </a:endParaRPr>
        </a:p>
      </dsp:txBody>
      <dsp:txXfrm>
        <a:off x="5805180" y="59993"/>
        <a:ext cx="1928332" cy="3056856"/>
      </dsp:txXfrm>
    </dsp:sp>
    <dsp:sp modelId="{16BC0C8F-B3DA-44C4-A18F-F21BDC575A5A}">
      <dsp:nvSpPr>
        <dsp:cNvPr id="0" name=""/>
        <dsp:cNvSpPr/>
      </dsp:nvSpPr>
      <dsp:spPr>
        <a:xfrm>
          <a:off x="7998338" y="1334429"/>
          <a:ext cx="434243" cy="5079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7998338" y="1436026"/>
        <a:ext cx="303970" cy="304789"/>
      </dsp:txXfrm>
    </dsp:sp>
    <dsp:sp modelId="{C2B17652-FBFC-449F-8E80-081A994219D5}">
      <dsp:nvSpPr>
        <dsp:cNvPr id="0" name=""/>
        <dsp:cNvSpPr/>
      </dsp:nvSpPr>
      <dsp:spPr>
        <a:xfrm>
          <a:off x="8612833" y="0"/>
          <a:ext cx="2048318" cy="31768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alibri" panose="020F0502020204030204" pitchFamily="34" charset="0"/>
              <a:ea typeface="Calibri" panose="020F0502020204030204" pitchFamily="34" charset="0"/>
              <a:cs typeface="Calibri" panose="020F0502020204030204" pitchFamily="34" charset="0"/>
            </a:rPr>
            <a:t>Use loyalty programs: Consider implementing a loyalty program that rewards customers for their business. This can incentivize inactive customers to return and make more purchases, making them active customers once again</a:t>
          </a:r>
          <a:endParaRPr lang="en-US" sz="1600" kern="1200" dirty="0">
            <a:latin typeface="Calibri" panose="020F0502020204030204" pitchFamily="34" charset="0"/>
            <a:ea typeface="Calibri" panose="020F0502020204030204" pitchFamily="34" charset="0"/>
            <a:cs typeface="Calibri" panose="020F0502020204030204" pitchFamily="34" charset="0"/>
          </a:endParaRPr>
        </a:p>
      </dsp:txBody>
      <dsp:txXfrm>
        <a:off x="8672826" y="59993"/>
        <a:ext cx="1928332" cy="30568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188BE5-597B-43A0-B550-61AE43E7F1DA}">
      <dsp:nvSpPr>
        <dsp:cNvPr id="0" name=""/>
        <dsp:cNvSpPr/>
      </dsp:nvSpPr>
      <dsp:spPr>
        <a:xfrm>
          <a:off x="3522053" y="332362"/>
          <a:ext cx="4976280" cy="4976280"/>
        </a:xfrm>
        <a:prstGeom prst="pie">
          <a:avLst>
            <a:gd name="adj1" fmla="val 16200000"/>
            <a:gd name="adj2" fmla="val 19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b="1" i="0" kern="1200" dirty="0">
              <a:latin typeface="Calibri" panose="020F0502020204030204" pitchFamily="34" charset="0"/>
              <a:ea typeface="Calibri" panose="020F0502020204030204" pitchFamily="34" charset="0"/>
              <a:cs typeface="Calibri" panose="020F0502020204030204" pitchFamily="34" charset="0"/>
            </a:rPr>
            <a:t>Offering incentives or rewards to new customers can be a great way to increase their value to the bank and attract even more new customers</a:t>
          </a:r>
          <a:endParaRPr lang="en-US" sz="900" b="1" kern="1200" dirty="0">
            <a:latin typeface="Calibri" panose="020F0502020204030204" pitchFamily="34" charset="0"/>
            <a:ea typeface="Calibri" panose="020F0502020204030204" pitchFamily="34" charset="0"/>
            <a:cs typeface="Calibri" panose="020F0502020204030204" pitchFamily="34" charset="0"/>
          </a:endParaRPr>
        </a:p>
      </dsp:txBody>
      <dsp:txXfrm>
        <a:off x="6063510" y="865535"/>
        <a:ext cx="1451415" cy="1066345"/>
      </dsp:txXfrm>
    </dsp:sp>
    <dsp:sp modelId="{0E2E1302-4C4F-465F-A649-BD0C39B4D105}">
      <dsp:nvSpPr>
        <dsp:cNvPr id="0" name=""/>
        <dsp:cNvSpPr/>
      </dsp:nvSpPr>
      <dsp:spPr>
        <a:xfrm>
          <a:off x="3373949" y="588877"/>
          <a:ext cx="4976280" cy="4976280"/>
        </a:xfrm>
        <a:prstGeom prst="pie">
          <a:avLst>
            <a:gd name="adj1" fmla="val 198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b="1" i="0" kern="1200" dirty="0">
              <a:latin typeface="Calibri" panose="020F0502020204030204" pitchFamily="34" charset="0"/>
              <a:ea typeface="Calibri" panose="020F0502020204030204" pitchFamily="34" charset="0"/>
              <a:cs typeface="Calibri" panose="020F0502020204030204" pitchFamily="34" charset="0"/>
            </a:rPr>
            <a:t>Define your target audience: Identify the type of customer you want to attract and offer incentives or rewards that will be most appealing to them</a:t>
          </a:r>
          <a:endParaRPr lang="en-US" sz="900" b="1" kern="1200" dirty="0">
            <a:latin typeface="Calibri" panose="020F0502020204030204" pitchFamily="34" charset="0"/>
            <a:ea typeface="Calibri" panose="020F0502020204030204" pitchFamily="34" charset="0"/>
            <a:cs typeface="Calibri" panose="020F0502020204030204" pitchFamily="34" charset="0"/>
          </a:endParaRPr>
        </a:p>
      </dsp:txBody>
      <dsp:txXfrm>
        <a:off x="6780332" y="2573465"/>
        <a:ext cx="1504732" cy="1007104"/>
      </dsp:txXfrm>
    </dsp:sp>
    <dsp:sp modelId="{008878FF-D27B-4307-A041-555F828FC1E3}">
      <dsp:nvSpPr>
        <dsp:cNvPr id="0" name=""/>
        <dsp:cNvSpPr/>
      </dsp:nvSpPr>
      <dsp:spPr>
        <a:xfrm>
          <a:off x="3373949" y="588877"/>
          <a:ext cx="4976280" cy="4976280"/>
        </a:xfrm>
        <a:prstGeom prst="pie">
          <a:avLst>
            <a:gd name="adj1" fmla="val 1800000"/>
            <a:gd name="adj2" fmla="val 54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b="1" i="0" kern="1200" dirty="0">
              <a:latin typeface="Calibri" panose="020F0502020204030204" pitchFamily="34" charset="0"/>
              <a:ea typeface="Calibri" panose="020F0502020204030204" pitchFamily="34" charset="0"/>
              <a:cs typeface="Calibri" panose="020F0502020204030204" pitchFamily="34" charset="0"/>
            </a:rPr>
            <a:t>Choose the right incentives: Select incentives or rewards that are aligned with your target audience's needs and preferences. This could include cash bonuses, merchandise, free services, or discounts</a:t>
          </a:r>
          <a:endParaRPr lang="en-US" sz="900" b="1" kern="1200" dirty="0">
            <a:latin typeface="Calibri" panose="020F0502020204030204" pitchFamily="34" charset="0"/>
            <a:ea typeface="Calibri" panose="020F0502020204030204" pitchFamily="34" charset="0"/>
            <a:cs typeface="Calibri" panose="020F0502020204030204" pitchFamily="34" charset="0"/>
          </a:endParaRPr>
        </a:p>
      </dsp:txBody>
      <dsp:txXfrm>
        <a:off x="5915407" y="3965639"/>
        <a:ext cx="1451415" cy="1066345"/>
      </dsp:txXfrm>
    </dsp:sp>
    <dsp:sp modelId="{B1CBB1CA-A8E4-465A-B77D-20A17A6B0C8B}">
      <dsp:nvSpPr>
        <dsp:cNvPr id="0" name=""/>
        <dsp:cNvSpPr/>
      </dsp:nvSpPr>
      <dsp:spPr>
        <a:xfrm>
          <a:off x="3373949" y="588877"/>
          <a:ext cx="4976280" cy="4976280"/>
        </a:xfrm>
        <a:prstGeom prst="pie">
          <a:avLst>
            <a:gd name="adj1" fmla="val 5400000"/>
            <a:gd name="adj2" fmla="val 90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b="1" i="0" kern="1200" dirty="0">
              <a:latin typeface="Calibri" panose="020F0502020204030204" pitchFamily="34" charset="0"/>
              <a:ea typeface="Calibri" panose="020F0502020204030204" pitchFamily="34" charset="0"/>
              <a:cs typeface="Calibri" panose="020F0502020204030204" pitchFamily="34" charset="0"/>
            </a:rPr>
            <a:t>Make the offer clear and simple: Make sure the offer is clear and simple to understand. Avoid complex terms and conditions that could discourage new customers from taking advantage of the offer</a:t>
          </a:r>
          <a:endParaRPr lang="en-US" sz="900" b="1" kern="1200" dirty="0">
            <a:latin typeface="Calibri" panose="020F0502020204030204" pitchFamily="34" charset="0"/>
            <a:ea typeface="Calibri" panose="020F0502020204030204" pitchFamily="34" charset="0"/>
            <a:cs typeface="Calibri" panose="020F0502020204030204" pitchFamily="34" charset="0"/>
          </a:endParaRPr>
        </a:p>
      </dsp:txBody>
      <dsp:txXfrm>
        <a:off x="4357357" y="3965639"/>
        <a:ext cx="1451415" cy="1066345"/>
      </dsp:txXfrm>
    </dsp:sp>
    <dsp:sp modelId="{FCC0089E-5808-48BF-8F03-1DDE8725FB23}">
      <dsp:nvSpPr>
        <dsp:cNvPr id="0" name=""/>
        <dsp:cNvSpPr/>
      </dsp:nvSpPr>
      <dsp:spPr>
        <a:xfrm>
          <a:off x="3343469" y="562254"/>
          <a:ext cx="5037240" cy="5029527"/>
        </a:xfrm>
        <a:prstGeom prst="pie">
          <a:avLst>
            <a:gd name="adj1" fmla="val 9000000"/>
            <a:gd name="adj2" fmla="val 126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b="0" i="0" kern="1200" dirty="0">
              <a:latin typeface="Calibri" panose="020F0502020204030204" pitchFamily="34" charset="0"/>
              <a:ea typeface="Calibri" panose="020F0502020204030204" pitchFamily="34" charset="0"/>
              <a:cs typeface="Calibri" panose="020F0502020204030204" pitchFamily="34" charset="0"/>
            </a:rPr>
            <a:t>Use multiple channels: Promote your incentives or rewards through multiple channels, including your website, social media, email, and in-branch marketing materials</a:t>
          </a:r>
          <a:endParaRPr lang="en-US" sz="900" b="0" kern="1200" dirty="0">
            <a:latin typeface="Calibri" panose="020F0502020204030204" pitchFamily="34" charset="0"/>
            <a:ea typeface="Calibri" panose="020F0502020204030204" pitchFamily="34" charset="0"/>
            <a:cs typeface="Calibri" panose="020F0502020204030204" pitchFamily="34" charset="0"/>
          </a:endParaRPr>
        </a:p>
      </dsp:txBody>
      <dsp:txXfrm>
        <a:off x="3421427" y="2568077"/>
        <a:ext cx="1523165" cy="1017880"/>
      </dsp:txXfrm>
    </dsp:sp>
    <dsp:sp modelId="{1576F4AF-E03B-4655-B837-6594D168CB82}">
      <dsp:nvSpPr>
        <dsp:cNvPr id="0" name=""/>
        <dsp:cNvSpPr/>
      </dsp:nvSpPr>
      <dsp:spPr>
        <a:xfrm>
          <a:off x="3373949" y="588877"/>
          <a:ext cx="4976280" cy="4976280"/>
        </a:xfrm>
        <a:prstGeom prst="pie">
          <a:avLst>
            <a:gd name="adj1" fmla="val 126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b="1" i="0" kern="1200" dirty="0">
              <a:latin typeface="Calibri" panose="020F0502020204030204" pitchFamily="34" charset="0"/>
              <a:ea typeface="Calibri" panose="020F0502020204030204" pitchFamily="34" charset="0"/>
              <a:cs typeface="Calibri" panose="020F0502020204030204" pitchFamily="34" charset="0"/>
            </a:rPr>
            <a:t>Monitor and evaluate: Continuously monitor and evaluate the effectiveness of your incentives and rewards program. This will allow you to make any necessary adjustments and improve your results over time</a:t>
          </a:r>
          <a:endParaRPr lang="en-US" sz="900" b="1" kern="1200" dirty="0">
            <a:latin typeface="Calibri" panose="020F0502020204030204" pitchFamily="34" charset="0"/>
            <a:ea typeface="Calibri" panose="020F0502020204030204" pitchFamily="34" charset="0"/>
            <a:cs typeface="Calibri" panose="020F0502020204030204" pitchFamily="34" charset="0"/>
          </a:endParaRPr>
        </a:p>
      </dsp:txBody>
      <dsp:txXfrm>
        <a:off x="4357357" y="1122050"/>
        <a:ext cx="1451415" cy="10663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D80378-E85F-4806-91D2-922B9DD342EB}">
      <dsp:nvSpPr>
        <dsp:cNvPr id="0" name=""/>
        <dsp:cNvSpPr/>
      </dsp:nvSpPr>
      <dsp:spPr>
        <a:xfrm>
          <a:off x="0" y="3223336"/>
          <a:ext cx="6245352" cy="19612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0" i="0" kern="1200" dirty="0">
              <a:latin typeface="Calibri" panose="020F0502020204030204" pitchFamily="34" charset="0"/>
              <a:ea typeface="Calibri" panose="020F0502020204030204" pitchFamily="34" charset="0"/>
              <a:cs typeface="Calibri" panose="020F0502020204030204" pitchFamily="34" charset="0"/>
            </a:rPr>
            <a:t>Partner with other businesses: Consider partnering with other businesses to offer complementary products and services. For example, if the target audience is interested in investment services, partnering with an investment management firm to offer investment products and services to the customers</a:t>
          </a:r>
          <a:endParaRPr lang="en-US" sz="1800" kern="1200" dirty="0">
            <a:latin typeface="Calibri" panose="020F0502020204030204" pitchFamily="34" charset="0"/>
            <a:ea typeface="Calibri" panose="020F0502020204030204" pitchFamily="34" charset="0"/>
            <a:cs typeface="Calibri" panose="020F0502020204030204" pitchFamily="34" charset="0"/>
          </a:endParaRPr>
        </a:p>
      </dsp:txBody>
      <dsp:txXfrm>
        <a:off x="0" y="3223336"/>
        <a:ext cx="6245352" cy="1961237"/>
      </dsp:txXfrm>
    </dsp:sp>
    <dsp:sp modelId="{63F9EEDD-7A3C-4288-8D99-BC2F5E0A6A69}">
      <dsp:nvSpPr>
        <dsp:cNvPr id="0" name=""/>
        <dsp:cNvSpPr/>
      </dsp:nvSpPr>
      <dsp:spPr>
        <a:xfrm rot="10800000">
          <a:off x="0" y="1611705"/>
          <a:ext cx="6245352" cy="1627503"/>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0" i="0" kern="1200" dirty="0">
              <a:latin typeface="Calibri" panose="020F0502020204030204" pitchFamily="34" charset="0"/>
              <a:ea typeface="Calibri" panose="020F0502020204030204" pitchFamily="34" charset="0"/>
              <a:cs typeface="Calibri" panose="020F0502020204030204" pitchFamily="34" charset="0"/>
            </a:rPr>
            <a:t>Develop new offerings: Based on the research and evaluation, develop new product and service offerings that meet the evolving needs of your target audience</a:t>
          </a:r>
          <a:endParaRPr lang="en-US" sz="1800" kern="1200" dirty="0">
            <a:latin typeface="Calibri" panose="020F0502020204030204" pitchFamily="34" charset="0"/>
            <a:ea typeface="Calibri" panose="020F0502020204030204" pitchFamily="34" charset="0"/>
            <a:cs typeface="Calibri" panose="020F0502020204030204" pitchFamily="34" charset="0"/>
          </a:endParaRPr>
        </a:p>
      </dsp:txBody>
      <dsp:txXfrm rot="10800000">
        <a:off x="0" y="1611705"/>
        <a:ext cx="6245352" cy="1057503"/>
      </dsp:txXfrm>
    </dsp:sp>
    <dsp:sp modelId="{BD127522-9312-49F4-955A-0E737CC840DE}">
      <dsp:nvSpPr>
        <dsp:cNvPr id="0" name=""/>
        <dsp:cNvSpPr/>
      </dsp:nvSpPr>
      <dsp:spPr>
        <a:xfrm rot="10800000">
          <a:off x="0" y="74"/>
          <a:ext cx="6245352" cy="1627503"/>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0" i="0" kern="1200" dirty="0">
              <a:latin typeface="Calibri" panose="020F0502020204030204" pitchFamily="34" charset="0"/>
              <a:ea typeface="Calibri" panose="020F0502020204030204" pitchFamily="34" charset="0"/>
              <a:cs typeface="Calibri" panose="020F0502020204030204" pitchFamily="34" charset="0"/>
            </a:rPr>
            <a:t>Evaluate existing offerings: Evaluate the existing product and service offerings to identify areas for improvement and areas where new offerings could be introduced</a:t>
          </a:r>
          <a:endParaRPr lang="en-US" sz="1800" kern="1200" dirty="0">
            <a:latin typeface="Calibri" panose="020F0502020204030204" pitchFamily="34" charset="0"/>
            <a:ea typeface="Calibri" panose="020F0502020204030204" pitchFamily="34" charset="0"/>
            <a:cs typeface="Calibri" panose="020F0502020204030204" pitchFamily="34" charset="0"/>
          </a:endParaRPr>
        </a:p>
      </dsp:txBody>
      <dsp:txXfrm rot="10800000">
        <a:off x="0" y="74"/>
        <a:ext cx="6245352" cy="105750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2/11/2023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5406325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2/11/2023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55880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2/11/2023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98633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2/11/2023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460397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2/11/2023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26102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2/11/2023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46005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2/11/2023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808646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2/11/2023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529581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2/11/2023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586079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2/11/2023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2722257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2/11/2023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3626264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2/11/2023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209172083"/>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66" r:id="rId6"/>
    <p:sldLayoutId id="2147483762" r:id="rId7"/>
    <p:sldLayoutId id="2147483763" r:id="rId8"/>
    <p:sldLayoutId id="2147483764" r:id="rId9"/>
    <p:sldLayoutId id="2147483765" r:id="rId10"/>
    <p:sldLayoutId id="2147483767"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descr="Stone pillars">
            <a:extLst>
              <a:ext uri="{FF2B5EF4-FFF2-40B4-BE49-F238E27FC236}">
                <a16:creationId xmlns:a16="http://schemas.microsoft.com/office/drawing/2014/main" id="{A26C2643-65A7-3E2C-25AE-B1AC24F9AD2E}"/>
              </a:ext>
            </a:extLst>
          </p:cNvPr>
          <p:cNvPicPr>
            <a:picLocks noChangeAspect="1"/>
          </p:cNvPicPr>
          <p:nvPr/>
        </p:nvPicPr>
        <p:blipFill rotWithShape="1">
          <a:blip r:embed="rId2">
            <a:alphaModFix/>
          </a:blip>
          <a:srcRect r="15699" b="1"/>
          <a:stretch/>
        </p:blipFill>
        <p:spPr>
          <a:xfrm>
            <a:off x="3331593" y="10"/>
            <a:ext cx="8860407" cy="6857990"/>
          </a:xfrm>
          <a:custGeom>
            <a:avLst/>
            <a:gdLst/>
            <a:ahLst/>
            <a:cxnLst/>
            <a:rect l="l" t="t" r="r" b="b"/>
            <a:pathLst>
              <a:path w="8860407" h="6858000">
                <a:moveTo>
                  <a:pt x="0" y="0"/>
                </a:moveTo>
                <a:lnTo>
                  <a:pt x="8860407" y="0"/>
                </a:lnTo>
                <a:lnTo>
                  <a:pt x="8860407" y="6858000"/>
                </a:lnTo>
                <a:lnTo>
                  <a:pt x="661049" y="6858000"/>
                </a:lnTo>
                <a:lnTo>
                  <a:pt x="832672" y="6662026"/>
                </a:lnTo>
                <a:cubicBezTo>
                  <a:pt x="1465328" y="5866432"/>
                  <a:pt x="1845374" y="4846462"/>
                  <a:pt x="1845374" y="3734370"/>
                </a:cubicBezTo>
                <a:cubicBezTo>
                  <a:pt x="1845374" y="2244963"/>
                  <a:pt x="1163691" y="920792"/>
                  <a:pt x="106458" y="79568"/>
                </a:cubicBezTo>
                <a:close/>
              </a:path>
            </a:pathLst>
          </a:custGeom>
        </p:spPr>
      </p:pic>
      <p:sp>
        <p:nvSpPr>
          <p:cNvPr id="2" name="Title 1">
            <a:extLst>
              <a:ext uri="{FF2B5EF4-FFF2-40B4-BE49-F238E27FC236}">
                <a16:creationId xmlns:a16="http://schemas.microsoft.com/office/drawing/2014/main" id="{C83ACC5A-2881-EE2C-06E0-7B8735F973AD}"/>
              </a:ext>
            </a:extLst>
          </p:cNvPr>
          <p:cNvSpPr>
            <a:spLocks noGrp="1"/>
          </p:cNvSpPr>
          <p:nvPr>
            <p:ph type="ctrTitle"/>
          </p:nvPr>
        </p:nvSpPr>
        <p:spPr>
          <a:xfrm>
            <a:off x="149351" y="1071348"/>
            <a:ext cx="4855267" cy="1988015"/>
          </a:xfrm>
        </p:spPr>
        <p:txBody>
          <a:bodyPr anchor="b">
            <a:normAutofit/>
          </a:bodyPr>
          <a:lstStyle/>
          <a:p>
            <a:pPr algn="ctr"/>
            <a:r>
              <a:rPr lang="en-CA" sz="4600" i="0" dirty="0">
                <a:latin typeface="Calibri" panose="020F0502020204030204" pitchFamily="34" charset="0"/>
                <a:ea typeface="Calibri" panose="020F0502020204030204" pitchFamily="34" charset="0"/>
                <a:cs typeface="Calibri" panose="020F0502020204030204" pitchFamily="34" charset="0"/>
              </a:rPr>
              <a:t>Cross Selling Recommendation in Bank</a:t>
            </a:r>
          </a:p>
        </p:txBody>
      </p:sp>
      <p:sp>
        <p:nvSpPr>
          <p:cNvPr id="3" name="Subtitle 2">
            <a:extLst>
              <a:ext uri="{FF2B5EF4-FFF2-40B4-BE49-F238E27FC236}">
                <a16:creationId xmlns:a16="http://schemas.microsoft.com/office/drawing/2014/main" id="{85D82FB2-CE5F-7307-78A0-00D7CCAC1F4C}"/>
              </a:ext>
            </a:extLst>
          </p:cNvPr>
          <p:cNvSpPr>
            <a:spLocks noGrp="1"/>
          </p:cNvSpPr>
          <p:nvPr>
            <p:ph type="subTitle" idx="1"/>
          </p:nvPr>
        </p:nvSpPr>
        <p:spPr>
          <a:xfrm>
            <a:off x="758952" y="4660288"/>
            <a:ext cx="4245665" cy="1126364"/>
          </a:xfrm>
        </p:spPr>
        <p:txBody>
          <a:bodyPr anchor="t">
            <a:normAutofit/>
          </a:bodyPr>
          <a:lstStyle/>
          <a:p>
            <a:r>
              <a:rPr lang="en-CA" sz="2400" dirty="0">
                <a:latin typeface="Calibri" panose="020F0502020204030204" pitchFamily="34" charset="0"/>
                <a:cs typeface="Calibri" panose="020F0502020204030204" pitchFamily="34" charset="0"/>
              </a:rPr>
              <a:t>Data Glacier Internship </a:t>
            </a:r>
            <a:r>
              <a:rPr lang="en-CA" sz="2400" dirty="0" err="1">
                <a:latin typeface="Calibri" panose="020F0502020204030204" pitchFamily="34" charset="0"/>
                <a:cs typeface="Calibri" panose="020F0502020204030204" pitchFamily="34" charset="0"/>
              </a:rPr>
              <a:t>Lisum</a:t>
            </a:r>
            <a:r>
              <a:rPr lang="en-CA" sz="2400" dirty="0">
                <a:latin typeface="Calibri" panose="020F0502020204030204" pitchFamily="34" charset="0"/>
                <a:cs typeface="Calibri" panose="020F0502020204030204" pitchFamily="34" charset="0"/>
              </a:rPr>
              <a:t> 16</a:t>
            </a:r>
          </a:p>
          <a:p>
            <a:r>
              <a:rPr lang="en-CA" sz="2400" dirty="0">
                <a:latin typeface="Calibri" panose="020F0502020204030204" pitchFamily="34" charset="0"/>
                <a:cs typeface="Calibri" panose="020F0502020204030204" pitchFamily="34" charset="0"/>
              </a:rPr>
              <a:t>By Shreya Ramachandra </a:t>
            </a:r>
            <a:endParaRPr lang="en-CA" b="1" dirty="0"/>
          </a:p>
        </p:txBody>
      </p:sp>
      <p:sp>
        <p:nvSpPr>
          <p:cNvPr id="26"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036790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1113FF5-9B84-4A89-BF52-EA3C7E01A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195596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F2747C-D521-7B0E-CEFF-5581FE4422C7}"/>
              </a:ext>
            </a:extLst>
          </p:cNvPr>
          <p:cNvSpPr>
            <a:spLocks noGrp="1"/>
          </p:cNvSpPr>
          <p:nvPr>
            <p:ph type="title"/>
          </p:nvPr>
        </p:nvSpPr>
        <p:spPr>
          <a:xfrm>
            <a:off x="758952" y="420625"/>
            <a:ext cx="10667998" cy="1326814"/>
          </a:xfrm>
        </p:spPr>
        <p:txBody>
          <a:bodyPr anchor="ctr">
            <a:normAutofit/>
          </a:bodyPr>
          <a:lstStyle/>
          <a:p>
            <a:r>
              <a:rPr lang="en-CA" sz="4600" i="0" dirty="0">
                <a:solidFill>
                  <a:schemeClr val="bg1"/>
                </a:solidFill>
                <a:latin typeface="Calibri" panose="020F0502020204030204" pitchFamily="34" charset="0"/>
                <a:ea typeface="Calibri" panose="020F0502020204030204" pitchFamily="34" charset="0"/>
                <a:cs typeface="Calibri" panose="020F0502020204030204" pitchFamily="34" charset="0"/>
              </a:rPr>
              <a:t>Measures for retaining inactive customers</a:t>
            </a:r>
          </a:p>
        </p:txBody>
      </p:sp>
      <p:sp>
        <p:nvSpPr>
          <p:cNvPr id="2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56841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txBody>
          <a:bodyPr anchor="ctr"/>
          <a:lstStyle/>
          <a:p>
            <a:endParaRPr lang="en-US"/>
          </a:p>
        </p:txBody>
      </p:sp>
      <p:graphicFrame>
        <p:nvGraphicFramePr>
          <p:cNvPr id="14" name="Content Placeholder 2">
            <a:extLst>
              <a:ext uri="{FF2B5EF4-FFF2-40B4-BE49-F238E27FC236}">
                <a16:creationId xmlns:a16="http://schemas.microsoft.com/office/drawing/2014/main" id="{91ED26C1-1AB4-B6D2-6D6E-EE847787275E}"/>
              </a:ext>
            </a:extLst>
          </p:cNvPr>
          <p:cNvGraphicFramePr>
            <a:graphicFrameLocks noGrp="1"/>
          </p:cNvGraphicFramePr>
          <p:nvPr>
            <p:ph idx="1"/>
            <p:extLst>
              <p:ext uri="{D42A27DB-BD31-4B8C-83A1-F6EECF244321}">
                <p14:modId xmlns:p14="http://schemas.microsoft.com/office/powerpoint/2010/main" val="494339851"/>
              </p:ext>
            </p:extLst>
          </p:nvPr>
        </p:nvGraphicFramePr>
        <p:xfrm>
          <a:off x="758953" y="2606722"/>
          <a:ext cx="10671048" cy="3176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1656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AEB24-C379-B1F4-61E3-EF0465BC19F2}"/>
              </a:ext>
            </a:extLst>
          </p:cNvPr>
          <p:cNvSpPr>
            <a:spLocks noGrp="1"/>
          </p:cNvSpPr>
          <p:nvPr>
            <p:ph type="title"/>
          </p:nvPr>
        </p:nvSpPr>
        <p:spPr>
          <a:xfrm>
            <a:off x="2218310" y="74027"/>
            <a:ext cx="7976277" cy="840373"/>
          </a:xfrm>
        </p:spPr>
        <p:txBody>
          <a:bodyPr>
            <a:normAutofit/>
          </a:bodyPr>
          <a:lstStyle/>
          <a:p>
            <a:pPr algn="ctr"/>
            <a:r>
              <a:rPr lang="en-CA" sz="4600" i="0" dirty="0">
                <a:latin typeface="Calibri" panose="020F0502020204030204" pitchFamily="34" charset="0"/>
                <a:ea typeface="Calibri" panose="020F0502020204030204" pitchFamily="34" charset="0"/>
                <a:cs typeface="Calibri" panose="020F0502020204030204" pitchFamily="34" charset="0"/>
              </a:rPr>
              <a:t>Offering Incentive</a:t>
            </a:r>
          </a:p>
        </p:txBody>
      </p:sp>
      <p:graphicFrame>
        <p:nvGraphicFramePr>
          <p:cNvPr id="5" name="Content Placeholder 2">
            <a:extLst>
              <a:ext uri="{FF2B5EF4-FFF2-40B4-BE49-F238E27FC236}">
                <a16:creationId xmlns:a16="http://schemas.microsoft.com/office/drawing/2014/main" id="{F4FE423E-6EF7-6E0E-2B7B-B5ABF5BF9BAF}"/>
              </a:ext>
            </a:extLst>
          </p:cNvPr>
          <p:cNvGraphicFramePr>
            <a:graphicFrameLocks noGrp="1"/>
          </p:cNvGraphicFramePr>
          <p:nvPr>
            <p:ph idx="1"/>
            <p:extLst>
              <p:ext uri="{D42A27DB-BD31-4B8C-83A1-F6EECF244321}">
                <p14:modId xmlns:p14="http://schemas.microsoft.com/office/powerpoint/2010/main" val="4191489802"/>
              </p:ext>
            </p:extLst>
          </p:nvPr>
        </p:nvGraphicFramePr>
        <p:xfrm>
          <a:off x="428017" y="612843"/>
          <a:ext cx="11841804" cy="5924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567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47DA8-4155-2D13-E050-4AD04E771FB7}"/>
              </a:ext>
            </a:extLst>
          </p:cNvPr>
          <p:cNvSpPr>
            <a:spLocks noGrp="1"/>
          </p:cNvSpPr>
          <p:nvPr>
            <p:ph type="title"/>
          </p:nvPr>
        </p:nvSpPr>
        <p:spPr>
          <a:xfrm>
            <a:off x="0" y="758952"/>
            <a:ext cx="5056829" cy="2003913"/>
          </a:xfrm>
        </p:spPr>
        <p:txBody>
          <a:bodyPr>
            <a:normAutofit/>
          </a:bodyPr>
          <a:lstStyle/>
          <a:p>
            <a:r>
              <a:rPr lang="en-CA" sz="4600" i="0" dirty="0">
                <a:latin typeface="Calibri" panose="020F0502020204030204" pitchFamily="34" charset="0"/>
                <a:ea typeface="Calibri" panose="020F0502020204030204" pitchFamily="34" charset="0"/>
                <a:cs typeface="Calibri" panose="020F0502020204030204" pitchFamily="34" charset="0"/>
              </a:rPr>
              <a:t>Expanding bank’s service or products</a:t>
            </a:r>
          </a:p>
        </p:txBody>
      </p:sp>
      <p:graphicFrame>
        <p:nvGraphicFramePr>
          <p:cNvPr id="5" name="Content Placeholder 2">
            <a:extLst>
              <a:ext uri="{FF2B5EF4-FFF2-40B4-BE49-F238E27FC236}">
                <a16:creationId xmlns:a16="http://schemas.microsoft.com/office/drawing/2014/main" id="{B97ED9AF-5CA3-583C-293B-8718E538E9FA}"/>
              </a:ext>
            </a:extLst>
          </p:cNvPr>
          <p:cNvGraphicFramePr>
            <a:graphicFrameLocks noGrp="1"/>
          </p:cNvGraphicFramePr>
          <p:nvPr>
            <p:ph idx="1"/>
            <p:extLst>
              <p:ext uri="{D42A27DB-BD31-4B8C-83A1-F6EECF244321}">
                <p14:modId xmlns:p14="http://schemas.microsoft.com/office/powerpoint/2010/main" val="3286220521"/>
              </p:ext>
            </p:extLst>
          </p:nvPr>
        </p:nvGraphicFramePr>
        <p:xfrm>
          <a:off x="5184648" y="758952"/>
          <a:ext cx="6245352" cy="5184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Graphic 5" descr="Business Growth with solid fill">
            <a:extLst>
              <a:ext uri="{FF2B5EF4-FFF2-40B4-BE49-F238E27FC236}">
                <a16:creationId xmlns:a16="http://schemas.microsoft.com/office/drawing/2014/main" id="{A4260835-BFE1-8B9F-CD1C-1E9FE38583E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2000" y="3269226"/>
            <a:ext cx="3046132" cy="2674374"/>
          </a:xfrm>
          <a:prstGeom prst="rect">
            <a:avLst/>
          </a:prstGeom>
        </p:spPr>
      </p:pic>
    </p:spTree>
    <p:extLst>
      <p:ext uri="{BB962C8B-B14F-4D97-AF65-F5344CB8AC3E}">
        <p14:creationId xmlns:p14="http://schemas.microsoft.com/office/powerpoint/2010/main" val="245819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6" name="Straight Connector 25">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3BA38BA-3209-448D-818F-7568BB8A51BE}"/>
              </a:ext>
            </a:extLst>
          </p:cNvPr>
          <p:cNvSpPr>
            <a:spLocks noGrp="1"/>
          </p:cNvSpPr>
          <p:nvPr>
            <p:ph type="title"/>
          </p:nvPr>
        </p:nvSpPr>
        <p:spPr>
          <a:xfrm>
            <a:off x="758951" y="1128811"/>
            <a:ext cx="3764405" cy="3342290"/>
          </a:xfrm>
        </p:spPr>
        <p:txBody>
          <a:bodyPr vert="horz" lIns="91440" tIns="45720" rIns="91440" bIns="45720" rtlCol="0" anchor="b">
            <a:normAutofit/>
          </a:bodyPr>
          <a:lstStyle/>
          <a:p>
            <a:pPr algn="ctr"/>
            <a:r>
              <a:rPr lang="en-US" sz="4600" i="0" kern="1200" spc="100" baseline="0" dirty="0">
                <a:solidFill>
                  <a:schemeClr val="bg1"/>
                </a:solidFill>
                <a:latin typeface="Calibri" panose="020F0502020204030204" pitchFamily="34" charset="0"/>
                <a:ea typeface="Calibri" panose="020F0502020204030204" pitchFamily="34" charset="0"/>
                <a:cs typeface="Calibri" panose="020F0502020204030204" pitchFamily="34" charset="0"/>
              </a:rPr>
              <a:t>Demographics</a:t>
            </a:r>
          </a:p>
        </p:txBody>
      </p:sp>
      <p:pic>
        <p:nvPicPr>
          <p:cNvPr id="5" name="Picture 4" descr="World map formed by people united">
            <a:extLst>
              <a:ext uri="{FF2B5EF4-FFF2-40B4-BE49-F238E27FC236}">
                <a16:creationId xmlns:a16="http://schemas.microsoft.com/office/drawing/2014/main" id="{49B4268C-967F-0A12-C219-9AA7B3C3570B}"/>
              </a:ext>
            </a:extLst>
          </p:cNvPr>
          <p:cNvPicPr>
            <a:picLocks noChangeAspect="1"/>
          </p:cNvPicPr>
          <p:nvPr/>
        </p:nvPicPr>
        <p:blipFill rotWithShape="1">
          <a:blip r:embed="rId2"/>
          <a:srcRect b="4661"/>
          <a:stretch/>
        </p:blipFill>
        <p:spPr>
          <a:xfrm>
            <a:off x="5603132" y="622672"/>
            <a:ext cx="5992237" cy="3172724"/>
          </a:xfrm>
          <a:prstGeom prst="rect">
            <a:avLst/>
          </a:prstGeom>
        </p:spPr>
      </p:pic>
      <p:sp>
        <p:nvSpPr>
          <p:cNvPr id="32"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4" name="TextBox 3">
            <a:extLst>
              <a:ext uri="{FF2B5EF4-FFF2-40B4-BE49-F238E27FC236}">
                <a16:creationId xmlns:a16="http://schemas.microsoft.com/office/drawing/2014/main" id="{FFDE8A46-E9F6-FD59-55FA-2091E8DE0C50}"/>
              </a:ext>
            </a:extLst>
          </p:cNvPr>
          <p:cNvSpPr txBox="1"/>
          <p:nvPr/>
        </p:nvSpPr>
        <p:spPr>
          <a:xfrm>
            <a:off x="5904785" y="4034036"/>
            <a:ext cx="5416125" cy="2585323"/>
          </a:xfrm>
          <a:prstGeom prst="rect">
            <a:avLst/>
          </a:prstGeom>
          <a:noFill/>
        </p:spPr>
        <p:txBody>
          <a:bodyPr wrap="square" rtlCol="0">
            <a:spAutoFit/>
          </a:bodyPr>
          <a:lstStyle/>
          <a:p>
            <a:pPr marL="285750" indent="-285750">
              <a:buFont typeface="Wingdings" panose="05000000000000000000" pitchFamily="2" charset="2"/>
              <a:buChar char="§"/>
            </a:pPr>
            <a:r>
              <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Demographic and behavior analysis can be a valuable tool for tailoring marketing efforts and improving customer engagement</a:t>
            </a:r>
          </a:p>
          <a:p>
            <a:endPar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Analyzing the demographic and behavioral data for each segment to identify trends and patterns. For example, inactive customers are more likely to be younger, while VIPs are more likely to be older and have higher purchasing power</a:t>
            </a:r>
            <a:endParaRPr lang="en-CA"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45954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71BAE2-5354-5D2C-7604-72FD96B60275}"/>
              </a:ext>
            </a:extLst>
          </p:cNvPr>
          <p:cNvSpPr>
            <a:spLocks noGrp="1"/>
          </p:cNvSpPr>
          <p:nvPr>
            <p:ph type="title"/>
          </p:nvPr>
        </p:nvSpPr>
        <p:spPr>
          <a:xfrm>
            <a:off x="1068497" y="1063256"/>
            <a:ext cx="5312254" cy="1540106"/>
          </a:xfrm>
        </p:spPr>
        <p:txBody>
          <a:bodyPr>
            <a:normAutofit/>
          </a:bodyPr>
          <a:lstStyle/>
          <a:p>
            <a:r>
              <a:rPr lang="en-CA" sz="4600" i="0" dirty="0">
                <a:latin typeface="Calibri" panose="020F0502020204030204" pitchFamily="34" charset="0"/>
                <a:ea typeface="Calibri" panose="020F0502020204030204" pitchFamily="34" charset="0"/>
                <a:cs typeface="Calibri" panose="020F0502020204030204" pitchFamily="34" charset="0"/>
              </a:rPr>
              <a:t>Excellent Customer Service</a:t>
            </a:r>
          </a:p>
        </p:txBody>
      </p:sp>
      <p:cxnSp>
        <p:nvCxnSpPr>
          <p:cNvPr id="12" name="Straight Connector 11">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FDE430D-E0C2-C8A2-89C7-AF6785A680C6}"/>
              </a:ext>
            </a:extLst>
          </p:cNvPr>
          <p:cNvSpPr>
            <a:spLocks noGrp="1"/>
          </p:cNvSpPr>
          <p:nvPr>
            <p:ph idx="1"/>
          </p:nvPr>
        </p:nvSpPr>
        <p:spPr>
          <a:xfrm>
            <a:off x="1057730" y="2933395"/>
            <a:ext cx="5312254" cy="2861349"/>
          </a:xfrm>
        </p:spPr>
        <p:txBody>
          <a:bodyPr>
            <a:normAutofit/>
          </a:bodyPr>
          <a:lstStyle/>
          <a:p>
            <a:pPr marL="0" indent="0">
              <a:buNone/>
            </a:pPr>
            <a:r>
              <a:rPr lang="en-US" b="0" i="0" dirty="0">
                <a:effectLst/>
                <a:latin typeface="Calibri" panose="020F0502020204030204" pitchFamily="34" charset="0"/>
                <a:ea typeface="Calibri" panose="020F0502020204030204" pitchFamily="34" charset="0"/>
                <a:cs typeface="Calibri" panose="020F0502020204030204" pitchFamily="34" charset="0"/>
              </a:rPr>
              <a:t>Excellent customer service is essential for retaining customers and ensuring their satisfaction. T</a:t>
            </a:r>
            <a:r>
              <a:rPr lang="en-US" dirty="0">
                <a:latin typeface="Calibri" panose="020F0502020204030204" pitchFamily="34" charset="0"/>
                <a:ea typeface="Calibri" panose="020F0502020204030204" pitchFamily="34" charset="0"/>
                <a:cs typeface="Calibri" panose="020F0502020204030204" pitchFamily="34" charset="0"/>
              </a:rPr>
              <a:t>he</a:t>
            </a:r>
            <a:r>
              <a:rPr lang="en-US" b="0" i="0" dirty="0">
                <a:effectLst/>
                <a:latin typeface="Calibri" panose="020F0502020204030204" pitchFamily="34" charset="0"/>
                <a:ea typeface="Calibri" panose="020F0502020204030204" pitchFamily="34" charset="0"/>
                <a:cs typeface="Calibri" panose="020F0502020204030204" pitchFamily="34" charset="0"/>
              </a:rPr>
              <a:t> customer service team is equipped and well-prepared to handle any questions or concerns that new customers may have</a:t>
            </a:r>
          </a:p>
          <a:p>
            <a:endParaRPr lang="en-CA" dirty="0"/>
          </a:p>
        </p:txBody>
      </p:sp>
      <p:sp>
        <p:nvSpPr>
          <p:cNvPr id="14" name="Freeform: Shape 13">
            <a:extLst>
              <a:ext uri="{FF2B5EF4-FFF2-40B4-BE49-F238E27FC236}">
                <a16:creationId xmlns:a16="http://schemas.microsoft.com/office/drawing/2014/main" id="{CAF8A158-E51E-4253-820B-3970F7397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Handshake">
            <a:extLst>
              <a:ext uri="{FF2B5EF4-FFF2-40B4-BE49-F238E27FC236}">
                <a16:creationId xmlns:a16="http://schemas.microsoft.com/office/drawing/2014/main" id="{22C80832-3A6F-33FE-0816-67EEE2905B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50087" y="1663890"/>
            <a:ext cx="3434963" cy="3434963"/>
          </a:xfrm>
          <a:prstGeom prst="rect">
            <a:avLst/>
          </a:prstGeom>
        </p:spPr>
      </p:pic>
      <p:sp>
        <p:nvSpPr>
          <p:cNvPr id="1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00251542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62"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64" name="Straight Connector 63">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66" name="Rectangle 65">
            <a:extLst>
              <a:ext uri="{FF2B5EF4-FFF2-40B4-BE49-F238E27FC236}">
                <a16:creationId xmlns:a16="http://schemas.microsoft.com/office/drawing/2014/main" id="{E2D271B9-9BA2-4AF0-AE69-43E7D26B5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44B8DC-9975-19A5-41CE-F4198BDD9263}"/>
              </a:ext>
            </a:extLst>
          </p:cNvPr>
          <p:cNvSpPr>
            <a:spLocks noGrp="1"/>
          </p:cNvSpPr>
          <p:nvPr>
            <p:ph type="title"/>
          </p:nvPr>
        </p:nvSpPr>
        <p:spPr>
          <a:xfrm>
            <a:off x="4176534" y="226383"/>
            <a:ext cx="5651677" cy="840271"/>
          </a:xfrm>
        </p:spPr>
        <p:txBody>
          <a:bodyPr vert="horz" lIns="91440" tIns="45720" rIns="91440" bIns="45720" rtlCol="0" anchor="t">
            <a:normAutofit fontScale="90000"/>
          </a:bodyPr>
          <a:lstStyle/>
          <a:p>
            <a:pPr algn="ctr"/>
            <a:r>
              <a:rPr lang="en-US" sz="5100" i="0" kern="1200" spc="100" baseline="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Marketing Strategy</a:t>
            </a:r>
            <a:br>
              <a:rPr lang="en-US" sz="4500" i="1" kern="1200" spc="100" baseline="0" dirty="0">
                <a:solidFill>
                  <a:schemeClr val="tx1">
                    <a:lumMod val="85000"/>
                    <a:lumOff val="15000"/>
                  </a:schemeClr>
                </a:solidFill>
                <a:latin typeface="+mj-lt"/>
                <a:ea typeface="+mj-ea"/>
                <a:cs typeface="+mj-cs"/>
              </a:rPr>
            </a:br>
            <a:endParaRPr lang="en-US" sz="4500" i="1" kern="1200" spc="100" baseline="0" dirty="0">
              <a:solidFill>
                <a:schemeClr val="tx1">
                  <a:lumMod val="85000"/>
                  <a:lumOff val="15000"/>
                </a:schemeClr>
              </a:solidFill>
              <a:latin typeface="+mj-lt"/>
              <a:ea typeface="+mj-ea"/>
              <a:cs typeface="+mj-cs"/>
            </a:endParaRPr>
          </a:p>
        </p:txBody>
      </p:sp>
      <p:pic>
        <p:nvPicPr>
          <p:cNvPr id="7" name="Content Placeholder 6" descr="Bullseye">
            <a:extLst>
              <a:ext uri="{FF2B5EF4-FFF2-40B4-BE49-F238E27FC236}">
                <a16:creationId xmlns:a16="http://schemas.microsoft.com/office/drawing/2014/main" id="{78C8FB0C-4A17-0CF9-3025-584B0DDE2ADB}"/>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2119330"/>
            <a:ext cx="2619340" cy="2619340"/>
          </a:xfrm>
          <a:prstGeom prst="rect">
            <a:avLst/>
          </a:prstGeom>
        </p:spPr>
      </p:pic>
      <p:sp>
        <p:nvSpPr>
          <p:cNvPr id="68" name="Freeform 6">
            <a:extLst>
              <a:ext uri="{FF2B5EF4-FFF2-40B4-BE49-F238E27FC236}">
                <a16:creationId xmlns:a16="http://schemas.microsoft.com/office/drawing/2014/main" id="{4C81B9CA-1414-4F8E-878C-2D9B6603C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4" name="TextBox 3">
            <a:extLst>
              <a:ext uri="{FF2B5EF4-FFF2-40B4-BE49-F238E27FC236}">
                <a16:creationId xmlns:a16="http://schemas.microsoft.com/office/drawing/2014/main" id="{E1A41900-8725-61A0-A845-0F3628F7B337}"/>
              </a:ext>
            </a:extLst>
          </p:cNvPr>
          <p:cNvSpPr txBox="1"/>
          <p:nvPr/>
        </p:nvSpPr>
        <p:spPr>
          <a:xfrm>
            <a:off x="2519950" y="1507209"/>
            <a:ext cx="9468055" cy="5355312"/>
          </a:xfrm>
          <a:prstGeom prst="rect">
            <a:avLst/>
          </a:prstGeom>
          <a:noFill/>
        </p:spPr>
        <p:txBody>
          <a:bodyPr wrap="square" rtlCol="0">
            <a:spAutoFit/>
          </a:bodyPr>
          <a:lstStyle/>
          <a:p>
            <a:pPr marL="0" indent="0" algn="l">
              <a:buNone/>
            </a:pPr>
            <a:r>
              <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Prioritizing marketing and outreach channels is a crucial step for any business to achieve maximum results from its marketing efforts.</a:t>
            </a:r>
          </a:p>
          <a:p>
            <a:pPr marL="0" indent="0" algn="l">
              <a:buNone/>
            </a:pPr>
            <a:endPar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Assess your current performance: Analyze your current marketing efforts and determine which channels are providing the best return on investment (ROI). This could include metrics such as website traffic, conversion rates, and social media engagement</a:t>
            </a:r>
          </a:p>
          <a:p>
            <a:endPar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Identify your goals: Determine the specific goals you want to achieve with your marketing efforts. This could include increasing brand awareness, driving sales, or generating leads</a:t>
            </a:r>
          </a:p>
          <a:p>
            <a:endPar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Choose the top 10 channels: Based on your market analysis, performance assessment, goals, and industry benchmarks, choose the top 10 channels that are most likely to help you achieve your marketing objectives</a:t>
            </a:r>
          </a:p>
          <a:p>
            <a:endPar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Allocate resources accordingly: Based on the priority of each channel, allocate the necessary resources, such as budget and manpower, to ensure maximum results. For example, if email marketing is your top priority, allocate more budget and manpower to that channel than the others</a:t>
            </a:r>
            <a:endParaRPr lang="en-CA" dirty="0">
              <a:latin typeface="Calibri" panose="020F0502020204030204" pitchFamily="34" charset="0"/>
              <a:ea typeface="Calibri" panose="020F0502020204030204" pitchFamily="34" charset="0"/>
              <a:cs typeface="Calibri" panose="020F0502020204030204" pitchFamily="34" charset="0"/>
            </a:endParaRPr>
          </a:p>
          <a:p>
            <a:endParaRPr lang="en-CA" dirty="0"/>
          </a:p>
        </p:txBody>
      </p:sp>
    </p:spTree>
    <p:extLst>
      <p:ext uri="{BB962C8B-B14F-4D97-AF65-F5344CB8AC3E}">
        <p14:creationId xmlns:p14="http://schemas.microsoft.com/office/powerpoint/2010/main" val="1331810226"/>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8</TotalTime>
  <Words>726</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Avenir Next LT Pro</vt:lpstr>
      <vt:lpstr>Calibri</vt:lpstr>
      <vt:lpstr>Sitka Banner</vt:lpstr>
      <vt:lpstr>Wingdings</vt:lpstr>
      <vt:lpstr>HeadlinesVTI</vt:lpstr>
      <vt:lpstr>Cross Selling Recommendation in Bank</vt:lpstr>
      <vt:lpstr>Measures for retaining inactive customers</vt:lpstr>
      <vt:lpstr>Offering Incentive</vt:lpstr>
      <vt:lpstr>Expanding bank’s service or products</vt:lpstr>
      <vt:lpstr>Demographics</vt:lpstr>
      <vt:lpstr>Excellent Customer Service</vt:lpstr>
      <vt:lpstr>Marketing Strategy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Selling Recommendation in Bank</dc:title>
  <dc:creator>Shreya Ramachandra</dc:creator>
  <cp:lastModifiedBy>Shreya Ramachandra</cp:lastModifiedBy>
  <cp:revision>2</cp:revision>
  <dcterms:created xsi:type="dcterms:W3CDTF">2023-02-12T00:01:34Z</dcterms:created>
  <dcterms:modified xsi:type="dcterms:W3CDTF">2023-02-12T01:35:44Z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2023-02-12T01:27:32Z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d6fba4c9-2b7b-463f-8d0c-7f0674f68439</vt:lpwstr>
  </property>
  <property fmtid="{D5CDD505-2E9C-101B-9397-08002B2CF9AE}" pid="7" name="MSIP_Label_defa4170-0d19-0005-0004-bc88714345d2_ActionId">
    <vt:lpwstr>a856b88e-c60b-4350-b797-8e3488af1c48</vt:lpwstr>
  </property>
  <property fmtid="{D5CDD505-2E9C-101B-9397-08002B2CF9AE}" pid="8" name="MSIP_Label_defa4170-0d19-0005-0004-bc88714345d2_ContentBits">
    <vt:lpwstr>0</vt:lpwstr>
  </property>
</Properties>
</file>