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</p:sldIdLst>
  <p:sldSz cx="17068800" cy="96012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6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042853"/>
            <a:ext cx="128016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7DE1-D40A-4733-8A5F-1A96C01D1A32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FA83-99CB-4E6A-A205-FCD2CF988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43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7DE1-D40A-4733-8A5F-1A96C01D1A32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FA83-99CB-4E6A-A205-FCD2CF988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92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4860" y="511175"/>
            <a:ext cx="3680460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480" y="511175"/>
            <a:ext cx="10828020" cy="813657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7DE1-D40A-4733-8A5F-1A96C01D1A32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FA83-99CB-4E6A-A205-FCD2CF988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01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7DE1-D40A-4733-8A5F-1A96C01D1A32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FA83-99CB-4E6A-A205-FCD2CF988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03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0" y="2393634"/>
            <a:ext cx="1472184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0" y="6425249"/>
            <a:ext cx="1472184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7DE1-D40A-4733-8A5F-1A96C01D1A32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FA83-99CB-4E6A-A205-FCD2CF988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28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80" y="2555875"/>
            <a:ext cx="7254240" cy="60918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0" y="2555875"/>
            <a:ext cx="7254240" cy="60918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7DE1-D40A-4733-8A5F-1A96C01D1A32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FA83-99CB-4E6A-A205-FCD2CF988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4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511176"/>
            <a:ext cx="1472184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4" y="2353628"/>
            <a:ext cx="7220902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04" y="3507105"/>
            <a:ext cx="7220902" cy="515842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41080" y="2353628"/>
            <a:ext cx="725646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41080" y="3507105"/>
            <a:ext cx="7256463" cy="515842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7DE1-D40A-4733-8A5F-1A96C01D1A32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FA83-99CB-4E6A-A205-FCD2CF988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54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7DE1-D40A-4733-8A5F-1A96C01D1A32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FA83-99CB-4E6A-A205-FCD2CF988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4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7DE1-D40A-4733-8A5F-1A96C01D1A32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FA83-99CB-4E6A-A205-FCD2CF988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45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463" y="1382396"/>
            <a:ext cx="864108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7DE1-D40A-4733-8A5F-1A96C01D1A32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FA83-99CB-4E6A-A205-FCD2CF988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02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463" y="1382396"/>
            <a:ext cx="864108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7DE1-D40A-4733-8A5F-1A96C01D1A32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FA83-99CB-4E6A-A205-FCD2CF988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46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480" y="2555875"/>
            <a:ext cx="1472184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57DE1-D40A-4733-8A5F-1A96C01D1A32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6FA83-99CB-4E6A-A205-FCD2CF988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14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26" Type="http://schemas.openxmlformats.org/officeDocument/2006/relationships/image" Target="../media/image25.jpe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5" Type="http://schemas.openxmlformats.org/officeDocument/2006/relationships/image" Target="../media/image24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24" Type="http://schemas.openxmlformats.org/officeDocument/2006/relationships/image" Target="../media/image23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23" Type="http://schemas.openxmlformats.org/officeDocument/2006/relationships/image" Target="../media/image22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13" Type="http://schemas.openxmlformats.org/officeDocument/2006/relationships/image" Target="../media/image36.jpeg"/><Relationship Id="rId18" Type="http://schemas.openxmlformats.org/officeDocument/2006/relationships/image" Target="../media/image41.jpeg"/><Relationship Id="rId26" Type="http://schemas.openxmlformats.org/officeDocument/2006/relationships/image" Target="../media/image49.jpeg"/><Relationship Id="rId3" Type="http://schemas.openxmlformats.org/officeDocument/2006/relationships/image" Target="../media/image26.jpeg"/><Relationship Id="rId21" Type="http://schemas.openxmlformats.org/officeDocument/2006/relationships/image" Target="../media/image44.jpeg"/><Relationship Id="rId7" Type="http://schemas.openxmlformats.org/officeDocument/2006/relationships/image" Target="../media/image30.jpeg"/><Relationship Id="rId12" Type="http://schemas.openxmlformats.org/officeDocument/2006/relationships/image" Target="../media/image35.jpeg"/><Relationship Id="rId17" Type="http://schemas.openxmlformats.org/officeDocument/2006/relationships/image" Target="../media/image40.jpeg"/><Relationship Id="rId25" Type="http://schemas.openxmlformats.org/officeDocument/2006/relationships/image" Target="../media/image48.jpeg"/><Relationship Id="rId2" Type="http://schemas.openxmlformats.org/officeDocument/2006/relationships/image" Target="../media/image1.png"/><Relationship Id="rId16" Type="http://schemas.openxmlformats.org/officeDocument/2006/relationships/image" Target="../media/image39.jpeg"/><Relationship Id="rId20" Type="http://schemas.openxmlformats.org/officeDocument/2006/relationships/image" Target="../media/image4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eg"/><Relationship Id="rId11" Type="http://schemas.openxmlformats.org/officeDocument/2006/relationships/image" Target="../media/image34.jpeg"/><Relationship Id="rId24" Type="http://schemas.openxmlformats.org/officeDocument/2006/relationships/image" Target="../media/image47.jpeg"/><Relationship Id="rId5" Type="http://schemas.openxmlformats.org/officeDocument/2006/relationships/image" Target="../media/image28.jpeg"/><Relationship Id="rId15" Type="http://schemas.openxmlformats.org/officeDocument/2006/relationships/image" Target="../media/image38.jpeg"/><Relationship Id="rId23" Type="http://schemas.openxmlformats.org/officeDocument/2006/relationships/image" Target="../media/image46.jpeg"/><Relationship Id="rId10" Type="http://schemas.openxmlformats.org/officeDocument/2006/relationships/image" Target="../media/image33.jpeg"/><Relationship Id="rId19" Type="http://schemas.openxmlformats.org/officeDocument/2006/relationships/image" Target="../media/image42.jpeg"/><Relationship Id="rId4" Type="http://schemas.openxmlformats.org/officeDocument/2006/relationships/image" Target="../media/image27.jpeg"/><Relationship Id="rId9" Type="http://schemas.openxmlformats.org/officeDocument/2006/relationships/image" Target="../media/image32.jpeg"/><Relationship Id="rId14" Type="http://schemas.openxmlformats.org/officeDocument/2006/relationships/image" Target="../media/image37.jpeg"/><Relationship Id="rId22" Type="http://schemas.openxmlformats.org/officeDocument/2006/relationships/image" Target="../media/image4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6778" y="8877300"/>
            <a:ext cx="3170872" cy="533400"/>
          </a:xfrm>
        </p:spPr>
        <p:txBody>
          <a:bodyPr anchor="ctr">
            <a:noAutofit/>
          </a:bodyPr>
          <a:lstStyle/>
          <a:p>
            <a:pPr>
              <a:lnSpc>
                <a:spcPct val="50000"/>
              </a:lnSpc>
            </a:pPr>
            <a:r>
              <a:rPr lang="en-IN" sz="1800" dirty="0" smtClean="0"/>
              <a:t>INSTITUTE OF ARCHITECTURE</a:t>
            </a:r>
          </a:p>
          <a:p>
            <a:pPr>
              <a:lnSpc>
                <a:spcPct val="50000"/>
              </a:lnSpc>
            </a:pPr>
            <a:r>
              <a:rPr lang="en-IN" sz="1800" dirty="0" smtClean="0"/>
              <a:t>H.N.G.U.-PATAN</a:t>
            </a:r>
            <a:endParaRPr lang="en-IN" sz="1800" dirty="0"/>
          </a:p>
        </p:txBody>
      </p:sp>
      <p:sp>
        <p:nvSpPr>
          <p:cNvPr id="4" name="Rectangle 3"/>
          <p:cNvSpPr/>
          <p:nvPr/>
        </p:nvSpPr>
        <p:spPr>
          <a:xfrm>
            <a:off x="152400" y="152400"/>
            <a:ext cx="16783050" cy="9258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44"/>
          <a:stretch/>
        </p:blipFill>
        <p:spPr>
          <a:xfrm>
            <a:off x="190500" y="8733471"/>
            <a:ext cx="696278" cy="620078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922394" y="8877300"/>
            <a:ext cx="4592956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128016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None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</a:pPr>
            <a:r>
              <a:rPr lang="en-IN" sz="1800" dirty="0" smtClean="0"/>
              <a:t>SUBJECT : ENVIRONMENTAL SCIENCE-II</a:t>
            </a:r>
          </a:p>
          <a:p>
            <a:pPr algn="l">
              <a:lnSpc>
                <a:spcPct val="50000"/>
              </a:lnSpc>
            </a:pPr>
            <a:r>
              <a:rPr lang="en-IN" sz="1800" dirty="0" smtClean="0"/>
              <a:t>TOPIC : INTERIOR SAIOGRAPHY (BIG OPENING)</a:t>
            </a:r>
            <a:endParaRPr lang="en-IN" sz="18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801100" y="8877300"/>
            <a:ext cx="3446144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128016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None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</a:pPr>
            <a:r>
              <a:rPr lang="en-IN" sz="1800" dirty="0" smtClean="0"/>
              <a:t>NAME : SHREYA RASTOGI</a:t>
            </a:r>
          </a:p>
          <a:p>
            <a:pPr algn="l">
              <a:lnSpc>
                <a:spcPct val="50000"/>
              </a:lnSpc>
            </a:pPr>
            <a:r>
              <a:rPr lang="en-IN" sz="1800" dirty="0" smtClean="0"/>
              <a:t>E.N.R. No. </a:t>
            </a:r>
            <a:r>
              <a:rPr lang="en-IN" sz="1800" dirty="0" smtClean="0"/>
              <a:t>: BARCH2831973291</a:t>
            </a:r>
            <a:endParaRPr lang="en-IN" sz="18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775590"/>
              </p:ext>
            </p:extLst>
          </p:nvPr>
        </p:nvGraphicFramePr>
        <p:xfrm>
          <a:off x="190503" y="190501"/>
          <a:ext cx="16687800" cy="8629649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3193048539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3464274464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668085959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314538591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526799164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726509697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1336734597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654013750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3881852813"/>
                    </a:ext>
                  </a:extLst>
                </a:gridCol>
              </a:tblGrid>
              <a:tr h="634820">
                <a:tc>
                  <a:txBody>
                    <a:bodyPr/>
                    <a:lstStyle/>
                    <a:p>
                      <a:pPr algn="ctr"/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NORTH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NORTH-EAST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EAST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SOUTH-EAST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SOUTH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SOUTH-WEST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WEST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NORTH-WEST</a:t>
                      </a:r>
                      <a:endParaRPr lang="en-I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752165"/>
                  </a:ext>
                </a:extLst>
              </a:tr>
              <a:tr h="244941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MORNING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024227"/>
                  </a:ext>
                </a:extLst>
              </a:tr>
              <a:tr h="49666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650267"/>
                  </a:ext>
                </a:extLst>
              </a:tr>
              <a:tr h="227604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464360"/>
                  </a:ext>
                </a:extLst>
              </a:tr>
              <a:tr h="49666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217035"/>
                  </a:ext>
                </a:extLst>
              </a:tr>
              <a:tr h="227604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EVENING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3639"/>
                  </a:ext>
                </a:extLst>
              </a:tr>
            </a:tbl>
          </a:graphicData>
        </a:graphic>
      </p:graphicFrame>
      <p:sp>
        <p:nvSpPr>
          <p:cNvPr id="9" name="Subtitle 2"/>
          <p:cNvSpPr txBox="1">
            <a:spLocks/>
          </p:cNvSpPr>
          <p:nvPr/>
        </p:nvSpPr>
        <p:spPr>
          <a:xfrm>
            <a:off x="14632312" y="8896350"/>
            <a:ext cx="2112641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128016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None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</a:pPr>
            <a:r>
              <a:rPr lang="en-IN" sz="1800" dirty="0" smtClean="0"/>
              <a:t>SIGN :</a:t>
            </a:r>
          </a:p>
          <a:p>
            <a:pPr algn="l">
              <a:lnSpc>
                <a:spcPct val="50000"/>
              </a:lnSpc>
            </a:pPr>
            <a:endParaRPr lang="en-IN" sz="1800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2195818" y="8896350"/>
            <a:ext cx="3446144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128016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None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</a:pPr>
            <a:r>
              <a:rPr lang="en-IN" sz="1800" dirty="0" smtClean="0"/>
              <a:t>DATE : 29-01-2021</a:t>
            </a:r>
          </a:p>
          <a:p>
            <a:pPr algn="l">
              <a:lnSpc>
                <a:spcPct val="50000"/>
              </a:lnSpc>
            </a:pPr>
            <a:r>
              <a:rPr lang="en-IN" sz="1800" dirty="0" smtClean="0"/>
              <a:t>SEM : IV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071" y="1123951"/>
            <a:ext cx="1784012" cy="17171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336" y="1123951"/>
            <a:ext cx="1736099" cy="17171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688" y="1123951"/>
            <a:ext cx="1692895" cy="17116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36" y="1123951"/>
            <a:ext cx="1763280" cy="17116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366" y="1123950"/>
            <a:ext cx="1711616" cy="17116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4522" y="1123950"/>
            <a:ext cx="1740165" cy="17116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865" y="1123950"/>
            <a:ext cx="1759733" cy="17116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160" y="1123950"/>
            <a:ext cx="1803184" cy="17116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071" y="4081219"/>
            <a:ext cx="1784012" cy="170887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378" y="4081219"/>
            <a:ext cx="1737122" cy="170261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687" y="4081219"/>
            <a:ext cx="1692895" cy="170874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770" y="4081219"/>
            <a:ext cx="1757701" cy="170887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365" y="4081219"/>
            <a:ext cx="1711617" cy="170887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875" y="4081219"/>
            <a:ext cx="1802469" cy="170887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863" y="4081219"/>
            <a:ext cx="1759735" cy="17026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4521" y="4081219"/>
            <a:ext cx="1740165" cy="170261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771" y="6852801"/>
            <a:ext cx="1785312" cy="17116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378" y="6852800"/>
            <a:ext cx="1737122" cy="170610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687" y="6852800"/>
            <a:ext cx="1692895" cy="170610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35" y="6852799"/>
            <a:ext cx="1761636" cy="170610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542" y="6857999"/>
            <a:ext cx="1713261" cy="170090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160" y="6852799"/>
            <a:ext cx="1803184" cy="170610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3701" y="6852798"/>
            <a:ext cx="1740985" cy="170610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863" y="6852797"/>
            <a:ext cx="1759735" cy="170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7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6778" y="8877300"/>
            <a:ext cx="3170872" cy="533400"/>
          </a:xfrm>
        </p:spPr>
        <p:txBody>
          <a:bodyPr anchor="ctr">
            <a:noAutofit/>
          </a:bodyPr>
          <a:lstStyle/>
          <a:p>
            <a:pPr>
              <a:lnSpc>
                <a:spcPct val="50000"/>
              </a:lnSpc>
            </a:pPr>
            <a:r>
              <a:rPr lang="en-IN" sz="1800" dirty="0" smtClean="0"/>
              <a:t>INSTITUTE OF ARCHITECTURE</a:t>
            </a:r>
          </a:p>
          <a:p>
            <a:pPr>
              <a:lnSpc>
                <a:spcPct val="50000"/>
              </a:lnSpc>
            </a:pPr>
            <a:r>
              <a:rPr lang="en-IN" sz="1800" dirty="0" smtClean="0"/>
              <a:t>H.N.G.U.-PATAN</a:t>
            </a:r>
            <a:endParaRPr lang="en-IN" sz="1800" dirty="0"/>
          </a:p>
        </p:txBody>
      </p:sp>
      <p:sp>
        <p:nvSpPr>
          <p:cNvPr id="4" name="Rectangle 3"/>
          <p:cNvSpPr/>
          <p:nvPr/>
        </p:nvSpPr>
        <p:spPr>
          <a:xfrm>
            <a:off x="152400" y="152400"/>
            <a:ext cx="16783050" cy="9258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44"/>
          <a:stretch/>
        </p:blipFill>
        <p:spPr>
          <a:xfrm>
            <a:off x="190500" y="8733471"/>
            <a:ext cx="696278" cy="620078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925166" y="8877300"/>
            <a:ext cx="4837834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128016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None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</a:pPr>
            <a:r>
              <a:rPr lang="en-IN" sz="1800" dirty="0" smtClean="0"/>
              <a:t>SUBJECT : ENVIRONMENTAL SCIENCE-II</a:t>
            </a:r>
          </a:p>
          <a:p>
            <a:pPr algn="l">
              <a:lnSpc>
                <a:spcPct val="50000"/>
              </a:lnSpc>
            </a:pPr>
            <a:r>
              <a:rPr lang="en-IN" sz="1800" dirty="0" smtClean="0"/>
              <a:t>TOPIC : INTERIOR SAIOGRAPHY (SMALL OPENING)</a:t>
            </a:r>
            <a:endParaRPr lang="en-IN" sz="18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801100" y="8877300"/>
            <a:ext cx="3446144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128016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None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</a:pPr>
            <a:r>
              <a:rPr lang="en-IN" sz="1800" dirty="0" smtClean="0"/>
              <a:t>NAME : SHREYA RASTOGI</a:t>
            </a:r>
          </a:p>
          <a:p>
            <a:pPr algn="l">
              <a:lnSpc>
                <a:spcPct val="50000"/>
              </a:lnSpc>
            </a:pPr>
            <a:r>
              <a:rPr lang="en-IN" sz="1800" dirty="0" smtClean="0"/>
              <a:t>E.N.R. No. </a:t>
            </a:r>
            <a:r>
              <a:rPr lang="en-IN" sz="1800" dirty="0"/>
              <a:t>: </a:t>
            </a:r>
            <a:r>
              <a:rPr lang="en-IN" sz="1800" dirty="0" smtClean="0"/>
              <a:t>BARCH2831973291</a:t>
            </a:r>
            <a:endParaRPr lang="en-IN" sz="1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933700"/>
              </p:ext>
            </p:extLst>
          </p:nvPr>
        </p:nvGraphicFramePr>
        <p:xfrm>
          <a:off x="190503" y="190501"/>
          <a:ext cx="16687800" cy="8629649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3193048539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3464274464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668085959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314538591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526799164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726509697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1336734597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654013750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3881852813"/>
                    </a:ext>
                  </a:extLst>
                </a:gridCol>
              </a:tblGrid>
              <a:tr h="634820">
                <a:tc>
                  <a:txBody>
                    <a:bodyPr/>
                    <a:lstStyle/>
                    <a:p>
                      <a:pPr algn="ctr"/>
                      <a:endParaRPr lang="en-IN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NORTH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NORTH-EAST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EAST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SOUTH-EAST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SOUTH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SOUTH-WEST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WEST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NORTH-WEST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5752165"/>
                  </a:ext>
                </a:extLst>
              </a:tr>
              <a:tr h="244941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MORNING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3024227"/>
                  </a:ext>
                </a:extLst>
              </a:tr>
              <a:tr h="49666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3650267"/>
                  </a:ext>
                </a:extLst>
              </a:tr>
              <a:tr h="227604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NOON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9464360"/>
                  </a:ext>
                </a:extLst>
              </a:tr>
              <a:tr h="49666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5217035"/>
                  </a:ext>
                </a:extLst>
              </a:tr>
              <a:tr h="227604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EVENING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23639"/>
                  </a:ext>
                </a:extLst>
              </a:tr>
            </a:tbl>
          </a:graphicData>
        </a:graphic>
      </p:graphicFrame>
      <p:sp>
        <p:nvSpPr>
          <p:cNvPr id="9" name="Subtitle 2"/>
          <p:cNvSpPr txBox="1">
            <a:spLocks/>
          </p:cNvSpPr>
          <p:nvPr/>
        </p:nvSpPr>
        <p:spPr>
          <a:xfrm>
            <a:off x="14632312" y="8896350"/>
            <a:ext cx="2112641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128016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None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</a:pPr>
            <a:r>
              <a:rPr lang="en-IN" sz="1800" dirty="0" smtClean="0"/>
              <a:t>SIGN :</a:t>
            </a:r>
          </a:p>
          <a:p>
            <a:pPr algn="l">
              <a:lnSpc>
                <a:spcPct val="50000"/>
              </a:lnSpc>
            </a:pPr>
            <a:endParaRPr lang="en-IN" sz="1800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2195818" y="8896350"/>
            <a:ext cx="3446144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128016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None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</a:pPr>
            <a:r>
              <a:rPr lang="en-IN" sz="1800" dirty="0" smtClean="0"/>
              <a:t>DATE : 29-01-2021</a:t>
            </a:r>
          </a:p>
          <a:p>
            <a:pPr algn="l">
              <a:lnSpc>
                <a:spcPct val="50000"/>
              </a:lnSpc>
            </a:pPr>
            <a:r>
              <a:rPr lang="en-IN" sz="1800" dirty="0" smtClean="0"/>
              <a:t>SEM : IV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885" y="1181100"/>
            <a:ext cx="1787223" cy="17116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166" y="1181099"/>
            <a:ext cx="1787224" cy="17116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98" y="1181099"/>
            <a:ext cx="1787224" cy="17116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779" y="1181099"/>
            <a:ext cx="1787224" cy="17155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111" y="1181098"/>
            <a:ext cx="1768173" cy="171161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392" y="1181097"/>
            <a:ext cx="1768174" cy="17116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728" y="1181096"/>
            <a:ext cx="1768174" cy="171161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014" y="1181095"/>
            <a:ext cx="1768174" cy="171161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885" y="4049566"/>
            <a:ext cx="1787223" cy="171161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885" y="6831149"/>
            <a:ext cx="1787223" cy="17116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167" y="4049566"/>
            <a:ext cx="1787224" cy="171161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98" y="4049566"/>
            <a:ext cx="1787224" cy="171161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460" y="4049566"/>
            <a:ext cx="1781543" cy="171161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111" y="4049566"/>
            <a:ext cx="1768173" cy="171161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392" y="4049566"/>
            <a:ext cx="1774267" cy="171161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728" y="4049567"/>
            <a:ext cx="1768174" cy="171161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015" y="4049566"/>
            <a:ext cx="1768174" cy="171161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166" y="6825718"/>
            <a:ext cx="1787223" cy="171704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98" y="6824302"/>
            <a:ext cx="1787224" cy="171846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820" y="6824302"/>
            <a:ext cx="1792183" cy="171846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116" y="6824302"/>
            <a:ext cx="1770168" cy="171846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397" y="6824302"/>
            <a:ext cx="1770169" cy="171846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728" y="6824303"/>
            <a:ext cx="1768174" cy="171846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014" y="6824302"/>
            <a:ext cx="1768174" cy="171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4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6778" y="8877300"/>
            <a:ext cx="3170872" cy="533400"/>
          </a:xfrm>
        </p:spPr>
        <p:txBody>
          <a:bodyPr anchor="ctr">
            <a:noAutofit/>
          </a:bodyPr>
          <a:lstStyle/>
          <a:p>
            <a:pPr>
              <a:lnSpc>
                <a:spcPct val="50000"/>
              </a:lnSpc>
            </a:pPr>
            <a:r>
              <a:rPr lang="en-IN" sz="1800" dirty="0" smtClean="0"/>
              <a:t>INSTITUTE OF ARCHITECTURE</a:t>
            </a:r>
          </a:p>
          <a:p>
            <a:pPr>
              <a:lnSpc>
                <a:spcPct val="50000"/>
              </a:lnSpc>
            </a:pPr>
            <a:r>
              <a:rPr lang="en-IN" sz="1800" dirty="0" smtClean="0"/>
              <a:t>H.N.G.U.-PATAN</a:t>
            </a:r>
            <a:endParaRPr lang="en-IN" sz="1800" dirty="0"/>
          </a:p>
        </p:txBody>
      </p:sp>
      <p:sp>
        <p:nvSpPr>
          <p:cNvPr id="4" name="Rectangle 3"/>
          <p:cNvSpPr/>
          <p:nvPr/>
        </p:nvSpPr>
        <p:spPr>
          <a:xfrm>
            <a:off x="152400" y="152400"/>
            <a:ext cx="16783050" cy="9258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44"/>
          <a:stretch/>
        </p:blipFill>
        <p:spPr>
          <a:xfrm>
            <a:off x="190500" y="8733471"/>
            <a:ext cx="696278" cy="620078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925166" y="8877300"/>
            <a:ext cx="4837834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128016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None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</a:pPr>
            <a:r>
              <a:rPr lang="en-IN" sz="1800" dirty="0" smtClean="0"/>
              <a:t>SUBJECT : ENVIRONMENTAL SCIENCE-II</a:t>
            </a:r>
          </a:p>
          <a:p>
            <a:pPr algn="l">
              <a:lnSpc>
                <a:spcPct val="50000"/>
              </a:lnSpc>
            </a:pPr>
            <a:r>
              <a:rPr lang="en-IN" sz="1800" dirty="0" smtClean="0"/>
              <a:t>TOPIC : INTERIOR SAIOGRAPHY ANALYSIS</a:t>
            </a:r>
            <a:endParaRPr lang="en-IN" sz="18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801100" y="8877300"/>
            <a:ext cx="3446144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128016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None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</a:pPr>
            <a:r>
              <a:rPr lang="en-IN" sz="1800" dirty="0" smtClean="0"/>
              <a:t>NAME : SHREYA RASTOGI</a:t>
            </a:r>
          </a:p>
          <a:p>
            <a:pPr algn="l">
              <a:lnSpc>
                <a:spcPct val="50000"/>
              </a:lnSpc>
            </a:pPr>
            <a:r>
              <a:rPr lang="en-IN" sz="1800" dirty="0" smtClean="0"/>
              <a:t>E.N.R. No. </a:t>
            </a:r>
            <a:r>
              <a:rPr lang="en-IN" sz="1800" dirty="0" smtClean="0"/>
              <a:t>: BARCH2831973291</a:t>
            </a:r>
            <a:endParaRPr lang="en-IN" sz="18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4632312" y="8896350"/>
            <a:ext cx="2112641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128016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None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</a:pPr>
            <a:r>
              <a:rPr lang="en-IN" sz="1800" dirty="0" smtClean="0"/>
              <a:t>SIGN :</a:t>
            </a:r>
          </a:p>
          <a:p>
            <a:pPr algn="l">
              <a:lnSpc>
                <a:spcPct val="50000"/>
              </a:lnSpc>
            </a:pPr>
            <a:endParaRPr lang="en-IN" sz="1800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2195818" y="8896350"/>
            <a:ext cx="3446144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128016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None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</a:pPr>
            <a:r>
              <a:rPr lang="en-IN" sz="1800" dirty="0" smtClean="0"/>
              <a:t>DATE : 29-01-2021</a:t>
            </a:r>
          </a:p>
          <a:p>
            <a:pPr algn="l">
              <a:lnSpc>
                <a:spcPct val="50000"/>
              </a:lnSpc>
            </a:pPr>
            <a:r>
              <a:rPr lang="en-IN" sz="1800" dirty="0" smtClean="0"/>
              <a:t>SEM : IV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02518"/>
              </p:ext>
            </p:extLst>
          </p:nvPr>
        </p:nvGraphicFramePr>
        <p:xfrm>
          <a:off x="190500" y="190499"/>
          <a:ext cx="16706850" cy="8629649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2568821">
                  <a:extLst>
                    <a:ext uri="{9D8B030D-6E8A-4147-A177-3AD203B41FA5}">
                      <a16:colId xmlns:a16="http://schemas.microsoft.com/office/drawing/2014/main" val="2761496888"/>
                    </a:ext>
                  </a:extLst>
                </a:gridCol>
                <a:gridCol w="14138029">
                  <a:extLst>
                    <a:ext uri="{9D8B030D-6E8A-4147-A177-3AD203B41FA5}">
                      <a16:colId xmlns:a16="http://schemas.microsoft.com/office/drawing/2014/main" val="3452327296"/>
                    </a:ext>
                  </a:extLst>
                </a:gridCol>
              </a:tblGrid>
              <a:tr h="1188505">
                <a:tc>
                  <a:txBody>
                    <a:bodyPr/>
                    <a:lstStyle/>
                    <a:p>
                      <a:pPr algn="l"/>
                      <a:r>
                        <a:rPr lang="en-IN" sz="3200" dirty="0" smtClean="0"/>
                        <a:t>OBJECTIVES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ANALYSIS</a:t>
                      </a:r>
                      <a:r>
                        <a:rPr lang="en-IN" sz="3200" baseline="0" dirty="0" smtClean="0"/>
                        <a:t> </a:t>
                      </a:r>
                      <a:endParaRPr lang="en-IN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1565519"/>
                  </a:ext>
                </a:extLst>
              </a:tr>
              <a:tr h="1188505">
                <a:tc>
                  <a:txBody>
                    <a:bodyPr/>
                    <a:lstStyle/>
                    <a:p>
                      <a:pPr algn="l"/>
                      <a:r>
                        <a:rPr lang="en-IN" sz="2000" dirty="0" smtClean="0"/>
                        <a:t>SIZE OF OPENINGS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 smtClean="0"/>
                        <a:t>IN UNITS WITH SMALL SIZE OF OPENINGS – FROM SOUTH</a:t>
                      </a:r>
                      <a:r>
                        <a:rPr lang="en-IN" sz="2000" baseline="0" dirty="0" smtClean="0"/>
                        <a:t> DIRCTION IT GETS MAXIMUM LIGHT (WHOLE DAY)</a:t>
                      </a:r>
                      <a:r>
                        <a:rPr lang="en-IN" sz="2000" dirty="0" smtClean="0"/>
                        <a:t>  </a:t>
                      </a:r>
                    </a:p>
                    <a:p>
                      <a:pPr algn="l"/>
                      <a:r>
                        <a:rPr lang="en-IN" sz="2000" dirty="0" smtClean="0"/>
                        <a:t>IN</a:t>
                      </a:r>
                      <a:r>
                        <a:rPr lang="en-IN" sz="2000" baseline="0" dirty="0" smtClean="0"/>
                        <a:t> UNITS WITH LARGE SIZE OF OPENINGS - FROM NORTH DIRECTION IT GETS BLURRY LIGHT (WHOLE DAY)</a:t>
                      </a:r>
                      <a:endParaRPr lang="en-I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8469245"/>
                  </a:ext>
                </a:extLst>
              </a:tr>
              <a:tr h="1188505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COLOUR OF UNIT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DIFFERENT COLOUR MAKES</a:t>
                      </a:r>
                      <a:r>
                        <a:rPr lang="en-IN" sz="2000" baseline="0" dirty="0" smtClean="0"/>
                        <a:t> VAST CHANGE IN THE LIGHT ABSORPTION AND REFLECTION. IF THE LIVING ROOM HAS LESS OPENINGS THEN WHITE COLOUR IN INTERIOR IS THE BEST WAY TO INCREASE THE BRIGHTNESS IN A ROOM. </a:t>
                      </a:r>
                      <a:endParaRPr lang="en-I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18200"/>
                  </a:ext>
                </a:extLst>
              </a:tr>
              <a:tr h="1188505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DIRECTION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OPENING IN NORTH DIRECTION HAS</a:t>
                      </a:r>
                      <a:r>
                        <a:rPr lang="en-IN" sz="2000" baseline="0" dirty="0" smtClean="0"/>
                        <a:t> THE REFLECTIVE LIGHT AND REMAIN CONSTANT IN THE DAY TIME.</a:t>
                      </a:r>
                    </a:p>
                    <a:p>
                      <a:r>
                        <a:rPr lang="en-IN" sz="2000" dirty="0" smtClean="0"/>
                        <a:t>OPENING IN SOUTH-WEST</a:t>
                      </a:r>
                      <a:r>
                        <a:rPr lang="en-IN" sz="2000" baseline="0" dirty="0" smtClean="0"/>
                        <a:t> DIRECTION HAS THE MAXIMUM HARSH LIGHT COMING INSIDE CONSTANT IN THE DAY TIME</a:t>
                      </a:r>
                      <a:endParaRPr lang="en-I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143687"/>
                  </a:ext>
                </a:extLst>
              </a:tr>
              <a:tr h="1498619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TYPE</a:t>
                      </a:r>
                      <a:r>
                        <a:rPr lang="en-IN" sz="2000" baseline="0" dirty="0" smtClean="0"/>
                        <a:t> OF UNIT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UNITS LIKE LIVING</a:t>
                      </a:r>
                      <a:r>
                        <a:rPr lang="en-IN" sz="2000" baseline="0" dirty="0" smtClean="0"/>
                        <a:t> AND BEDROOM NEEDS REFLECTIVE LIGHT, SO NORTH IS THE BEST DIRCTION OF OPENINGS FOR IT.</a:t>
                      </a:r>
                    </a:p>
                    <a:p>
                      <a:r>
                        <a:rPr lang="en-IN" sz="2000" baseline="0" dirty="0" smtClean="0"/>
                        <a:t>IN OTHER SIDE UNITS LIKE WORK SPACE AND STUDY ROOM NEEDS MAXIMUM LIGHT, SO SOUTH-WEST IS THE BEST DIRCTION OF OPENINGS FOR IT.</a:t>
                      </a:r>
                      <a:endParaRPr lang="en-I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675381"/>
                  </a:ext>
                </a:extLst>
              </a:tr>
              <a:tr h="1188505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LIGHT EFFECT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DUE TO VARIATIONS IN SIZE</a:t>
                      </a:r>
                      <a:r>
                        <a:rPr lang="en-IN" sz="2000" baseline="0" dirty="0" smtClean="0"/>
                        <a:t> OF OPENINGS SAIOGRAPHY DIFFERS. IN THE MORNING FROM EAST TILL EVENING TO THE NORTH-WEST, MAXIMUM WORKOUT IN SAIOGRAPHY CAN BE DONE</a:t>
                      </a:r>
                      <a:endParaRPr lang="en-I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068040"/>
                  </a:ext>
                </a:extLst>
              </a:tr>
              <a:tr h="1188505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INTENSITY</a:t>
                      </a:r>
                      <a:r>
                        <a:rPr lang="en-IN" sz="2000" baseline="0" dirty="0" smtClean="0"/>
                        <a:t> OF LIGHT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MORNING MAXIMUM LIGHT - SOUTH-EAST, MORNING MINIMUM LIGHT –</a:t>
                      </a:r>
                      <a:r>
                        <a:rPr lang="en-IN" sz="2000" baseline="0" dirty="0" smtClean="0"/>
                        <a:t> NORTH</a:t>
                      </a:r>
                    </a:p>
                    <a:p>
                      <a:r>
                        <a:rPr lang="en-IN" sz="2000" baseline="0" dirty="0" smtClean="0"/>
                        <a:t>NOON MAXIMUM LIGHT – SOUTH-WEST, NOON MINIMUM LIGHT – SOUTH-EAST </a:t>
                      </a:r>
                    </a:p>
                    <a:p>
                      <a:r>
                        <a:rPr lang="en-IN" sz="2000" baseline="0" dirty="0" smtClean="0"/>
                        <a:t>EVENING – ALL DIRECTION GETS BLURRY AND REFLECTIVE LIGHT</a:t>
                      </a:r>
                      <a:endParaRPr lang="en-I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785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88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354</Words>
  <Application>Microsoft Office PowerPoint</Application>
  <PresentationFormat>Custom</PresentationFormat>
  <Paragraphs>68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SHREYA 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AKANSH</dc:creator>
  <cp:lastModifiedBy>AKANSH</cp:lastModifiedBy>
  <cp:revision>24</cp:revision>
  <dcterms:created xsi:type="dcterms:W3CDTF">2021-01-28T13:19:01Z</dcterms:created>
  <dcterms:modified xsi:type="dcterms:W3CDTF">2021-01-29T09:00:59Z</dcterms:modified>
</cp:coreProperties>
</file>