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05" r:id="rId5"/>
    <p:sldId id="296" r:id="rId6"/>
    <p:sldId id="306" r:id="rId7"/>
    <p:sldId id="259" r:id="rId8"/>
    <p:sldId id="321" r:id="rId9"/>
    <p:sldId id="317" r:id="rId10"/>
    <p:sldId id="323" r:id="rId11"/>
    <p:sldId id="318" r:id="rId12"/>
    <p:sldId id="325" r:id="rId13"/>
    <p:sldId id="319" r:id="rId14"/>
    <p:sldId id="328" r:id="rId15"/>
    <p:sldId id="320" r:id="rId16"/>
    <p:sldId id="330" r:id="rId17"/>
    <p:sldId id="329" r:id="rId18"/>
    <p:sldId id="310" r:id="rId19"/>
    <p:sldId id="331" r:id="rId20"/>
    <p:sldId id="332" r:id="rId21"/>
    <p:sldId id="333" r:id="rId22"/>
    <p:sldId id="334" r:id="rId23"/>
    <p:sldId id="335" r:id="rId24"/>
    <p:sldId id="336" r:id="rId25"/>
    <p:sldId id="3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7110FD-FC70-4D50-9152-4E4F6E4FDB24}" v="238" dt="2024-04-26T14:29:42.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4/27/2024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6</a:t>
            </a:fld>
            <a:endParaRPr lang="en-US" dirty="0"/>
          </a:p>
        </p:txBody>
      </p:sp>
    </p:spTree>
    <p:extLst>
      <p:ext uri="{BB962C8B-B14F-4D97-AF65-F5344CB8AC3E}">
        <p14:creationId xmlns:p14="http://schemas.microsoft.com/office/powerpoint/2010/main" val="2118758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8</a:t>
            </a:fld>
            <a:endParaRPr lang="en-US" dirty="0"/>
          </a:p>
        </p:txBody>
      </p:sp>
    </p:spTree>
    <p:extLst>
      <p:ext uri="{BB962C8B-B14F-4D97-AF65-F5344CB8AC3E}">
        <p14:creationId xmlns:p14="http://schemas.microsoft.com/office/powerpoint/2010/main" val="258380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10</a:t>
            </a:fld>
            <a:endParaRPr lang="en-US" dirty="0"/>
          </a:p>
        </p:txBody>
      </p:sp>
    </p:spTree>
    <p:extLst>
      <p:ext uri="{BB962C8B-B14F-4D97-AF65-F5344CB8AC3E}">
        <p14:creationId xmlns:p14="http://schemas.microsoft.com/office/powerpoint/2010/main" val="2191156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12</a:t>
            </a:fld>
            <a:endParaRPr lang="en-US" dirty="0"/>
          </a:p>
        </p:txBody>
      </p:sp>
    </p:spTree>
    <p:extLst>
      <p:ext uri="{BB962C8B-B14F-4D97-AF65-F5344CB8AC3E}">
        <p14:creationId xmlns:p14="http://schemas.microsoft.com/office/powerpoint/2010/main" val="2119184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17</a:t>
            </a:fld>
            <a:endParaRPr lang="en-US" dirty="0"/>
          </a:p>
        </p:txBody>
      </p:sp>
    </p:spTree>
    <p:extLst>
      <p:ext uri="{BB962C8B-B14F-4D97-AF65-F5344CB8AC3E}">
        <p14:creationId xmlns:p14="http://schemas.microsoft.com/office/powerpoint/2010/main" val="741776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837787" y="2340864"/>
            <a:ext cx="6693408" cy="1088136"/>
          </a:xfrm>
        </p:spPr>
        <p:txBody>
          <a:bodyPr/>
          <a:lstStyle/>
          <a:p>
            <a:r>
              <a:rPr lang="en-US" dirty="0"/>
              <a:t>Talk about IT Field</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5058500" y="4588123"/>
            <a:ext cx="2999232" cy="829449"/>
          </a:xfrm>
        </p:spPr>
        <p:txBody>
          <a:bodyPr>
            <a:normAutofit lnSpcReduction="10000"/>
          </a:bodyPr>
          <a:lstStyle/>
          <a:p>
            <a:pPr algn="l"/>
            <a:r>
              <a:rPr lang="en-US" b="1" dirty="0"/>
              <a:t>Present By</a:t>
            </a:r>
            <a:r>
              <a:rPr lang="en-US" dirty="0"/>
              <a:t>:</a:t>
            </a:r>
          </a:p>
          <a:p>
            <a:r>
              <a:rPr lang="en-US" dirty="0"/>
              <a:t>        Shreya Raval</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Trends and innovations in IT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446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2727394" y="929215"/>
            <a:ext cx="6737211" cy="1247516"/>
          </a:xfrm>
        </p:spPr>
        <p:txBody>
          <a:bodyPr>
            <a:noAutofit/>
          </a:bodyPr>
          <a:lstStyle/>
          <a:p>
            <a:br>
              <a:rPr lang="en-US" dirty="0"/>
            </a:br>
            <a:r>
              <a:rPr lang="en-US" dirty="0"/>
              <a:t>Blockchain</a:t>
            </a:r>
            <a:br>
              <a:rPr lang="en-US" dirty="0"/>
            </a:br>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691148" y="1927123"/>
            <a:ext cx="8672052" cy="3195483"/>
          </a:xfrm>
        </p:spPr>
        <p:txBody>
          <a:bodyPr>
            <a:normAutofit/>
          </a:bodyPr>
          <a:lstStyle/>
          <a:p>
            <a:r>
              <a:rPr lang="en-US" dirty="0"/>
              <a:t>Blockchain is a method of recording information that makes it impossible or difficult for the system to be changed, hacked, or manipulated. A blockchain is a distributed ledger that duplicates and distributes </a:t>
            </a:r>
            <a:r>
              <a:rPr lang="en-US" sz="1800" dirty="0"/>
              <a:t>transactions</a:t>
            </a:r>
            <a:r>
              <a:rPr lang="en-US" dirty="0"/>
              <a:t> across the network of computers participating in the blockchain</a:t>
            </a:r>
          </a:p>
          <a:p>
            <a:r>
              <a:rPr lang="en-US" dirty="0"/>
              <a:t>For obvious reasons, Blockchain technology's future scope majorly lies in the field of Cybersecurity. Although the Blockchain ledger is open and distributed, the data is secure and verified. The encryption is done through cryptography to eliminate vulnerabilities such as unauthorized data tampering.</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3076" name="Picture 4" descr="Blockchain - Payment Icon - CleanPNG ...">
            <a:extLst>
              <a:ext uri="{FF2B5EF4-FFF2-40B4-BE49-F238E27FC236}">
                <a16:creationId xmlns:a16="http://schemas.microsoft.com/office/drawing/2014/main" id="{6ED5E353-02C7-A49A-F203-B4EA21BE0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503597"/>
            <a:ext cx="2399071" cy="133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574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Career Opportunities in IT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2892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3372493" y="1194807"/>
            <a:ext cx="6737211" cy="1247516"/>
          </a:xfrm>
        </p:spPr>
        <p:txBody>
          <a:bodyPr>
            <a:noAutofit/>
          </a:bodyPr>
          <a:lstStyle/>
          <a:p>
            <a:br>
              <a:rPr lang="en-US" dirty="0"/>
            </a:br>
            <a:r>
              <a:rPr lang="en-US" dirty="0"/>
              <a:t>Software Developer</a:t>
            </a:r>
            <a:br>
              <a:rPr lang="en-US" dirty="0"/>
            </a:br>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082296" y="1776590"/>
            <a:ext cx="8212078" cy="3159203"/>
          </a:xfrm>
        </p:spPr>
        <p:txBody>
          <a:bodyPr>
            <a:normAutofit/>
          </a:bodyPr>
          <a:lstStyle/>
          <a:p>
            <a:endParaRPr lang="en-US" sz="2400" dirty="0"/>
          </a:p>
          <a:p>
            <a:endParaRPr lang="en-US" dirty="0"/>
          </a:p>
          <a:p>
            <a:r>
              <a:rPr lang="en-US" dirty="0"/>
              <a:t>Software developers use their programming skills to create new software and improve existing software applications. They design and write the code used to build everything from operating systems to mobile apps to video games. Often, project managers provide software developers with an organization's business goals, and they translate those needs into software requirements. </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7170" name="Picture 2" descr="Software developer - Free seo and web icons">
            <a:extLst>
              <a:ext uri="{FF2B5EF4-FFF2-40B4-BE49-F238E27FC236}">
                <a16:creationId xmlns:a16="http://schemas.microsoft.com/office/drawing/2014/main" id="{94FDA245-0857-4C41-F6BD-388CFF8B6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692" y="400819"/>
            <a:ext cx="2116239" cy="211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2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2868614" y="1430781"/>
            <a:ext cx="6737211" cy="1247516"/>
          </a:xfrm>
        </p:spPr>
        <p:txBody>
          <a:bodyPr>
            <a:noAutofit/>
          </a:bodyPr>
          <a:lstStyle/>
          <a:p>
            <a:r>
              <a:rPr lang="en-US" dirty="0"/>
              <a:t>Data Scientist</a:t>
            </a:r>
            <a:br>
              <a:rPr lang="en-US" dirty="0"/>
            </a:br>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364736" y="1907458"/>
            <a:ext cx="7744968" cy="3114237"/>
          </a:xfrm>
        </p:spPr>
        <p:txBody>
          <a:bodyPr>
            <a:normAutofit fontScale="92500"/>
          </a:bodyPr>
          <a:lstStyle/>
          <a:p>
            <a:endParaRPr lang="en-US" sz="2400" dirty="0"/>
          </a:p>
          <a:p>
            <a:endParaRPr lang="en-US" dirty="0"/>
          </a:p>
          <a:p>
            <a:r>
              <a:rPr lang="en-US" sz="2200" dirty="0"/>
              <a:t>Data science is an interdisciplinary field that uses algorithms, procedures, and processes to examine large amounts of data in order to uncover hidden patterns, generate insights, and direct decision making</a:t>
            </a:r>
          </a:p>
          <a:p>
            <a:endParaRPr lang="en-US" sz="2200" dirty="0"/>
          </a:p>
          <a:p>
            <a:r>
              <a:rPr lang="en-US" sz="2200" dirty="0"/>
              <a:t>Data scientists develop algorithms (sets of instructions that tell computers what to do) and models to support programs for machine learning</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8194" name="Picture 2" descr="Data Scientist Icon - Data scientist ...">
            <a:extLst>
              <a:ext uri="{FF2B5EF4-FFF2-40B4-BE49-F238E27FC236}">
                <a16:creationId xmlns:a16="http://schemas.microsoft.com/office/drawing/2014/main" id="{40BCDB5A-B5FD-263B-2676-32AD9C4CC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489" y="584442"/>
            <a:ext cx="1857881" cy="185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128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latin typeface="Baskerville Old Face" panose="02020602080505020303" pitchFamily="18" charset="77"/>
              </a:rPr>
              <a:t>Conclusion</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The IT field offers diverse career opportunities and plays a crucial role in driving innovation and progress across industries.</a:t>
            </a:r>
          </a:p>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Call to Action: Explore the endless possibilities within the IT field and embark on a journey of technological discovery and impact.</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308555" y="3036694"/>
            <a:ext cx="5574890" cy="1114683"/>
          </a:xfrm>
        </p:spPr>
        <p:txBody>
          <a:bodyPr/>
          <a:lstStyle/>
          <a:p>
            <a:r>
              <a:rPr lang="en-US" dirty="0"/>
              <a:t>Talk about HR Policies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Shreya Raval​</a:t>
            </a:r>
          </a:p>
        </p:txBody>
      </p:sp>
      <p:pic>
        <p:nvPicPr>
          <p:cNvPr id="2050" name="Picture 2" descr="Hr Policies Line Icon Vector &amp; Photo ...">
            <a:extLst>
              <a:ext uri="{FF2B5EF4-FFF2-40B4-BE49-F238E27FC236}">
                <a16:creationId xmlns:a16="http://schemas.microsoft.com/office/drawing/2014/main" id="{9A1AAD7D-1491-580C-A761-C23ED929B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293" y="4481447"/>
            <a:ext cx="1469413" cy="152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306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997067" y="270486"/>
            <a:ext cx="3749040" cy="1325880"/>
          </a:xfrm>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780758" y="1496469"/>
            <a:ext cx="3749040" cy="4306824"/>
          </a:xfrm>
        </p:spPr>
        <p:txBody>
          <a:bodyPr vert="horz" lIns="91440" tIns="45720" rIns="91440" bIns="45720" rtlCol="0" anchor="t">
            <a:normAutofit fontScale="92500" lnSpcReduction="1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Time </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Leaves</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Agreement</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Working </a:t>
            </a:r>
            <a:r>
              <a:rPr lang="en-US" dirty="0">
                <a:latin typeface="Gill Sans Nova Light" panose="020B0302020104020203" pitchFamily="34" charset="0"/>
                <a:cs typeface="Gill Sans Light" panose="020B0302020104020203" pitchFamily="34" charset="-79"/>
              </a:rPr>
              <a:t>Hours</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Increment</a:t>
            </a:r>
          </a:p>
          <a:p>
            <a:pPr marL="0" indent="0">
              <a:lnSpc>
                <a:spcPct val="150000"/>
              </a:lnSpc>
              <a:buNone/>
            </a:pPr>
            <a:r>
              <a:rPr lang="en-US" dirty="0">
                <a:latin typeface="Gill Sans Nova Light" panose="020B0302020104020203" pitchFamily="34" charset="0"/>
                <a:cs typeface="Gill Sans Light" panose="020B0302020104020203" pitchFamily="34" charset="-79"/>
              </a:rPr>
              <a:t>Agreement Security</a:t>
            </a:r>
          </a:p>
          <a:p>
            <a:pPr marL="0" indent="0">
              <a:lnSpc>
                <a:spcPct val="150000"/>
              </a:lnSpc>
              <a:buNone/>
            </a:pPr>
            <a:r>
              <a:rPr lang="en-US" dirty="0">
                <a:latin typeface="Gill Sans Nova Light" panose="020B0302020104020203" pitchFamily="34" charset="0"/>
                <a:cs typeface="Gill Sans Light" panose="020B0302020104020203" pitchFamily="34" charset="-79"/>
              </a:rPr>
              <a:t>Conclusion</a:t>
            </a: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17</a:t>
            </a:fld>
            <a:endParaRPr lang="en-US" dirty="0"/>
          </a:p>
        </p:txBody>
      </p:sp>
    </p:spTree>
    <p:extLst>
      <p:ext uri="{BB962C8B-B14F-4D97-AF65-F5344CB8AC3E}">
        <p14:creationId xmlns:p14="http://schemas.microsoft.com/office/powerpoint/2010/main" val="980681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679202" y="1702161"/>
            <a:ext cx="8695944" cy="1325880"/>
          </a:xfrm>
        </p:spPr>
        <p:txBody>
          <a:bodyPr>
            <a:noAutofit/>
          </a:bodyPr>
          <a:lstStyle/>
          <a:p>
            <a:r>
              <a:rPr lang="en-US" dirty="0"/>
              <a:t>Time &amp; Leaves</a:t>
            </a:r>
            <a:br>
              <a:rPr lang="en-US" dirty="0"/>
            </a:br>
            <a:br>
              <a:rPr lang="en-US" dirty="0"/>
            </a:br>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392115" y="1994715"/>
            <a:ext cx="7744968" cy="2697480"/>
          </a:xfrm>
        </p:spPr>
        <p:txBody>
          <a:bodyPr>
            <a:normAutofit fontScale="25000" lnSpcReduction="20000"/>
          </a:bodyPr>
          <a:lstStyle/>
          <a:p>
            <a:endParaRPr lang="en-US" sz="4000" dirty="0"/>
          </a:p>
          <a:p>
            <a:pPr algn="l"/>
            <a:r>
              <a:rPr lang="en-US" sz="11200" b="1" u="sng" dirty="0"/>
              <a:t>Time </a:t>
            </a:r>
            <a:r>
              <a:rPr lang="en-US" sz="9600" b="1" dirty="0"/>
              <a:t>                                                     </a:t>
            </a:r>
            <a:r>
              <a:rPr lang="en-US" sz="11200" b="1" u="sng" dirty="0"/>
              <a:t>Leaves</a:t>
            </a:r>
          </a:p>
          <a:p>
            <a:pPr algn="l"/>
            <a:r>
              <a:rPr lang="en-US" sz="7200" b="1" dirty="0"/>
              <a:t>-        Sick Time Policy                                        - Vacation Leave</a:t>
            </a:r>
          </a:p>
          <a:p>
            <a:pPr algn="l"/>
            <a:r>
              <a:rPr lang="en-US" sz="7200" b="1" dirty="0"/>
              <a:t>-        Vacation Time Policy		              - Sick Leave</a:t>
            </a:r>
          </a:p>
          <a:p>
            <a:pPr algn="l"/>
            <a:r>
              <a:rPr lang="en-US" sz="7200" b="1" dirty="0"/>
              <a:t>-        Leave Of Absence Policy		- Parental Leave</a:t>
            </a:r>
          </a:p>
          <a:p>
            <a:pPr algn="l"/>
            <a:r>
              <a:rPr lang="en-US" sz="7200" b="1" dirty="0"/>
              <a:t>-        Disciplinary Policies			- Bereavement Leave</a:t>
            </a:r>
          </a:p>
          <a:p>
            <a:pPr algn="l"/>
            <a:r>
              <a:rPr lang="en-US" sz="7200" b="1" dirty="0"/>
              <a:t>-        Compensation Policies			- Jury Duty Leave</a:t>
            </a:r>
          </a:p>
          <a:p>
            <a:pPr algn="l"/>
            <a:br>
              <a:rPr lang="en-US" b="1" dirty="0"/>
            </a:br>
            <a:endParaRPr lang="en-US" b="1" dirty="0"/>
          </a:p>
          <a:p>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18</a:t>
            </a:fld>
            <a:endParaRPr lang="en-US" dirty="0"/>
          </a:p>
        </p:txBody>
      </p:sp>
      <p:cxnSp>
        <p:nvCxnSpPr>
          <p:cNvPr id="11" name="Straight Connector 10">
            <a:extLst>
              <a:ext uri="{FF2B5EF4-FFF2-40B4-BE49-F238E27FC236}">
                <a16:creationId xmlns:a16="http://schemas.microsoft.com/office/drawing/2014/main" id="{3EDEAFCB-69BC-84B7-1634-052BA666122A}"/>
              </a:ext>
            </a:extLst>
          </p:cNvPr>
          <p:cNvCxnSpPr>
            <a:stCxn id="3" idx="0"/>
          </p:cNvCxnSpPr>
          <p:nvPr/>
        </p:nvCxnSpPr>
        <p:spPr>
          <a:xfrm flipH="1">
            <a:off x="6253316" y="1994715"/>
            <a:ext cx="11283" cy="294107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04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916627" y="1564509"/>
            <a:ext cx="8695944" cy="1325880"/>
          </a:xfrm>
        </p:spPr>
        <p:txBody>
          <a:bodyPr>
            <a:noAutofit/>
          </a:bodyPr>
          <a:lstStyle/>
          <a:p>
            <a:br>
              <a:rPr lang="en-US" dirty="0"/>
            </a:br>
            <a:br>
              <a:rPr lang="en-US" dirty="0"/>
            </a:br>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916627" y="943897"/>
            <a:ext cx="8358745" cy="3982064"/>
          </a:xfrm>
        </p:spPr>
        <p:txBody>
          <a:bodyPr>
            <a:normAutofit fontScale="77500" lnSpcReduction="20000"/>
          </a:bodyPr>
          <a:lstStyle/>
          <a:p>
            <a:endParaRPr lang="en-US" sz="2400" dirty="0"/>
          </a:p>
          <a:p>
            <a:r>
              <a:rPr lang="en-US" sz="3600" b="1" dirty="0"/>
              <a:t>Agreement</a:t>
            </a:r>
          </a:p>
          <a:p>
            <a:r>
              <a:rPr lang="en-US" sz="2900" dirty="0"/>
              <a:t>Employment contracts provide clarity and certainly for both employers and employees, helping to prevent misunderstandings and disputes in the workplace. It’s important for both parties to review the agreement carefully before signing and to seek legal advice if needed to ensure that their rights and interests are protected. </a:t>
            </a:r>
          </a:p>
          <a:p>
            <a:r>
              <a:rPr lang="en-US" sz="3100" b="1" dirty="0"/>
              <a:t>Working Hours </a:t>
            </a:r>
          </a:p>
          <a:p>
            <a:r>
              <a:rPr lang="en-US" sz="2600" dirty="0"/>
              <a:t>Working hours mean the amount of time that employers expect employees to work in order to get paid. An adult (over 18 years of age) cannot work for more than 48 hours in a week and not more than 9 hours in a day. Further, the spread over should not exceed 10½ hours. Otherwise, the overtime rules are applicable.</a:t>
            </a:r>
          </a:p>
          <a:p>
            <a:endParaRPr lang="en-US" sz="2600" dirty="0"/>
          </a:p>
          <a:p>
            <a:endParaRPr lang="en-US" b="1" dirty="0"/>
          </a:p>
          <a:p>
            <a:endParaRPr lang="en-US" dirty="0"/>
          </a:p>
          <a:p>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14340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997067" y="270486"/>
            <a:ext cx="3749040" cy="1325880"/>
          </a:xfrm>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780758" y="1496469"/>
            <a:ext cx="3749040" cy="4306824"/>
          </a:xfrm>
        </p:spPr>
        <p:txBody>
          <a:bodyPr vert="horz" lIns="91440" tIns="45720" rIns="91440" bIns="45720" rtlCol="0" anchor="t">
            <a:normAutofit fontScale="92500" lnSpcReduction="10000"/>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Key Components of the IT Field</a:t>
            </a:r>
          </a:p>
          <a:p>
            <a:pPr marL="0" indent="0">
              <a:lnSpc>
                <a:spcPct val="150000"/>
              </a:lnSpc>
              <a:buNone/>
            </a:pPr>
            <a:r>
              <a:rPr lang="en-US" dirty="0">
                <a:latin typeface="Gill Sans Nova Light" panose="020B0302020104020203" pitchFamily="34" charset="0"/>
                <a:cs typeface="Gill Sans Light" panose="020B0302020104020203" pitchFamily="34" charset="-79"/>
              </a:rPr>
              <a:t>Role of IT Professionals</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Impact of IT Across Industries</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Trends and innovations in IT</a:t>
            </a:r>
          </a:p>
          <a:p>
            <a:pPr marL="0" indent="0">
              <a:lnSpc>
                <a:spcPct val="150000"/>
              </a:lnSpc>
              <a:buNone/>
            </a:pPr>
            <a:r>
              <a:rPr lang="en-US" dirty="0">
                <a:latin typeface="Gill Sans Nova Light" panose="020B0302020104020203" pitchFamily="34" charset="0"/>
                <a:cs typeface="Gill Sans Light" panose="020B0302020104020203" pitchFamily="34" charset="-79"/>
              </a:rPr>
              <a:t>Career Opportunities in IT</a:t>
            </a:r>
          </a:p>
          <a:p>
            <a:pPr marL="0" indent="0">
              <a:lnSpc>
                <a:spcPct val="150000"/>
              </a:lnSpc>
              <a:buNone/>
            </a:pPr>
            <a:r>
              <a:rPr lang="en-US" dirty="0">
                <a:latin typeface="Gill Sans Nova Light" panose="020B0302020104020203" pitchFamily="34" charset="0"/>
                <a:cs typeface="Gill Sans Light" panose="020B0302020104020203" pitchFamily="34" charset="-79"/>
              </a:rPr>
              <a:t>Conclusion</a:t>
            </a: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679202" y="1702161"/>
            <a:ext cx="8695944" cy="1325880"/>
          </a:xfrm>
        </p:spPr>
        <p:txBody>
          <a:bodyPr>
            <a:noAutofit/>
          </a:bodyPr>
          <a:lstStyle/>
          <a:p>
            <a:br>
              <a:rPr lang="en-US" dirty="0"/>
            </a:br>
            <a:br>
              <a:rPr lang="en-US" dirty="0"/>
            </a:br>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679202" y="1199537"/>
            <a:ext cx="8695944" cy="4211942"/>
          </a:xfrm>
        </p:spPr>
        <p:txBody>
          <a:bodyPr>
            <a:normAutofit/>
          </a:bodyPr>
          <a:lstStyle/>
          <a:p>
            <a:r>
              <a:rPr lang="en-US" sz="3200" b="1" dirty="0"/>
              <a:t>Increment</a:t>
            </a:r>
          </a:p>
          <a:p>
            <a:r>
              <a:rPr lang="en-US" dirty="0"/>
              <a:t>A salary increment is a way to give your employees a raise or raise their wages. It's a way to reward them, show appreciation for their hard work, and keep top talent around. It can be a percentage increase, a fixed amount increase, or a combination of the two.</a:t>
            </a:r>
          </a:p>
          <a:p>
            <a:r>
              <a:rPr lang="en-US" sz="2800" b="1" dirty="0"/>
              <a:t>Agreement Security</a:t>
            </a:r>
          </a:p>
          <a:p>
            <a:pPr algn="l"/>
            <a:r>
              <a:rPr lang="en-US" dirty="0"/>
              <a:t>Human Resource Agreement means the Human Resource Agreements (or such other similarly named agreements regarding the Transferred Employees) entered into by the applicable entities of Customer and Supplier in connection with a Country Service Agreement.</a:t>
            </a:r>
          </a:p>
          <a:p>
            <a:pPr algn="l"/>
            <a:endParaRPr lang="en-US" sz="2400"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69799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latin typeface="Baskerville Old Face" panose="02020602080505020303" pitchFamily="18" charset="77"/>
              </a:rPr>
              <a:t>Conclusion</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They are a set of guidelines for supervisors and managers. They create a basis for developing the employee handbook. They establish a basis for regularly reviewing possible changes affecting employees. They form a context for supervisor training programs and employee orientation programs.</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2526521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Shreya Raval</a:t>
            </a: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sz="2400" dirty="0"/>
              <a:t>The industry that deals with the use of computers, software, and telecommunications equipment to manage, process, and store data.</a:t>
            </a:r>
          </a:p>
          <a:p>
            <a:endParaRPr lang="en-US" sz="2400" dirty="0"/>
          </a:p>
          <a:p>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Key Components of the IT Field</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516281" y="1054740"/>
            <a:ext cx="8695944" cy="1325880"/>
          </a:xfrm>
        </p:spPr>
        <p:txBody>
          <a:bodyPr>
            <a:noAutofit/>
          </a:bodyPr>
          <a:lstStyle/>
          <a:p>
            <a:br>
              <a:rPr lang="en-US" dirty="0"/>
            </a:br>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192391"/>
            <a:ext cx="8695944" cy="4058034"/>
          </a:xfrm>
        </p:spPr>
        <p:txBody>
          <a:bodyPr>
            <a:normAutofit fontScale="92500" lnSpcReduction="10000"/>
          </a:bodyPr>
          <a:lstStyle/>
          <a:p>
            <a:r>
              <a:rPr lang="en-US" sz="3900" b="1" dirty="0"/>
              <a:t>Hardware</a:t>
            </a:r>
          </a:p>
          <a:p>
            <a:r>
              <a:rPr lang="en-US" sz="2400" dirty="0"/>
              <a:t>Hardware refers to the physical elements of a computer. Also referred to as the machinery or the equipment of the computer</a:t>
            </a:r>
          </a:p>
          <a:p>
            <a:endParaRPr lang="en-US" b="1" dirty="0"/>
          </a:p>
          <a:p>
            <a:pPr algn="l"/>
            <a:r>
              <a:rPr lang="en-US" sz="2800" b="1" dirty="0"/>
              <a:t>                            Software Development </a:t>
            </a:r>
          </a:p>
          <a:p>
            <a:r>
              <a:rPr lang="en-US" sz="2400" dirty="0"/>
              <a:t>Software development refers to a set of computer science activities that are dedicated to the process of creating, designing, deploying, and supporting software. Software itself is the set of instructions or programs that tell a computer what to do. It is independent of hardware and makes computers programmable.</a:t>
            </a:r>
          </a:p>
          <a:p>
            <a:pPr algn="l"/>
            <a:endParaRPr lang="en-US" sz="2800" b="1"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1028" name="Picture 4" descr="And, chip, component, computers ...">
            <a:extLst>
              <a:ext uri="{FF2B5EF4-FFF2-40B4-BE49-F238E27FC236}">
                <a16:creationId xmlns:a16="http://schemas.microsoft.com/office/drawing/2014/main" id="{A4D470C4-FBD4-DFC6-A0E7-D0C95E6DE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9663" y="1132708"/>
            <a:ext cx="757634" cy="584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Software Development - Free seo and web ...">
            <a:extLst>
              <a:ext uri="{FF2B5EF4-FFF2-40B4-BE49-F238E27FC236}">
                <a16:creationId xmlns:a16="http://schemas.microsoft.com/office/drawing/2014/main" id="{501CCE06-0F44-9CC9-0435-72DAA0822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480" y="2623968"/>
            <a:ext cx="816149" cy="80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70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Role of IT Professionals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010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889248" y="1741490"/>
            <a:ext cx="8695944" cy="1325880"/>
          </a:xfrm>
        </p:spPr>
        <p:txBody>
          <a:bodyPr>
            <a:noAutofit/>
          </a:bodyPr>
          <a:lstStyle/>
          <a:p>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691149" y="1002890"/>
            <a:ext cx="8809702" cy="4503175"/>
          </a:xfrm>
        </p:spPr>
        <p:txBody>
          <a:bodyPr>
            <a:normAutofit/>
          </a:bodyPr>
          <a:lstStyle/>
          <a:p>
            <a:r>
              <a:rPr lang="en-US" sz="3600" b="1" dirty="0"/>
              <a:t>Ensuring Data Security</a:t>
            </a:r>
          </a:p>
          <a:p>
            <a:endParaRPr lang="en-US" dirty="0"/>
          </a:p>
          <a:p>
            <a:r>
              <a:rPr lang="en-US" dirty="0"/>
              <a:t>Data security is the process of safeguarding digital information throughout its entire life cycle to protect it from corruption, theft, or unauthorized access. It covers everything-hardware, software, storage devices, and user devices; access and administrative controls; and organizations' policies and procedures</a:t>
            </a:r>
            <a:r>
              <a:rPr lang="en-US" sz="1800" dirty="0"/>
              <a:t>.</a:t>
            </a:r>
          </a:p>
          <a:p>
            <a:pPr algn="l"/>
            <a:r>
              <a:rPr lang="en-US" sz="2400" b="1" u="sng" dirty="0"/>
              <a:t>Types of Data Security</a:t>
            </a:r>
          </a:p>
          <a:p>
            <a:pPr marL="342900" indent="-342900" algn="l">
              <a:buFont typeface="Arial" panose="020B0604020202020204" pitchFamily="34" charset="0"/>
              <a:buChar char="•"/>
            </a:pPr>
            <a:r>
              <a:rPr lang="en-US" dirty="0"/>
              <a:t>Access Controls                     	Data Erasure		Encryption</a:t>
            </a:r>
          </a:p>
          <a:p>
            <a:pPr marL="342900" indent="-342900" algn="l">
              <a:buFont typeface="Arial" panose="020B0604020202020204" pitchFamily="34" charset="0"/>
              <a:buChar char="•"/>
            </a:pPr>
            <a:r>
              <a:rPr lang="en-US" dirty="0"/>
              <a:t>Authentication			Data Masking</a:t>
            </a:r>
          </a:p>
          <a:p>
            <a:pPr marL="342900" indent="-342900" algn="l">
              <a:buFont typeface="Arial" panose="020B0604020202020204" pitchFamily="34" charset="0"/>
              <a:buChar char="•"/>
            </a:pPr>
            <a:r>
              <a:rPr lang="en-US" dirty="0"/>
              <a:t>Backups &amp; Recovery	             Data Resiliency</a:t>
            </a:r>
          </a:p>
          <a:p>
            <a:pPr marL="342900" indent="-342900" algn="l">
              <a:buFont typeface="Arial" panose="020B0604020202020204" pitchFamily="34" charset="0"/>
              <a:buChar char="•"/>
            </a:pPr>
            <a:endParaRPr lang="en-US" sz="2400" dirty="0"/>
          </a:p>
          <a:p>
            <a:endParaRPr lang="en-US" sz="3200" b="1"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3076" name="Picture 4" descr="Cyber Security ...">
            <a:extLst>
              <a:ext uri="{FF2B5EF4-FFF2-40B4-BE49-F238E27FC236}">
                <a16:creationId xmlns:a16="http://schemas.microsoft.com/office/drawing/2014/main" id="{6B2FA6FC-C9CE-6E2B-3AE3-01267D5FD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881" y="620159"/>
            <a:ext cx="1207913" cy="1207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2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Impact of IT Across Industries </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244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3372493" y="1194807"/>
            <a:ext cx="6737211" cy="1247516"/>
          </a:xfrm>
        </p:spPr>
        <p:txBody>
          <a:bodyPr>
            <a:noAutofit/>
          </a:bodyPr>
          <a:lstStyle/>
          <a:p>
            <a:br>
              <a:rPr lang="en-US" dirty="0"/>
            </a:br>
            <a:br>
              <a:rPr lang="en-US" dirty="0"/>
            </a:br>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656735" y="1694078"/>
            <a:ext cx="8878529" cy="4118772"/>
          </a:xfrm>
        </p:spPr>
        <p:txBody>
          <a:bodyPr>
            <a:normAutofit/>
          </a:bodyPr>
          <a:lstStyle/>
          <a:p>
            <a:r>
              <a:rPr lang="en-US" sz="4000" b="1" dirty="0"/>
              <a:t>Healthcare</a:t>
            </a:r>
          </a:p>
          <a:p>
            <a:r>
              <a:rPr lang="en-US" sz="2400" dirty="0"/>
              <a:t>The role of IT in healthcare impacts almost every area of the industry. Most often, Health IT refers to the technology and infrastructure used to record, analyze, and share patient data. Even that encompasses several technologies, from vast health record systems and patient portals to personal health devices and apps.</a:t>
            </a:r>
          </a:p>
          <a:p>
            <a:pPr algn="l"/>
            <a:endParaRPr lang="en-US" sz="3200"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5126" name="Picture 6" descr="Technology on Healthcare Industry ...">
            <a:extLst>
              <a:ext uri="{FF2B5EF4-FFF2-40B4-BE49-F238E27FC236}">
                <a16:creationId xmlns:a16="http://schemas.microsoft.com/office/drawing/2014/main" id="{88CC3E0C-62BF-9E66-B4A5-AFA092DBF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310" y="374282"/>
            <a:ext cx="2027588" cy="164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73478"/>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{B23FBC8C-237F-4DEE-B0AE-CC3F033116BF}tf56410444_win32</Template>
  <TotalTime>241</TotalTime>
  <Words>966</Words>
  <Application>Microsoft Office PowerPoint</Application>
  <PresentationFormat>Widescreen</PresentationFormat>
  <Paragraphs>124</Paragraphs>
  <Slides>22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Baskerville</vt:lpstr>
      <vt:lpstr>Baskerville Old Face</vt:lpstr>
      <vt:lpstr>Calibri</vt:lpstr>
      <vt:lpstr>Gill Sans Light</vt:lpstr>
      <vt:lpstr>Gill Sans Nova</vt:lpstr>
      <vt:lpstr>Gill Sans Nova Light</vt:lpstr>
      <vt:lpstr>Office Theme</vt:lpstr>
      <vt:lpstr>Talk about IT Field</vt:lpstr>
      <vt:lpstr>Agenda</vt:lpstr>
      <vt:lpstr>Introduction</vt:lpstr>
      <vt:lpstr>Key Components of the IT Field</vt:lpstr>
      <vt:lpstr> </vt:lpstr>
      <vt:lpstr>Role of IT Professionals</vt:lpstr>
      <vt:lpstr>   </vt:lpstr>
      <vt:lpstr>Impact of IT Across Industries </vt:lpstr>
      <vt:lpstr>  </vt:lpstr>
      <vt:lpstr>Trends and innovations in IT</vt:lpstr>
      <vt:lpstr> Blockchain </vt:lpstr>
      <vt:lpstr>Career Opportunities in IT</vt:lpstr>
      <vt:lpstr> Software Developer </vt:lpstr>
      <vt:lpstr>Data Scientist </vt:lpstr>
      <vt:lpstr>Conclusion</vt:lpstr>
      <vt:lpstr>Talk about HR Policies</vt:lpstr>
      <vt:lpstr>Agenda</vt:lpstr>
      <vt:lpstr>Time &amp; Leaves  </vt:lpstr>
      <vt:lpstr>  </vt:lpstr>
      <vt:lpstr>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 about IT Field</dc:title>
  <dc:creator>shreya raval</dc:creator>
  <cp:lastModifiedBy>shreya raval</cp:lastModifiedBy>
  <cp:revision>3</cp:revision>
  <dcterms:created xsi:type="dcterms:W3CDTF">2024-04-25T08:46:20Z</dcterms:created>
  <dcterms:modified xsi:type="dcterms:W3CDTF">2024-04-27T05:06:36Z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