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47">
          <p15:clr>
            <a:srgbClr val="A4A3A4"/>
          </p15:clr>
        </p15:guide>
        <p15:guide id="2" pos="234">
          <p15:clr>
            <a:srgbClr val="A4A3A4"/>
          </p15:clr>
        </p15:guide>
        <p15:guide id="3" pos="7514">
          <p15:clr>
            <a:srgbClr val="A4A3A4"/>
          </p15:clr>
        </p15:guide>
        <p15:guide id="4" orient="horz" pos="3185">
          <p15:clr>
            <a:srgbClr val="A4A3A4"/>
          </p15:clr>
        </p15:guide>
        <p15:guide id="5" pos="176">
          <p15:clr>
            <a:srgbClr val="A4A3A4"/>
          </p15:clr>
        </p15:guide>
        <p15:guide id="6" pos="56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247" orient="horz"/>
        <p:guide pos="234"/>
        <p:guide pos="7514"/>
        <p:guide pos="3185" orient="horz"/>
        <p:guide pos="176"/>
        <p:guide pos="56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CenturyGothic-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CenturyGothic-italic.fntdata"/><Relationship Id="rId16" Type="http://schemas.openxmlformats.org/officeDocument/2006/relationships/slide" Target="slides/slide11.xml"/><Relationship Id="rId38" Type="http://schemas.openxmlformats.org/officeDocument/2006/relationships/font" Target="fonts/CenturyGothi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c53542e4f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c53542e4f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2c53542e4f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c53542e4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2c53542e4f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2c53542e4f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c53542e4f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2c53542e4f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22c53542e4f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c53542e4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2c53542e4f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2c53542e4f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c53542e4f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2c53542e4f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2c53542e4f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c53542e4f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2c53542e4f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22c53542e4f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c53542e4f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2c53542e4f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2c53542e4f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c53542e4f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2c53542e4f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2c53542e4f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c53542e4f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2c53542e4f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2c53542e4f_0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53542e4f_6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c53542e4f_6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2c53542e4f_6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c53542e4f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2c53542e4f_0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22c53542e4f_0_1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c53542e4f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2c53542e4f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22c53542e4f_0_2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c53542e4f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22c53542e4f_0_2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22c53542e4f_0_2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2c53542e4f_0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2c53542e4f_0_2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22c53542e4f_0_2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d0c11d5b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2d0c11d5be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22d0c11d5be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2d0613bee8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2d0613bee8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22d0613bee8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c53542e4f_6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2c53542e4f_6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2c53542e4f_6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c53542e4f_6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c53542e4f_6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2c53542e4f_6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c53542e4f_6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c53542e4f_6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2c53542e4f_6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c53542e4f_6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c53542e4f_6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2c53542e4f_6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c53542e4f_6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c53542e4f_6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2c53542e4f_6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43000" y="2701528"/>
            <a:ext cx="6858000" cy="1241822"/>
          </a:xfrm>
          <a:prstGeom prst="rect">
            <a:avLst/>
          </a:prstGeom>
          <a:noFill/>
          <a:ln>
            <a:noFill/>
          </a:ln>
        </p:spPr>
        <p:txBody>
          <a:bodyPr anchorCtr="0" anchor="t" bIns="34275" lIns="68575" spcFirstLastPara="1" rIns="68575" wrap="square" tIns="34275">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2" type="pic"/>
          </p:nvPr>
        </p:nvSpPr>
        <p:spPr>
          <a:xfrm>
            <a:off x="3887391" y="740569"/>
            <a:ext cx="4629150" cy="3655219"/>
          </a:xfrm>
          <a:prstGeom prst="rect">
            <a:avLst/>
          </a:prstGeom>
          <a:noFill/>
          <a:ln>
            <a:noFill/>
          </a:ln>
        </p:spPr>
      </p:sp>
      <p:sp>
        <p:nvSpPr>
          <p:cNvPr id="73" name="Google Shape;73;p11"/>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74" name="Google Shape;74;p1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 name="Google Shape;86;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cSld name="3">
    <p:spTree>
      <p:nvGrpSpPr>
        <p:cNvPr id="25" name="Shape 25"/>
        <p:cNvGrpSpPr/>
        <p:nvPr/>
      </p:nvGrpSpPr>
      <p:grpSpPr>
        <a:xfrm>
          <a:off x="0" y="0"/>
          <a:ext cx="0" cy="0"/>
          <a:chOff x="0" y="0"/>
          <a:chExt cx="0" cy="0"/>
        </a:xfrm>
      </p:grpSpPr>
      <p:sp>
        <p:nvSpPr>
          <p:cNvPr id="26" name="Google Shape;26;p4"/>
          <p:cNvSpPr txBox="1"/>
          <p:nvPr>
            <p:ph idx="10" type="dt"/>
          </p:nvPr>
        </p:nvSpPr>
        <p:spPr>
          <a:xfrm>
            <a:off x="457201" y="4767265"/>
            <a:ext cx="2133600" cy="273844"/>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dk1"/>
              </a:buClr>
              <a:buSzPts val="1400"/>
              <a:buFont typeface="Calibri"/>
              <a:buNone/>
              <a:defRPr sz="1349">
                <a:solidFill>
                  <a:schemeClr val="dk1"/>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4767265"/>
            <a:ext cx="2895600" cy="273844"/>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sz="1349">
                <a:solidFill>
                  <a:schemeClr val="dk1"/>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4767265"/>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623888" y="3442098"/>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400"/>
              <a:buNone/>
              <a:defRPr sz="140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8" name="Google Shape;38;p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629842"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8"/>
          <p:cNvSpPr txBox="1"/>
          <p:nvPr>
            <p:ph idx="2" type="body"/>
          </p:nvPr>
        </p:nvSpPr>
        <p:spPr>
          <a:xfrm>
            <a:off x="629842" y="1878806"/>
            <a:ext cx="3868340" cy="2763441"/>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3" name="Google Shape;53;p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
        <p:nvSpPr>
          <p:cNvPr id="57" name="Google Shape;57;p8"/>
          <p:cNvSpPr/>
          <p:nvPr/>
        </p:nvSpPr>
        <p:spPr>
          <a:xfrm>
            <a:off x="6852028" y="4780125"/>
            <a:ext cx="775136"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PPT模板下载：www.1ppt.com/moban/     行业PPT模板：www.1ppt.com/hangye/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节日PPT模板：www.1ppt.com/jieri/           PPT素材下载：www.1ppt.com/sucai/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PPT背景图片：www.1ppt.com/beijing/      PPT图表下载：www.1ppt.com/tubiao/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优秀PPT下载：www.1ppt.com/xiazai/        PPT教程： www.1ppt.com/powerpoint/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Word教程： www.1ppt.com/word/              Excel教程：www.1ppt.com/excel/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资料下载：www.1ppt.com/ziliao/                PPT课件下载：www.1ppt.com/kejian/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范文下载：www.1ppt.com/fanwen/             试卷下载：www.1ppt.com/shiti/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教案下载：www.1ppt.com/jiaoan/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字体下载：www.1ppt.com/ziti/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 </a:t>
            </a:r>
            <a:endParaRPr b="0" i="0" sz="100" u="none" cap="none" strike="noStrike">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6" name="Google Shape;66;p10"/>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67" name="Google Shape;67;p1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7.jpg"/><Relationship Id="rId5" Type="http://schemas.openxmlformats.org/officeDocument/2006/relationships/image" Target="../media/image1.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4.png"/><Relationship Id="rId9"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990"/>
              <a:buFont typeface="Arial"/>
              <a:buNone/>
            </a:pPr>
            <a:r>
              <a:rPr lang="tr-TR" sz="3280">
                <a:solidFill>
                  <a:schemeClr val="lt1"/>
                </a:solidFill>
                <a:latin typeface="Arial"/>
                <a:ea typeface="Arial"/>
                <a:cs typeface="Arial"/>
                <a:sym typeface="Arial"/>
              </a:rPr>
              <a:t>MSBA CAPSTONE</a:t>
            </a:r>
            <a:endParaRPr sz="3280">
              <a:solidFill>
                <a:schemeClr val="lt1"/>
              </a:solidFill>
              <a:latin typeface="Arial"/>
              <a:ea typeface="Arial"/>
              <a:cs typeface="Arial"/>
              <a:sym typeface="Arial"/>
            </a:endParaRPr>
          </a:p>
          <a:p>
            <a:pPr indent="0" lvl="0" marL="0" rtl="0" algn="ctr">
              <a:lnSpc>
                <a:spcPct val="100000"/>
              </a:lnSpc>
              <a:spcBef>
                <a:spcPts val="0"/>
              </a:spcBef>
              <a:spcAft>
                <a:spcPts val="0"/>
              </a:spcAft>
              <a:buClr>
                <a:schemeClr val="dk1"/>
              </a:buClr>
              <a:buSzPts val="990"/>
              <a:buFont typeface="Arial"/>
              <a:buNone/>
            </a:pPr>
            <a:r>
              <a:rPr lang="tr-TR" sz="3280">
                <a:solidFill>
                  <a:schemeClr val="lt1"/>
                </a:solidFill>
                <a:latin typeface="Arial"/>
                <a:ea typeface="Arial"/>
                <a:cs typeface="Arial"/>
                <a:sym typeface="Arial"/>
              </a:rPr>
              <a:t>MSBA CAPSTONE</a:t>
            </a:r>
            <a:endParaRPr sz="3280">
              <a:solidFill>
                <a:schemeClr val="lt1"/>
              </a:solidFill>
              <a:latin typeface="Arial"/>
              <a:ea typeface="Arial"/>
              <a:cs typeface="Arial"/>
              <a:sym typeface="Arial"/>
            </a:endParaRPr>
          </a:p>
          <a:p>
            <a:pPr indent="0" lvl="0" marL="0" rtl="0" algn="ctr">
              <a:spcBef>
                <a:spcPts val="0"/>
              </a:spcBef>
              <a:spcAft>
                <a:spcPts val="0"/>
              </a:spcAft>
              <a:buNone/>
            </a:pPr>
            <a:r>
              <a:t/>
            </a:r>
            <a:endParaRPr>
              <a:solidFill>
                <a:schemeClr val="lt1"/>
              </a:solidFill>
            </a:endParaRPr>
          </a:p>
        </p:txBody>
      </p:sp>
      <p:sp>
        <p:nvSpPr>
          <p:cNvPr id="95" name="Google Shape;95;p14"/>
          <p:cNvSpPr txBox="1"/>
          <p:nvPr>
            <p:ph idx="1" type="subTitle"/>
          </p:nvPr>
        </p:nvSpPr>
        <p:spPr>
          <a:xfrm>
            <a:off x="839225" y="3301200"/>
            <a:ext cx="7286100" cy="726600"/>
          </a:xfrm>
          <a:prstGeom prst="rect">
            <a:avLst/>
          </a:prstGeom>
        </p:spPr>
        <p:txBody>
          <a:bodyPr anchorCtr="0" anchor="t" bIns="34275" lIns="68575" spcFirstLastPara="1" rIns="68575" wrap="square" tIns="34275">
            <a:noAutofit/>
          </a:bodyPr>
          <a:lstStyle/>
          <a:p>
            <a:pPr indent="0" lvl="0" marL="0" rtl="0" algn="ctr">
              <a:spcBef>
                <a:spcPts val="750"/>
              </a:spcBef>
              <a:spcAft>
                <a:spcPts val="0"/>
              </a:spcAft>
              <a:buNone/>
            </a:pPr>
            <a:r>
              <a:rPr lang="tr-TR"/>
              <a:t>CHINTA SRI CHANDAN, SAHITH REDDY CHINTALA, SHREYA ROKATI</a:t>
            </a:r>
            <a:endParaRPr/>
          </a:p>
        </p:txBody>
      </p:sp>
      <p:pic>
        <p:nvPicPr>
          <p:cNvPr id="96" name="Google Shape;96;p14"/>
          <p:cNvPicPr preferRelativeResize="0"/>
          <p:nvPr/>
        </p:nvPicPr>
        <p:blipFill>
          <a:blip r:embed="rId3">
            <a:alphaModFix/>
          </a:blip>
          <a:stretch>
            <a:fillRect/>
          </a:stretch>
        </p:blipFill>
        <p:spPr>
          <a:xfrm>
            <a:off x="2140113" y="739425"/>
            <a:ext cx="4900725" cy="1209675"/>
          </a:xfrm>
          <a:prstGeom prst="rect">
            <a:avLst/>
          </a:prstGeom>
          <a:noFill/>
          <a:ln>
            <a:noFill/>
          </a:ln>
        </p:spPr>
      </p:pic>
      <p:sp>
        <p:nvSpPr>
          <p:cNvPr id="97" name="Google Shape;97;p14"/>
          <p:cNvSpPr txBox="1"/>
          <p:nvPr/>
        </p:nvSpPr>
        <p:spPr>
          <a:xfrm>
            <a:off x="2405275" y="2382000"/>
            <a:ext cx="4370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TR" sz="2900">
                <a:solidFill>
                  <a:schemeClr val="dk1"/>
                </a:solidFill>
                <a:latin typeface="Times New Roman"/>
                <a:ea typeface="Times New Roman"/>
                <a:cs typeface="Times New Roman"/>
                <a:sym typeface="Times New Roman"/>
              </a:rPr>
              <a:t>MSBA CAPSTONE</a:t>
            </a:r>
            <a:endParaRPr sz="2900">
              <a:solidFill>
                <a:schemeClr val="dk1"/>
              </a:solidFill>
              <a:latin typeface="Times New Roman"/>
              <a:ea typeface="Times New Roman"/>
              <a:cs typeface="Times New Roman"/>
              <a:sym typeface="Times New Roman"/>
            </a:endParaRPr>
          </a:p>
        </p:txBody>
      </p:sp>
      <p:pic>
        <p:nvPicPr>
          <p:cNvPr id="98" name="Google Shape;98;p14"/>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nvSpPr>
        <p:spPr>
          <a:xfrm>
            <a:off x="808322" y="1711588"/>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3</a:t>
            </a:r>
            <a:endParaRPr b="1" i="0" sz="1800" u="none" cap="none" strike="noStrike">
              <a:solidFill>
                <a:srgbClr val="C00000"/>
              </a:solidFill>
              <a:latin typeface="Times New Roman"/>
              <a:ea typeface="Times New Roman"/>
              <a:cs typeface="Times New Roman"/>
              <a:sym typeface="Times New Roman"/>
            </a:endParaRPr>
          </a:p>
        </p:txBody>
      </p:sp>
      <p:sp>
        <p:nvSpPr>
          <p:cNvPr id="194" name="Google Shape;194;p23"/>
          <p:cNvSpPr txBox="1"/>
          <p:nvPr/>
        </p:nvSpPr>
        <p:spPr>
          <a:xfrm>
            <a:off x="808325" y="2224838"/>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Calories of Beverage vs Sales</a:t>
            </a:r>
            <a:endParaRPr b="1" i="0" sz="1800" u="none" cap="none" strike="noStrike">
              <a:solidFill>
                <a:srgbClr val="C00000"/>
              </a:solidFill>
              <a:latin typeface="Times New Roman"/>
              <a:ea typeface="Times New Roman"/>
              <a:cs typeface="Times New Roman"/>
              <a:sym typeface="Times New Roman"/>
            </a:endParaRPr>
          </a:p>
        </p:txBody>
      </p:sp>
      <p:sp>
        <p:nvSpPr>
          <p:cNvPr id="195" name="Google Shape;195;p23"/>
          <p:cNvSpPr txBox="1"/>
          <p:nvPr/>
        </p:nvSpPr>
        <p:spPr>
          <a:xfrm>
            <a:off x="473225" y="2738100"/>
            <a:ext cx="3679500" cy="15927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Regular calorie beverages have more probability to be sold and has less risk of loss.</a:t>
            </a:r>
            <a:endParaRPr sz="1600">
              <a:solidFill>
                <a:schemeClr val="dk1"/>
              </a:solidFill>
              <a:latin typeface="Times New Roman"/>
              <a:ea typeface="Times New Roman"/>
              <a:cs typeface="Times New Roman"/>
              <a:sym typeface="Times New Roman"/>
            </a:endParaRPr>
          </a:p>
        </p:txBody>
      </p:sp>
      <p:pic>
        <p:nvPicPr>
          <p:cNvPr id="196" name="Google Shape;196;p23"/>
          <p:cNvPicPr preferRelativeResize="0"/>
          <p:nvPr/>
        </p:nvPicPr>
        <p:blipFill>
          <a:blip r:embed="rId3">
            <a:alphaModFix/>
          </a:blip>
          <a:stretch>
            <a:fillRect/>
          </a:stretch>
        </p:blipFill>
        <p:spPr>
          <a:xfrm>
            <a:off x="4561325" y="1359725"/>
            <a:ext cx="4469126" cy="3423499"/>
          </a:xfrm>
          <a:prstGeom prst="rect">
            <a:avLst/>
          </a:prstGeom>
          <a:noFill/>
          <a:ln>
            <a:noFill/>
          </a:ln>
        </p:spPr>
      </p:pic>
      <p:pic>
        <p:nvPicPr>
          <p:cNvPr id="197" name="Google Shape;197;p23"/>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198" name="Google Shape;198;p23"/>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nvSpPr>
        <p:spPr>
          <a:xfrm>
            <a:off x="913572" y="1627076"/>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4</a:t>
            </a:r>
            <a:endParaRPr b="1" i="0" sz="1800" u="none" cap="none" strike="noStrike">
              <a:solidFill>
                <a:srgbClr val="C00000"/>
              </a:solidFill>
              <a:latin typeface="Times New Roman"/>
              <a:ea typeface="Times New Roman"/>
              <a:cs typeface="Times New Roman"/>
              <a:sym typeface="Times New Roman"/>
            </a:endParaRPr>
          </a:p>
        </p:txBody>
      </p:sp>
      <p:sp>
        <p:nvSpPr>
          <p:cNvPr id="205" name="Google Shape;205;p24"/>
          <p:cNvSpPr txBox="1"/>
          <p:nvPr/>
        </p:nvSpPr>
        <p:spPr>
          <a:xfrm>
            <a:off x="913575" y="2160625"/>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Sales in each trade channel</a:t>
            </a:r>
            <a:endParaRPr b="1" i="0" sz="1800" u="none" cap="none" strike="noStrike">
              <a:solidFill>
                <a:srgbClr val="C00000"/>
              </a:solidFill>
              <a:latin typeface="Times New Roman"/>
              <a:ea typeface="Times New Roman"/>
              <a:cs typeface="Times New Roman"/>
              <a:sym typeface="Times New Roman"/>
            </a:endParaRPr>
          </a:p>
        </p:txBody>
      </p:sp>
      <p:sp>
        <p:nvSpPr>
          <p:cNvPr id="206" name="Google Shape;206;p24"/>
          <p:cNvSpPr txBox="1"/>
          <p:nvPr/>
        </p:nvSpPr>
        <p:spPr>
          <a:xfrm>
            <a:off x="559800" y="2849400"/>
            <a:ext cx="3591300" cy="1592700"/>
          </a:xfrm>
          <a:prstGeom prst="rect">
            <a:avLst/>
          </a:prstGeom>
          <a:noFill/>
          <a:ln>
            <a:noFill/>
          </a:ln>
        </p:spPr>
        <p:txBody>
          <a:bodyPr anchorCtr="0" anchor="t" bIns="34275" lIns="68575" spcFirstLastPara="1" rIns="68575" wrap="square" tIns="34275">
            <a:noAutofit/>
          </a:bodyPr>
          <a:lstStyle/>
          <a:p>
            <a:pPr indent="-330200" lvl="0" marL="457200" marR="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2 of the top 3 trade channels with most sales serve food.</a:t>
            </a:r>
            <a:endParaRPr sz="1600">
              <a:solidFill>
                <a:schemeClr val="dk1"/>
              </a:solidFill>
              <a:latin typeface="Times New Roman"/>
              <a:ea typeface="Times New Roman"/>
              <a:cs typeface="Times New Roman"/>
              <a:sym typeface="Times New Roman"/>
            </a:endParaRPr>
          </a:p>
        </p:txBody>
      </p:sp>
      <p:pic>
        <p:nvPicPr>
          <p:cNvPr id="207" name="Google Shape;207;p24"/>
          <p:cNvPicPr preferRelativeResize="0"/>
          <p:nvPr/>
        </p:nvPicPr>
        <p:blipFill rotWithShape="1">
          <a:blip r:embed="rId3">
            <a:alphaModFix/>
          </a:blip>
          <a:srcRect b="-2499" l="0" r="0" t="2500"/>
          <a:stretch/>
        </p:blipFill>
        <p:spPr>
          <a:xfrm>
            <a:off x="4320075" y="1254200"/>
            <a:ext cx="4469126" cy="3673926"/>
          </a:xfrm>
          <a:prstGeom prst="rect">
            <a:avLst/>
          </a:prstGeom>
          <a:noFill/>
          <a:ln>
            <a:noFill/>
          </a:ln>
        </p:spPr>
      </p:pic>
      <p:pic>
        <p:nvPicPr>
          <p:cNvPr id="208" name="Google Shape;208;p24"/>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209" name="Google Shape;209;p24"/>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nvSpPr>
        <p:spPr>
          <a:xfrm>
            <a:off x="941647" y="1449163"/>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5</a:t>
            </a:r>
            <a:endParaRPr b="1" i="0" sz="1800" u="none" cap="none" strike="noStrike">
              <a:solidFill>
                <a:srgbClr val="C00000"/>
              </a:solidFill>
              <a:latin typeface="Times New Roman"/>
              <a:ea typeface="Times New Roman"/>
              <a:cs typeface="Times New Roman"/>
              <a:sym typeface="Times New Roman"/>
            </a:endParaRPr>
          </a:p>
        </p:txBody>
      </p:sp>
      <p:sp>
        <p:nvSpPr>
          <p:cNvPr id="216" name="Google Shape;216;p25"/>
          <p:cNvSpPr txBox="1"/>
          <p:nvPr/>
        </p:nvSpPr>
        <p:spPr>
          <a:xfrm>
            <a:off x="941650" y="1795375"/>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Sales in each City.</a:t>
            </a:r>
            <a:endParaRPr b="1" i="0" sz="1800" u="none" cap="none" strike="noStrike">
              <a:solidFill>
                <a:srgbClr val="C00000"/>
              </a:solidFill>
              <a:latin typeface="Times New Roman"/>
              <a:ea typeface="Times New Roman"/>
              <a:cs typeface="Times New Roman"/>
              <a:sym typeface="Times New Roman"/>
            </a:endParaRPr>
          </a:p>
        </p:txBody>
      </p:sp>
      <p:pic>
        <p:nvPicPr>
          <p:cNvPr id="217" name="Google Shape;217;p25"/>
          <p:cNvPicPr preferRelativeResize="0"/>
          <p:nvPr/>
        </p:nvPicPr>
        <p:blipFill>
          <a:blip r:embed="rId3">
            <a:alphaModFix/>
          </a:blip>
          <a:stretch>
            <a:fillRect/>
          </a:stretch>
        </p:blipFill>
        <p:spPr>
          <a:xfrm>
            <a:off x="4478025" y="856975"/>
            <a:ext cx="4469126" cy="3999176"/>
          </a:xfrm>
          <a:prstGeom prst="rect">
            <a:avLst/>
          </a:prstGeom>
          <a:noFill/>
          <a:ln>
            <a:noFill/>
          </a:ln>
        </p:spPr>
      </p:pic>
      <p:pic>
        <p:nvPicPr>
          <p:cNvPr id="218" name="Google Shape;218;p25"/>
          <p:cNvPicPr preferRelativeResize="0"/>
          <p:nvPr/>
        </p:nvPicPr>
        <p:blipFill>
          <a:blip r:embed="rId4">
            <a:alphaModFix/>
          </a:blip>
          <a:stretch>
            <a:fillRect/>
          </a:stretch>
        </p:blipFill>
        <p:spPr>
          <a:xfrm>
            <a:off x="185525" y="2183825"/>
            <a:ext cx="4131849" cy="2800375"/>
          </a:xfrm>
          <a:prstGeom prst="rect">
            <a:avLst/>
          </a:prstGeom>
          <a:noFill/>
          <a:ln>
            <a:noFill/>
          </a:ln>
        </p:spPr>
      </p:pic>
      <p:pic>
        <p:nvPicPr>
          <p:cNvPr id="219" name="Google Shape;219;p25"/>
          <p:cNvPicPr preferRelativeResize="0"/>
          <p:nvPr/>
        </p:nvPicPr>
        <p:blipFill>
          <a:blip r:embed="rId5">
            <a:alphaModFix/>
          </a:blip>
          <a:stretch>
            <a:fillRect/>
          </a:stretch>
        </p:blipFill>
        <p:spPr>
          <a:xfrm>
            <a:off x="0" y="4267100"/>
            <a:ext cx="876401" cy="876399"/>
          </a:xfrm>
          <a:prstGeom prst="rect">
            <a:avLst/>
          </a:prstGeom>
          <a:noFill/>
          <a:ln>
            <a:noFill/>
          </a:ln>
        </p:spPr>
      </p:pic>
      <p:pic>
        <p:nvPicPr>
          <p:cNvPr id="220" name="Google Shape;220;p25"/>
          <p:cNvPicPr preferRelativeResize="0"/>
          <p:nvPr/>
        </p:nvPicPr>
        <p:blipFill>
          <a:blip r:embed="rId6">
            <a:alphaModFix/>
          </a:blip>
          <a:stretch>
            <a:fillRect/>
          </a:stretch>
        </p:blipFill>
        <p:spPr>
          <a:xfrm>
            <a:off x="0" y="0"/>
            <a:ext cx="9144001" cy="171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26"/>
          <p:cNvGrpSpPr/>
          <p:nvPr/>
        </p:nvGrpSpPr>
        <p:grpSpPr>
          <a:xfrm>
            <a:off x="1149742" y="1341041"/>
            <a:ext cx="2033597" cy="2033597"/>
            <a:chOff x="-1266371" y="4076700"/>
            <a:chExt cx="4165500" cy="4165500"/>
          </a:xfrm>
        </p:grpSpPr>
        <p:sp>
          <p:nvSpPr>
            <p:cNvPr id="227" name="Google Shape;227;p26"/>
            <p:cNvSpPr/>
            <p:nvPr/>
          </p:nvSpPr>
          <p:spPr>
            <a:xfrm>
              <a:off x="-1025071" y="4318000"/>
              <a:ext cx="3683100" cy="36831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nvGrpSpPr>
            <p:cNvPr id="228" name="Google Shape;228;p26"/>
            <p:cNvGrpSpPr/>
            <p:nvPr/>
          </p:nvGrpSpPr>
          <p:grpSpPr>
            <a:xfrm>
              <a:off x="-1266371" y="4076700"/>
              <a:ext cx="4165500" cy="4165500"/>
              <a:chOff x="-1266371" y="4076700"/>
              <a:chExt cx="4165500" cy="4165500"/>
            </a:xfrm>
          </p:grpSpPr>
          <p:sp>
            <p:nvSpPr>
              <p:cNvPr id="229" name="Google Shape;229;p26"/>
              <p:cNvSpPr/>
              <p:nvPr/>
            </p:nvSpPr>
            <p:spPr>
              <a:xfrm>
                <a:off x="2697616" y="5348316"/>
                <a:ext cx="162000" cy="162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230" name="Google Shape;230;p26"/>
              <p:cNvSpPr/>
              <p:nvPr/>
            </p:nvSpPr>
            <p:spPr>
              <a:xfrm>
                <a:off x="-1266371" y="4076700"/>
                <a:ext cx="4165500" cy="4165500"/>
              </a:xfrm>
              <a:prstGeom prst="ellipse">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231" name="Google Shape;231;p26"/>
              <p:cNvSpPr/>
              <p:nvPr/>
            </p:nvSpPr>
            <p:spPr>
              <a:xfrm>
                <a:off x="-920228" y="7346082"/>
                <a:ext cx="162000" cy="162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grpSp>
      <p:sp>
        <p:nvSpPr>
          <p:cNvPr id="232" name="Google Shape;232;p26"/>
          <p:cNvSpPr txBox="1"/>
          <p:nvPr/>
        </p:nvSpPr>
        <p:spPr>
          <a:xfrm>
            <a:off x="1482774" y="1902319"/>
            <a:ext cx="1367700" cy="2847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tr-TR" sz="1400" u="none" cap="none" strike="noStrike">
                <a:solidFill>
                  <a:schemeClr val="lt1"/>
                </a:solidFill>
                <a:latin typeface="Century Gothic"/>
                <a:ea typeface="Century Gothic"/>
                <a:cs typeface="Century Gothic"/>
                <a:sym typeface="Century Gothic"/>
              </a:rPr>
              <a:t>PART </a:t>
            </a:r>
            <a:r>
              <a:rPr lang="tr-TR">
                <a:solidFill>
                  <a:schemeClr val="lt1"/>
                </a:solidFill>
                <a:latin typeface="Century Gothic"/>
                <a:ea typeface="Century Gothic"/>
                <a:cs typeface="Century Gothic"/>
                <a:sym typeface="Century Gothic"/>
              </a:rPr>
              <a:t>ONE</a:t>
            </a:r>
            <a:r>
              <a:rPr b="0" i="0" lang="tr-TR"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233" name="Google Shape;233;p26"/>
          <p:cNvSpPr txBox="1"/>
          <p:nvPr/>
        </p:nvSpPr>
        <p:spPr>
          <a:xfrm>
            <a:off x="1722885" y="2185103"/>
            <a:ext cx="887400" cy="831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5000"/>
              <a:buFont typeface="Arial"/>
              <a:buNone/>
            </a:pPr>
            <a:r>
              <a:rPr b="1" i="0" lang="tr-TR" sz="5000" u="none" cap="none" strike="noStrike">
                <a:solidFill>
                  <a:schemeClr val="lt1"/>
                </a:solidFill>
                <a:latin typeface="Century Gothic"/>
                <a:ea typeface="Century Gothic"/>
                <a:cs typeface="Century Gothic"/>
                <a:sym typeface="Century Gothic"/>
              </a:rPr>
              <a:t>0</a:t>
            </a:r>
            <a:r>
              <a:rPr b="1" lang="tr-TR" sz="5000">
                <a:solidFill>
                  <a:schemeClr val="lt1"/>
                </a:solidFill>
                <a:latin typeface="Century Gothic"/>
                <a:ea typeface="Century Gothic"/>
                <a:cs typeface="Century Gothic"/>
                <a:sym typeface="Century Gothic"/>
              </a:rPr>
              <a:t>2</a:t>
            </a:r>
            <a:endParaRPr b="1" i="0" sz="5000" u="none" cap="none" strike="noStrike">
              <a:solidFill>
                <a:schemeClr val="lt1"/>
              </a:solidFill>
              <a:latin typeface="Century Gothic"/>
              <a:ea typeface="Century Gothic"/>
              <a:cs typeface="Century Gothic"/>
              <a:sym typeface="Century Gothic"/>
            </a:endParaRPr>
          </a:p>
        </p:txBody>
      </p:sp>
      <p:sp>
        <p:nvSpPr>
          <p:cNvPr id="234" name="Google Shape;234;p26"/>
          <p:cNvSpPr txBox="1"/>
          <p:nvPr/>
        </p:nvSpPr>
        <p:spPr>
          <a:xfrm>
            <a:off x="3551164" y="1630627"/>
            <a:ext cx="4417200" cy="6231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3600"/>
              <a:buFont typeface="Arial"/>
              <a:buNone/>
            </a:pPr>
            <a:r>
              <a:rPr b="1" lang="tr-TR" sz="3600">
                <a:solidFill>
                  <a:srgbClr val="C00000"/>
                </a:solidFill>
                <a:latin typeface="Times New Roman"/>
                <a:ea typeface="Times New Roman"/>
                <a:cs typeface="Times New Roman"/>
                <a:sym typeface="Times New Roman"/>
              </a:rPr>
              <a:t>Modelling</a:t>
            </a:r>
            <a:endParaRPr b="1" i="0" sz="3600" u="none" cap="none" strike="noStrike">
              <a:solidFill>
                <a:srgbClr val="7F7F7F"/>
              </a:solidFill>
              <a:latin typeface="Times New Roman"/>
              <a:ea typeface="Times New Roman"/>
              <a:cs typeface="Times New Roman"/>
              <a:sym typeface="Times New Roman"/>
            </a:endParaRPr>
          </a:p>
        </p:txBody>
      </p:sp>
      <p:sp>
        <p:nvSpPr>
          <p:cNvPr id="235" name="Google Shape;235;p26"/>
          <p:cNvSpPr/>
          <p:nvPr/>
        </p:nvSpPr>
        <p:spPr>
          <a:xfrm>
            <a:off x="3542215" y="2283223"/>
            <a:ext cx="4505400" cy="13065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Clr>
                <a:srgbClr val="000000"/>
              </a:buClr>
              <a:buSzPts val="1100"/>
              <a:buFont typeface="Arial"/>
              <a:buNone/>
            </a:pPr>
            <a:r>
              <a:rPr lang="tr-TR" sz="1600">
                <a:solidFill>
                  <a:schemeClr val="dk1"/>
                </a:solidFill>
                <a:latin typeface="Times New Roman"/>
                <a:ea typeface="Times New Roman"/>
                <a:cs typeface="Times New Roman"/>
                <a:sym typeface="Times New Roman"/>
              </a:rPr>
              <a:t>Predict profitability from various factors.</a:t>
            </a:r>
            <a:endParaRPr i="0" sz="1600" u="none" cap="none" strike="noStrike">
              <a:solidFill>
                <a:schemeClr val="dk1"/>
              </a:solidFill>
              <a:latin typeface="Times New Roman"/>
              <a:ea typeface="Times New Roman"/>
              <a:cs typeface="Times New Roman"/>
              <a:sym typeface="Times New Roman"/>
            </a:endParaRPr>
          </a:p>
        </p:txBody>
      </p:sp>
      <p:grpSp>
        <p:nvGrpSpPr>
          <p:cNvPr id="236" name="Google Shape;236;p26"/>
          <p:cNvGrpSpPr/>
          <p:nvPr/>
        </p:nvGrpSpPr>
        <p:grpSpPr>
          <a:xfrm>
            <a:off x="3654103" y="2185119"/>
            <a:ext cx="4260019" cy="34200"/>
            <a:chOff x="5029200" y="2769580"/>
            <a:chExt cx="5680025" cy="45600"/>
          </a:xfrm>
        </p:grpSpPr>
        <p:sp>
          <p:nvSpPr>
            <p:cNvPr id="237" name="Google Shape;237;p26"/>
            <p:cNvSpPr/>
            <p:nvPr/>
          </p:nvSpPr>
          <p:spPr>
            <a:xfrm>
              <a:off x="5029200" y="2769580"/>
              <a:ext cx="723900" cy="456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238" name="Google Shape;238;p26"/>
            <p:cNvCxnSpPr/>
            <p:nvPr/>
          </p:nvCxnSpPr>
          <p:spPr>
            <a:xfrm>
              <a:off x="5711825" y="2792439"/>
              <a:ext cx="4997400" cy="0"/>
            </a:xfrm>
            <a:prstGeom prst="straightConnector1">
              <a:avLst/>
            </a:prstGeom>
            <a:noFill/>
            <a:ln cap="flat" cmpd="sng" w="9525">
              <a:solidFill>
                <a:srgbClr val="C00000"/>
              </a:solidFill>
              <a:prstDash val="solid"/>
              <a:miter lim="800000"/>
              <a:headEnd len="sm" w="sm" type="none"/>
              <a:tailEnd len="sm" w="sm" type="none"/>
            </a:ln>
          </p:spPr>
        </p:cxnSp>
      </p:grpSp>
      <p:pic>
        <p:nvPicPr>
          <p:cNvPr id="239" name="Google Shape;239;p26"/>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240" name="Google Shape;240;p26"/>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4000" fill="hold"/>
                                        <p:tgtEl>
                                          <p:spTgt spid="226"/>
                                        </p:tgtEl>
                                        <p:attrNameLst>
                                          <p:attrName>r</p:attrName>
                                        </p:attrNameLst>
                                      </p:cBhvr>
                                    </p:animRot>
                                  </p:childTnLst>
                                </p:cTn>
                              </p:par>
                              <p:par>
                                <p:cTn fill="hold" nodeType="withEffect" presetClass="entr" presetID="23" presetSubtype="16">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ppt_w</p:attrName>
                                        </p:attrNameLst>
                                      </p:cBhvr>
                                      <p:tavLst>
                                        <p:tav fmla="" tm="0">
                                          <p:val>
                                            <p:strVal val="0"/>
                                          </p:val>
                                        </p:tav>
                                        <p:tav fmla="" tm="100000">
                                          <p:val>
                                            <p:strVal val="#ppt_w"/>
                                          </p:val>
                                        </p:tav>
                                      </p:tavLst>
                                    </p:anim>
                                    <p:anim calcmode="lin" valueType="num">
                                      <p:cBhvr additive="base">
                                        <p:cTn dur="500"/>
                                        <p:tgtEl>
                                          <p:spTgt spid="23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ppt_w</p:attrName>
                                        </p:attrNameLst>
                                      </p:cBhvr>
                                      <p:tavLst>
                                        <p:tav fmla="" tm="0">
                                          <p:val>
                                            <p:strVal val="0"/>
                                          </p:val>
                                        </p:tav>
                                        <p:tav fmla="" tm="100000">
                                          <p:val>
                                            <p:strVal val="#ppt_w"/>
                                          </p:val>
                                        </p:tav>
                                      </p:tavLst>
                                    </p:anim>
                                    <p:anim calcmode="lin" valueType="num">
                                      <p:cBhvr additive="base">
                                        <p:cTn dur="500"/>
                                        <p:tgtEl>
                                          <p:spTgt spid="23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par>
                                <p:cTn fill="hold" nodeType="withEffect" presetClass="entr" presetID="10" presetSubtype="0">
                                  <p:stCondLst>
                                    <p:cond delay="25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p:nvPr/>
        </p:nvSpPr>
        <p:spPr>
          <a:xfrm>
            <a:off x="191375" y="2380200"/>
            <a:ext cx="4735800" cy="16476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used Python, Tensorflow, ScikitLearn, Numpy and Pandas to build Machine Learning and Deep learning Models to </a:t>
            </a:r>
            <a:r>
              <a:rPr lang="tr-TR" sz="1600">
                <a:solidFill>
                  <a:schemeClr val="dk1"/>
                </a:solidFill>
                <a:latin typeface="Times New Roman"/>
                <a:ea typeface="Times New Roman"/>
                <a:cs typeface="Times New Roman"/>
                <a:sym typeface="Times New Roman"/>
              </a:rPr>
              <a:t>predict</a:t>
            </a:r>
            <a:r>
              <a:rPr lang="tr-TR" sz="1600">
                <a:solidFill>
                  <a:schemeClr val="dk1"/>
                </a:solidFill>
                <a:latin typeface="Times New Roman"/>
                <a:ea typeface="Times New Roman"/>
                <a:cs typeface="Times New Roman"/>
                <a:sym typeface="Times New Roman"/>
              </a:rPr>
              <a:t> Physical volume of the sales.</a:t>
            </a:r>
            <a:endParaRPr i="0" sz="16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sp>
        <p:nvSpPr>
          <p:cNvPr id="247" name="Google Shape;247;p27"/>
          <p:cNvSpPr txBox="1"/>
          <p:nvPr/>
        </p:nvSpPr>
        <p:spPr>
          <a:xfrm>
            <a:off x="1040528" y="1148551"/>
            <a:ext cx="2546100" cy="307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Modelling</a:t>
            </a:r>
            <a:endParaRPr b="1" i="0" sz="1800" u="none" cap="none" strike="noStrike">
              <a:solidFill>
                <a:srgbClr val="C00000"/>
              </a:solidFill>
              <a:latin typeface="Times New Roman"/>
              <a:ea typeface="Times New Roman"/>
              <a:cs typeface="Times New Roman"/>
              <a:sym typeface="Times New Roman"/>
            </a:endParaRPr>
          </a:p>
        </p:txBody>
      </p:sp>
      <p:sp>
        <p:nvSpPr>
          <p:cNvPr id="248" name="Google Shape;248;p27"/>
          <p:cNvSpPr txBox="1"/>
          <p:nvPr/>
        </p:nvSpPr>
        <p:spPr>
          <a:xfrm>
            <a:off x="1040516" y="1664835"/>
            <a:ext cx="3170700" cy="307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Tools used for modelling.</a:t>
            </a:r>
            <a:endParaRPr b="1" i="0" sz="1800" u="none" cap="none" strike="noStrike">
              <a:solidFill>
                <a:srgbClr val="C00000"/>
              </a:solidFill>
              <a:latin typeface="Times New Roman"/>
              <a:ea typeface="Times New Roman"/>
              <a:cs typeface="Times New Roman"/>
              <a:sym typeface="Times New Roman"/>
            </a:endParaRPr>
          </a:p>
        </p:txBody>
      </p:sp>
      <p:pic>
        <p:nvPicPr>
          <p:cNvPr id="249" name="Google Shape;249;p27"/>
          <p:cNvPicPr preferRelativeResize="0"/>
          <p:nvPr/>
        </p:nvPicPr>
        <p:blipFill>
          <a:blip r:embed="rId3">
            <a:alphaModFix/>
          </a:blip>
          <a:stretch>
            <a:fillRect/>
          </a:stretch>
        </p:blipFill>
        <p:spPr>
          <a:xfrm>
            <a:off x="5649963" y="2519776"/>
            <a:ext cx="1390461" cy="766476"/>
          </a:xfrm>
          <a:prstGeom prst="rect">
            <a:avLst/>
          </a:prstGeom>
          <a:noFill/>
          <a:ln>
            <a:noFill/>
          </a:ln>
        </p:spPr>
      </p:pic>
      <p:pic>
        <p:nvPicPr>
          <p:cNvPr id="250" name="Google Shape;250;p27"/>
          <p:cNvPicPr preferRelativeResize="0"/>
          <p:nvPr/>
        </p:nvPicPr>
        <p:blipFill rotWithShape="1">
          <a:blip r:embed="rId4">
            <a:alphaModFix/>
          </a:blip>
          <a:srcRect b="0" l="0" r="0" t="0"/>
          <a:stretch/>
        </p:blipFill>
        <p:spPr>
          <a:xfrm>
            <a:off x="6810650" y="1553550"/>
            <a:ext cx="972825" cy="826648"/>
          </a:xfrm>
          <a:prstGeom prst="rect">
            <a:avLst/>
          </a:prstGeom>
          <a:noFill/>
          <a:ln>
            <a:noFill/>
          </a:ln>
        </p:spPr>
      </p:pic>
      <p:pic>
        <p:nvPicPr>
          <p:cNvPr id="251" name="Google Shape;251;p27"/>
          <p:cNvPicPr preferRelativeResize="0"/>
          <p:nvPr/>
        </p:nvPicPr>
        <p:blipFill>
          <a:blip r:embed="rId5">
            <a:alphaModFix/>
          </a:blip>
          <a:stretch>
            <a:fillRect/>
          </a:stretch>
        </p:blipFill>
        <p:spPr>
          <a:xfrm>
            <a:off x="7526622" y="3883950"/>
            <a:ext cx="1241328" cy="1069150"/>
          </a:xfrm>
          <a:prstGeom prst="rect">
            <a:avLst/>
          </a:prstGeom>
          <a:noFill/>
          <a:ln>
            <a:noFill/>
          </a:ln>
        </p:spPr>
      </p:pic>
      <p:pic>
        <p:nvPicPr>
          <p:cNvPr id="252" name="Google Shape;252;p27"/>
          <p:cNvPicPr preferRelativeResize="0"/>
          <p:nvPr/>
        </p:nvPicPr>
        <p:blipFill>
          <a:blip r:embed="rId6">
            <a:alphaModFix/>
          </a:blip>
          <a:stretch>
            <a:fillRect/>
          </a:stretch>
        </p:blipFill>
        <p:spPr>
          <a:xfrm>
            <a:off x="5853100" y="3883950"/>
            <a:ext cx="1141275" cy="982950"/>
          </a:xfrm>
          <a:prstGeom prst="rect">
            <a:avLst/>
          </a:prstGeom>
          <a:noFill/>
          <a:ln>
            <a:noFill/>
          </a:ln>
        </p:spPr>
      </p:pic>
      <p:pic>
        <p:nvPicPr>
          <p:cNvPr id="253" name="Google Shape;253;p27"/>
          <p:cNvPicPr preferRelativeResize="0"/>
          <p:nvPr/>
        </p:nvPicPr>
        <p:blipFill>
          <a:blip r:embed="rId7">
            <a:alphaModFix/>
          </a:blip>
          <a:stretch>
            <a:fillRect/>
          </a:stretch>
        </p:blipFill>
        <p:spPr>
          <a:xfrm>
            <a:off x="7447525" y="2489708"/>
            <a:ext cx="1499625" cy="766468"/>
          </a:xfrm>
          <a:prstGeom prst="rect">
            <a:avLst/>
          </a:prstGeom>
          <a:noFill/>
          <a:ln>
            <a:noFill/>
          </a:ln>
        </p:spPr>
      </p:pic>
      <p:pic>
        <p:nvPicPr>
          <p:cNvPr id="254" name="Google Shape;254;p27"/>
          <p:cNvPicPr preferRelativeResize="0"/>
          <p:nvPr/>
        </p:nvPicPr>
        <p:blipFill>
          <a:blip r:embed="rId8">
            <a:alphaModFix/>
          </a:blip>
          <a:stretch>
            <a:fillRect/>
          </a:stretch>
        </p:blipFill>
        <p:spPr>
          <a:xfrm>
            <a:off x="0" y="0"/>
            <a:ext cx="9144001" cy="1716500"/>
          </a:xfrm>
          <a:prstGeom prst="rect">
            <a:avLst/>
          </a:prstGeom>
          <a:noFill/>
          <a:ln>
            <a:noFill/>
          </a:ln>
        </p:spPr>
      </p:pic>
      <p:pic>
        <p:nvPicPr>
          <p:cNvPr id="255" name="Google Shape;255;p27"/>
          <p:cNvPicPr preferRelativeResize="0"/>
          <p:nvPr/>
        </p:nvPicPr>
        <p:blipFill>
          <a:blip r:embed="rId9">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p:nvPr/>
        </p:nvSpPr>
        <p:spPr>
          <a:xfrm>
            <a:off x="959399" y="1937100"/>
            <a:ext cx="7225200" cy="15927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build both Machine Learning and Deep learning models to predict Physical Volume of the customers.</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know that increase in the Physical Volume will in turn increase the revenue of the customer there by Swire Coca-Cola.</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Customers and Swire Coca-Cola can use this model to input </a:t>
            </a:r>
            <a:r>
              <a:rPr lang="tr-TR" sz="1600">
                <a:solidFill>
                  <a:schemeClr val="dk1"/>
                </a:solidFill>
                <a:latin typeface="Times New Roman"/>
                <a:ea typeface="Times New Roman"/>
                <a:cs typeface="Times New Roman"/>
                <a:sym typeface="Times New Roman"/>
              </a:rPr>
              <a:t>various</a:t>
            </a:r>
            <a:r>
              <a:rPr lang="tr-TR" sz="1600">
                <a:solidFill>
                  <a:schemeClr val="dk1"/>
                </a:solidFill>
                <a:latin typeface="Times New Roman"/>
                <a:ea typeface="Times New Roman"/>
                <a:cs typeface="Times New Roman"/>
                <a:sym typeface="Times New Roman"/>
              </a:rPr>
              <a:t> dependent variables and see how it is </a:t>
            </a:r>
            <a:r>
              <a:rPr lang="tr-TR" sz="1600">
                <a:solidFill>
                  <a:schemeClr val="dk1"/>
                </a:solidFill>
                <a:latin typeface="Times New Roman"/>
                <a:ea typeface="Times New Roman"/>
                <a:cs typeface="Times New Roman"/>
                <a:sym typeface="Times New Roman"/>
              </a:rPr>
              <a:t>affecting</a:t>
            </a:r>
            <a:r>
              <a:rPr lang="tr-TR" sz="1600">
                <a:solidFill>
                  <a:schemeClr val="dk1"/>
                </a:solidFill>
                <a:latin typeface="Times New Roman"/>
                <a:ea typeface="Times New Roman"/>
                <a:cs typeface="Times New Roman"/>
                <a:sym typeface="Times New Roman"/>
              </a:rPr>
              <a:t> the physical volume in turn.</a:t>
            </a:r>
            <a:endParaRPr sz="1600">
              <a:solidFill>
                <a:schemeClr val="dk1"/>
              </a:solidFill>
              <a:latin typeface="Times New Roman"/>
              <a:ea typeface="Times New Roman"/>
              <a:cs typeface="Times New Roman"/>
              <a:sym typeface="Times New Roman"/>
            </a:endParaRPr>
          </a:p>
        </p:txBody>
      </p:sp>
      <p:sp>
        <p:nvSpPr>
          <p:cNvPr id="262" name="Google Shape;262;p28"/>
          <p:cNvSpPr txBox="1"/>
          <p:nvPr/>
        </p:nvSpPr>
        <p:spPr>
          <a:xfrm>
            <a:off x="1031847" y="1287526"/>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263" name="Google Shape;263;p28"/>
          <p:cNvPicPr preferRelativeResize="0"/>
          <p:nvPr/>
        </p:nvPicPr>
        <p:blipFill>
          <a:blip r:embed="rId3">
            <a:alphaModFix/>
          </a:blip>
          <a:stretch>
            <a:fillRect/>
          </a:stretch>
        </p:blipFill>
        <p:spPr>
          <a:xfrm>
            <a:off x="0" y="4267100"/>
            <a:ext cx="876401" cy="876399"/>
          </a:xfrm>
          <a:prstGeom prst="rect">
            <a:avLst/>
          </a:prstGeom>
          <a:noFill/>
          <a:ln>
            <a:noFill/>
          </a:ln>
        </p:spPr>
      </p:pic>
      <p:pic>
        <p:nvPicPr>
          <p:cNvPr id="264" name="Google Shape;264;p28"/>
          <p:cNvPicPr preferRelativeResize="0"/>
          <p:nvPr/>
        </p:nvPicPr>
        <p:blipFill>
          <a:blip r:embed="rId4">
            <a:alphaModFix/>
          </a:blip>
          <a:stretch>
            <a:fillRect/>
          </a:stretch>
        </p:blipFill>
        <p:spPr>
          <a:xfrm>
            <a:off x="0" y="0"/>
            <a:ext cx="9144001" cy="1716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nvSpPr>
        <p:spPr>
          <a:xfrm>
            <a:off x="517512" y="2009722"/>
            <a:ext cx="33543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500">
                <a:solidFill>
                  <a:srgbClr val="C00000"/>
                </a:solidFill>
                <a:latin typeface="Century Gothic"/>
                <a:ea typeface="Century Gothic"/>
                <a:cs typeface="Century Gothic"/>
                <a:sym typeface="Century Gothic"/>
              </a:rPr>
              <a:t>Featuers considered</a:t>
            </a:r>
            <a:endParaRPr b="1" i="0" sz="1500" u="none" cap="none" strike="noStrike">
              <a:solidFill>
                <a:srgbClr val="7F7F7F"/>
              </a:solidFill>
              <a:latin typeface="Century Gothic"/>
              <a:ea typeface="Century Gothic"/>
              <a:cs typeface="Century Gothic"/>
              <a:sym typeface="Century Gothic"/>
            </a:endParaRPr>
          </a:p>
        </p:txBody>
      </p:sp>
      <p:sp>
        <p:nvSpPr>
          <p:cNvPr id="271" name="Google Shape;271;p29"/>
          <p:cNvSpPr/>
          <p:nvPr/>
        </p:nvSpPr>
        <p:spPr>
          <a:xfrm>
            <a:off x="517500" y="3670825"/>
            <a:ext cx="7802100" cy="1590000"/>
          </a:xfrm>
          <a:prstGeom prst="rect">
            <a:avLst/>
          </a:prstGeom>
          <a:noFill/>
          <a:ln>
            <a:noFill/>
          </a:ln>
        </p:spPr>
        <p:txBody>
          <a:bodyPr anchorCtr="0" anchor="t" bIns="34275" lIns="68575" spcFirstLastPara="1" rIns="68575" wrap="square" tIns="34275">
            <a:noAutofit/>
          </a:bodyPr>
          <a:lstStyle/>
          <a:p>
            <a:pPr indent="-330200" lvl="0" marL="457200" rtl="0" algn="l">
              <a:lnSpc>
                <a:spcPct val="115000"/>
              </a:lnSpc>
              <a:spcBef>
                <a:spcPts val="120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combine both the sales and customer data frames provided and then used the label encoder to convert the datatypes of the features to float.</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t/>
            </a:r>
            <a:endParaRPr sz="1600">
              <a:solidFill>
                <a:srgbClr val="595959"/>
              </a:solidFill>
              <a:latin typeface="Times New Roman"/>
              <a:ea typeface="Times New Roman"/>
              <a:cs typeface="Times New Roman"/>
              <a:sym typeface="Times New Roman"/>
            </a:endParaRPr>
          </a:p>
        </p:txBody>
      </p:sp>
      <p:grpSp>
        <p:nvGrpSpPr>
          <p:cNvPr id="272" name="Google Shape;272;p29"/>
          <p:cNvGrpSpPr/>
          <p:nvPr/>
        </p:nvGrpSpPr>
        <p:grpSpPr>
          <a:xfrm>
            <a:off x="629399" y="2402152"/>
            <a:ext cx="3340219" cy="34200"/>
            <a:chOff x="5029200" y="2769580"/>
            <a:chExt cx="4453625" cy="45600"/>
          </a:xfrm>
        </p:grpSpPr>
        <p:sp>
          <p:nvSpPr>
            <p:cNvPr id="273" name="Google Shape;273;p29"/>
            <p:cNvSpPr/>
            <p:nvPr/>
          </p:nvSpPr>
          <p:spPr>
            <a:xfrm>
              <a:off x="5029200" y="2769580"/>
              <a:ext cx="723900" cy="456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274" name="Google Shape;274;p29"/>
            <p:cNvCxnSpPr/>
            <p:nvPr/>
          </p:nvCxnSpPr>
          <p:spPr>
            <a:xfrm>
              <a:off x="5711825" y="2792439"/>
              <a:ext cx="3771000" cy="0"/>
            </a:xfrm>
            <a:prstGeom prst="straightConnector1">
              <a:avLst/>
            </a:prstGeom>
            <a:noFill/>
            <a:ln cap="flat" cmpd="sng" w="9525">
              <a:solidFill>
                <a:srgbClr val="C00000"/>
              </a:solidFill>
              <a:prstDash val="solid"/>
              <a:miter lim="800000"/>
              <a:headEnd len="sm" w="sm" type="none"/>
              <a:tailEnd len="sm" w="sm" type="none"/>
            </a:ln>
          </p:spPr>
        </p:cxnSp>
      </p:grpSp>
      <p:sp>
        <p:nvSpPr>
          <p:cNvPr id="275" name="Google Shape;275;p29"/>
          <p:cNvSpPr txBox="1"/>
          <p:nvPr/>
        </p:nvSpPr>
        <p:spPr>
          <a:xfrm>
            <a:off x="864572" y="1194389"/>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276" name="Google Shape;276;p29"/>
          <p:cNvPicPr preferRelativeResize="0"/>
          <p:nvPr/>
        </p:nvPicPr>
        <p:blipFill>
          <a:blip r:embed="rId3">
            <a:alphaModFix/>
          </a:blip>
          <a:stretch>
            <a:fillRect/>
          </a:stretch>
        </p:blipFill>
        <p:spPr>
          <a:xfrm>
            <a:off x="0" y="2009724"/>
            <a:ext cx="9143999" cy="1438425"/>
          </a:xfrm>
          <a:prstGeom prst="rect">
            <a:avLst/>
          </a:prstGeom>
          <a:noFill/>
          <a:ln>
            <a:noFill/>
          </a:ln>
        </p:spPr>
      </p:pic>
      <p:sp>
        <p:nvSpPr>
          <p:cNvPr id="277" name="Google Shape;277;p29"/>
          <p:cNvSpPr txBox="1"/>
          <p:nvPr/>
        </p:nvSpPr>
        <p:spPr>
          <a:xfrm>
            <a:off x="864572" y="1602064"/>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Feature Encoding</a:t>
            </a:r>
            <a:endParaRPr b="1" i="0" sz="1800" u="none" cap="none" strike="noStrike">
              <a:solidFill>
                <a:srgbClr val="C00000"/>
              </a:solidFill>
              <a:latin typeface="Times New Roman"/>
              <a:ea typeface="Times New Roman"/>
              <a:cs typeface="Times New Roman"/>
              <a:sym typeface="Times New Roman"/>
            </a:endParaRPr>
          </a:p>
        </p:txBody>
      </p:sp>
      <p:pic>
        <p:nvPicPr>
          <p:cNvPr id="278" name="Google Shape;278;p29"/>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279" name="Google Shape;279;p29"/>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nvSpPr>
        <p:spPr>
          <a:xfrm>
            <a:off x="819637" y="1765522"/>
            <a:ext cx="33543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700">
                <a:solidFill>
                  <a:srgbClr val="C00000"/>
                </a:solidFill>
                <a:latin typeface="Times New Roman"/>
                <a:ea typeface="Times New Roman"/>
                <a:cs typeface="Times New Roman"/>
                <a:sym typeface="Times New Roman"/>
              </a:rPr>
              <a:t>Features dropped</a:t>
            </a:r>
            <a:endParaRPr b="1" i="0" sz="1700" u="none" cap="none" strike="noStrike">
              <a:solidFill>
                <a:srgbClr val="7F7F7F"/>
              </a:solidFill>
              <a:latin typeface="Times New Roman"/>
              <a:ea typeface="Times New Roman"/>
              <a:cs typeface="Times New Roman"/>
              <a:sym typeface="Times New Roman"/>
            </a:endParaRPr>
          </a:p>
        </p:txBody>
      </p:sp>
      <p:sp>
        <p:nvSpPr>
          <p:cNvPr id="286" name="Google Shape;286;p30"/>
          <p:cNvSpPr/>
          <p:nvPr/>
        </p:nvSpPr>
        <p:spPr>
          <a:xfrm>
            <a:off x="88000" y="3784500"/>
            <a:ext cx="7802100" cy="645000"/>
          </a:xfrm>
          <a:prstGeom prst="rect">
            <a:avLst/>
          </a:prstGeom>
          <a:noFill/>
          <a:ln>
            <a:noFill/>
          </a:ln>
        </p:spPr>
        <p:txBody>
          <a:bodyPr anchorCtr="0" anchor="t" bIns="34275" lIns="68575" spcFirstLastPara="1" rIns="68575" wrap="square" tIns="34275">
            <a:noAutofit/>
          </a:bodyPr>
          <a:lstStyle/>
          <a:p>
            <a:pPr indent="-298450" lvl="0" marL="457200" marR="0" rtl="0" algn="just">
              <a:lnSpc>
                <a:spcPct val="150000"/>
              </a:lnSpc>
              <a:spcBef>
                <a:spcPts val="0"/>
              </a:spcBef>
              <a:spcAft>
                <a:spcPts val="0"/>
              </a:spcAft>
              <a:buClr>
                <a:srgbClr val="595959"/>
              </a:buClr>
              <a:buSzPts val="1100"/>
              <a:buFont typeface="Century Gothic"/>
              <a:buChar char="●"/>
            </a:pPr>
            <a:r>
              <a:rPr lang="tr-TR" sz="1600">
                <a:solidFill>
                  <a:schemeClr val="dk1"/>
                </a:solidFill>
                <a:latin typeface="Times New Roman"/>
                <a:ea typeface="Times New Roman"/>
                <a:cs typeface="Times New Roman"/>
                <a:sym typeface="Times New Roman"/>
              </a:rPr>
              <a:t>We have dropped few features which add little to no value to the model.</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b="0" i="0" sz="1100" u="none" cap="none" strike="noStrike">
              <a:solidFill>
                <a:srgbClr val="595959"/>
              </a:solidFill>
              <a:latin typeface="Century Gothic"/>
              <a:ea typeface="Century Gothic"/>
              <a:cs typeface="Century Gothic"/>
              <a:sym typeface="Century Gothic"/>
            </a:endParaRPr>
          </a:p>
        </p:txBody>
      </p:sp>
      <p:grpSp>
        <p:nvGrpSpPr>
          <p:cNvPr id="287" name="Google Shape;287;p30"/>
          <p:cNvGrpSpPr/>
          <p:nvPr/>
        </p:nvGrpSpPr>
        <p:grpSpPr>
          <a:xfrm>
            <a:off x="199474" y="3640552"/>
            <a:ext cx="3340219" cy="34289"/>
            <a:chOff x="5029200" y="2769580"/>
            <a:chExt cx="4453625" cy="45719"/>
          </a:xfrm>
        </p:grpSpPr>
        <p:sp>
          <p:nvSpPr>
            <p:cNvPr id="288" name="Google Shape;288;p30"/>
            <p:cNvSpPr/>
            <p:nvPr/>
          </p:nvSpPr>
          <p:spPr>
            <a:xfrm>
              <a:off x="5029200" y="2769580"/>
              <a:ext cx="723900" cy="45719"/>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289" name="Google Shape;289;p30"/>
            <p:cNvCxnSpPr/>
            <p:nvPr/>
          </p:nvCxnSpPr>
          <p:spPr>
            <a:xfrm>
              <a:off x="5711825" y="2792439"/>
              <a:ext cx="3771000" cy="0"/>
            </a:xfrm>
            <a:prstGeom prst="straightConnector1">
              <a:avLst/>
            </a:prstGeom>
            <a:noFill/>
            <a:ln cap="flat" cmpd="sng" w="9525">
              <a:solidFill>
                <a:srgbClr val="C00000"/>
              </a:solidFill>
              <a:prstDash val="solid"/>
              <a:miter lim="800000"/>
              <a:headEnd len="sm" w="sm" type="none"/>
              <a:tailEnd len="sm" w="sm" type="none"/>
            </a:ln>
          </p:spPr>
        </p:cxnSp>
      </p:grpSp>
      <p:sp>
        <p:nvSpPr>
          <p:cNvPr id="290" name="Google Shape;290;p30"/>
          <p:cNvSpPr txBox="1"/>
          <p:nvPr/>
        </p:nvSpPr>
        <p:spPr>
          <a:xfrm>
            <a:off x="819622" y="1327026"/>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291" name="Google Shape;291;p30"/>
          <p:cNvPicPr preferRelativeResize="0"/>
          <p:nvPr/>
        </p:nvPicPr>
        <p:blipFill>
          <a:blip r:embed="rId3">
            <a:alphaModFix/>
          </a:blip>
          <a:stretch>
            <a:fillRect/>
          </a:stretch>
        </p:blipFill>
        <p:spPr>
          <a:xfrm>
            <a:off x="199475" y="2226823"/>
            <a:ext cx="8368701" cy="1098975"/>
          </a:xfrm>
          <a:prstGeom prst="rect">
            <a:avLst/>
          </a:prstGeom>
          <a:noFill/>
          <a:ln>
            <a:noFill/>
          </a:ln>
        </p:spPr>
      </p:pic>
      <p:pic>
        <p:nvPicPr>
          <p:cNvPr id="292" name="Google Shape;292;p30"/>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293" name="Google Shape;293;p30"/>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nvSpPr>
        <p:spPr>
          <a:xfrm>
            <a:off x="912900" y="1600600"/>
            <a:ext cx="48111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Linear Regression Machine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300" name="Google Shape;300;p31"/>
          <p:cNvSpPr/>
          <p:nvPr/>
        </p:nvSpPr>
        <p:spPr>
          <a:xfrm>
            <a:off x="88025" y="3801975"/>
            <a:ext cx="7802100" cy="645000"/>
          </a:xfrm>
          <a:prstGeom prst="rect">
            <a:avLst/>
          </a:prstGeom>
          <a:noFill/>
          <a:ln>
            <a:noFill/>
          </a:ln>
        </p:spPr>
        <p:txBody>
          <a:bodyPr anchorCtr="0" anchor="t" bIns="34275" lIns="68575" spcFirstLastPara="1" rIns="68575" wrap="square" tIns="34275">
            <a:noAutofit/>
          </a:bodyPr>
          <a:lstStyle/>
          <a:p>
            <a:pPr indent="-298450" lvl="0" marL="457200" marR="0" rtl="0" algn="just">
              <a:lnSpc>
                <a:spcPct val="150000"/>
              </a:lnSpc>
              <a:spcBef>
                <a:spcPts val="0"/>
              </a:spcBef>
              <a:spcAft>
                <a:spcPts val="0"/>
              </a:spcAft>
              <a:buClr>
                <a:srgbClr val="595959"/>
              </a:buClr>
              <a:buSzPts val="1100"/>
              <a:buFont typeface="Century Gothic"/>
              <a:buChar char="●"/>
            </a:pPr>
            <a:r>
              <a:rPr lang="tr-TR" sz="1600">
                <a:solidFill>
                  <a:schemeClr val="dk1"/>
                </a:solidFill>
                <a:latin typeface="Times New Roman"/>
                <a:ea typeface="Times New Roman"/>
                <a:cs typeface="Times New Roman"/>
                <a:sym typeface="Times New Roman"/>
              </a:rPr>
              <a:t>With the data available and the use case, we found out that Linear Regression works the</a:t>
            </a:r>
            <a:r>
              <a:rPr lang="tr-TR" sz="1600">
                <a:solidFill>
                  <a:schemeClr val="dk1"/>
                </a:solidFill>
                <a:latin typeface="Times New Roman"/>
                <a:ea typeface="Times New Roman"/>
                <a:cs typeface="Times New Roman"/>
                <a:sym typeface="Times New Roman"/>
              </a:rPr>
              <a:t> best.</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100">
              <a:solidFill>
                <a:srgbClr val="595959"/>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100"/>
              <a:buFont typeface="Arial"/>
              <a:buNone/>
            </a:pPr>
            <a:r>
              <a:t/>
            </a:r>
            <a:endParaRPr b="0" i="0" sz="1100" u="none" cap="none" strike="noStrike">
              <a:solidFill>
                <a:srgbClr val="595959"/>
              </a:solidFill>
              <a:latin typeface="Century Gothic"/>
              <a:ea typeface="Century Gothic"/>
              <a:cs typeface="Century Gothic"/>
              <a:sym typeface="Century Gothic"/>
            </a:endParaRPr>
          </a:p>
        </p:txBody>
      </p:sp>
      <p:grpSp>
        <p:nvGrpSpPr>
          <p:cNvPr id="301" name="Google Shape;301;p31"/>
          <p:cNvGrpSpPr/>
          <p:nvPr/>
        </p:nvGrpSpPr>
        <p:grpSpPr>
          <a:xfrm>
            <a:off x="249449" y="3576590"/>
            <a:ext cx="3340219" cy="34200"/>
            <a:chOff x="5029200" y="2769580"/>
            <a:chExt cx="4453625" cy="45600"/>
          </a:xfrm>
        </p:grpSpPr>
        <p:sp>
          <p:nvSpPr>
            <p:cNvPr id="302" name="Google Shape;302;p31"/>
            <p:cNvSpPr/>
            <p:nvPr/>
          </p:nvSpPr>
          <p:spPr>
            <a:xfrm>
              <a:off x="5029200" y="2769580"/>
              <a:ext cx="723900" cy="456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303" name="Google Shape;303;p31"/>
            <p:cNvCxnSpPr/>
            <p:nvPr/>
          </p:nvCxnSpPr>
          <p:spPr>
            <a:xfrm>
              <a:off x="5711825" y="2792439"/>
              <a:ext cx="3771000" cy="0"/>
            </a:xfrm>
            <a:prstGeom prst="straightConnector1">
              <a:avLst/>
            </a:prstGeom>
            <a:noFill/>
            <a:ln cap="flat" cmpd="sng" w="9525">
              <a:solidFill>
                <a:srgbClr val="C00000"/>
              </a:solidFill>
              <a:prstDash val="solid"/>
              <a:miter lim="800000"/>
              <a:headEnd len="sm" w="sm" type="none"/>
              <a:tailEnd len="sm" w="sm" type="none"/>
            </a:ln>
          </p:spPr>
        </p:cxnSp>
      </p:grpSp>
      <p:sp>
        <p:nvSpPr>
          <p:cNvPr id="304" name="Google Shape;304;p31"/>
          <p:cNvSpPr txBox="1"/>
          <p:nvPr/>
        </p:nvSpPr>
        <p:spPr>
          <a:xfrm>
            <a:off x="912897" y="12544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305" name="Google Shape;305;p31"/>
          <p:cNvPicPr preferRelativeResize="0"/>
          <p:nvPr/>
        </p:nvPicPr>
        <p:blipFill>
          <a:blip r:embed="rId3">
            <a:alphaModFix/>
          </a:blip>
          <a:stretch>
            <a:fillRect/>
          </a:stretch>
        </p:blipFill>
        <p:spPr>
          <a:xfrm>
            <a:off x="182375" y="2067750"/>
            <a:ext cx="8032387" cy="1392975"/>
          </a:xfrm>
          <a:prstGeom prst="rect">
            <a:avLst/>
          </a:prstGeom>
          <a:noFill/>
          <a:ln>
            <a:noFill/>
          </a:ln>
        </p:spPr>
      </p:pic>
      <p:pic>
        <p:nvPicPr>
          <p:cNvPr id="306" name="Google Shape;306;p31"/>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307" name="Google Shape;307;p31"/>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nvSpPr>
        <p:spPr>
          <a:xfrm>
            <a:off x="878900" y="1546600"/>
            <a:ext cx="41547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Deep</a:t>
            </a:r>
            <a:r>
              <a:rPr b="1" lang="tr-TR" sz="1800">
                <a:solidFill>
                  <a:srgbClr val="C00000"/>
                </a:solidFill>
                <a:latin typeface="Times New Roman"/>
                <a:ea typeface="Times New Roman"/>
                <a:cs typeface="Times New Roman"/>
                <a:sym typeface="Times New Roman"/>
              </a:rPr>
              <a:t>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314" name="Google Shape;314;p32"/>
          <p:cNvSpPr/>
          <p:nvPr/>
        </p:nvSpPr>
        <p:spPr>
          <a:xfrm>
            <a:off x="74875" y="3855250"/>
            <a:ext cx="8205300" cy="4059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Century Gothic"/>
              <a:buChar char="●"/>
            </a:pPr>
            <a:r>
              <a:rPr lang="tr-TR" sz="1600">
                <a:solidFill>
                  <a:schemeClr val="dk1"/>
                </a:solidFill>
                <a:latin typeface="Times New Roman"/>
                <a:ea typeface="Times New Roman"/>
                <a:cs typeface="Times New Roman"/>
                <a:sym typeface="Times New Roman"/>
              </a:rPr>
              <a:t>We also built a Deep Learning model which provides us more customization to enhance       our predictions.</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100"/>
              <a:buFont typeface="Arial"/>
              <a:buNone/>
            </a:pPr>
            <a:r>
              <a:t/>
            </a:r>
            <a:endParaRPr b="0" i="0" sz="1600" u="none" cap="none" strike="noStrike">
              <a:solidFill>
                <a:schemeClr val="dk1"/>
              </a:solidFill>
              <a:latin typeface="Century Gothic"/>
              <a:ea typeface="Century Gothic"/>
              <a:cs typeface="Century Gothic"/>
              <a:sym typeface="Century Gothic"/>
            </a:endParaRPr>
          </a:p>
        </p:txBody>
      </p:sp>
      <p:sp>
        <p:nvSpPr>
          <p:cNvPr id="315" name="Google Shape;315;p32"/>
          <p:cNvSpPr txBox="1"/>
          <p:nvPr/>
        </p:nvSpPr>
        <p:spPr>
          <a:xfrm>
            <a:off x="878897" y="12004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316" name="Google Shape;316;p32"/>
          <p:cNvPicPr preferRelativeResize="0"/>
          <p:nvPr/>
        </p:nvPicPr>
        <p:blipFill>
          <a:blip r:embed="rId3">
            <a:alphaModFix/>
          </a:blip>
          <a:stretch>
            <a:fillRect/>
          </a:stretch>
        </p:blipFill>
        <p:spPr>
          <a:xfrm>
            <a:off x="426775" y="2002350"/>
            <a:ext cx="6634300" cy="1611412"/>
          </a:xfrm>
          <a:prstGeom prst="rect">
            <a:avLst/>
          </a:prstGeom>
          <a:noFill/>
          <a:ln>
            <a:noFill/>
          </a:ln>
        </p:spPr>
      </p:pic>
      <p:pic>
        <p:nvPicPr>
          <p:cNvPr id="317" name="Google Shape;317;p32"/>
          <p:cNvPicPr preferRelativeResize="0"/>
          <p:nvPr/>
        </p:nvPicPr>
        <p:blipFill>
          <a:blip r:embed="rId4">
            <a:alphaModFix/>
          </a:blip>
          <a:stretch>
            <a:fillRect/>
          </a:stretch>
        </p:blipFill>
        <p:spPr>
          <a:xfrm>
            <a:off x="0" y="4502625"/>
            <a:ext cx="640876" cy="640876"/>
          </a:xfrm>
          <a:prstGeom prst="rect">
            <a:avLst/>
          </a:prstGeom>
          <a:noFill/>
          <a:ln>
            <a:noFill/>
          </a:ln>
        </p:spPr>
      </p:pic>
      <p:pic>
        <p:nvPicPr>
          <p:cNvPr id="318" name="Google Shape;318;p32"/>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5"/>
          <p:cNvPicPr preferRelativeResize="0"/>
          <p:nvPr/>
        </p:nvPicPr>
        <p:blipFill>
          <a:blip r:embed="rId3">
            <a:alphaModFix/>
          </a:blip>
          <a:stretch>
            <a:fillRect/>
          </a:stretch>
        </p:blipFill>
        <p:spPr>
          <a:xfrm>
            <a:off x="0" y="0"/>
            <a:ext cx="9144001" cy="1930400"/>
          </a:xfrm>
          <a:prstGeom prst="rect">
            <a:avLst/>
          </a:prstGeom>
          <a:noFill/>
          <a:ln>
            <a:noFill/>
          </a:ln>
        </p:spPr>
      </p:pic>
      <p:sp>
        <p:nvSpPr>
          <p:cNvPr id="105" name="Google Shape;105;p15"/>
          <p:cNvSpPr txBox="1"/>
          <p:nvPr/>
        </p:nvSpPr>
        <p:spPr>
          <a:xfrm>
            <a:off x="962475" y="1699200"/>
            <a:ext cx="33645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Company Overview</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Business </a:t>
            </a:r>
            <a:r>
              <a:rPr lang="tr-TR" sz="1600">
                <a:solidFill>
                  <a:schemeClr val="dk1"/>
                </a:solidFill>
                <a:highlight>
                  <a:srgbClr val="FFFFFF"/>
                </a:highlight>
                <a:latin typeface="Times New Roman"/>
                <a:ea typeface="Times New Roman"/>
                <a:cs typeface="Times New Roman"/>
                <a:sym typeface="Times New Roman"/>
              </a:rPr>
              <a:t>Problem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Overview of dataset</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EDA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Model selection &amp; Insights</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Next Steps &amp; Future Ideas</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Executive Summary</a:t>
            </a:r>
            <a:endParaRPr sz="1600">
              <a:solidFill>
                <a:schemeClr val="dk1"/>
              </a:solidFill>
              <a:highlight>
                <a:srgbClr val="FFFFFF"/>
              </a:highlight>
              <a:latin typeface="Times New Roman"/>
              <a:ea typeface="Times New Roman"/>
              <a:cs typeface="Times New Roman"/>
              <a:sym typeface="Times New Roman"/>
            </a:endParaRPr>
          </a:p>
        </p:txBody>
      </p:sp>
      <p:sp>
        <p:nvSpPr>
          <p:cNvPr id="106" name="Google Shape;106;p15"/>
          <p:cNvSpPr txBox="1"/>
          <p:nvPr/>
        </p:nvSpPr>
        <p:spPr>
          <a:xfrm>
            <a:off x="1148725" y="11073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800">
                <a:solidFill>
                  <a:schemeClr val="dk1"/>
                </a:solidFill>
                <a:latin typeface="Times New Roman"/>
                <a:ea typeface="Times New Roman"/>
                <a:cs typeface="Times New Roman"/>
                <a:sym typeface="Times New Roman"/>
              </a:rPr>
              <a:t>CONTENTS</a:t>
            </a:r>
            <a:r>
              <a:rPr lang="tr-TR" sz="2000">
                <a:solidFill>
                  <a:schemeClr val="dk1"/>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p:txBody>
      </p:sp>
      <p:pic>
        <p:nvPicPr>
          <p:cNvPr id="107" name="Google Shape;107;p15"/>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nvSpPr>
        <p:spPr>
          <a:xfrm>
            <a:off x="1035375" y="1821500"/>
            <a:ext cx="50583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Splitting the data for training and testing</a:t>
            </a:r>
            <a:endParaRPr b="1" i="0" sz="1800" u="none" cap="none" strike="noStrike">
              <a:solidFill>
                <a:srgbClr val="7F7F7F"/>
              </a:solidFill>
              <a:latin typeface="Times New Roman"/>
              <a:ea typeface="Times New Roman"/>
              <a:cs typeface="Times New Roman"/>
              <a:sym typeface="Times New Roman"/>
            </a:endParaRPr>
          </a:p>
        </p:txBody>
      </p:sp>
      <p:sp>
        <p:nvSpPr>
          <p:cNvPr id="325" name="Google Shape;325;p33"/>
          <p:cNvSpPr/>
          <p:nvPr/>
        </p:nvSpPr>
        <p:spPr>
          <a:xfrm>
            <a:off x="371475" y="3622100"/>
            <a:ext cx="7802100" cy="6450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a:t>
            </a:r>
            <a:r>
              <a:rPr lang="tr-TR" sz="1600">
                <a:solidFill>
                  <a:schemeClr val="dk1"/>
                </a:solidFill>
                <a:latin typeface="Times New Roman"/>
                <a:ea typeface="Times New Roman"/>
                <a:cs typeface="Times New Roman"/>
                <a:sym typeface="Times New Roman"/>
              </a:rPr>
              <a:t>split</a:t>
            </a:r>
            <a:r>
              <a:rPr lang="tr-TR" sz="1600">
                <a:solidFill>
                  <a:schemeClr val="dk1"/>
                </a:solidFill>
                <a:latin typeface="Times New Roman"/>
                <a:ea typeface="Times New Roman"/>
                <a:cs typeface="Times New Roman"/>
                <a:sym typeface="Times New Roman"/>
              </a:rPr>
              <a:t> the data in the ratio of 70 to 30. </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sp>
        <p:nvSpPr>
          <p:cNvPr id="326" name="Google Shape;326;p33"/>
          <p:cNvSpPr txBox="1"/>
          <p:nvPr/>
        </p:nvSpPr>
        <p:spPr>
          <a:xfrm>
            <a:off x="1035372" y="13925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327" name="Google Shape;327;p33"/>
          <p:cNvPicPr preferRelativeResize="0"/>
          <p:nvPr/>
        </p:nvPicPr>
        <p:blipFill>
          <a:blip r:embed="rId3">
            <a:alphaModFix/>
          </a:blip>
          <a:stretch>
            <a:fillRect/>
          </a:stretch>
        </p:blipFill>
        <p:spPr>
          <a:xfrm>
            <a:off x="1205600" y="2428950"/>
            <a:ext cx="6875901" cy="1117475"/>
          </a:xfrm>
          <a:prstGeom prst="rect">
            <a:avLst/>
          </a:prstGeom>
          <a:noFill/>
          <a:ln>
            <a:noFill/>
          </a:ln>
        </p:spPr>
      </p:pic>
      <p:pic>
        <p:nvPicPr>
          <p:cNvPr id="328" name="Google Shape;328;p33"/>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329" name="Google Shape;329;p33"/>
          <p:cNvPicPr preferRelativeResize="0"/>
          <p:nvPr/>
        </p:nvPicPr>
        <p:blipFill>
          <a:blip r:embed="rId5">
            <a:alphaModFix/>
          </a:blip>
          <a:stretch>
            <a:fillRect/>
          </a:stretch>
        </p:blipFill>
        <p:spPr>
          <a:xfrm>
            <a:off x="0" y="8050"/>
            <a:ext cx="9144001" cy="171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nvSpPr>
        <p:spPr>
          <a:xfrm>
            <a:off x="652175" y="1947525"/>
            <a:ext cx="41547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Predictions of Linear Regression model</a:t>
            </a:r>
            <a:endParaRPr b="1" i="0" sz="1800" u="none" cap="none" strike="noStrike">
              <a:solidFill>
                <a:srgbClr val="7F7F7F"/>
              </a:solidFill>
              <a:latin typeface="Times New Roman"/>
              <a:ea typeface="Times New Roman"/>
              <a:cs typeface="Times New Roman"/>
              <a:sym typeface="Times New Roman"/>
            </a:endParaRPr>
          </a:p>
        </p:txBody>
      </p:sp>
      <p:sp>
        <p:nvSpPr>
          <p:cNvPr id="336" name="Google Shape;336;p34"/>
          <p:cNvSpPr/>
          <p:nvPr/>
        </p:nvSpPr>
        <p:spPr>
          <a:xfrm>
            <a:off x="371475" y="2462750"/>
            <a:ext cx="4219200" cy="10581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test data we got MSE of 63350 and R-Squared of 0.79.</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training data we got MSE of 28240 and R-Squared of 0.91</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sp>
        <p:nvSpPr>
          <p:cNvPr id="337" name="Google Shape;337;p34"/>
          <p:cNvSpPr txBox="1"/>
          <p:nvPr/>
        </p:nvSpPr>
        <p:spPr>
          <a:xfrm>
            <a:off x="1014372" y="2284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C00000"/>
              </a:solidFill>
              <a:latin typeface="Century Gothic"/>
              <a:ea typeface="Century Gothic"/>
              <a:cs typeface="Century Gothic"/>
              <a:sym typeface="Century Gothic"/>
            </a:endParaRPr>
          </a:p>
        </p:txBody>
      </p:sp>
      <p:sp>
        <p:nvSpPr>
          <p:cNvPr id="338" name="Google Shape;338;p34"/>
          <p:cNvSpPr txBox="1"/>
          <p:nvPr/>
        </p:nvSpPr>
        <p:spPr>
          <a:xfrm>
            <a:off x="652172" y="14896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 </a:t>
            </a:r>
            <a:r>
              <a:rPr b="1" lang="tr-TR" sz="1800">
                <a:solidFill>
                  <a:srgbClr val="C00000"/>
                </a:solidFill>
                <a:latin typeface="Times New Roman"/>
                <a:ea typeface="Times New Roman"/>
                <a:cs typeface="Times New Roman"/>
                <a:sym typeface="Times New Roman"/>
              </a:rPr>
              <a:t>İnsights</a:t>
            </a:r>
            <a:endParaRPr b="1" i="0" sz="1800" u="none" cap="none" strike="noStrike">
              <a:solidFill>
                <a:srgbClr val="C00000"/>
              </a:solidFill>
              <a:latin typeface="Times New Roman"/>
              <a:ea typeface="Times New Roman"/>
              <a:cs typeface="Times New Roman"/>
              <a:sym typeface="Times New Roman"/>
            </a:endParaRPr>
          </a:p>
        </p:txBody>
      </p:sp>
      <p:pic>
        <p:nvPicPr>
          <p:cNvPr id="339" name="Google Shape;339;p34"/>
          <p:cNvPicPr preferRelativeResize="0"/>
          <p:nvPr/>
        </p:nvPicPr>
        <p:blipFill>
          <a:blip r:embed="rId3">
            <a:alphaModFix/>
          </a:blip>
          <a:stretch>
            <a:fillRect/>
          </a:stretch>
        </p:blipFill>
        <p:spPr>
          <a:xfrm>
            <a:off x="5020275" y="1580675"/>
            <a:ext cx="3800174" cy="3238700"/>
          </a:xfrm>
          <a:prstGeom prst="rect">
            <a:avLst/>
          </a:prstGeom>
          <a:noFill/>
          <a:ln>
            <a:noFill/>
          </a:ln>
        </p:spPr>
      </p:pic>
      <p:pic>
        <p:nvPicPr>
          <p:cNvPr id="340" name="Google Shape;340;p34"/>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341" name="Google Shape;341;p34"/>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txBox="1"/>
          <p:nvPr/>
        </p:nvSpPr>
        <p:spPr>
          <a:xfrm>
            <a:off x="420600" y="1915125"/>
            <a:ext cx="41547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Predictions of Deep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348" name="Google Shape;348;p35"/>
          <p:cNvSpPr/>
          <p:nvPr/>
        </p:nvSpPr>
        <p:spPr>
          <a:xfrm>
            <a:off x="82800" y="2497625"/>
            <a:ext cx="4596000" cy="17475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test data we got MSE of 61044 and R-Squared of 0.80.</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training data we got MSE of 26445 and R-Squared of 0.91</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pic>
        <p:nvPicPr>
          <p:cNvPr id="349" name="Google Shape;349;p35"/>
          <p:cNvPicPr preferRelativeResize="0"/>
          <p:nvPr/>
        </p:nvPicPr>
        <p:blipFill>
          <a:blip r:embed="rId3">
            <a:alphaModFix/>
          </a:blip>
          <a:stretch>
            <a:fillRect/>
          </a:stretch>
        </p:blipFill>
        <p:spPr>
          <a:xfrm>
            <a:off x="4996600" y="1656400"/>
            <a:ext cx="3782626" cy="3098726"/>
          </a:xfrm>
          <a:prstGeom prst="rect">
            <a:avLst/>
          </a:prstGeom>
          <a:noFill/>
          <a:ln>
            <a:noFill/>
          </a:ln>
        </p:spPr>
      </p:pic>
      <p:pic>
        <p:nvPicPr>
          <p:cNvPr id="350" name="Google Shape;350;p35"/>
          <p:cNvPicPr preferRelativeResize="0"/>
          <p:nvPr/>
        </p:nvPicPr>
        <p:blipFill>
          <a:blip r:embed="rId4">
            <a:alphaModFix/>
          </a:blip>
          <a:stretch>
            <a:fillRect/>
          </a:stretch>
        </p:blipFill>
        <p:spPr>
          <a:xfrm>
            <a:off x="0" y="0"/>
            <a:ext cx="9144001" cy="1930400"/>
          </a:xfrm>
          <a:prstGeom prst="rect">
            <a:avLst/>
          </a:prstGeom>
          <a:noFill/>
          <a:ln>
            <a:noFill/>
          </a:ln>
        </p:spPr>
      </p:pic>
      <p:pic>
        <p:nvPicPr>
          <p:cNvPr id="351" name="Google Shape;351;p35"/>
          <p:cNvPicPr preferRelativeResize="0"/>
          <p:nvPr/>
        </p:nvPicPr>
        <p:blipFill>
          <a:blip r:embed="rId5">
            <a:alphaModFix/>
          </a:blip>
          <a:stretch>
            <a:fillRect/>
          </a:stretch>
        </p:blipFill>
        <p:spPr>
          <a:xfrm>
            <a:off x="0" y="4267100"/>
            <a:ext cx="876401" cy="876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nvSpPr>
        <p:spPr>
          <a:xfrm>
            <a:off x="279400" y="2091075"/>
            <a:ext cx="47340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Cross Validation of the Deep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358" name="Google Shape;358;p36"/>
          <p:cNvSpPr/>
          <p:nvPr/>
        </p:nvSpPr>
        <p:spPr>
          <a:xfrm>
            <a:off x="279400" y="2704625"/>
            <a:ext cx="4533900" cy="10581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With cross Validation we got a mean accuracy  of 0.83 and standard deviation of 0.078.</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pic>
        <p:nvPicPr>
          <p:cNvPr id="359" name="Google Shape;359;p36"/>
          <p:cNvPicPr preferRelativeResize="0"/>
          <p:nvPr/>
        </p:nvPicPr>
        <p:blipFill>
          <a:blip r:embed="rId3">
            <a:alphaModFix/>
          </a:blip>
          <a:stretch>
            <a:fillRect/>
          </a:stretch>
        </p:blipFill>
        <p:spPr>
          <a:xfrm>
            <a:off x="5214500" y="1611200"/>
            <a:ext cx="3374751" cy="3089250"/>
          </a:xfrm>
          <a:prstGeom prst="rect">
            <a:avLst/>
          </a:prstGeom>
          <a:noFill/>
          <a:ln>
            <a:noFill/>
          </a:ln>
        </p:spPr>
      </p:pic>
      <p:pic>
        <p:nvPicPr>
          <p:cNvPr id="360" name="Google Shape;360;p36"/>
          <p:cNvPicPr preferRelativeResize="0"/>
          <p:nvPr/>
        </p:nvPicPr>
        <p:blipFill>
          <a:blip r:embed="rId4">
            <a:alphaModFix/>
          </a:blip>
          <a:stretch>
            <a:fillRect/>
          </a:stretch>
        </p:blipFill>
        <p:spPr>
          <a:xfrm>
            <a:off x="0" y="0"/>
            <a:ext cx="9144001" cy="1930400"/>
          </a:xfrm>
          <a:prstGeom prst="rect">
            <a:avLst/>
          </a:prstGeom>
          <a:noFill/>
          <a:ln>
            <a:noFill/>
          </a:ln>
        </p:spPr>
      </p:pic>
      <p:pic>
        <p:nvPicPr>
          <p:cNvPr id="361" name="Google Shape;361;p36"/>
          <p:cNvPicPr preferRelativeResize="0"/>
          <p:nvPr/>
        </p:nvPicPr>
        <p:blipFill>
          <a:blip r:embed="rId5">
            <a:alphaModFix/>
          </a:blip>
          <a:stretch>
            <a:fillRect/>
          </a:stretch>
        </p:blipFill>
        <p:spPr>
          <a:xfrm>
            <a:off x="0" y="4267100"/>
            <a:ext cx="876401" cy="876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p:nvPr/>
        </p:nvSpPr>
        <p:spPr>
          <a:xfrm>
            <a:off x="628600" y="2445858"/>
            <a:ext cx="7886700" cy="2121300"/>
          </a:xfrm>
          <a:prstGeom prst="rect">
            <a:avLst/>
          </a:prstGeom>
          <a:noFill/>
          <a:ln>
            <a:noFill/>
          </a:ln>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This model's results can be utilized to offer customized pricing to individual customers, taking into account their sales capability.</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Swire can use this model to predict physical volumes to each region and plan supply chain activities to reduce loss from excess inventory and delays in delivery.</a:t>
            </a:r>
            <a:endParaRPr sz="1600">
              <a:solidFill>
                <a:schemeClr val="dk1"/>
              </a:solidFill>
              <a:latin typeface="Times New Roman"/>
              <a:ea typeface="Times New Roman"/>
              <a:cs typeface="Times New Roman"/>
              <a:sym typeface="Times New Roman"/>
            </a:endParaRPr>
          </a:p>
          <a:p>
            <a:pPr indent="0" lvl="0" marL="914400" marR="0" rtl="0" algn="just">
              <a:lnSpc>
                <a:spcPct val="150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pic>
        <p:nvPicPr>
          <p:cNvPr id="368" name="Google Shape;368;p37"/>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369" name="Google Shape;369;p37"/>
          <p:cNvPicPr preferRelativeResize="0"/>
          <p:nvPr/>
        </p:nvPicPr>
        <p:blipFill>
          <a:blip r:embed="rId4">
            <a:alphaModFix/>
          </a:blip>
          <a:stretch>
            <a:fillRect/>
          </a:stretch>
        </p:blipFill>
        <p:spPr>
          <a:xfrm>
            <a:off x="0" y="4267100"/>
            <a:ext cx="876401" cy="876399"/>
          </a:xfrm>
          <a:prstGeom prst="rect">
            <a:avLst/>
          </a:prstGeom>
          <a:noFill/>
          <a:ln>
            <a:noFill/>
          </a:ln>
        </p:spPr>
      </p:pic>
      <p:sp>
        <p:nvSpPr>
          <p:cNvPr id="370" name="Google Shape;370;p37"/>
          <p:cNvSpPr txBox="1"/>
          <p:nvPr>
            <p:ph type="title"/>
          </p:nvPr>
        </p:nvSpPr>
        <p:spPr>
          <a:xfrm>
            <a:off x="628650" y="1930400"/>
            <a:ext cx="7886700" cy="43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tr-TR" sz="1800">
                <a:solidFill>
                  <a:srgbClr val="C00000"/>
                </a:solidFill>
                <a:latin typeface="Times New Roman"/>
                <a:ea typeface="Times New Roman"/>
                <a:cs typeface="Times New Roman"/>
                <a:sym typeface="Times New Roman"/>
              </a:rPr>
              <a:t>Next Steps and Future Ideas</a:t>
            </a:r>
            <a:r>
              <a:rPr lang="tr-TR" sz="1800"/>
              <a:t>:</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nvSpPr>
        <p:spPr>
          <a:xfrm>
            <a:off x="2432551" y="1993508"/>
            <a:ext cx="4902600" cy="8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3F3F3F"/>
              </a:solidFill>
              <a:latin typeface="Century Gothic"/>
              <a:ea typeface="Century Gothic"/>
              <a:cs typeface="Century Gothic"/>
              <a:sym typeface="Century Gothic"/>
            </a:endParaRPr>
          </a:p>
        </p:txBody>
      </p:sp>
      <p:pic>
        <p:nvPicPr>
          <p:cNvPr id="377" name="Google Shape;377;p38"/>
          <p:cNvPicPr preferRelativeResize="0"/>
          <p:nvPr/>
        </p:nvPicPr>
        <p:blipFill>
          <a:blip r:embed="rId3">
            <a:alphaModFix/>
          </a:blip>
          <a:stretch>
            <a:fillRect/>
          </a:stretch>
        </p:blipFill>
        <p:spPr>
          <a:xfrm>
            <a:off x="0" y="0"/>
            <a:ext cx="9144001" cy="1930400"/>
          </a:xfrm>
          <a:prstGeom prst="rect">
            <a:avLst/>
          </a:prstGeom>
          <a:noFill/>
          <a:ln>
            <a:noFill/>
          </a:ln>
        </p:spPr>
      </p:pic>
      <p:sp>
        <p:nvSpPr>
          <p:cNvPr id="378" name="Google Shape;378;p38"/>
          <p:cNvSpPr txBox="1"/>
          <p:nvPr>
            <p:ph type="title"/>
          </p:nvPr>
        </p:nvSpPr>
        <p:spPr>
          <a:xfrm>
            <a:off x="876400" y="1635203"/>
            <a:ext cx="7886700" cy="67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tr-TR" sz="1800">
                <a:solidFill>
                  <a:srgbClr val="C00000"/>
                </a:solidFill>
                <a:latin typeface="Times New Roman"/>
                <a:ea typeface="Times New Roman"/>
                <a:cs typeface="Times New Roman"/>
                <a:sym typeface="Times New Roman"/>
              </a:rPr>
              <a:t>Executive Summary:</a:t>
            </a:r>
            <a:endParaRPr b="1" sz="1400">
              <a:solidFill>
                <a:srgbClr val="C00000"/>
              </a:solidFill>
              <a:latin typeface="Times New Roman"/>
              <a:ea typeface="Times New Roman"/>
              <a:cs typeface="Times New Roman"/>
              <a:sym typeface="Times New Roman"/>
            </a:endParaRPr>
          </a:p>
        </p:txBody>
      </p:sp>
      <p:sp>
        <p:nvSpPr>
          <p:cNvPr id="379" name="Google Shape;379;p38"/>
          <p:cNvSpPr txBox="1"/>
          <p:nvPr>
            <p:ph idx="1" type="body"/>
          </p:nvPr>
        </p:nvSpPr>
        <p:spPr>
          <a:xfrm>
            <a:off x="623900" y="2442950"/>
            <a:ext cx="7886700" cy="1824300"/>
          </a:xfrm>
          <a:prstGeom prst="rect">
            <a:avLst/>
          </a:prstGeom>
        </p:spPr>
        <p:txBody>
          <a:bodyPr anchorCtr="0" anchor="t" bIns="34275" lIns="68575" spcFirstLastPara="1" rIns="68575" wrap="square" tIns="34275">
            <a:noAutofit/>
          </a:bodyPr>
          <a:lstStyle/>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Physical Volume is a better metrics in evaluating profitability of the business when compared to popularity and longevity.</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Deep learning model can be useful in accommodating new input variables.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Applying this method would assist the company in discovering a beneficial alliance.</a:t>
            </a:r>
            <a:endParaRPr sz="1600">
              <a:solidFill>
                <a:schemeClr val="dk1"/>
              </a:solidFill>
              <a:latin typeface="Times New Roman"/>
              <a:ea typeface="Times New Roman"/>
              <a:cs typeface="Times New Roman"/>
              <a:sym typeface="Times New Roman"/>
            </a:endParaRPr>
          </a:p>
          <a:p>
            <a:pPr indent="0" lvl="0" marL="457200" rtl="0" algn="l">
              <a:lnSpc>
                <a:spcPct val="150000"/>
              </a:lnSpc>
              <a:spcBef>
                <a:spcPts val="75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380" name="Google Shape;380;p38"/>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9"/>
          <p:cNvSpPr txBox="1"/>
          <p:nvPr/>
        </p:nvSpPr>
        <p:spPr>
          <a:xfrm>
            <a:off x="783025" y="1993500"/>
            <a:ext cx="7449300" cy="8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800"/>
              <a:buFont typeface="Arial"/>
              <a:buNone/>
            </a:pPr>
            <a:r>
              <a:t/>
            </a:r>
            <a:endParaRPr b="1" sz="4800">
              <a:solidFill>
                <a:srgbClr val="3F3F3F"/>
              </a:solidFill>
              <a:latin typeface="Century Gothic"/>
              <a:ea typeface="Century Gothic"/>
              <a:cs typeface="Century Gothic"/>
              <a:sym typeface="Century Gothic"/>
            </a:endParaRPr>
          </a:p>
        </p:txBody>
      </p:sp>
      <p:pic>
        <p:nvPicPr>
          <p:cNvPr id="387" name="Google Shape;387;p39"/>
          <p:cNvPicPr preferRelativeResize="0"/>
          <p:nvPr/>
        </p:nvPicPr>
        <p:blipFill>
          <a:blip r:embed="rId3">
            <a:alphaModFix/>
          </a:blip>
          <a:stretch>
            <a:fillRect/>
          </a:stretch>
        </p:blipFill>
        <p:spPr>
          <a:xfrm>
            <a:off x="0" y="0"/>
            <a:ext cx="9144001" cy="1930400"/>
          </a:xfrm>
          <a:prstGeom prst="rect">
            <a:avLst/>
          </a:prstGeom>
          <a:noFill/>
          <a:ln>
            <a:noFill/>
          </a:ln>
        </p:spPr>
      </p:pic>
      <p:sp>
        <p:nvSpPr>
          <p:cNvPr id="388" name="Google Shape;388;p39"/>
          <p:cNvSpPr txBox="1"/>
          <p:nvPr>
            <p:ph type="title"/>
          </p:nvPr>
        </p:nvSpPr>
        <p:spPr>
          <a:xfrm>
            <a:off x="1782125" y="1993500"/>
            <a:ext cx="6041400" cy="6714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tr-TR" sz="4800">
                <a:solidFill>
                  <a:srgbClr val="3F3F3F"/>
                </a:solidFill>
              </a:rPr>
              <a:t>Any Questions &amp; feedback?</a:t>
            </a:r>
            <a:endParaRPr b="1" sz="4800">
              <a:solidFill>
                <a:srgbClr val="3F3F3F"/>
              </a:solidFill>
            </a:endParaRPr>
          </a:p>
        </p:txBody>
      </p:sp>
      <p:pic>
        <p:nvPicPr>
          <p:cNvPr id="389" name="Google Shape;389;p39"/>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0"/>
          <p:cNvSpPr txBox="1"/>
          <p:nvPr/>
        </p:nvSpPr>
        <p:spPr>
          <a:xfrm>
            <a:off x="2422201" y="2167808"/>
            <a:ext cx="4902600" cy="8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800"/>
              <a:buFont typeface="Arial"/>
              <a:buNone/>
            </a:pPr>
            <a:r>
              <a:rPr b="1" i="0" lang="tr-TR" sz="4800" u="none" cap="none" strike="noStrike">
                <a:solidFill>
                  <a:srgbClr val="3F3F3F"/>
                </a:solidFill>
                <a:latin typeface="Century Gothic"/>
                <a:ea typeface="Century Gothic"/>
                <a:cs typeface="Century Gothic"/>
                <a:sym typeface="Century Gothic"/>
              </a:rPr>
              <a:t>THANK YOU !</a:t>
            </a:r>
            <a:endParaRPr b="1" i="0" sz="4800" u="none" cap="none" strike="noStrike">
              <a:solidFill>
                <a:srgbClr val="3F3F3F"/>
              </a:solidFill>
              <a:latin typeface="Century Gothic"/>
              <a:ea typeface="Century Gothic"/>
              <a:cs typeface="Century Gothic"/>
              <a:sym typeface="Century Gothic"/>
            </a:endParaRPr>
          </a:p>
        </p:txBody>
      </p:sp>
      <p:pic>
        <p:nvPicPr>
          <p:cNvPr id="396" name="Google Shape;396;p40"/>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397" name="Google Shape;397;p40"/>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6"/>
          <p:cNvPicPr preferRelativeResize="0"/>
          <p:nvPr/>
        </p:nvPicPr>
        <p:blipFill>
          <a:blip r:embed="rId3">
            <a:alphaModFix/>
          </a:blip>
          <a:stretch>
            <a:fillRect/>
          </a:stretch>
        </p:blipFill>
        <p:spPr>
          <a:xfrm>
            <a:off x="0" y="0"/>
            <a:ext cx="9144001" cy="1930400"/>
          </a:xfrm>
          <a:prstGeom prst="rect">
            <a:avLst/>
          </a:prstGeom>
          <a:noFill/>
          <a:ln>
            <a:noFill/>
          </a:ln>
        </p:spPr>
      </p:pic>
      <p:sp>
        <p:nvSpPr>
          <p:cNvPr id="114" name="Google Shape;114;p16"/>
          <p:cNvSpPr txBox="1"/>
          <p:nvPr>
            <p:ph type="title"/>
          </p:nvPr>
        </p:nvSpPr>
        <p:spPr>
          <a:xfrm>
            <a:off x="758425" y="1602275"/>
            <a:ext cx="7886700" cy="631800"/>
          </a:xfrm>
          <a:prstGeom prst="rect">
            <a:avLst/>
          </a:prstGeom>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tr-TR" sz="1800">
                <a:latin typeface="Times New Roman"/>
                <a:ea typeface="Times New Roman"/>
                <a:cs typeface="Times New Roman"/>
                <a:sym typeface="Times New Roman"/>
              </a:rPr>
              <a:t>COMPANY OVERVIEW:</a:t>
            </a:r>
            <a:endParaRPr sz="3500">
              <a:latin typeface="Times New Roman"/>
              <a:ea typeface="Times New Roman"/>
              <a:cs typeface="Times New Roman"/>
              <a:sym typeface="Times New Roman"/>
            </a:endParaRPr>
          </a:p>
        </p:txBody>
      </p:sp>
      <p:sp>
        <p:nvSpPr>
          <p:cNvPr id="115" name="Google Shape;115;p16"/>
          <p:cNvSpPr txBox="1"/>
          <p:nvPr>
            <p:ph idx="1" type="body"/>
          </p:nvPr>
        </p:nvSpPr>
        <p:spPr>
          <a:xfrm>
            <a:off x="758425" y="2429750"/>
            <a:ext cx="7604400" cy="1930500"/>
          </a:xfrm>
          <a:prstGeom prst="rect">
            <a:avLst/>
          </a:prstGeom>
        </p:spPr>
        <p:txBody>
          <a:bodyPr anchorCtr="0" anchor="t" bIns="34275" lIns="68575" spcFirstLastPara="1" rIns="68575" wrap="square" tIns="3427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Swire Coca-Cola, USA produces, sells and distributes Coca-Cola and other beverages in 13 states across the American West.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The organization uses analytics in various ways to make informed business decisions and improve its operations.</a:t>
            </a:r>
            <a:endParaRPr sz="16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16" name="Google Shape;116;p16"/>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7"/>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123" name="Google Shape;123;p17"/>
          <p:cNvPicPr preferRelativeResize="0"/>
          <p:nvPr/>
        </p:nvPicPr>
        <p:blipFill>
          <a:blip r:embed="rId4">
            <a:alphaModFix/>
          </a:blip>
          <a:stretch>
            <a:fillRect/>
          </a:stretch>
        </p:blipFill>
        <p:spPr>
          <a:xfrm>
            <a:off x="152400" y="2005250"/>
            <a:ext cx="4991099" cy="2166951"/>
          </a:xfrm>
          <a:prstGeom prst="rect">
            <a:avLst/>
          </a:prstGeom>
          <a:noFill/>
          <a:ln>
            <a:noFill/>
          </a:ln>
        </p:spPr>
      </p:pic>
      <p:pic>
        <p:nvPicPr>
          <p:cNvPr id="124" name="Google Shape;124;p17"/>
          <p:cNvPicPr preferRelativeResize="0"/>
          <p:nvPr/>
        </p:nvPicPr>
        <p:blipFill>
          <a:blip r:embed="rId5">
            <a:alphaModFix/>
          </a:blip>
          <a:stretch>
            <a:fillRect/>
          </a:stretch>
        </p:blipFill>
        <p:spPr>
          <a:xfrm>
            <a:off x="5295900" y="2005250"/>
            <a:ext cx="3651251" cy="2985850"/>
          </a:xfrm>
          <a:prstGeom prst="rect">
            <a:avLst/>
          </a:prstGeom>
          <a:noFill/>
          <a:ln>
            <a:noFill/>
          </a:ln>
        </p:spPr>
      </p:pic>
      <p:sp>
        <p:nvSpPr>
          <p:cNvPr id="125" name="Google Shape;125;p17"/>
          <p:cNvSpPr txBox="1"/>
          <p:nvPr/>
        </p:nvSpPr>
        <p:spPr>
          <a:xfrm>
            <a:off x="952125" y="13763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800">
                <a:solidFill>
                  <a:schemeClr val="dk1"/>
                </a:solidFill>
                <a:latin typeface="Times New Roman"/>
                <a:ea typeface="Times New Roman"/>
                <a:cs typeface="Times New Roman"/>
                <a:sym typeface="Times New Roman"/>
              </a:rPr>
              <a:t>COMPANY OVERVIEW:</a:t>
            </a:r>
            <a:endParaRPr sz="3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26" name="Google Shape;126;p17"/>
          <p:cNvPicPr preferRelativeResize="0"/>
          <p:nvPr/>
        </p:nvPicPr>
        <p:blipFill>
          <a:blip r:embed="rId6">
            <a:alphaModFix/>
          </a:blip>
          <a:stretch>
            <a:fillRect/>
          </a:stretch>
        </p:blipFill>
        <p:spPr>
          <a:xfrm>
            <a:off x="0" y="4267100"/>
            <a:ext cx="876401" cy="87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8"/>
          <p:cNvPicPr preferRelativeResize="0"/>
          <p:nvPr/>
        </p:nvPicPr>
        <p:blipFill>
          <a:blip r:embed="rId3">
            <a:alphaModFix/>
          </a:blip>
          <a:stretch>
            <a:fillRect/>
          </a:stretch>
        </p:blipFill>
        <p:spPr>
          <a:xfrm>
            <a:off x="0" y="0"/>
            <a:ext cx="9144001" cy="1930400"/>
          </a:xfrm>
          <a:prstGeom prst="rect">
            <a:avLst/>
          </a:prstGeom>
          <a:noFill/>
          <a:ln>
            <a:noFill/>
          </a:ln>
        </p:spPr>
      </p:pic>
      <p:sp>
        <p:nvSpPr>
          <p:cNvPr id="133" name="Google Shape;133;p18"/>
          <p:cNvSpPr txBox="1"/>
          <p:nvPr>
            <p:ph idx="1" type="body"/>
          </p:nvPr>
        </p:nvSpPr>
        <p:spPr>
          <a:xfrm>
            <a:off x="863125" y="2155025"/>
            <a:ext cx="7448100" cy="1930500"/>
          </a:xfrm>
          <a:prstGeom prst="rect">
            <a:avLst/>
          </a:prstGeom>
        </p:spPr>
        <p:txBody>
          <a:bodyPr anchorCtr="0" anchor="t" bIns="34275" lIns="68575" spcFirstLastPara="1" rIns="68575" wrap="square" tIns="34275">
            <a:noAutofit/>
          </a:bodyPr>
          <a:lstStyle/>
          <a:p>
            <a:pPr indent="0" lvl="0" marL="0" rtl="0" algn="just">
              <a:spcBef>
                <a:spcPts val="75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75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The success of Swire Coca-Cola's business largely depends on local establishments such as restaurants, and when considering potential partnerships. The company must carefully evaluate the profitability of the venture and assess the risk of any potential losses with the new partnership.</a:t>
            </a:r>
            <a:endParaRPr sz="1600">
              <a:solidFill>
                <a:schemeClr val="dk1"/>
              </a:solidFill>
              <a:latin typeface="Times New Roman"/>
              <a:ea typeface="Times New Roman"/>
              <a:cs typeface="Times New Roman"/>
              <a:sym typeface="Times New Roman"/>
            </a:endParaRPr>
          </a:p>
        </p:txBody>
      </p:sp>
      <p:sp>
        <p:nvSpPr>
          <p:cNvPr id="134" name="Google Shape;134;p18"/>
          <p:cNvSpPr txBox="1"/>
          <p:nvPr/>
        </p:nvSpPr>
        <p:spPr>
          <a:xfrm>
            <a:off x="863125" y="1776850"/>
            <a:ext cx="491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800">
                <a:solidFill>
                  <a:schemeClr val="dk1"/>
                </a:solidFill>
                <a:latin typeface="Times New Roman"/>
                <a:ea typeface="Times New Roman"/>
                <a:cs typeface="Times New Roman"/>
                <a:sym typeface="Times New Roman"/>
              </a:rPr>
              <a:t>BUSINESS PROBLEM:</a:t>
            </a:r>
            <a:endParaRPr sz="1800">
              <a:solidFill>
                <a:schemeClr val="dk1"/>
              </a:solidFill>
              <a:latin typeface="Times New Roman"/>
              <a:ea typeface="Times New Roman"/>
              <a:cs typeface="Times New Roman"/>
              <a:sym typeface="Times New Roman"/>
            </a:endParaRPr>
          </a:p>
        </p:txBody>
      </p:sp>
      <p:pic>
        <p:nvPicPr>
          <p:cNvPr id="135" name="Google Shape;135;p18"/>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9"/>
          <p:cNvPicPr preferRelativeResize="0"/>
          <p:nvPr/>
        </p:nvPicPr>
        <p:blipFill>
          <a:blip r:embed="rId3">
            <a:alphaModFix/>
          </a:blip>
          <a:stretch>
            <a:fillRect/>
          </a:stretch>
        </p:blipFill>
        <p:spPr>
          <a:xfrm>
            <a:off x="0" y="0"/>
            <a:ext cx="9144001" cy="1930400"/>
          </a:xfrm>
          <a:prstGeom prst="rect">
            <a:avLst/>
          </a:prstGeom>
          <a:noFill/>
          <a:ln>
            <a:noFill/>
          </a:ln>
        </p:spPr>
      </p:pic>
      <p:sp>
        <p:nvSpPr>
          <p:cNvPr id="142" name="Google Shape;142;p19"/>
          <p:cNvSpPr txBox="1"/>
          <p:nvPr/>
        </p:nvSpPr>
        <p:spPr>
          <a:xfrm>
            <a:off x="984125" y="1355000"/>
            <a:ext cx="36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000">
                <a:latin typeface="Times New Roman"/>
                <a:ea typeface="Times New Roman"/>
                <a:cs typeface="Times New Roman"/>
                <a:sym typeface="Times New Roman"/>
              </a:rPr>
              <a:t>OVERVIEW OF DATASET:</a:t>
            </a:r>
            <a:endParaRPr sz="2000">
              <a:latin typeface="Times New Roman"/>
              <a:ea typeface="Times New Roman"/>
              <a:cs typeface="Times New Roman"/>
              <a:sym typeface="Times New Roman"/>
            </a:endParaRPr>
          </a:p>
        </p:txBody>
      </p:sp>
      <p:sp>
        <p:nvSpPr>
          <p:cNvPr id="143" name="Google Shape;143;p19"/>
          <p:cNvSpPr txBox="1"/>
          <p:nvPr/>
        </p:nvSpPr>
        <p:spPr>
          <a:xfrm>
            <a:off x="942725" y="2154575"/>
            <a:ext cx="77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144" name="Google Shape;144;p19"/>
          <p:cNvPicPr preferRelativeResize="0"/>
          <p:nvPr/>
        </p:nvPicPr>
        <p:blipFill>
          <a:blip r:embed="rId4">
            <a:alphaModFix/>
          </a:blip>
          <a:stretch>
            <a:fillRect/>
          </a:stretch>
        </p:blipFill>
        <p:spPr>
          <a:xfrm>
            <a:off x="0" y="4267100"/>
            <a:ext cx="876401" cy="876399"/>
          </a:xfrm>
          <a:prstGeom prst="rect">
            <a:avLst/>
          </a:prstGeom>
          <a:noFill/>
          <a:ln>
            <a:noFill/>
          </a:ln>
        </p:spPr>
      </p:pic>
      <p:sp>
        <p:nvSpPr>
          <p:cNvPr id="145" name="Google Shape;145;p19"/>
          <p:cNvSpPr txBox="1"/>
          <p:nvPr>
            <p:ph idx="4294967295" type="subTitle"/>
          </p:nvPr>
        </p:nvSpPr>
        <p:spPr>
          <a:xfrm>
            <a:off x="1143000" y="1930400"/>
            <a:ext cx="6858000" cy="3090900"/>
          </a:xfrm>
          <a:prstGeom prst="rect">
            <a:avLst/>
          </a:prstGeom>
        </p:spPr>
        <p:txBody>
          <a:bodyPr anchorCtr="0" anchor="t" bIns="34275" lIns="68575" spcFirstLastPara="1" rIns="68575" wrap="square" tIns="34275">
            <a:noAutofit/>
          </a:bodyPr>
          <a:lstStyle/>
          <a:p>
            <a:pPr indent="-330200" lvl="0" marL="457200" rtl="0" algn="just">
              <a:lnSpc>
                <a:spcPct val="150000"/>
              </a:lnSpc>
              <a:spcBef>
                <a:spcPts val="750"/>
              </a:spcBef>
              <a:spcAft>
                <a:spcPts val="0"/>
              </a:spcAft>
              <a:buSzPts val="1600"/>
              <a:buFont typeface="Times New Roman"/>
              <a:buChar char="●"/>
            </a:pPr>
            <a:r>
              <a:rPr lang="tr-TR" sz="1600">
                <a:latin typeface="Times New Roman"/>
                <a:ea typeface="Times New Roman"/>
                <a:cs typeface="Times New Roman"/>
                <a:sym typeface="Times New Roman"/>
              </a:rPr>
              <a:t>2 Data sets : Customer Data, Sales Data</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The customer dataset gives an overview of the attributes of the customers.</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The sales dataset give more details of the products and the financial metrics of the customers.</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No. of fields in dataset:</a:t>
            </a:r>
            <a:endParaRPr sz="1600">
              <a:latin typeface="Times New Roman"/>
              <a:ea typeface="Times New Roman"/>
              <a:cs typeface="Times New Roman"/>
              <a:sym typeface="Times New Roman"/>
            </a:endParaRPr>
          </a:p>
          <a:p>
            <a:pPr indent="-330200" lvl="1" marL="9144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Customer : 15</a:t>
            </a:r>
            <a:endParaRPr sz="1600">
              <a:latin typeface="Times New Roman"/>
              <a:ea typeface="Times New Roman"/>
              <a:cs typeface="Times New Roman"/>
              <a:sym typeface="Times New Roman"/>
            </a:endParaRPr>
          </a:p>
          <a:p>
            <a:pPr indent="-330200" lvl="1" marL="9144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Sales: 16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20"/>
          <p:cNvGrpSpPr/>
          <p:nvPr/>
        </p:nvGrpSpPr>
        <p:grpSpPr>
          <a:xfrm>
            <a:off x="1149760" y="1340984"/>
            <a:ext cx="2033588" cy="2033588"/>
            <a:chOff x="-1266371" y="4076700"/>
            <a:chExt cx="4165600" cy="4165600"/>
          </a:xfrm>
        </p:grpSpPr>
        <p:sp>
          <p:nvSpPr>
            <p:cNvPr id="152" name="Google Shape;152;p20"/>
            <p:cNvSpPr/>
            <p:nvPr/>
          </p:nvSpPr>
          <p:spPr>
            <a:xfrm>
              <a:off x="-1025071" y="4318000"/>
              <a:ext cx="3683000" cy="3683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nvGrpSpPr>
            <p:cNvPr id="153" name="Google Shape;153;p20"/>
            <p:cNvGrpSpPr/>
            <p:nvPr/>
          </p:nvGrpSpPr>
          <p:grpSpPr>
            <a:xfrm>
              <a:off x="-1266371" y="4076700"/>
              <a:ext cx="4165600" cy="4165600"/>
              <a:chOff x="-1266371" y="4076700"/>
              <a:chExt cx="4165600" cy="4165600"/>
            </a:xfrm>
          </p:grpSpPr>
          <p:sp>
            <p:nvSpPr>
              <p:cNvPr id="154" name="Google Shape;154;p20"/>
              <p:cNvSpPr/>
              <p:nvPr/>
            </p:nvSpPr>
            <p:spPr>
              <a:xfrm>
                <a:off x="2697616" y="5348316"/>
                <a:ext cx="161925" cy="161925"/>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55" name="Google Shape;155;p20"/>
              <p:cNvSpPr/>
              <p:nvPr/>
            </p:nvSpPr>
            <p:spPr>
              <a:xfrm>
                <a:off x="-1266371" y="4076700"/>
                <a:ext cx="4165600" cy="4165600"/>
              </a:xfrm>
              <a:prstGeom prst="ellipse">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56" name="Google Shape;156;p20"/>
              <p:cNvSpPr/>
              <p:nvPr/>
            </p:nvSpPr>
            <p:spPr>
              <a:xfrm>
                <a:off x="-920228" y="7346082"/>
                <a:ext cx="161925" cy="161925"/>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grpSp>
      <p:sp>
        <p:nvSpPr>
          <p:cNvPr id="157" name="Google Shape;157;p20"/>
          <p:cNvSpPr txBox="1"/>
          <p:nvPr/>
        </p:nvSpPr>
        <p:spPr>
          <a:xfrm>
            <a:off x="1482774" y="1902319"/>
            <a:ext cx="1367561" cy="284693"/>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tr-TR" sz="1400" u="none" cap="none" strike="noStrike">
                <a:solidFill>
                  <a:schemeClr val="lt1"/>
                </a:solidFill>
                <a:latin typeface="Century Gothic"/>
                <a:ea typeface="Century Gothic"/>
                <a:cs typeface="Century Gothic"/>
                <a:sym typeface="Century Gothic"/>
              </a:rPr>
              <a:t>PART </a:t>
            </a:r>
            <a:r>
              <a:rPr lang="tr-TR">
                <a:solidFill>
                  <a:schemeClr val="lt1"/>
                </a:solidFill>
                <a:latin typeface="Century Gothic"/>
                <a:ea typeface="Century Gothic"/>
                <a:cs typeface="Century Gothic"/>
                <a:sym typeface="Century Gothic"/>
              </a:rPr>
              <a:t>ONE</a:t>
            </a:r>
            <a:r>
              <a:rPr b="0" i="0" lang="tr-TR"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58" name="Google Shape;158;p20"/>
          <p:cNvSpPr txBox="1"/>
          <p:nvPr/>
        </p:nvSpPr>
        <p:spPr>
          <a:xfrm>
            <a:off x="1722885" y="2185103"/>
            <a:ext cx="887341" cy="830997"/>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5000"/>
              <a:buFont typeface="Arial"/>
              <a:buNone/>
            </a:pPr>
            <a:r>
              <a:rPr b="1" i="0" lang="tr-TR" sz="5000" u="none" cap="none" strike="noStrike">
                <a:solidFill>
                  <a:schemeClr val="lt1"/>
                </a:solidFill>
                <a:latin typeface="Century Gothic"/>
                <a:ea typeface="Century Gothic"/>
                <a:cs typeface="Century Gothic"/>
                <a:sym typeface="Century Gothic"/>
              </a:rPr>
              <a:t>0</a:t>
            </a:r>
            <a:r>
              <a:rPr b="1" lang="tr-TR" sz="5000">
                <a:solidFill>
                  <a:schemeClr val="lt1"/>
                </a:solidFill>
                <a:latin typeface="Century Gothic"/>
                <a:ea typeface="Century Gothic"/>
                <a:cs typeface="Century Gothic"/>
                <a:sym typeface="Century Gothic"/>
              </a:rPr>
              <a:t>1</a:t>
            </a:r>
            <a:endParaRPr b="1" i="0" sz="5000" u="none" cap="none" strike="noStrike">
              <a:solidFill>
                <a:schemeClr val="lt1"/>
              </a:solidFill>
              <a:latin typeface="Century Gothic"/>
              <a:ea typeface="Century Gothic"/>
              <a:cs typeface="Century Gothic"/>
              <a:sym typeface="Century Gothic"/>
            </a:endParaRPr>
          </a:p>
        </p:txBody>
      </p:sp>
      <p:sp>
        <p:nvSpPr>
          <p:cNvPr id="159" name="Google Shape;159;p20"/>
          <p:cNvSpPr txBox="1"/>
          <p:nvPr/>
        </p:nvSpPr>
        <p:spPr>
          <a:xfrm>
            <a:off x="3551164" y="1630627"/>
            <a:ext cx="4417187" cy="623248"/>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3600"/>
              <a:buFont typeface="Arial"/>
              <a:buNone/>
            </a:pPr>
            <a:r>
              <a:rPr b="1" lang="tr-TR" sz="3600">
                <a:solidFill>
                  <a:srgbClr val="C00000"/>
                </a:solidFill>
                <a:latin typeface="Century Gothic"/>
                <a:ea typeface="Century Gothic"/>
                <a:cs typeface="Century Gothic"/>
                <a:sym typeface="Century Gothic"/>
              </a:rPr>
              <a:t>EDA</a:t>
            </a:r>
            <a:endParaRPr b="1" i="0" sz="3600" u="none" cap="none" strike="noStrike">
              <a:solidFill>
                <a:srgbClr val="7F7F7F"/>
              </a:solidFill>
              <a:latin typeface="Century Gothic"/>
              <a:ea typeface="Century Gothic"/>
              <a:cs typeface="Century Gothic"/>
              <a:sym typeface="Century Gothic"/>
            </a:endParaRPr>
          </a:p>
        </p:txBody>
      </p:sp>
      <p:sp>
        <p:nvSpPr>
          <p:cNvPr id="160" name="Google Shape;160;p20"/>
          <p:cNvSpPr/>
          <p:nvPr/>
        </p:nvSpPr>
        <p:spPr>
          <a:xfrm>
            <a:off x="3542215" y="2283223"/>
            <a:ext cx="4505293" cy="130664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100"/>
              <a:buFont typeface="Arial"/>
              <a:buNone/>
            </a:pPr>
            <a:r>
              <a:rPr lang="tr-TR" sz="1600">
                <a:solidFill>
                  <a:schemeClr val="dk1"/>
                </a:solidFill>
                <a:latin typeface="Times New Roman"/>
                <a:ea typeface="Times New Roman"/>
                <a:cs typeface="Times New Roman"/>
                <a:sym typeface="Times New Roman"/>
              </a:rPr>
              <a:t>EDA helps Swire-Coca Cola to consider factors that will help them to predict the profitability and decrease losses as well.</a:t>
            </a:r>
            <a:endParaRPr i="0" sz="1600" u="none" cap="none" strike="noStrike">
              <a:solidFill>
                <a:schemeClr val="dk1"/>
              </a:solidFill>
              <a:latin typeface="Times New Roman"/>
              <a:ea typeface="Times New Roman"/>
              <a:cs typeface="Times New Roman"/>
              <a:sym typeface="Times New Roman"/>
            </a:endParaRPr>
          </a:p>
        </p:txBody>
      </p:sp>
      <p:grpSp>
        <p:nvGrpSpPr>
          <p:cNvPr id="161" name="Google Shape;161;p20"/>
          <p:cNvGrpSpPr/>
          <p:nvPr/>
        </p:nvGrpSpPr>
        <p:grpSpPr>
          <a:xfrm>
            <a:off x="3654103" y="2185104"/>
            <a:ext cx="4260056" cy="34289"/>
            <a:chOff x="5029200" y="2769580"/>
            <a:chExt cx="5680075" cy="45719"/>
          </a:xfrm>
        </p:grpSpPr>
        <p:sp>
          <p:nvSpPr>
            <p:cNvPr id="162" name="Google Shape;162;p20"/>
            <p:cNvSpPr/>
            <p:nvPr/>
          </p:nvSpPr>
          <p:spPr>
            <a:xfrm>
              <a:off x="5029200" y="2769580"/>
              <a:ext cx="723900" cy="45719"/>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163" name="Google Shape;163;p20"/>
            <p:cNvCxnSpPr/>
            <p:nvPr/>
          </p:nvCxnSpPr>
          <p:spPr>
            <a:xfrm>
              <a:off x="5711825" y="2792439"/>
              <a:ext cx="4997450" cy="0"/>
            </a:xfrm>
            <a:prstGeom prst="straightConnector1">
              <a:avLst/>
            </a:prstGeom>
            <a:noFill/>
            <a:ln cap="flat" cmpd="sng" w="9525">
              <a:solidFill>
                <a:srgbClr val="C00000"/>
              </a:solidFill>
              <a:prstDash val="solid"/>
              <a:miter lim="800000"/>
              <a:headEnd len="sm" w="sm" type="none"/>
              <a:tailEnd len="sm" w="sm" type="none"/>
            </a:ln>
          </p:spPr>
        </p:cxnSp>
      </p:grpSp>
      <p:pic>
        <p:nvPicPr>
          <p:cNvPr id="164" name="Google Shape;164;p20"/>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165" name="Google Shape;165;p20"/>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4000" fill="hold"/>
                                        <p:tgtEl>
                                          <p:spTgt spid="151"/>
                                        </p:tgtEl>
                                        <p:attrNameLst>
                                          <p:attrName>r</p:attrName>
                                        </p:attrNameLst>
                                      </p:cBhvr>
                                    </p:animRot>
                                  </p:childTnLst>
                                </p:cTn>
                              </p:par>
                              <p:par>
                                <p:cTn fill="hold" nodeType="withEffect" presetClass="entr" presetID="23" presetSubtype="16">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ppt_w</p:attrName>
                                        </p:attrNameLst>
                                      </p:cBhvr>
                                      <p:tavLst>
                                        <p:tav fmla="" tm="0">
                                          <p:val>
                                            <p:strVal val="0"/>
                                          </p:val>
                                        </p:tav>
                                        <p:tav fmla="" tm="100000">
                                          <p:val>
                                            <p:strVal val="#ppt_w"/>
                                          </p:val>
                                        </p:tav>
                                      </p:tavLst>
                                    </p:anim>
                                    <p:anim calcmode="lin" valueType="num">
                                      <p:cBhvr additive="base">
                                        <p:cTn dur="500"/>
                                        <p:tgtEl>
                                          <p:spTgt spid="15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ppt_w</p:attrName>
                                        </p:attrNameLst>
                                      </p:cBhvr>
                                      <p:tavLst>
                                        <p:tav fmla="" tm="0">
                                          <p:val>
                                            <p:strVal val="0"/>
                                          </p:val>
                                        </p:tav>
                                        <p:tav fmla="" tm="100000">
                                          <p:val>
                                            <p:strVal val="#ppt_w"/>
                                          </p:val>
                                        </p:tav>
                                      </p:tavLst>
                                    </p:anim>
                                    <p:anim calcmode="lin" valueType="num">
                                      <p:cBhvr additive="base">
                                        <p:cTn dur="500"/>
                                        <p:tgtEl>
                                          <p:spTgt spid="15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25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nvSpPr>
        <p:spPr>
          <a:xfrm>
            <a:off x="963572" y="64885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1</a:t>
            </a:r>
            <a:endParaRPr b="1" i="0" sz="1800" u="none" cap="none" strike="noStrike">
              <a:solidFill>
                <a:srgbClr val="C00000"/>
              </a:solidFill>
              <a:latin typeface="Times New Roman"/>
              <a:ea typeface="Times New Roman"/>
              <a:cs typeface="Times New Roman"/>
              <a:sym typeface="Times New Roman"/>
            </a:endParaRPr>
          </a:p>
        </p:txBody>
      </p:sp>
      <p:sp>
        <p:nvSpPr>
          <p:cNvPr id="172" name="Google Shape;172;p21"/>
          <p:cNvSpPr txBox="1"/>
          <p:nvPr/>
        </p:nvSpPr>
        <p:spPr>
          <a:xfrm>
            <a:off x="963575" y="1033750"/>
            <a:ext cx="41274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Correlation of Profit VS Discount and Sales</a:t>
            </a:r>
            <a:endParaRPr b="1" i="0" sz="1800" u="none" cap="none" strike="noStrike">
              <a:solidFill>
                <a:srgbClr val="C00000"/>
              </a:solidFill>
              <a:latin typeface="Times New Roman"/>
              <a:ea typeface="Times New Roman"/>
              <a:cs typeface="Times New Roman"/>
              <a:sym typeface="Times New Roman"/>
            </a:endParaRPr>
          </a:p>
        </p:txBody>
      </p:sp>
      <p:pic>
        <p:nvPicPr>
          <p:cNvPr id="173" name="Google Shape;173;p21"/>
          <p:cNvPicPr preferRelativeResize="0"/>
          <p:nvPr/>
        </p:nvPicPr>
        <p:blipFill>
          <a:blip r:embed="rId3">
            <a:alphaModFix/>
          </a:blip>
          <a:stretch>
            <a:fillRect/>
          </a:stretch>
        </p:blipFill>
        <p:spPr>
          <a:xfrm>
            <a:off x="4612100" y="1501999"/>
            <a:ext cx="4127400" cy="3095550"/>
          </a:xfrm>
          <a:prstGeom prst="rect">
            <a:avLst/>
          </a:prstGeom>
          <a:noFill/>
          <a:ln>
            <a:noFill/>
          </a:ln>
        </p:spPr>
      </p:pic>
      <p:pic>
        <p:nvPicPr>
          <p:cNvPr id="174" name="Google Shape;174;p21"/>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175" name="Google Shape;175;p21"/>
          <p:cNvPicPr preferRelativeResize="0"/>
          <p:nvPr/>
        </p:nvPicPr>
        <p:blipFill>
          <a:blip r:embed="rId5">
            <a:alphaModFix/>
          </a:blip>
          <a:stretch>
            <a:fillRect/>
          </a:stretch>
        </p:blipFill>
        <p:spPr>
          <a:xfrm>
            <a:off x="876400" y="1562350"/>
            <a:ext cx="3842475" cy="2983700"/>
          </a:xfrm>
          <a:prstGeom prst="rect">
            <a:avLst/>
          </a:prstGeom>
          <a:noFill/>
          <a:ln>
            <a:noFill/>
          </a:ln>
        </p:spPr>
      </p:pic>
      <p:pic>
        <p:nvPicPr>
          <p:cNvPr id="176" name="Google Shape;176;p21"/>
          <p:cNvPicPr preferRelativeResize="0"/>
          <p:nvPr/>
        </p:nvPicPr>
        <p:blipFill>
          <a:blip r:embed="rId6">
            <a:alphaModFix/>
          </a:blip>
          <a:stretch>
            <a:fillRect/>
          </a:stretch>
        </p:blipFill>
        <p:spPr>
          <a:xfrm>
            <a:off x="0" y="0"/>
            <a:ext cx="9144001" cy="171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nvSpPr>
        <p:spPr>
          <a:xfrm>
            <a:off x="722472" y="153565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2</a:t>
            </a:r>
            <a:endParaRPr b="1" i="0" sz="1800" u="none" cap="none" strike="noStrike">
              <a:solidFill>
                <a:srgbClr val="C00000"/>
              </a:solidFill>
              <a:latin typeface="Times New Roman"/>
              <a:ea typeface="Times New Roman"/>
              <a:cs typeface="Times New Roman"/>
              <a:sym typeface="Times New Roman"/>
            </a:endParaRPr>
          </a:p>
        </p:txBody>
      </p:sp>
      <p:pic>
        <p:nvPicPr>
          <p:cNvPr id="183" name="Google Shape;183;p22"/>
          <p:cNvPicPr preferRelativeResize="0"/>
          <p:nvPr/>
        </p:nvPicPr>
        <p:blipFill>
          <a:blip r:embed="rId3">
            <a:alphaModFix/>
          </a:blip>
          <a:stretch>
            <a:fillRect/>
          </a:stretch>
        </p:blipFill>
        <p:spPr>
          <a:xfrm>
            <a:off x="5370075" y="1285050"/>
            <a:ext cx="3524599" cy="3466950"/>
          </a:xfrm>
          <a:prstGeom prst="rect">
            <a:avLst/>
          </a:prstGeom>
          <a:noFill/>
          <a:ln>
            <a:noFill/>
          </a:ln>
        </p:spPr>
      </p:pic>
      <p:sp>
        <p:nvSpPr>
          <p:cNvPr id="184" name="Google Shape;184;p22"/>
          <p:cNvSpPr txBox="1"/>
          <p:nvPr/>
        </p:nvSpPr>
        <p:spPr>
          <a:xfrm>
            <a:off x="722463" y="1991825"/>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Sales of each </a:t>
            </a:r>
            <a:r>
              <a:rPr b="1" lang="tr-TR" sz="1800">
                <a:solidFill>
                  <a:srgbClr val="C00000"/>
                </a:solidFill>
                <a:latin typeface="Times New Roman"/>
                <a:ea typeface="Times New Roman"/>
                <a:cs typeface="Times New Roman"/>
                <a:sym typeface="Times New Roman"/>
              </a:rPr>
              <a:t>Beverage</a:t>
            </a:r>
            <a:r>
              <a:rPr b="1" lang="tr-TR" sz="1800">
                <a:solidFill>
                  <a:srgbClr val="C00000"/>
                </a:solidFill>
                <a:latin typeface="Times New Roman"/>
                <a:ea typeface="Times New Roman"/>
                <a:cs typeface="Times New Roman"/>
                <a:sym typeface="Times New Roman"/>
              </a:rPr>
              <a:t> type</a:t>
            </a:r>
            <a:endParaRPr b="1" i="0" sz="1800" u="none" cap="none" strike="noStrike">
              <a:solidFill>
                <a:srgbClr val="C00000"/>
              </a:solidFill>
              <a:latin typeface="Times New Roman"/>
              <a:ea typeface="Times New Roman"/>
              <a:cs typeface="Times New Roman"/>
              <a:sym typeface="Times New Roman"/>
            </a:endParaRPr>
          </a:p>
        </p:txBody>
      </p:sp>
      <p:sp>
        <p:nvSpPr>
          <p:cNvPr id="185" name="Google Shape;185;p22"/>
          <p:cNvSpPr txBox="1"/>
          <p:nvPr/>
        </p:nvSpPr>
        <p:spPr>
          <a:xfrm>
            <a:off x="559550" y="2372650"/>
            <a:ext cx="4647600" cy="17166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Beverage</a:t>
            </a:r>
            <a:r>
              <a:rPr lang="tr-TR" sz="1600">
                <a:solidFill>
                  <a:schemeClr val="dk1"/>
                </a:solidFill>
                <a:latin typeface="Times New Roman"/>
                <a:ea typeface="Times New Roman"/>
                <a:cs typeface="Times New Roman"/>
                <a:sym typeface="Times New Roman"/>
              </a:rPr>
              <a:t> type has a significant effect on sales. Core Sparkling beverages sells more than all the other combined.</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This data will also help us improve our marketing and advertising </a:t>
            </a:r>
            <a:r>
              <a:rPr lang="tr-TR" sz="1600">
                <a:solidFill>
                  <a:schemeClr val="dk1"/>
                </a:solidFill>
                <a:latin typeface="Times New Roman"/>
                <a:ea typeface="Times New Roman"/>
                <a:cs typeface="Times New Roman"/>
                <a:sym typeface="Times New Roman"/>
              </a:rPr>
              <a:t>strategies</a:t>
            </a:r>
            <a:r>
              <a:rPr lang="tr-TR" sz="1600">
                <a:solidFill>
                  <a:schemeClr val="dk1"/>
                </a:solidFill>
                <a:latin typeface="Times New Roman"/>
                <a:ea typeface="Times New Roman"/>
                <a:cs typeface="Times New Roman"/>
                <a:sym typeface="Times New Roman"/>
              </a:rPr>
              <a:t> to improve sales of other </a:t>
            </a:r>
            <a:r>
              <a:rPr lang="tr-TR" sz="1600">
                <a:solidFill>
                  <a:schemeClr val="dk1"/>
                </a:solidFill>
                <a:latin typeface="Times New Roman"/>
                <a:ea typeface="Times New Roman"/>
                <a:cs typeface="Times New Roman"/>
                <a:sym typeface="Times New Roman"/>
              </a:rPr>
              <a:t>beverages</a:t>
            </a:r>
            <a:r>
              <a:rPr lang="tr-TR" sz="1600">
                <a:solidFill>
                  <a:schemeClr val="dk1"/>
                </a:solidFill>
                <a:latin typeface="Times New Roman"/>
                <a:ea typeface="Times New Roman"/>
                <a:cs typeface="Times New Roman"/>
                <a:sym typeface="Times New Roman"/>
              </a:rPr>
              <a:t> as well.</a:t>
            </a:r>
            <a:endParaRPr sz="1600">
              <a:solidFill>
                <a:schemeClr val="dk1"/>
              </a:solidFill>
              <a:latin typeface="Times New Roman"/>
              <a:ea typeface="Times New Roman"/>
              <a:cs typeface="Times New Roman"/>
              <a:sym typeface="Times New Roman"/>
            </a:endParaRPr>
          </a:p>
        </p:txBody>
      </p:sp>
      <p:pic>
        <p:nvPicPr>
          <p:cNvPr id="186" name="Google Shape;186;p22"/>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187" name="Google Shape;187;p22"/>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d White Presentation Template，GoogleSlides.org">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