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4/15/2025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4/15/2025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4/15/2025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EBCF-4847-93B1-CE11-CD6EF6ED3878}"/>
              </a:ext>
            </a:extLst>
          </p:cNvPr>
          <p:cNvSpPr>
            <a:spLocks noGrp="1"/>
          </p:cNvSpPr>
          <p:nvPr>
            <p:ph type="ctrTitle"/>
          </p:nvPr>
        </p:nvSpPr>
        <p:spPr/>
        <p:txBody>
          <a:bodyPr/>
          <a:lstStyle/>
          <a:p>
            <a:r>
              <a:rPr lang="en-US" dirty="0" err="1"/>
              <a:t>Blinkit</a:t>
            </a:r>
            <a:r>
              <a:rPr lang="en-US" dirty="0"/>
              <a:t> </a:t>
            </a:r>
            <a:endParaRPr lang="en-IN" dirty="0"/>
          </a:p>
        </p:txBody>
      </p:sp>
      <p:sp>
        <p:nvSpPr>
          <p:cNvPr id="3" name="Subtitle 2">
            <a:extLst>
              <a:ext uri="{FF2B5EF4-FFF2-40B4-BE49-F238E27FC236}">
                <a16:creationId xmlns:a16="http://schemas.microsoft.com/office/drawing/2014/main" id="{13B04D66-4FBF-41AA-5376-D92D911F1CE2}"/>
              </a:ext>
            </a:extLst>
          </p:cNvPr>
          <p:cNvSpPr>
            <a:spLocks noGrp="1"/>
          </p:cNvSpPr>
          <p:nvPr>
            <p:ph type="subTitle" idx="1"/>
          </p:nvPr>
        </p:nvSpPr>
        <p:spPr/>
        <p:txBody>
          <a:bodyPr/>
          <a:lstStyle/>
          <a:p>
            <a:r>
              <a:rPr lang="en-US" dirty="0"/>
              <a:t>DATA ANALYSIS AND INSIGHTS</a:t>
            </a:r>
            <a:endParaRPr lang="en-IN" dirty="0"/>
          </a:p>
        </p:txBody>
      </p:sp>
    </p:spTree>
    <p:extLst>
      <p:ext uri="{BB962C8B-B14F-4D97-AF65-F5344CB8AC3E}">
        <p14:creationId xmlns:p14="http://schemas.microsoft.com/office/powerpoint/2010/main" val="9404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77310-0178-E452-C81F-744CF69A2980}"/>
              </a:ext>
            </a:extLst>
          </p:cNvPr>
          <p:cNvSpPr>
            <a:spLocks noGrp="1"/>
          </p:cNvSpPr>
          <p:nvPr>
            <p:ph idx="1"/>
          </p:nvPr>
        </p:nvSpPr>
        <p:spPr>
          <a:xfrm>
            <a:off x="627321" y="435936"/>
            <a:ext cx="10887739" cy="6039292"/>
          </a:xfrm>
        </p:spPr>
        <p:txBody>
          <a:bodyPr>
            <a:normAutofit/>
          </a:bodyPr>
          <a:lstStyle/>
          <a:p>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Total Sales by Fat Content:</a:t>
            </a:r>
          </a:p>
          <a:p>
            <a:pPr marL="0" indent="0">
              <a:buNone/>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b="1" dirty="0"/>
              <a:t>Higher Sales for Low Fat Items</a:t>
            </a:r>
            <a:r>
              <a:rPr lang="en-US" dirty="0"/>
              <a:t>:</a:t>
            </a:r>
          </a:p>
          <a:p>
            <a:pPr marL="742950" lvl="1" indent="-285750">
              <a:buFont typeface="Wingdings" panose="05000000000000000000" pitchFamily="2" charset="2"/>
              <a:buChar char="Ø"/>
            </a:pPr>
            <a:r>
              <a:rPr lang="en-US" b="1" dirty="0"/>
              <a:t>Low Fat</a:t>
            </a:r>
            <a:r>
              <a:rPr lang="en-US" dirty="0"/>
              <a:t> products generated </a:t>
            </a:r>
            <a:r>
              <a:rPr lang="en-US" b="1" dirty="0"/>
              <a:t>776.32K</a:t>
            </a:r>
            <a:r>
              <a:rPr lang="en-US" dirty="0"/>
              <a:t> in total sales, which is significantly higher than </a:t>
            </a:r>
            <a:r>
              <a:rPr lang="en-US" b="1" dirty="0"/>
              <a:t>Regular</a:t>
            </a:r>
            <a:r>
              <a:rPr lang="en-US" dirty="0"/>
              <a:t> products at </a:t>
            </a:r>
            <a:r>
              <a:rPr lang="en-US" b="1" dirty="0"/>
              <a:t>425.362K</a:t>
            </a:r>
            <a:r>
              <a:rPr lang="en-US" dirty="0"/>
              <a:t>.</a:t>
            </a:r>
          </a:p>
          <a:p>
            <a:pPr marL="742950" lvl="1" indent="-285750">
              <a:buFont typeface="Wingdings" panose="05000000000000000000" pitchFamily="2" charset="2"/>
              <a:buChar char="Ø"/>
            </a:pPr>
            <a:r>
              <a:rPr lang="en-US" dirty="0"/>
              <a:t>This suggests that </a:t>
            </a:r>
            <a:r>
              <a:rPr lang="en-US" b="1" dirty="0"/>
              <a:t>Low Fat items are more popular or in higher demand</a:t>
            </a:r>
            <a:r>
              <a:rPr lang="en-US" dirty="0"/>
              <a:t>.</a:t>
            </a:r>
          </a:p>
          <a:p>
            <a:pPr>
              <a:buFont typeface="Wingdings" panose="05000000000000000000" pitchFamily="2" charset="2"/>
              <a:buChar char="Ø"/>
            </a:pPr>
            <a:r>
              <a:rPr lang="en-US" b="1" dirty="0"/>
              <a:t>Comparable Average Sales</a:t>
            </a:r>
            <a:r>
              <a:rPr lang="en-US" dirty="0"/>
              <a:t>:</a:t>
            </a:r>
          </a:p>
          <a:p>
            <a:pPr marL="742950" lvl="1" indent="-285750">
              <a:buFont typeface="Wingdings" panose="05000000000000000000" pitchFamily="2" charset="2"/>
              <a:buChar char="Ø"/>
            </a:pPr>
            <a:r>
              <a:rPr lang="en-US" dirty="0"/>
              <a:t>Average sales per item are almost the same for both types: </a:t>
            </a:r>
            <a:r>
              <a:rPr lang="en-US" b="1" dirty="0"/>
              <a:t>141</a:t>
            </a:r>
            <a:r>
              <a:rPr lang="en-US" dirty="0"/>
              <a:t> for Low Fat and </a:t>
            </a:r>
            <a:r>
              <a:rPr lang="en-US" b="1" dirty="0"/>
              <a:t>142</a:t>
            </a:r>
            <a:r>
              <a:rPr lang="en-US" dirty="0"/>
              <a:t> for Regular.</a:t>
            </a:r>
          </a:p>
          <a:p>
            <a:pPr marL="742950" lvl="1" indent="-285750">
              <a:buFont typeface="Wingdings" panose="05000000000000000000" pitchFamily="2" charset="2"/>
              <a:buChar char="Ø"/>
            </a:pPr>
            <a:r>
              <a:rPr lang="en-US" dirty="0"/>
              <a:t>This indicates that </a:t>
            </a:r>
            <a:r>
              <a:rPr lang="en-US" b="1" dirty="0"/>
              <a:t>on a per-item basis, both categories perform similarly</a:t>
            </a:r>
            <a:r>
              <a:rPr lang="en-US" dirty="0"/>
              <a:t> in terms of sales.</a:t>
            </a:r>
          </a:p>
          <a:p>
            <a:pPr>
              <a:buFont typeface="Wingdings" panose="05000000000000000000" pitchFamily="2" charset="2"/>
              <a:buChar char="Ø"/>
            </a:pPr>
            <a:r>
              <a:rPr lang="en-US" b="1" dirty="0"/>
              <a:t>More Low Fat Products in Market</a:t>
            </a:r>
            <a:r>
              <a:rPr lang="en-US" dirty="0"/>
              <a:t>:</a:t>
            </a:r>
          </a:p>
          <a:p>
            <a:pPr marL="742950" lvl="1" indent="-285750">
              <a:buFont typeface="Wingdings" panose="05000000000000000000" pitchFamily="2" charset="2"/>
              <a:buChar char="Ø"/>
            </a:pPr>
            <a:r>
              <a:rPr lang="en-US" dirty="0"/>
              <a:t>There are </a:t>
            </a:r>
            <a:r>
              <a:rPr lang="en-US" b="1" dirty="0"/>
              <a:t>5,517 Low Fat</a:t>
            </a:r>
            <a:r>
              <a:rPr lang="en-US" dirty="0"/>
              <a:t> items compared to </a:t>
            </a:r>
            <a:r>
              <a:rPr lang="en-US" b="1" dirty="0"/>
              <a:t>3,006 Regular</a:t>
            </a:r>
            <a:r>
              <a:rPr lang="en-US" dirty="0"/>
              <a:t> items.</a:t>
            </a:r>
          </a:p>
          <a:p>
            <a:pPr marL="742950" lvl="1" indent="-285750">
              <a:buFont typeface="Wingdings" panose="05000000000000000000" pitchFamily="2" charset="2"/>
              <a:buChar char="Ø"/>
            </a:pPr>
            <a:r>
              <a:rPr lang="en-US" dirty="0"/>
              <a:t>The larger number of Low Fat items may be contributing to the higher total sales.</a:t>
            </a:r>
          </a:p>
          <a:p>
            <a:pPr>
              <a:buFont typeface="Wingdings" panose="05000000000000000000" pitchFamily="2" charset="2"/>
              <a:buChar char="Ø"/>
            </a:pPr>
            <a:r>
              <a:rPr lang="en-US" b="1" dirty="0"/>
              <a:t>Same Customer Satisfaction</a:t>
            </a:r>
            <a:r>
              <a:rPr lang="en-US" dirty="0"/>
              <a:t>:</a:t>
            </a:r>
          </a:p>
          <a:p>
            <a:pPr marL="742950" lvl="1" indent="-285750">
              <a:buFont typeface="Wingdings" panose="05000000000000000000" pitchFamily="2" charset="2"/>
              <a:buChar char="Ø"/>
            </a:pPr>
            <a:r>
              <a:rPr lang="en-US" b="1" dirty="0"/>
              <a:t>Average Rating</a:t>
            </a:r>
            <a:r>
              <a:rPr lang="en-US" dirty="0"/>
              <a:t> is </a:t>
            </a:r>
            <a:r>
              <a:rPr lang="en-US" b="1" dirty="0"/>
              <a:t>4</a:t>
            </a:r>
            <a:r>
              <a:rPr lang="en-US" dirty="0"/>
              <a:t> for both categories, indicating </a:t>
            </a:r>
            <a:r>
              <a:rPr lang="en-US" b="1" dirty="0"/>
              <a:t>equal customer satisfaction or quality perception</a:t>
            </a:r>
            <a:r>
              <a:rPr lang="en-US" dirty="0"/>
              <a:t> for both types.</a:t>
            </a:r>
          </a:p>
          <a:p>
            <a:pPr marL="0" indent="0">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576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5F01C-3DD6-A3C7-ECF8-24E1893181F6}"/>
              </a:ext>
            </a:extLst>
          </p:cNvPr>
          <p:cNvSpPr>
            <a:spLocks noGrp="1"/>
          </p:cNvSpPr>
          <p:nvPr>
            <p:ph idx="1"/>
          </p:nvPr>
        </p:nvSpPr>
        <p:spPr>
          <a:xfrm>
            <a:off x="414670" y="361508"/>
            <a:ext cx="11291777" cy="6411432"/>
          </a:xfrm>
        </p:spPr>
        <p:txBody>
          <a:bodyPr>
            <a:normAutofit/>
          </a:bodyPr>
          <a:lstStyle/>
          <a:p>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Total Sales by Item Type:</a:t>
            </a:r>
          </a:p>
          <a:p>
            <a:endParaRPr lang="en-US" dirty="0"/>
          </a:p>
          <a:p>
            <a:pPr>
              <a:buFont typeface="Wingdings" panose="05000000000000000000" pitchFamily="2" charset="2"/>
              <a:buChar char="Ø"/>
            </a:pPr>
            <a:r>
              <a:rPr lang="en-US" b="1" dirty="0"/>
              <a:t>Top-Selling Categories:</a:t>
            </a:r>
          </a:p>
          <a:p>
            <a:pPr lvl="1">
              <a:buFont typeface="Wingdings" panose="05000000000000000000" pitchFamily="2" charset="2"/>
              <a:buChar char="Ø"/>
            </a:pPr>
            <a:r>
              <a:rPr lang="en-US" dirty="0"/>
              <a:t>Fruits and Vegetables (178K) and Snack Foods (175K) lead the pack in total sales.</a:t>
            </a:r>
          </a:p>
          <a:p>
            <a:pPr lvl="1">
              <a:buFont typeface="Wingdings" panose="05000000000000000000" pitchFamily="2" charset="2"/>
              <a:buChar char="Ø"/>
            </a:pPr>
            <a:r>
              <a:rPr lang="en-US" dirty="0"/>
              <a:t>These categories likely represent daily consumption essentials and attract repeat purchases.</a:t>
            </a:r>
          </a:p>
          <a:p>
            <a:pPr>
              <a:buFont typeface="Wingdings" panose="05000000000000000000" pitchFamily="2" charset="2"/>
              <a:buChar char="Ø"/>
            </a:pPr>
            <a:r>
              <a:rPr lang="en-US" b="1" dirty="0"/>
              <a:t>High-Performers with Fewer Items:</a:t>
            </a:r>
          </a:p>
          <a:p>
            <a:pPr lvl="1">
              <a:buFont typeface="Wingdings" panose="05000000000000000000" pitchFamily="2" charset="2"/>
              <a:buChar char="Ø"/>
            </a:pPr>
            <a:r>
              <a:rPr lang="en-US" dirty="0"/>
              <a:t>Household (135K) has only 910 items but high average sales (149), indicating strong demand per item.</a:t>
            </a:r>
          </a:p>
          <a:p>
            <a:pPr lvl="1">
              <a:buFont typeface="Wingdings" panose="05000000000000000000" pitchFamily="2" charset="2"/>
              <a:buChar char="Ø"/>
            </a:pPr>
            <a:r>
              <a:rPr lang="en-US" dirty="0"/>
              <a:t>Dairy (101K) and Canned (90K) also show efficient sales with relatively fewer items.</a:t>
            </a:r>
          </a:p>
          <a:p>
            <a:pPr>
              <a:buFont typeface="Wingdings" panose="05000000000000000000" pitchFamily="2" charset="2"/>
              <a:buChar char="Ø"/>
            </a:pPr>
            <a:r>
              <a:rPr lang="en-US" b="1" dirty="0"/>
              <a:t>Low Total Sales Categories:</a:t>
            </a:r>
          </a:p>
          <a:p>
            <a:pPr lvl="1">
              <a:buFont typeface="Wingdings" panose="05000000000000000000" pitchFamily="2" charset="2"/>
              <a:buChar char="Ø"/>
            </a:pPr>
            <a:r>
              <a:rPr lang="en-US" dirty="0"/>
              <a:t>Seafood (9K), Breakfast (15.6K), and Starchy Foods (21.8K) are at the bottom, possibly due to limited inventory or lower demand.</a:t>
            </a:r>
          </a:p>
          <a:p>
            <a:pPr lvl="1">
              <a:buFont typeface="Wingdings" panose="05000000000000000000" pitchFamily="2" charset="2"/>
              <a:buChar char="Ø"/>
            </a:pPr>
            <a:r>
              <a:rPr lang="en-US" dirty="0"/>
              <a:t>Could be areas to analyze further for product expansion or marketing boost.</a:t>
            </a:r>
          </a:p>
          <a:p>
            <a:pPr>
              <a:buFont typeface="Wingdings" panose="05000000000000000000" pitchFamily="2" charset="2"/>
              <a:buChar char="Ø"/>
            </a:pPr>
            <a:r>
              <a:rPr lang="en-US" b="1" dirty="0"/>
              <a:t>Rating Observation:</a:t>
            </a:r>
          </a:p>
          <a:p>
            <a:pPr lvl="1">
              <a:buFont typeface="Wingdings" panose="05000000000000000000" pitchFamily="2" charset="2"/>
              <a:buChar char="Ø"/>
            </a:pPr>
            <a:r>
              <a:rPr lang="en-US" dirty="0"/>
              <a:t>Most categories have a solid Avg Rating of 4, showing customer satisfaction is consistently good.</a:t>
            </a:r>
          </a:p>
          <a:p>
            <a:pPr lvl="1">
              <a:buFont typeface="Wingdings" panose="05000000000000000000" pitchFamily="2" charset="2"/>
              <a:buChar char="Ø"/>
            </a:pPr>
            <a:r>
              <a:rPr lang="en-US" dirty="0"/>
              <a:t>A few categories like Snack Foods, Soft Drinks, Breads, Hard Drinks, Starchy Foods, Breakfast have 3.9, a slight dip — worth checking if it reflects quality, pricing, or availability concerns.</a:t>
            </a:r>
          </a:p>
          <a:p>
            <a:endParaRPr lang="en-IN" dirty="0"/>
          </a:p>
        </p:txBody>
      </p:sp>
    </p:spTree>
    <p:extLst>
      <p:ext uri="{BB962C8B-B14F-4D97-AF65-F5344CB8AC3E}">
        <p14:creationId xmlns:p14="http://schemas.microsoft.com/office/powerpoint/2010/main" val="31320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8FB00-E888-DDA6-1EC1-6602D34E4682}"/>
              </a:ext>
            </a:extLst>
          </p:cNvPr>
          <p:cNvSpPr>
            <a:spLocks noGrp="1"/>
          </p:cNvSpPr>
          <p:nvPr>
            <p:ph idx="1"/>
          </p:nvPr>
        </p:nvSpPr>
        <p:spPr>
          <a:xfrm>
            <a:off x="393405" y="116958"/>
            <a:ext cx="11291776" cy="6485861"/>
          </a:xfrm>
        </p:spPr>
        <p:txBody>
          <a:bodyPr/>
          <a:lstStyle/>
          <a:p>
            <a:endParaRPr lang="en-US" dirty="0"/>
          </a:p>
          <a:p>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Fat Content by Outlet for Total Sales:</a:t>
            </a:r>
          </a:p>
          <a:p>
            <a:pPr marL="0" indent="0">
              <a:buNone/>
            </a:pPr>
            <a:endParaRPr lang="en-US" sz="24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b="1" dirty="0"/>
              <a:t>Tier 3 outlets lead in total sales:</a:t>
            </a:r>
          </a:p>
          <a:p>
            <a:pPr lvl="1">
              <a:buFont typeface="Wingdings" panose="05000000000000000000" pitchFamily="2" charset="2"/>
              <a:buChar char="Ø"/>
            </a:pPr>
            <a:r>
              <a:rPr lang="en-US" sz="1800" dirty="0"/>
              <a:t>Low Fat: 306,807</a:t>
            </a:r>
          </a:p>
          <a:p>
            <a:pPr lvl="1">
              <a:buFont typeface="Wingdings" panose="05000000000000000000" pitchFamily="2" charset="2"/>
              <a:buChar char="Ø"/>
            </a:pPr>
            <a:r>
              <a:rPr lang="en-US" sz="1800" dirty="0"/>
              <a:t>Regular: 165,326</a:t>
            </a:r>
          </a:p>
          <a:p>
            <a:pPr lvl="1">
              <a:buFont typeface="Wingdings" panose="05000000000000000000" pitchFamily="2" charset="2"/>
              <a:buChar char="Ø"/>
            </a:pPr>
            <a:r>
              <a:rPr lang="en-US" sz="1800" dirty="0"/>
              <a:t>Tier 3 contributes the highest sales for both fat content types, indicating wider reach or larger customer base.</a:t>
            </a:r>
          </a:p>
          <a:p>
            <a:pPr marL="228600" lvl="1" indent="0">
              <a:buNone/>
            </a:pPr>
            <a:endParaRPr lang="en-US" sz="1800" dirty="0"/>
          </a:p>
          <a:p>
            <a:pPr>
              <a:buFont typeface="Wingdings" panose="05000000000000000000" pitchFamily="2" charset="2"/>
              <a:buChar char="Ø"/>
            </a:pPr>
            <a:r>
              <a:rPr lang="en-US" b="1" dirty="0"/>
              <a:t>Consistent Preference for Low Fat Across All Tiers:</a:t>
            </a:r>
          </a:p>
          <a:p>
            <a:pPr lvl="1">
              <a:buFont typeface="Wingdings" panose="05000000000000000000" pitchFamily="2" charset="2"/>
              <a:buChar char="Ø"/>
            </a:pPr>
            <a:r>
              <a:rPr lang="en-US" sz="1800" dirty="0"/>
              <a:t>In all outlet tiers (Tier 1, Tier 2, Tier 3), Low Fat products outsell Regular fat.</a:t>
            </a:r>
          </a:p>
          <a:p>
            <a:pPr lvl="1">
              <a:buFont typeface="Wingdings" panose="05000000000000000000" pitchFamily="2" charset="2"/>
              <a:buChar char="Ø"/>
            </a:pPr>
            <a:r>
              <a:rPr lang="en-US" sz="1800" dirty="0"/>
              <a:t>This shows a customer preference toward healthier options, regardless of outlet location.</a:t>
            </a:r>
          </a:p>
          <a:p>
            <a:pPr marL="228600" lvl="1" indent="0">
              <a:buNone/>
            </a:pPr>
            <a:endParaRPr lang="en-US" sz="1800" dirty="0"/>
          </a:p>
          <a:p>
            <a:pPr>
              <a:buFont typeface="Wingdings" panose="05000000000000000000" pitchFamily="2" charset="2"/>
              <a:buChar char="Ø"/>
            </a:pPr>
            <a:r>
              <a:rPr lang="en-US" b="1" dirty="0"/>
              <a:t>Sales Growth Across Tiers:</a:t>
            </a:r>
          </a:p>
          <a:p>
            <a:pPr lvl="1">
              <a:buFont typeface="Wingdings" panose="05000000000000000000" pitchFamily="2" charset="2"/>
              <a:buChar char="Ø"/>
            </a:pPr>
            <a:r>
              <a:rPr lang="en-US" sz="1800" dirty="0"/>
              <a:t>Sales (both Low Fat and Regular) increase progressively from Tier 1 to Tier 3.</a:t>
            </a:r>
          </a:p>
          <a:p>
            <a:pPr lvl="1">
              <a:buFont typeface="Wingdings" panose="05000000000000000000" pitchFamily="2" charset="2"/>
              <a:buChar char="Ø"/>
            </a:pPr>
            <a:r>
              <a:rPr lang="en-US" sz="1800" dirty="0"/>
              <a:t>Possibly due to greater outlet density or larger footfall in Tier 3 areas.</a:t>
            </a:r>
          </a:p>
          <a:p>
            <a:endParaRPr lang="en-IN" sz="2400" u="sng"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892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75602-C88D-5E06-0564-07FC97857D0E}"/>
              </a:ext>
            </a:extLst>
          </p:cNvPr>
          <p:cNvSpPr>
            <a:spLocks noGrp="1"/>
          </p:cNvSpPr>
          <p:nvPr>
            <p:ph idx="1"/>
          </p:nvPr>
        </p:nvSpPr>
        <p:spPr>
          <a:xfrm>
            <a:off x="691116" y="255181"/>
            <a:ext cx="10749517" cy="6251945"/>
          </a:xfrm>
        </p:spPr>
        <p:txBody>
          <a:bodyPr>
            <a:normAutofit/>
          </a:bodyPr>
          <a:lstStyle/>
          <a:p>
            <a:pPr marL="0" indent="0">
              <a:buNone/>
            </a:pPr>
            <a:r>
              <a:rPr lang="en-US" sz="2400" b="1" u="sng" dirty="0"/>
              <a:t>Total Sales by Outlet Establishment</a:t>
            </a:r>
          </a:p>
          <a:p>
            <a:pPr marL="0" indent="0">
              <a:buNone/>
            </a:pPr>
            <a:endParaRPr lang="en-IN" dirty="0"/>
          </a:p>
          <a:p>
            <a:pPr>
              <a:buFont typeface="Wingdings" panose="05000000000000000000" pitchFamily="2" charset="2"/>
              <a:buChar char="Ø"/>
            </a:pPr>
            <a:r>
              <a:rPr lang="en-US" b="1" dirty="0"/>
              <a:t>Top Performing Outlet (1998):</a:t>
            </a:r>
            <a:endParaRPr lang="en-US" dirty="0"/>
          </a:p>
          <a:p>
            <a:pPr lvl="1">
              <a:buFont typeface="Wingdings" panose="05000000000000000000" pitchFamily="2" charset="2"/>
              <a:buChar char="Ø"/>
            </a:pPr>
            <a:r>
              <a:rPr lang="en-US" dirty="0"/>
              <a:t>The outlet established in </a:t>
            </a:r>
            <a:r>
              <a:rPr lang="en-US" b="1" dirty="0"/>
              <a:t>1998</a:t>
            </a:r>
            <a:r>
              <a:rPr lang="en-US" dirty="0"/>
              <a:t> has the </a:t>
            </a:r>
            <a:r>
              <a:rPr lang="en-US" b="1" dirty="0"/>
              <a:t>highest total sales</a:t>
            </a:r>
            <a:r>
              <a:rPr lang="en-US" dirty="0"/>
              <a:t>: </a:t>
            </a:r>
            <a:r>
              <a:rPr lang="en-US" b="1" dirty="0"/>
              <a:t>204,522.26</a:t>
            </a:r>
            <a:r>
              <a:rPr lang="en-US" dirty="0"/>
              <a:t>, significantly outperforming all others.</a:t>
            </a:r>
          </a:p>
          <a:p>
            <a:pPr marL="0" indent="0">
              <a:buNone/>
            </a:pPr>
            <a:endParaRPr lang="en-IN" dirty="0"/>
          </a:p>
          <a:p>
            <a:pPr>
              <a:buFont typeface="Wingdings" panose="05000000000000000000" pitchFamily="2" charset="2"/>
              <a:buChar char="Ø"/>
            </a:pPr>
            <a:r>
              <a:rPr lang="en-US" b="1" dirty="0"/>
              <a:t>Lowest Sales (2011):</a:t>
            </a:r>
            <a:endParaRPr lang="en-US" dirty="0"/>
          </a:p>
          <a:p>
            <a:pPr lvl="1">
              <a:buFont typeface="Wingdings" panose="05000000000000000000" pitchFamily="2" charset="2"/>
              <a:buChar char="Ø"/>
            </a:pPr>
            <a:r>
              <a:rPr lang="en-US" dirty="0"/>
              <a:t>The outlet from </a:t>
            </a:r>
            <a:r>
              <a:rPr lang="en-US" b="1" dirty="0"/>
              <a:t>2011</a:t>
            </a:r>
            <a:r>
              <a:rPr lang="en-US" dirty="0"/>
              <a:t> has the </a:t>
            </a:r>
            <a:r>
              <a:rPr lang="en-US" b="1" dirty="0"/>
              <a:t>lowest total sales</a:t>
            </a:r>
            <a:r>
              <a:rPr lang="en-US" dirty="0"/>
              <a:t>: </a:t>
            </a:r>
            <a:r>
              <a:rPr lang="en-US" b="1" dirty="0"/>
              <a:t>78,131.56</a:t>
            </a:r>
            <a:r>
              <a:rPr lang="en-US" dirty="0"/>
              <a:t>.</a:t>
            </a:r>
          </a:p>
          <a:p>
            <a:pPr marL="0" indent="0">
              <a:buNone/>
            </a:pPr>
            <a:endParaRPr lang="en-IN" dirty="0"/>
          </a:p>
          <a:p>
            <a:pPr>
              <a:buNone/>
            </a:pPr>
            <a:r>
              <a:rPr lang="en-US" b="1" dirty="0"/>
              <a:t>Recent Outlets (2020 &amp; 2022):</a:t>
            </a:r>
            <a:endParaRPr lang="en-US" dirty="0"/>
          </a:p>
          <a:p>
            <a:pPr lvl="1">
              <a:buFont typeface="Wingdings" panose="05000000000000000000" pitchFamily="2" charset="2"/>
              <a:buChar char="Ø"/>
            </a:pPr>
            <a:r>
              <a:rPr lang="en-US" dirty="0"/>
              <a:t>These outlets have </a:t>
            </a:r>
            <a:r>
              <a:rPr lang="en-US" b="1" dirty="0"/>
              <a:t>sales figures close to the average</a:t>
            </a:r>
            <a:r>
              <a:rPr lang="en-US" dirty="0"/>
              <a:t> (~130K range)</a:t>
            </a:r>
          </a:p>
          <a:p>
            <a:pPr>
              <a:buFont typeface="Arial" panose="020B0604020202020204" pitchFamily="34" charset="0"/>
              <a:buChar char="•"/>
            </a:pPr>
            <a:endParaRPr lang="en-US" dirty="0"/>
          </a:p>
          <a:p>
            <a:pPr>
              <a:buNone/>
            </a:pPr>
            <a:r>
              <a:rPr lang="en-US" b="1" dirty="0"/>
              <a:t>Consistency Across Other Years:</a:t>
            </a:r>
            <a:endParaRPr lang="en-US" dirty="0"/>
          </a:p>
          <a:p>
            <a:pPr lvl="1">
              <a:buFont typeface="Wingdings" panose="05000000000000000000" pitchFamily="2" charset="2"/>
              <a:buChar char="Ø"/>
            </a:pPr>
            <a:r>
              <a:rPr lang="en-US" dirty="0"/>
              <a:t>Outlets from 2000 to 2022 (excluding 1998 &amp; 2011) show </a:t>
            </a:r>
            <a:r>
              <a:rPr lang="en-US" b="1" dirty="0"/>
              <a:t>relatively stable sales</a:t>
            </a:r>
            <a:r>
              <a:rPr lang="en-US" dirty="0"/>
              <a:t>, mostly around </a:t>
            </a:r>
            <a:r>
              <a:rPr lang="en-US" b="1" dirty="0"/>
              <a:t>130K–133K</a:t>
            </a:r>
            <a:r>
              <a:rPr lang="en-US" dirty="0"/>
              <a:t>.</a:t>
            </a:r>
          </a:p>
          <a:p>
            <a:pPr lvl="1">
              <a:buFont typeface="Wingdings" panose="05000000000000000000" pitchFamily="2" charset="2"/>
              <a:buChar char="Ø"/>
            </a:pPr>
            <a:r>
              <a:rPr lang="en-US" dirty="0"/>
              <a:t>This suggests a consistent performance pattern, possibly due to standardized processes.</a:t>
            </a:r>
          </a:p>
          <a:p>
            <a:pPr marL="0" indent="0">
              <a:buNone/>
            </a:pPr>
            <a:endParaRPr lang="en-IN" dirty="0"/>
          </a:p>
        </p:txBody>
      </p:sp>
    </p:spTree>
    <p:extLst>
      <p:ext uri="{BB962C8B-B14F-4D97-AF65-F5344CB8AC3E}">
        <p14:creationId xmlns:p14="http://schemas.microsoft.com/office/powerpoint/2010/main" val="205367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979E6-B38B-82C9-7AAD-22E2DA2B3D1C}"/>
              </a:ext>
            </a:extLst>
          </p:cNvPr>
          <p:cNvSpPr>
            <a:spLocks noGrp="1"/>
          </p:cNvSpPr>
          <p:nvPr>
            <p:ph idx="1"/>
          </p:nvPr>
        </p:nvSpPr>
        <p:spPr>
          <a:xfrm>
            <a:off x="489097" y="457200"/>
            <a:ext cx="10994065" cy="6007395"/>
          </a:xfrm>
        </p:spPr>
        <p:txBody>
          <a:bodyPr/>
          <a:lstStyle/>
          <a:p>
            <a:endParaRPr lang="en-US" dirty="0"/>
          </a:p>
          <a:p>
            <a:pPr marL="0" indent="0">
              <a:buNone/>
            </a:pPr>
            <a:r>
              <a:rPr lang="en-US" sz="2400" b="1" u="sng" kern="100" dirty="0">
                <a:effectLst/>
                <a:latin typeface="Calibri" panose="020F0502020204030204" pitchFamily="34" charset="0"/>
                <a:ea typeface="Calibri" panose="020F0502020204030204" pitchFamily="34" charset="0"/>
                <a:cs typeface="Times New Roman" panose="02020603050405020304" pitchFamily="18" charset="0"/>
              </a:rPr>
              <a:t>Percentage of Sales by Outlet Size</a:t>
            </a:r>
            <a:endParaRPr lang="en-IN" sz="2400" u="sng"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b="1" dirty="0"/>
          </a:p>
          <a:p>
            <a:pPr>
              <a:buFont typeface="Wingdings" panose="05000000000000000000" pitchFamily="2" charset="2"/>
              <a:buChar char="Ø"/>
            </a:pPr>
            <a:r>
              <a:rPr lang="en-US" b="1" dirty="0"/>
              <a:t>Medium-Sized Outlets Lead in Sales</a:t>
            </a:r>
            <a:r>
              <a:rPr lang="en-US" dirty="0"/>
              <a:t>:</a:t>
            </a:r>
          </a:p>
          <a:p>
            <a:pPr lvl="1">
              <a:buFont typeface="Wingdings" panose="05000000000000000000" pitchFamily="2" charset="2"/>
              <a:buChar char="Ø"/>
            </a:pPr>
            <a:r>
              <a:rPr lang="en-US" dirty="0"/>
              <a:t>They contribute the </a:t>
            </a:r>
            <a:r>
              <a:rPr lang="en-US" b="1" dirty="0"/>
              <a:t>highest percentage of sales: 42.27%</a:t>
            </a:r>
            <a:r>
              <a:rPr lang="en-US" dirty="0"/>
              <a:t> with </a:t>
            </a:r>
            <a:r>
              <a:rPr lang="en-US" b="1" dirty="0"/>
              <a:t>Total Sales = 507,895.73</a:t>
            </a:r>
            <a:r>
              <a:rPr lang="en-US" dirty="0"/>
              <a:t>.</a:t>
            </a:r>
          </a:p>
          <a:p>
            <a:pPr marL="0" indent="0">
              <a:buNone/>
            </a:pPr>
            <a:endParaRPr lang="en-IN" dirty="0"/>
          </a:p>
          <a:p>
            <a:pPr>
              <a:buFont typeface="Wingdings" panose="05000000000000000000" pitchFamily="2" charset="2"/>
              <a:buChar char="Ø"/>
            </a:pPr>
            <a:r>
              <a:rPr lang="en-US" b="1" dirty="0"/>
              <a:t>Small Outlets Perform Decently</a:t>
            </a:r>
            <a:r>
              <a:rPr lang="en-US" dirty="0"/>
              <a:t>:</a:t>
            </a:r>
          </a:p>
          <a:p>
            <a:pPr lvl="1">
              <a:buFont typeface="Wingdings" panose="05000000000000000000" pitchFamily="2" charset="2"/>
              <a:buChar char="Ø"/>
            </a:pPr>
            <a:r>
              <a:rPr lang="en-US" b="1" dirty="0"/>
              <a:t>37.01%</a:t>
            </a:r>
            <a:r>
              <a:rPr lang="en-US" dirty="0"/>
              <a:t> of total sales, almost competing with medium outlets.</a:t>
            </a:r>
          </a:p>
          <a:p>
            <a:pPr marL="0" indent="0">
              <a:buNone/>
            </a:pPr>
            <a:endParaRPr lang="en-IN" dirty="0"/>
          </a:p>
          <a:p>
            <a:pPr>
              <a:buFont typeface="Wingdings" panose="05000000000000000000" pitchFamily="2" charset="2"/>
              <a:buChar char="Ø"/>
            </a:pPr>
            <a:r>
              <a:rPr lang="en-US" b="1" dirty="0"/>
              <a:t>High-Sized Outlets Underperforming</a:t>
            </a:r>
            <a:r>
              <a:rPr lang="en-US" dirty="0"/>
              <a:t>:</a:t>
            </a:r>
          </a:p>
          <a:p>
            <a:pPr lvl="1">
              <a:buFont typeface="Wingdings" panose="05000000000000000000" pitchFamily="2" charset="2"/>
              <a:buChar char="Ø"/>
            </a:pPr>
            <a:r>
              <a:rPr lang="en-US" dirty="0"/>
              <a:t>Only </a:t>
            </a:r>
            <a:r>
              <a:rPr lang="en-US" b="1" dirty="0"/>
              <a:t>20.72%</a:t>
            </a:r>
            <a:r>
              <a:rPr lang="en-US" dirty="0"/>
              <a:t> contribution, despite potentially higher capacity.</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7465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8146F-6376-55A4-65DC-CF5FC533123C}"/>
              </a:ext>
            </a:extLst>
          </p:cNvPr>
          <p:cNvSpPr>
            <a:spLocks noGrp="1"/>
          </p:cNvSpPr>
          <p:nvPr>
            <p:ph idx="1"/>
          </p:nvPr>
        </p:nvSpPr>
        <p:spPr>
          <a:xfrm>
            <a:off x="520995" y="425302"/>
            <a:ext cx="11004698" cy="6039293"/>
          </a:xfrm>
        </p:spPr>
        <p:txBody>
          <a:bodyPr>
            <a:normAutofit/>
          </a:bodyPr>
          <a:lstStyle/>
          <a:p>
            <a:r>
              <a:rPr lang="en-IN" sz="2400" b="1" u="sng" dirty="0"/>
              <a:t>Sales by Outlet Location</a:t>
            </a:r>
          </a:p>
          <a:p>
            <a:pPr marL="0" indent="0">
              <a:buNone/>
            </a:pPr>
            <a:endParaRPr lang="en-IN" sz="2400" b="1" u="sng" dirty="0"/>
          </a:p>
          <a:p>
            <a:pPr>
              <a:buFont typeface="Wingdings" panose="05000000000000000000" pitchFamily="2" charset="2"/>
              <a:buChar char="Ø"/>
            </a:pPr>
            <a:r>
              <a:rPr lang="en-US" b="1" dirty="0"/>
              <a:t>Tier 3 Locations Dominate Sales</a:t>
            </a:r>
            <a:r>
              <a:rPr lang="en-US" dirty="0"/>
              <a:t>:</a:t>
            </a:r>
          </a:p>
          <a:p>
            <a:pPr lvl="1">
              <a:buFont typeface="Wingdings" panose="05000000000000000000" pitchFamily="2" charset="2"/>
              <a:buChar char="Ø"/>
            </a:pPr>
            <a:r>
              <a:rPr lang="en-US" b="1" dirty="0"/>
              <a:t>Total Sales = 472,133.03</a:t>
            </a:r>
            <a:r>
              <a:rPr lang="en-US" dirty="0"/>
              <a:t>, the highest among all.</a:t>
            </a:r>
          </a:p>
          <a:p>
            <a:pPr>
              <a:buFont typeface="Arial" panose="020B0604020202020204" pitchFamily="34" charset="0"/>
              <a:buChar char="•"/>
            </a:pPr>
            <a:endParaRPr lang="en-US" dirty="0"/>
          </a:p>
          <a:p>
            <a:pPr>
              <a:buFont typeface="Wingdings" panose="05000000000000000000" pitchFamily="2" charset="2"/>
              <a:buChar char="Ø"/>
            </a:pPr>
            <a:r>
              <a:rPr lang="en-US" b="1" dirty="0"/>
              <a:t>Tier 2 Locations Perform Moderately</a:t>
            </a:r>
            <a:r>
              <a:rPr lang="en-US" dirty="0"/>
              <a:t>:</a:t>
            </a:r>
          </a:p>
          <a:p>
            <a:pPr lvl="1">
              <a:buFont typeface="Wingdings" panose="05000000000000000000" pitchFamily="2" charset="2"/>
              <a:buChar char="Ø"/>
            </a:pPr>
            <a:r>
              <a:rPr lang="en-US" b="1" dirty="0"/>
              <a:t>Total Sales = 393,150.64</a:t>
            </a:r>
            <a:endParaRPr lang="en-US" dirty="0"/>
          </a:p>
          <a:p>
            <a:pPr lvl="1">
              <a:buFont typeface="Wingdings" panose="05000000000000000000" pitchFamily="2" charset="2"/>
              <a:buChar char="Ø"/>
            </a:pPr>
            <a:r>
              <a:rPr lang="en-US" dirty="0"/>
              <a:t>Indicates steady demand, but possibly more competition than Tier 3.</a:t>
            </a:r>
          </a:p>
          <a:p>
            <a:pPr>
              <a:buFont typeface="Arial" panose="020B0604020202020204" pitchFamily="34" charset="0"/>
              <a:buChar char="•"/>
            </a:pPr>
            <a:endParaRPr lang="en-US" dirty="0"/>
          </a:p>
          <a:p>
            <a:pPr>
              <a:buFont typeface="Wingdings" panose="05000000000000000000" pitchFamily="2" charset="2"/>
              <a:buChar char="Ø"/>
            </a:pPr>
            <a:r>
              <a:rPr lang="en-US" b="1" dirty="0"/>
              <a:t>Tier 1 Locations Have the Lowest Sales</a:t>
            </a:r>
            <a:r>
              <a:rPr lang="en-US" dirty="0"/>
              <a:t>:</a:t>
            </a:r>
          </a:p>
          <a:p>
            <a:pPr lvl="1">
              <a:buFont typeface="Wingdings" panose="05000000000000000000" pitchFamily="2" charset="2"/>
              <a:buChar char="Ø"/>
            </a:pPr>
            <a:r>
              <a:rPr lang="en-US" b="1" dirty="0"/>
              <a:t>Total Sales = 336,397.81 </a:t>
            </a:r>
            <a:r>
              <a:rPr lang="en-US" dirty="0"/>
              <a:t>has the lowest sales</a:t>
            </a:r>
          </a:p>
          <a:p>
            <a:pPr>
              <a:buFont typeface="Arial" panose="020B0604020202020204" pitchFamily="34" charset="0"/>
              <a:buChar char="•"/>
            </a:pPr>
            <a:endParaRPr lang="en-US" dirty="0"/>
          </a:p>
          <a:p>
            <a:pPr marL="0" indent="0">
              <a:buNone/>
            </a:pPr>
            <a:endParaRPr lang="en-IN" sz="2400" b="1" u="sng" dirty="0"/>
          </a:p>
        </p:txBody>
      </p:sp>
    </p:spTree>
    <p:extLst>
      <p:ext uri="{BB962C8B-B14F-4D97-AF65-F5344CB8AC3E}">
        <p14:creationId xmlns:p14="http://schemas.microsoft.com/office/powerpoint/2010/main" val="2685396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EB549-02FB-5DAA-0523-EEC1DDDA62E0}"/>
              </a:ext>
            </a:extLst>
          </p:cNvPr>
          <p:cNvSpPr>
            <a:spLocks noGrp="1"/>
          </p:cNvSpPr>
          <p:nvPr>
            <p:ph idx="1"/>
          </p:nvPr>
        </p:nvSpPr>
        <p:spPr>
          <a:xfrm>
            <a:off x="467833" y="127591"/>
            <a:ext cx="11291776" cy="6475227"/>
          </a:xfrm>
        </p:spPr>
        <p:txBody>
          <a:bodyPr>
            <a:normAutofit lnSpcReduction="10000"/>
          </a:bodyPr>
          <a:lstStyle/>
          <a:p>
            <a:pPr marL="0" indent="0">
              <a:buNone/>
            </a:pPr>
            <a:endParaRPr lang="en-US" sz="2400" b="1" u="sng" dirty="0"/>
          </a:p>
          <a:p>
            <a:pPr marL="0" indent="0">
              <a:buNone/>
            </a:pPr>
            <a:r>
              <a:rPr lang="en-US" sz="2400" b="1" u="sng" dirty="0"/>
              <a:t>All Metrics by Outlet Type:</a:t>
            </a:r>
          </a:p>
          <a:p>
            <a:pPr marL="0" indent="0">
              <a:buNone/>
            </a:pPr>
            <a:endParaRPr lang="en-US" sz="2400" b="1" u="sng" dirty="0"/>
          </a:p>
          <a:p>
            <a:pPr>
              <a:buFont typeface="Wingdings" panose="05000000000000000000" pitchFamily="2" charset="2"/>
              <a:buChar char="Ø"/>
            </a:pPr>
            <a:r>
              <a:rPr lang="en-US" b="1" dirty="0"/>
              <a:t>Supermarket Type1:</a:t>
            </a:r>
            <a:endParaRPr lang="en-US" dirty="0"/>
          </a:p>
          <a:p>
            <a:pPr lvl="1">
              <a:buFont typeface="Wingdings" panose="05000000000000000000" pitchFamily="2" charset="2"/>
              <a:buChar char="Ø"/>
            </a:pPr>
            <a:r>
              <a:rPr lang="en-US" b="1" dirty="0"/>
              <a:t>Strongest performer overall</a:t>
            </a:r>
            <a:r>
              <a:rPr lang="en-US" dirty="0"/>
              <a:t> with the highest sales and item count.</a:t>
            </a:r>
          </a:p>
          <a:p>
            <a:pPr lvl="1">
              <a:buFont typeface="Wingdings" panose="05000000000000000000" pitchFamily="2" charset="2"/>
              <a:buChar char="Ø"/>
            </a:pPr>
            <a:r>
              <a:rPr lang="en-US" dirty="0"/>
              <a:t>Balanced average rating (3.96), although slightly lower than others.</a:t>
            </a:r>
          </a:p>
          <a:p>
            <a:pPr lvl="1">
              <a:buFont typeface="Wingdings" panose="05000000000000000000" pitchFamily="2" charset="2"/>
              <a:buChar char="Ø"/>
            </a:pPr>
            <a:r>
              <a:rPr lang="en-US" dirty="0"/>
              <a:t>Dominance may stem from wide reach, variety, and availability.</a:t>
            </a:r>
          </a:p>
          <a:p>
            <a:pPr>
              <a:buFont typeface="Arial" panose="020B0604020202020204" pitchFamily="34" charset="0"/>
              <a:buChar char="•"/>
            </a:pPr>
            <a:endParaRPr lang="en-US" dirty="0"/>
          </a:p>
          <a:p>
            <a:pPr>
              <a:buFont typeface="Wingdings" panose="05000000000000000000" pitchFamily="2" charset="2"/>
              <a:buChar char="Ø"/>
            </a:pPr>
            <a:r>
              <a:rPr lang="en-US" b="1" dirty="0"/>
              <a:t>Grocery Store:</a:t>
            </a:r>
            <a:endParaRPr lang="en-US" dirty="0"/>
          </a:p>
          <a:p>
            <a:pPr lvl="1">
              <a:buFont typeface="Wingdings" panose="05000000000000000000" pitchFamily="2" charset="2"/>
              <a:buChar char="Ø"/>
            </a:pPr>
            <a:r>
              <a:rPr lang="en-US" b="1" dirty="0"/>
              <a:t>Lowest in sales</a:t>
            </a:r>
            <a:r>
              <a:rPr lang="en-US" dirty="0"/>
              <a:t>, but highest in customer </a:t>
            </a:r>
            <a:r>
              <a:rPr lang="en-US" b="1" dirty="0" err="1"/>
              <a:t>Avg_Rating</a:t>
            </a:r>
            <a:r>
              <a:rPr lang="en-US" b="1" dirty="0"/>
              <a:t> (3.99)</a:t>
            </a:r>
            <a:r>
              <a:rPr lang="en-US" dirty="0"/>
              <a:t> and </a:t>
            </a:r>
            <a:r>
              <a:rPr lang="en-US" b="1" dirty="0"/>
              <a:t>Item Visibility</a:t>
            </a:r>
            <a:r>
              <a:rPr lang="en-US" dirty="0"/>
              <a:t>.</a:t>
            </a:r>
          </a:p>
          <a:p>
            <a:pPr lvl="1">
              <a:buFont typeface="Wingdings" panose="05000000000000000000" pitchFamily="2" charset="2"/>
              <a:buChar char="Ø"/>
            </a:pPr>
            <a:r>
              <a:rPr lang="en-US" dirty="0"/>
              <a:t>Indicates strong customer experience but limited scale or product range.</a:t>
            </a:r>
          </a:p>
          <a:p>
            <a:pPr lvl="1">
              <a:buFont typeface="Wingdings" panose="05000000000000000000" pitchFamily="2" charset="2"/>
              <a:buChar char="Ø"/>
            </a:pPr>
            <a:r>
              <a:rPr lang="en-US" dirty="0"/>
              <a:t>Could be a great model for </a:t>
            </a:r>
            <a:r>
              <a:rPr lang="en-US" b="1" dirty="0"/>
              <a:t>quality-focused, boutique-style</a:t>
            </a:r>
            <a:r>
              <a:rPr lang="en-US" dirty="0"/>
              <a:t> outlets.</a:t>
            </a:r>
          </a:p>
          <a:p>
            <a:pPr>
              <a:buFont typeface="Arial" panose="020B0604020202020204" pitchFamily="34" charset="0"/>
              <a:buChar char="•"/>
            </a:pPr>
            <a:endParaRPr lang="en-US" dirty="0"/>
          </a:p>
          <a:p>
            <a:pPr>
              <a:buFont typeface="Wingdings" panose="05000000000000000000" pitchFamily="2" charset="2"/>
              <a:buChar char="Ø"/>
            </a:pPr>
            <a:r>
              <a:rPr lang="en-US" b="1" dirty="0"/>
              <a:t>Supermarket Type2 &amp; Type3:</a:t>
            </a:r>
            <a:endParaRPr lang="en-US" dirty="0"/>
          </a:p>
          <a:p>
            <a:pPr lvl="1">
              <a:buFont typeface="Wingdings" panose="05000000000000000000" pitchFamily="2" charset="2"/>
              <a:buChar char="Ø"/>
            </a:pPr>
            <a:r>
              <a:rPr lang="en-US" dirty="0"/>
              <a:t>Nearly identical in all metrics.</a:t>
            </a:r>
          </a:p>
          <a:p>
            <a:pPr lvl="1">
              <a:buFont typeface="Wingdings" panose="05000000000000000000" pitchFamily="2" charset="2"/>
              <a:buChar char="Ø"/>
            </a:pPr>
            <a:r>
              <a:rPr lang="en-US" dirty="0"/>
              <a:t>Moderate performers with solid ratings and consistent item visibility.</a:t>
            </a:r>
          </a:p>
          <a:p>
            <a:pPr lvl="1">
              <a:buFont typeface="Wingdings" panose="05000000000000000000" pitchFamily="2" charset="2"/>
              <a:buChar char="Ø"/>
            </a:pPr>
            <a:r>
              <a:rPr lang="en-US" dirty="0"/>
              <a:t>May serve as standardized outlet types in different regions or segments.</a:t>
            </a:r>
          </a:p>
          <a:p>
            <a:pPr marL="0" indent="0">
              <a:buNone/>
            </a:pPr>
            <a:endParaRPr lang="en-US" sz="2400" b="1" u="sng" dirty="0"/>
          </a:p>
          <a:p>
            <a:endParaRPr lang="en-US" sz="2400" b="1" u="sng" dirty="0"/>
          </a:p>
          <a:p>
            <a:pPr marL="0" indent="0">
              <a:buNone/>
            </a:pPr>
            <a:endParaRPr lang="en-US" sz="2400" b="1" u="sng" dirty="0"/>
          </a:p>
          <a:p>
            <a:pPr marL="0" indent="0">
              <a:buNone/>
            </a:pPr>
            <a:endParaRPr lang="en-IN" dirty="0"/>
          </a:p>
        </p:txBody>
      </p:sp>
    </p:spTree>
    <p:extLst>
      <p:ext uri="{BB962C8B-B14F-4D97-AF65-F5344CB8AC3E}">
        <p14:creationId xmlns:p14="http://schemas.microsoft.com/office/powerpoint/2010/main" val="24609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48E7-C9DA-3C12-416C-68BAD2F82EB1}"/>
              </a:ext>
            </a:extLst>
          </p:cNvPr>
          <p:cNvSpPr>
            <a:spLocks noGrp="1"/>
          </p:cNvSpPr>
          <p:nvPr>
            <p:ph type="title"/>
          </p:nvPr>
        </p:nvSpPr>
        <p:spPr/>
        <p:txBody>
          <a:bodyPr/>
          <a:lstStyle/>
          <a:p>
            <a:r>
              <a:rPr lang="en-IN" dirty="0"/>
              <a:t>BUSINESS REQUIREMENT</a:t>
            </a:r>
          </a:p>
        </p:txBody>
      </p:sp>
      <p:sp>
        <p:nvSpPr>
          <p:cNvPr id="3" name="Content Placeholder 2">
            <a:extLst>
              <a:ext uri="{FF2B5EF4-FFF2-40B4-BE49-F238E27FC236}">
                <a16:creationId xmlns:a16="http://schemas.microsoft.com/office/drawing/2014/main" id="{B129D641-527B-8467-F5DB-D2CA0C186D8C}"/>
              </a:ext>
            </a:extLst>
          </p:cNvPr>
          <p:cNvSpPr>
            <a:spLocks noGrp="1"/>
          </p:cNvSpPr>
          <p:nvPr>
            <p:ph idx="1"/>
          </p:nvPr>
        </p:nvSpPr>
        <p:spPr/>
        <p:txBody>
          <a:bodyPr/>
          <a:lstStyle/>
          <a:p>
            <a:r>
              <a:rPr lang="en-US" dirty="0"/>
              <a:t>The goal is to thoroughly analyze </a:t>
            </a:r>
            <a:r>
              <a:rPr lang="en-US" dirty="0" err="1"/>
              <a:t>Blinkit's</a:t>
            </a:r>
            <a:r>
              <a:rPr lang="en-US" dirty="0"/>
              <a:t> sales, customer feedback, and product availability to uncover important patterns, trends, and areas for improvement. By using key performance indicators (KPIs), we aim to gain valuable insights that can help boost efficiency, enhance customer satisfaction, and optimize overall business performance.</a:t>
            </a:r>
            <a:endParaRPr lang="en-IN" dirty="0"/>
          </a:p>
        </p:txBody>
      </p:sp>
    </p:spTree>
    <p:extLst>
      <p:ext uri="{BB962C8B-B14F-4D97-AF65-F5344CB8AC3E}">
        <p14:creationId xmlns:p14="http://schemas.microsoft.com/office/powerpoint/2010/main" val="74243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5DDC-45D4-66F3-69E7-B272C0E19204}"/>
              </a:ext>
            </a:extLst>
          </p:cNvPr>
          <p:cNvSpPr>
            <a:spLocks noGrp="1"/>
          </p:cNvSpPr>
          <p:nvPr>
            <p:ph type="title"/>
          </p:nvPr>
        </p:nvSpPr>
        <p:spPr/>
        <p:txBody>
          <a:bodyPr/>
          <a:lstStyle/>
          <a:p>
            <a:r>
              <a:rPr lang="en-US" dirty="0"/>
              <a:t>ANALYSIS</a:t>
            </a:r>
            <a:endParaRPr lang="en-IN" dirty="0"/>
          </a:p>
        </p:txBody>
      </p:sp>
    </p:spTree>
    <p:extLst>
      <p:ext uri="{BB962C8B-B14F-4D97-AF65-F5344CB8AC3E}">
        <p14:creationId xmlns:p14="http://schemas.microsoft.com/office/powerpoint/2010/main" val="53901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A8C8-1D81-B502-032B-43C71BDF4BFA}"/>
              </a:ext>
            </a:extLst>
          </p:cNvPr>
          <p:cNvSpPr>
            <a:spLocks noGrp="1"/>
          </p:cNvSpPr>
          <p:nvPr>
            <p:ph type="title"/>
          </p:nvPr>
        </p:nvSpPr>
        <p:spPr/>
        <p:txBody>
          <a:bodyPr/>
          <a:lstStyle/>
          <a:p>
            <a:r>
              <a:rPr lang="en-US" dirty="0"/>
              <a:t>KPI’s Requirement</a:t>
            </a:r>
            <a:endParaRPr lang="en-IN" dirty="0"/>
          </a:p>
        </p:txBody>
      </p:sp>
      <p:sp>
        <p:nvSpPr>
          <p:cNvPr id="3" name="Content Placeholder 2">
            <a:extLst>
              <a:ext uri="{FF2B5EF4-FFF2-40B4-BE49-F238E27FC236}">
                <a16:creationId xmlns:a16="http://schemas.microsoft.com/office/drawing/2014/main" id="{BF679D16-0DF3-9E22-4452-BB7EAE62B817}"/>
              </a:ext>
            </a:extLst>
          </p:cNvPr>
          <p:cNvSpPr>
            <a:spLocks noGrp="1"/>
          </p:cNvSpPr>
          <p:nvPr>
            <p:ph idx="1"/>
          </p:nvPr>
        </p:nvSpPr>
        <p:spPr/>
        <p:txBody>
          <a:bodyPr/>
          <a:lstStyle/>
          <a:p>
            <a:r>
              <a:rPr lang="en-US" b="1" dirty="0"/>
              <a:t>Total Sales:  </a:t>
            </a:r>
            <a:r>
              <a:rPr lang="en-US" dirty="0"/>
              <a:t>The overall revenue generated from all items sold.</a:t>
            </a:r>
          </a:p>
          <a:p>
            <a:endParaRPr lang="en-US" dirty="0"/>
          </a:p>
          <a:p>
            <a:r>
              <a:rPr lang="en-US" b="1" dirty="0"/>
              <a:t>Average Sales</a:t>
            </a:r>
            <a:r>
              <a:rPr lang="en-US" dirty="0"/>
              <a:t>:  The average revenue per sale.</a:t>
            </a:r>
          </a:p>
          <a:p>
            <a:endParaRPr lang="en-US" dirty="0"/>
          </a:p>
          <a:p>
            <a:r>
              <a:rPr lang="en-US" b="1" dirty="0"/>
              <a:t>Number of Items:  </a:t>
            </a:r>
            <a:r>
              <a:rPr lang="en-US" dirty="0"/>
              <a:t>The total count of different items sold.</a:t>
            </a:r>
          </a:p>
          <a:p>
            <a:endParaRPr lang="en-US" dirty="0"/>
          </a:p>
          <a:p>
            <a:r>
              <a:rPr lang="en-US" b="1" dirty="0"/>
              <a:t>Average Rating:  </a:t>
            </a:r>
            <a:r>
              <a:rPr lang="en-US" dirty="0"/>
              <a:t>The average customer rating for items sold.</a:t>
            </a:r>
            <a:endParaRPr lang="en-IN" dirty="0"/>
          </a:p>
        </p:txBody>
      </p:sp>
    </p:spTree>
    <p:extLst>
      <p:ext uri="{BB962C8B-B14F-4D97-AF65-F5344CB8AC3E}">
        <p14:creationId xmlns:p14="http://schemas.microsoft.com/office/powerpoint/2010/main" val="423265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E485-8F29-7CA2-0F36-4CA01743F480}"/>
              </a:ext>
            </a:extLst>
          </p:cNvPr>
          <p:cNvSpPr>
            <a:spLocks noGrp="1"/>
          </p:cNvSpPr>
          <p:nvPr>
            <p:ph type="title"/>
          </p:nvPr>
        </p:nvSpPr>
        <p:spPr/>
        <p:txBody>
          <a:bodyPr/>
          <a:lstStyle/>
          <a:p>
            <a:r>
              <a:rPr lang="en-US" dirty="0"/>
              <a:t>GRANULAR REQUIREMNT</a:t>
            </a:r>
            <a:endParaRPr lang="en-IN" dirty="0"/>
          </a:p>
        </p:txBody>
      </p:sp>
      <p:sp>
        <p:nvSpPr>
          <p:cNvPr id="3" name="Content Placeholder 2">
            <a:extLst>
              <a:ext uri="{FF2B5EF4-FFF2-40B4-BE49-F238E27FC236}">
                <a16:creationId xmlns:a16="http://schemas.microsoft.com/office/drawing/2014/main" id="{E9D058BB-217C-5A86-9B6C-39E0F3457FC1}"/>
              </a:ext>
            </a:extLst>
          </p:cNvPr>
          <p:cNvSpPr>
            <a:spLocks noGrp="1"/>
          </p:cNvSpPr>
          <p:nvPr>
            <p:ph idx="1"/>
          </p:nvPr>
        </p:nvSpPr>
        <p:spPr/>
        <p:txBody>
          <a:bodyPr/>
          <a:lstStyle/>
          <a:p>
            <a:pPr>
              <a:buNone/>
            </a:pPr>
            <a:r>
              <a:rPr lang="en-US" b="1" dirty="0"/>
              <a:t>1. Total Sales by Fat Content</a:t>
            </a:r>
          </a:p>
          <a:p>
            <a:pPr>
              <a:buNone/>
            </a:pPr>
            <a:r>
              <a:rPr lang="en-US" b="1" dirty="0"/>
              <a:t>Objective:</a:t>
            </a:r>
            <a:br>
              <a:rPr lang="en-US" dirty="0"/>
            </a:br>
            <a:r>
              <a:rPr lang="en-US" dirty="0"/>
              <a:t>Analyze how different fat content categories (e.g., Low Fat, Regular) impact overall sales performance.</a:t>
            </a:r>
          </a:p>
          <a:p>
            <a:r>
              <a:rPr lang="en-US" b="1" dirty="0"/>
              <a:t>Additional KPI Metrics:</a:t>
            </a:r>
            <a:br>
              <a:rPr lang="en-US" dirty="0"/>
            </a:br>
            <a:r>
              <a:rPr lang="en-US" dirty="0"/>
              <a:t>Examine variations in key performance indicators like </a:t>
            </a:r>
            <a:r>
              <a:rPr lang="en-US" b="1" dirty="0"/>
              <a:t>Average Sales</a:t>
            </a:r>
            <a:r>
              <a:rPr lang="en-US" dirty="0"/>
              <a:t>, </a:t>
            </a:r>
            <a:r>
              <a:rPr lang="en-US" b="1" dirty="0"/>
              <a:t>Number of Items</a:t>
            </a:r>
            <a:r>
              <a:rPr lang="en-US" dirty="0"/>
              <a:t>, and </a:t>
            </a:r>
            <a:r>
              <a:rPr lang="en-US" b="1" dirty="0"/>
              <a:t>Average Rating</a:t>
            </a:r>
            <a:r>
              <a:rPr lang="en-US" dirty="0"/>
              <a:t> across fat content categories.</a:t>
            </a:r>
          </a:p>
          <a:p>
            <a:endParaRPr lang="en-IN" dirty="0"/>
          </a:p>
        </p:txBody>
      </p:sp>
    </p:spTree>
    <p:extLst>
      <p:ext uri="{BB962C8B-B14F-4D97-AF65-F5344CB8AC3E}">
        <p14:creationId xmlns:p14="http://schemas.microsoft.com/office/powerpoint/2010/main" val="190364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7A0ED-75B9-E7CA-560B-71A134749D7A}"/>
              </a:ext>
            </a:extLst>
          </p:cNvPr>
          <p:cNvSpPr>
            <a:spLocks noGrp="1"/>
          </p:cNvSpPr>
          <p:nvPr>
            <p:ph idx="1"/>
          </p:nvPr>
        </p:nvSpPr>
        <p:spPr>
          <a:xfrm>
            <a:off x="1031359" y="520995"/>
            <a:ext cx="9505506" cy="5964865"/>
          </a:xfrm>
        </p:spPr>
        <p:txBody>
          <a:bodyPr/>
          <a:lstStyle/>
          <a:p>
            <a:pPr>
              <a:buNone/>
            </a:pPr>
            <a:r>
              <a:rPr lang="en-US" b="1" dirty="0"/>
              <a:t>2. Total Sales by Item Type</a:t>
            </a:r>
          </a:p>
          <a:p>
            <a:pPr>
              <a:buNone/>
            </a:pPr>
            <a:r>
              <a:rPr lang="en-US" b="1" dirty="0"/>
              <a:t>Objective:</a:t>
            </a:r>
            <a:br>
              <a:rPr lang="en-US" dirty="0"/>
            </a:br>
            <a:r>
              <a:rPr lang="en-US" dirty="0"/>
              <a:t>Identify which item types contribute most to total sales and understand category-wise performance.</a:t>
            </a:r>
          </a:p>
          <a:p>
            <a:r>
              <a:rPr lang="en-US" b="1" dirty="0"/>
              <a:t>Additional KPI Metrics:</a:t>
            </a:r>
            <a:br>
              <a:rPr lang="en-US" dirty="0"/>
            </a:br>
            <a:r>
              <a:rPr lang="en-US" dirty="0"/>
              <a:t>Assess how </a:t>
            </a:r>
            <a:r>
              <a:rPr lang="en-US" b="1" dirty="0"/>
              <a:t>Average Sales</a:t>
            </a:r>
            <a:r>
              <a:rPr lang="en-US" dirty="0"/>
              <a:t>, </a:t>
            </a:r>
            <a:r>
              <a:rPr lang="en-US" b="1" dirty="0"/>
              <a:t>Number of Items</a:t>
            </a:r>
            <a:r>
              <a:rPr lang="en-US" dirty="0"/>
              <a:t>, and </a:t>
            </a:r>
            <a:r>
              <a:rPr lang="en-US" b="1" dirty="0"/>
              <a:t>Average Rating</a:t>
            </a:r>
            <a:r>
              <a:rPr lang="en-US" dirty="0"/>
              <a:t> differ across various item types.</a:t>
            </a:r>
          </a:p>
          <a:p>
            <a:endParaRPr lang="en-IN" dirty="0"/>
          </a:p>
          <a:p>
            <a:pPr>
              <a:buNone/>
            </a:pPr>
            <a:r>
              <a:rPr lang="en-US" b="1" dirty="0"/>
              <a:t>3. Total Sales by Fat Content Across Outlets</a:t>
            </a:r>
          </a:p>
          <a:p>
            <a:pPr>
              <a:buNone/>
            </a:pPr>
            <a:r>
              <a:rPr lang="en-US" b="1" dirty="0"/>
              <a:t>Objective:</a:t>
            </a:r>
          </a:p>
          <a:p>
            <a:r>
              <a:rPr lang="en-US" dirty="0"/>
              <a:t>Compare total sales distribution by fat content across different outlets to uncover outlet-level performance patterns.</a:t>
            </a:r>
          </a:p>
          <a:p>
            <a:pPr marL="0" indent="0">
              <a:buNone/>
            </a:pPr>
            <a:endParaRPr lang="en-US" dirty="0"/>
          </a:p>
          <a:p>
            <a:pPr>
              <a:buNone/>
            </a:pPr>
            <a:r>
              <a:rPr lang="en-US" b="1" dirty="0"/>
              <a:t>4. Total Sales by Outlet Establishment: </a:t>
            </a:r>
          </a:p>
          <a:p>
            <a:r>
              <a:rPr lang="en-US" dirty="0"/>
              <a:t>Objective: Evaluate how the age or type of outlet establishment influences total sales.</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23222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6A48-F09A-BD6F-0254-7EE3CFC2A367}"/>
              </a:ext>
            </a:extLst>
          </p:cNvPr>
          <p:cNvSpPr>
            <a:spLocks noGrp="1"/>
          </p:cNvSpPr>
          <p:nvPr>
            <p:ph idx="1"/>
          </p:nvPr>
        </p:nvSpPr>
        <p:spPr>
          <a:xfrm>
            <a:off x="935038" y="468313"/>
            <a:ext cx="10196512" cy="5272087"/>
          </a:xfrm>
        </p:spPr>
        <p:txBody>
          <a:bodyPr/>
          <a:lstStyle/>
          <a:p>
            <a:pPr>
              <a:buNone/>
            </a:pPr>
            <a:endParaRPr lang="en-US" b="1" dirty="0"/>
          </a:p>
          <a:p>
            <a:pPr>
              <a:buNone/>
            </a:pPr>
            <a:r>
              <a:rPr lang="en-US" b="1" dirty="0"/>
              <a:t>5. Percentage of Sales by Outlet Size</a:t>
            </a:r>
          </a:p>
          <a:p>
            <a:r>
              <a:rPr lang="en-US" b="1" dirty="0"/>
              <a:t>Objective:</a:t>
            </a:r>
            <a:br>
              <a:rPr lang="en-US" dirty="0"/>
            </a:br>
            <a:r>
              <a:rPr lang="en-US" dirty="0"/>
              <a:t>Analyze how total sales are distributed across different outlet sizes (e.g., Small, Medium, High) and assess if there's a correlation between outlet size and sales performance.</a:t>
            </a:r>
          </a:p>
          <a:p>
            <a:endParaRPr lang="en-IN" dirty="0"/>
          </a:p>
          <a:p>
            <a:pPr>
              <a:buNone/>
            </a:pPr>
            <a:r>
              <a:rPr lang="en-US" b="1" dirty="0"/>
              <a:t>6. Sales by Outlet Location</a:t>
            </a:r>
          </a:p>
          <a:p>
            <a:r>
              <a:rPr lang="en-US" b="1" dirty="0"/>
              <a:t>Objective:</a:t>
            </a:r>
            <a:br>
              <a:rPr lang="en-US" dirty="0"/>
            </a:br>
            <a:r>
              <a:rPr lang="en-US" dirty="0"/>
              <a:t>Evaluate the geographic distribution of total sales across various outlet locations to identify high-performing or underperforming areas.</a:t>
            </a:r>
          </a:p>
          <a:p>
            <a:pPr>
              <a:buNone/>
            </a:pPr>
            <a:endParaRPr lang="en-US" b="1" dirty="0"/>
          </a:p>
          <a:p>
            <a:pPr>
              <a:buNone/>
            </a:pPr>
            <a:r>
              <a:rPr lang="en-US" b="1" dirty="0"/>
              <a:t>7. All Metrics by Outlet Type</a:t>
            </a:r>
          </a:p>
          <a:p>
            <a:r>
              <a:rPr lang="en-US" b="1" dirty="0"/>
              <a:t>Objective:</a:t>
            </a:r>
            <a:br>
              <a:rPr lang="en-US" dirty="0"/>
            </a:br>
            <a:r>
              <a:rPr lang="en-US" dirty="0"/>
              <a:t>Provide a holistic overview of all key performance metrics—</a:t>
            </a:r>
            <a:r>
              <a:rPr lang="en-US" b="1" dirty="0"/>
              <a:t>Total Sales</a:t>
            </a:r>
            <a:r>
              <a:rPr lang="en-US" dirty="0"/>
              <a:t>, </a:t>
            </a:r>
            <a:r>
              <a:rPr lang="en-US" b="1" dirty="0"/>
              <a:t>Average Sales</a:t>
            </a:r>
            <a:r>
              <a:rPr lang="en-US" dirty="0"/>
              <a:t>, </a:t>
            </a:r>
            <a:r>
              <a:rPr lang="en-US" b="1" dirty="0"/>
              <a:t>Number of Items</a:t>
            </a:r>
            <a:r>
              <a:rPr lang="en-US" dirty="0"/>
              <a:t>, and </a:t>
            </a:r>
            <a:r>
              <a:rPr lang="en-US" b="1" dirty="0"/>
              <a:t>Average Rating</a:t>
            </a:r>
            <a:r>
              <a:rPr lang="en-US" dirty="0"/>
              <a:t>—segmented by outlet type to better understand performance differences.</a:t>
            </a:r>
          </a:p>
          <a:p>
            <a:pPr marL="0" indent="0">
              <a:buNone/>
            </a:pPr>
            <a:endParaRPr lang="en-IN" dirty="0"/>
          </a:p>
        </p:txBody>
      </p:sp>
    </p:spTree>
    <p:extLst>
      <p:ext uri="{BB962C8B-B14F-4D97-AF65-F5344CB8AC3E}">
        <p14:creationId xmlns:p14="http://schemas.microsoft.com/office/powerpoint/2010/main" val="354561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A765-9AF9-D86E-853E-23489ACA6D87}"/>
              </a:ext>
            </a:extLst>
          </p:cNvPr>
          <p:cNvSpPr>
            <a:spLocks noGrp="1"/>
          </p:cNvSpPr>
          <p:nvPr>
            <p:ph type="title"/>
          </p:nvPr>
        </p:nvSpPr>
        <p:spPr/>
        <p:txBody>
          <a:bodyPr/>
          <a:lstStyle/>
          <a:p>
            <a:r>
              <a:rPr lang="en-US" dirty="0"/>
              <a:t>INSIGHTS</a:t>
            </a:r>
            <a:endParaRPr lang="en-IN" dirty="0"/>
          </a:p>
        </p:txBody>
      </p:sp>
    </p:spTree>
    <p:extLst>
      <p:ext uri="{BB962C8B-B14F-4D97-AF65-F5344CB8AC3E}">
        <p14:creationId xmlns:p14="http://schemas.microsoft.com/office/powerpoint/2010/main" val="298446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20DBA-5F97-F542-7A35-20BE94369CD1}"/>
              </a:ext>
            </a:extLst>
          </p:cNvPr>
          <p:cNvSpPr>
            <a:spLocks noGrp="1"/>
          </p:cNvSpPr>
          <p:nvPr>
            <p:ph idx="1"/>
          </p:nvPr>
        </p:nvSpPr>
        <p:spPr>
          <a:xfrm>
            <a:off x="510363" y="212651"/>
            <a:ext cx="10877108" cy="6368902"/>
          </a:xfrm>
        </p:spPr>
        <p:txBody>
          <a:bodyPr/>
          <a:lstStyle/>
          <a:p>
            <a:endParaRPr lang="en-US" dirty="0"/>
          </a:p>
          <a:p>
            <a:r>
              <a:rPr lang="en-IN" b="1" u="sng" dirty="0"/>
              <a:t>TOTAL SALES:</a:t>
            </a:r>
          </a:p>
          <a:p>
            <a:pPr marL="0" indent="0" algn="just">
              <a:buNone/>
            </a:pPr>
            <a:r>
              <a:rPr lang="en-IN" b="1" dirty="0"/>
              <a:t>    </a:t>
            </a:r>
            <a:r>
              <a:rPr lang="en-US" dirty="0"/>
              <a:t>The total sales amounting to ₹1.20 million reflects the </a:t>
            </a:r>
            <a:r>
              <a:rPr lang="en-US" b="1" dirty="0"/>
              <a:t>overall revenue generated</a:t>
            </a:r>
            <a:r>
              <a:rPr lang="en-US" dirty="0"/>
              <a:t> within the given period from all products and outlets.</a:t>
            </a:r>
          </a:p>
          <a:p>
            <a:pPr marL="0" indent="0" algn="just">
              <a:buNone/>
            </a:pPr>
            <a:endParaRPr lang="en-US" b="1" dirty="0"/>
          </a:p>
          <a:p>
            <a:pPr algn="just"/>
            <a:r>
              <a:rPr lang="en-US" b="1" u="sng" dirty="0"/>
              <a:t>AVERAGE SALES:</a:t>
            </a:r>
          </a:p>
          <a:p>
            <a:pPr marL="0" indent="0" algn="just">
              <a:buNone/>
            </a:pPr>
            <a:r>
              <a:rPr lang="en-US" dirty="0"/>
              <a:t>The </a:t>
            </a:r>
            <a:r>
              <a:rPr lang="en-US" b="1" dirty="0"/>
              <a:t>overall average sales across all records</a:t>
            </a:r>
            <a:r>
              <a:rPr lang="en-US" dirty="0"/>
              <a:t> in the dataset is ₹141. This represents the mean sales amount recorded per entry in the dataset</a:t>
            </a:r>
            <a:endParaRPr lang="en-US" b="1" dirty="0"/>
          </a:p>
          <a:p>
            <a:pPr marL="0" indent="0" algn="just">
              <a:buNone/>
            </a:pPr>
            <a:endParaRPr lang="en-US" b="1" dirty="0"/>
          </a:p>
          <a:p>
            <a:pPr algn="just"/>
            <a:r>
              <a:rPr lang="en-IN" b="1" dirty="0"/>
              <a:t> </a:t>
            </a:r>
            <a:r>
              <a:rPr lang="en-IN" b="1" u="sng" dirty="0"/>
              <a:t>NUMBER OF ITEMS:</a:t>
            </a:r>
          </a:p>
          <a:p>
            <a:pPr marL="0" indent="0" algn="just">
              <a:buNone/>
            </a:pPr>
            <a:r>
              <a:rPr lang="en-US" dirty="0"/>
              <a:t>The dataset includes </a:t>
            </a:r>
            <a:r>
              <a:rPr lang="en-US" b="1" dirty="0"/>
              <a:t>8,523</a:t>
            </a:r>
            <a:r>
              <a:rPr lang="en-US" dirty="0"/>
              <a:t>, indicating the total volume of individual sales entries or product records being tracked.</a:t>
            </a:r>
            <a:endParaRPr lang="en-IN" b="1" dirty="0"/>
          </a:p>
          <a:p>
            <a:pPr algn="just"/>
            <a:endParaRPr lang="en-IN" b="1" dirty="0"/>
          </a:p>
          <a:p>
            <a:pPr algn="just"/>
            <a:r>
              <a:rPr lang="en-IN" b="1" u="sng" dirty="0"/>
              <a:t>AVERAGE RATING:</a:t>
            </a:r>
          </a:p>
          <a:p>
            <a:pPr marL="0" indent="0" algn="just">
              <a:buNone/>
            </a:pPr>
            <a:r>
              <a:rPr lang="en-IN" dirty="0"/>
              <a:t>The overall average rating across all records in the dataset is 4. This represent having overall good rating overall across entire dataset</a:t>
            </a:r>
          </a:p>
          <a:p>
            <a:pPr marL="0" indent="0" algn="just">
              <a:buNone/>
            </a:pPr>
            <a:endParaRPr lang="en-IN" b="1" dirty="0"/>
          </a:p>
          <a:p>
            <a:pPr algn="just"/>
            <a:endParaRPr lang="en-IN" b="1" dirty="0"/>
          </a:p>
        </p:txBody>
      </p:sp>
    </p:spTree>
    <p:extLst>
      <p:ext uri="{BB962C8B-B14F-4D97-AF65-F5344CB8AC3E}">
        <p14:creationId xmlns:p14="http://schemas.microsoft.com/office/powerpoint/2010/main" val="4114705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141</TotalTime>
  <Words>1292</Words>
  <Application>Microsoft Office PowerPoint</Application>
  <PresentationFormat>Widescreen</PresentationFormat>
  <Paragraphs>149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vt:lpstr>
      <vt:lpstr>Parcel</vt:lpstr>
      <vt:lpstr>Blinkit </vt:lpstr>
      <vt:lpstr>BUSINESS REQUIREMENT</vt:lpstr>
      <vt:lpstr>ANALYSIS</vt:lpstr>
      <vt:lpstr>KPI’s Requirement</vt:lpstr>
      <vt:lpstr>GRANULAR REQUIREMNT</vt:lpstr>
      <vt:lpstr>PowerPoint Presentation</vt:lpstr>
      <vt:lpstr>PowerPoint Presentation</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 Shivaprasad</dc:creator>
  <cp:lastModifiedBy>Shreya Shivaprasad</cp:lastModifiedBy>
  <cp:revision>3</cp:revision>
  <dcterms:created xsi:type="dcterms:W3CDTF">2025-04-15T15:10:37Z</dcterms:created>
  <dcterms:modified xsi:type="dcterms:W3CDTF">2025-04-15T17:31:59Z</dcterms:modified>
</cp:coreProperties>
</file>