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6" r:id="rId5"/>
    <p:sldId id="283" r:id="rId6"/>
    <p:sldId id="284" r:id="rId7"/>
    <p:sldId id="285" r:id="rId8"/>
    <p:sldId id="286" r:id="rId9"/>
    <p:sldId id="288" r:id="rId10"/>
    <p:sldId id="287" r:id="rId11"/>
    <p:sldId id="289" r:id="rId12"/>
    <p:sldId id="290" r:id="rId13"/>
    <p:sldId id="291" r:id="rId14"/>
    <p:sldId id="292" r:id="rId15"/>
    <p:sldId id="293" r:id="rId16"/>
    <p:sldId id="294" r:id="rId17"/>
    <p:sldId id="296" r:id="rId18"/>
    <p:sldId id="295" r:id="rId19"/>
    <p:sldId id="297" r:id="rId20"/>
    <p:sldId id="29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83"/>
            <p14:sldId id="284"/>
            <p14:sldId id="285"/>
            <p14:sldId id="286"/>
            <p14:sldId id="288"/>
            <p14:sldId id="287"/>
            <p14:sldId id="289"/>
            <p14:sldId id="290"/>
            <p14:sldId id="291"/>
            <p14:sldId id="292"/>
            <p14:sldId id="293"/>
            <p14:sldId id="294"/>
            <p14:sldId id="296"/>
            <p14:sldId id="295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41" autoAdjust="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4/16/2025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E-COMMERCE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DATA ANALYSIS &amp; INSIGHTS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6EB618-CB00-2F6A-7EBB-C49F8C50B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726" y="406552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B70F-FE84-CFF3-0F38-A3825A7E3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Profit Analysis Category</a:t>
            </a:r>
            <a:endParaRPr lang="en-IN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91CCC-5D3F-06F8-56C5-E6C196D25B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11454030" cy="5177843"/>
          </a:xfrm>
        </p:spPr>
        <p:txBody>
          <a:bodyPr>
            <a:norm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Technology: 50.8% of total profit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Contributes more than half of overall profitability, 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indicating high-margin products or strong sales volume.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Office Supplies:42.8% of total profit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significant portion, showing that even with generally lower unit prices, 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category remains profitable—likely due to high volume or operational efficiency.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Furniture: 6.44% of total profit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Lowest profit contribution despite having a decent sales percentage (~32.3% in your earlier chart). 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suggests either lower margins or higher costs associated with furniture.</a:t>
            </a:r>
          </a:p>
          <a:p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740A6-054E-88B2-C79B-1B6F1C6C6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326" y="1311419"/>
            <a:ext cx="4254178" cy="3632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44574D-EE54-441C-B459-E0EC95725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7623" y="4182436"/>
            <a:ext cx="1254882" cy="70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82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E732-FC76-E673-ED3C-B1E571DA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Insights</a:t>
            </a:r>
            <a:endParaRPr lang="en-IN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EB625-7817-988C-F38B-71C50D8C9ED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 is the profit driver: 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 on expanding this category, offering premium tech products, or bundling to boost further.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Office Supplies show healthy margins: 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Potential for growth via bulk corporate deals or subscriptions.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Furniture underperforms in profit: 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attention—either improve pricing strategy, reduce operational costs, or reconsider product mix.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93179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4732-E93A-B828-57F1-0453744F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Profit Analysis by Sub-Category</a:t>
            </a:r>
            <a:endParaRPr lang="en-IN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82C5B-1EC4-7BBE-CB4E-1B281F3AB57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0242" y="1435607"/>
            <a:ext cx="11578856" cy="514594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5 Most Profitable Sub-Categories: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2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Copiers – Highest profit contributor (~$50K+) :</a:t>
            </a:r>
          </a:p>
          <a:p>
            <a:pPr marL="457200" lvl="2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Phones, Accessories, Paper, Binders</a:t>
            </a:r>
          </a:p>
          <a:p>
            <a:pPr marL="457200" lvl="2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items likely offer high margins or strong demand, particularly tech-related ones.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Moderately Profitable Sub-Categories: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2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Chairs, Storage, Appliances, Furnishings, Envelopes, Art</a:t>
            </a:r>
          </a:p>
          <a:p>
            <a:pPr marL="457200" lvl="2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contribute steadily to profits but may benefit from optimization or promotion strategies.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Low to Negative Profit Sub-Categories: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Fasteners, Supplies, Bookcases – Marginal profits or slight losses.</a:t>
            </a:r>
          </a:p>
          <a:p>
            <a:pPr marL="457200" lvl="2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Tables – Most unprofitable, with a significant loss (~$20K). Indicates either high returns, high costs, or poor sales.</a:t>
            </a:r>
          </a:p>
          <a:p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35EC9-3D25-A643-D8FD-E91A48247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845" y="1297172"/>
            <a:ext cx="7486253" cy="19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75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72CA2-4F7B-A5A0-0124-9E0211B5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Insights</a:t>
            </a:r>
            <a:endParaRPr lang="en-IN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64824-85BE-7142-51C9-EB64EC6290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495" y="2560320"/>
            <a:ext cx="11283909" cy="3968071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 and Office Essentials Drive Profits: 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 marketing and inventory investment on categories like Copiers, Phones, and Accessories.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Loss-making Furniture Items: 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Tables and Bookcases need immediate attention—consider cost reduction, redesign, or phasing out.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Niche Categories Like Art &amp; Labels: 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 serve specific customer bases—evaluate if they’re strategically valuable despite low profits.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89842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2BD3-443B-637C-6B17-D7B1B2EC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Sales &amp; Profit Analysis by Customer Segment</a:t>
            </a:r>
            <a:endParaRPr lang="en-IN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51F9-DAF4-0736-C6F2-9EDABE16036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241378" cy="505025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 Segment: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Highest Sales: Over 1 million,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indicating strong demand.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Profit: Also the highest among all segments.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Implication: This segment is the main revenue and profit driver.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Corporate Segment: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Moderate Sales: ~700K range.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Moderate Profit: Significantly lower than sales, suggesting lower margins or higher operational costs.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Office Segment: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Lowest Sales and Profit: Least contribution to overall performance.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May indicate a niche audience or low-volume orders.</a:t>
            </a:r>
          </a:p>
          <a:p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1E6EF-FEBB-922A-180C-B3156FA58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965" y="1518508"/>
            <a:ext cx="7026539" cy="1785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895B6F-BCFC-10A5-C1A0-A6F150D46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1847" y="1518508"/>
            <a:ext cx="895475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15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9518-46EE-5FB8-F9F9-EADA1F05E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Insights</a:t>
            </a:r>
            <a:endParaRPr lang="en-IN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7286E-3BBE-C393-3E37-9980E9F7C0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Consumer Segment is Key: </a:t>
            </a:r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Focus marketing, promotions, and personalized offers here to maximize returns.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Corporate Segment Needs Margin Optimization: </a:t>
            </a:r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Look into discounting policies, delivery costs, or bundled offers to improve profit margins.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Home Office Has Growth Potential: </a:t>
            </a:r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Explore targeted strategies (e.g., remote work solutions or small business kits) to boost engagement and revenue.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45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14D5-B8FB-A248-9A7A-E50A395E9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Sales to Profit Ratio Analysis</a:t>
            </a:r>
            <a:endParaRPr lang="en-IN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64E14-80F0-1F34-18C7-AA9C2708A9B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1283909" cy="5145945"/>
          </a:xfrm>
        </p:spPr>
        <p:txBody>
          <a:bodyPr>
            <a:normAutofit/>
          </a:bodyPr>
          <a:lstStyle/>
          <a:p>
            <a:endParaRPr lang="en-US" sz="1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Sales to Profit Ratio </a:t>
            </a:r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signifies how much sales revenue is generated for every unit of profit, indicating the efficiency of turning revenue into profit—a lower ratio means higher profitability.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the highest ratio, slightly above 8.5.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Corporate comes next with a ratio around 7.7.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Office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the lowest ratio, approximately 7.1.</a:t>
            </a:r>
          </a:p>
          <a:p>
            <a:endParaRPr lang="en-US" sz="1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AAFD6-2310-1245-EA76-C233969D1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161" y="2490958"/>
            <a:ext cx="7294244" cy="181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28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F3E3-1E64-154D-BA60-044F7057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515" y="1100257"/>
            <a:ext cx="6876288" cy="640080"/>
          </a:xfrm>
        </p:spPr>
        <p:txBody>
          <a:bodyPr/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Insights</a:t>
            </a:r>
            <a:endParaRPr lang="en-IN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A8F59-00AA-EE43-0A3E-53F466A0E66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5814" y="2402958"/>
            <a:ext cx="11695814" cy="4263656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  <a:buNone/>
            </a:pPr>
            <a:r>
              <a:rPr lang="en-US" sz="1400" b="1" i="0" dirty="0">
                <a:effectLst/>
                <a:latin typeface="system-ui"/>
              </a:rPr>
              <a:t>Consumer Segment is the Most Efficient:</a:t>
            </a:r>
          </a:p>
          <a:p>
            <a:pPr algn="l">
              <a:lnSpc>
                <a:spcPct val="120000"/>
              </a:lnSpc>
              <a:buNone/>
            </a:pPr>
            <a:r>
              <a:rPr lang="en-US" sz="1400" b="0" i="0" dirty="0">
                <a:effectLst/>
                <a:latin typeface="system-ui"/>
              </a:rPr>
              <a:t>The Consumer segment yields the most profit relative to sales. This suggests strong pricing power, lower cost structure, or high-volume sales leading to better margins.</a:t>
            </a:r>
          </a:p>
          <a:p>
            <a:pPr algn="l">
              <a:lnSpc>
                <a:spcPct val="120000"/>
              </a:lnSpc>
              <a:buNone/>
            </a:pPr>
            <a:r>
              <a:rPr lang="en-US" sz="1400" b="1" i="0" dirty="0">
                <a:effectLst/>
                <a:latin typeface="system-ui"/>
              </a:rPr>
              <a:t>Corporate Segment is Moderately Efficient:</a:t>
            </a:r>
          </a:p>
          <a:p>
            <a:pPr algn="l">
              <a:lnSpc>
                <a:spcPct val="120000"/>
              </a:lnSpc>
              <a:buNone/>
            </a:pPr>
            <a:r>
              <a:rPr lang="en-US" sz="1400" b="0" i="0" dirty="0">
                <a:effectLst/>
                <a:latin typeface="system-ui"/>
              </a:rPr>
              <a:t>While not as high as Consumer, the Corporate segment still maintains a healthy sales-to-profit ratio, indicating it is a strong contributor to profitability.</a:t>
            </a:r>
          </a:p>
          <a:p>
            <a:pPr algn="l">
              <a:lnSpc>
                <a:spcPct val="120000"/>
              </a:lnSpc>
              <a:buNone/>
            </a:pPr>
            <a:r>
              <a:rPr lang="en-US" sz="1400" b="1" i="0" dirty="0">
                <a:effectLst/>
                <a:latin typeface="system-ui"/>
              </a:rPr>
              <a:t>Home Office Segment Needs Attention:</a:t>
            </a:r>
          </a:p>
          <a:p>
            <a:pPr algn="l">
              <a:lnSpc>
                <a:spcPct val="120000"/>
              </a:lnSpc>
              <a:buNone/>
            </a:pPr>
            <a:r>
              <a:rPr lang="en-US" sz="1400" b="0" i="0" dirty="0">
                <a:effectLst/>
                <a:latin typeface="system-ui"/>
              </a:rPr>
              <a:t>The Home Office segment lags behind. This could indicate higher costs, lower profit margins, or pricing challenges.</a:t>
            </a:r>
          </a:p>
          <a:p>
            <a:pPr algn="l">
              <a:lnSpc>
                <a:spcPct val="120000"/>
              </a:lnSpc>
              <a:buNone/>
            </a:pPr>
            <a:r>
              <a:rPr lang="en-US" sz="1400" b="0" i="0" dirty="0">
                <a:effectLst/>
                <a:latin typeface="system-ui"/>
              </a:rPr>
              <a:t>May require optimization in operations, pricing strategies, or targeting more profitable customers.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11818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325A-031E-6FBC-453F-CA7A41C1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Monthly Sales Analysis</a:t>
            </a:r>
            <a:endParaRPr lang="en-IN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EE6D-D22B-857D-F103-51AAF12CCE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11390234" cy="478443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February (Month 2):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Recorded the lowest sales of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year (~$60k).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Likely impacted by fewer days and post-holiday slowdown.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March (Month 3):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Significant rise in sales (~$200k+), a clear recovery from February.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April to August (Months 4–8): 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remained relatively stable, fluctuating mildly between ~140kand 160k.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September (Month 9): 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Marked a sharp spike, crossing $300k in sales.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(Month 10): 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Notable dip again, dropping back to around ~$200k.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November (Month 11):  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 sales month, peaking above $340k.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December (Month 12) : 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Slight decline compared to November, but still a strong closing to the year (~$320k).</a:t>
            </a:r>
          </a:p>
          <a:p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65AE78-5DE3-5E54-A970-38E1409AB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912" y="1435607"/>
            <a:ext cx="6396592" cy="1615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750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55698-B674-25FD-FE13-459E67A3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INSIGHTS</a:t>
            </a:r>
            <a:endParaRPr lang="en-IN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99A44-9204-0C8A-609B-CA8D1F1370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Seasonal Impact: </a:t>
            </a:r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November clearly benefits from holiday and promotional events like Black Friday.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Post-Q1 Boost: </a:t>
            </a:r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March's jump could be due to fiscal-year endings or quarterly sales targets.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Stable Mid-Year: </a:t>
            </a:r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April to August shows consistent demand with no major fluctuations, ideal for operational planning.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Underperformance in February: </a:t>
            </a:r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Indicates potential for improvement — perhaps via promotions or campaigns.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High Potential in Q4: </a:t>
            </a:r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Q4 months (Sep–Dec) show strong momentum — should be the focus of marketing and inventory ramp-up.</a:t>
            </a:r>
          </a:p>
          <a:p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59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A948-57AA-E1A7-1A4B-C1ED8E6D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Sales By Category Analysis</a:t>
            </a:r>
            <a:endParaRPr lang="en-IN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F4A7-615B-89F4-AAE5-36DCEAA95B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435608"/>
            <a:ext cx="11132077" cy="5422392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Category: Technology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Accounts for 36.4% of total sales. 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Strongest performing category 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includes high-value items like phones, machines, accessories, etc.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Likely drives the highest revenue per item.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Second: Furniture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Represents 32.3% of sales.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Consistently solid — includes items like chairs, tables, bookcases.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Reflects demand for workplace and home-office setups.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Third: Office Supplies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Makes up 31.3% of sales.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Includes lower-priced, high-volume items like binders, paper, labels, etc.</a:t>
            </a:r>
          </a:p>
          <a:p>
            <a:pPr marL="457200" lvl="2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 though it’s the smallest slice, it’s very close to Furniture — still an important contributor.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2F905-EFA6-717A-F110-C635A6E2E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326" y="1435608"/>
            <a:ext cx="4129245" cy="3194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BA2A08-F649-033C-C27D-72251B50F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0927" y="3936719"/>
            <a:ext cx="1209706" cy="69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2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CDC2-A7C7-07CF-5AB0-FB0F2499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F7C5A-87A6-220B-6E7C-030A49BD5D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sales are fairly evenly distributed across the three categories — no extreme imbalance.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Technology</a:t>
            </a:r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leads slightly, likely due to higher unit prices, even if volume is lower.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Furniture and Office Supplies </a:t>
            </a:r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combined form 63.6% — suggesting a strong foundational need in workplace essentials.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26587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C3335-7C2D-040A-E484-5E8A8C74D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265815"/>
            <a:ext cx="6877119" cy="640080"/>
          </a:xfrm>
        </p:spPr>
        <p:txBody>
          <a:bodyPr/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Sales by Sub-Category Analysis</a:t>
            </a:r>
            <a:endParaRPr lang="en-IN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A4031-64F3-08D3-0325-2EE53E1550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286751"/>
            <a:ext cx="11220113" cy="547555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Performers: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Phones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Chairs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lead in sales, each generating</a:t>
            </a:r>
          </a:p>
          <a:p>
            <a:pPr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$300k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,indicating strong customer demand.</a:t>
            </a:r>
          </a:p>
          <a:p>
            <a:pPr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Storage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Binders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follow, </a:t>
            </a:r>
          </a:p>
          <a:p>
            <a:pPr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sales around the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$200k+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mark.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Mid-Range Performers: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2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Accessories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Copiers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Bookcases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have moderate sales between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$100k–$200k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lvl="2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categories might offer room for sales growth with targeted strategies.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 Performers: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Fasteners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Labels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Envelopes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at the bottom, each with sales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below $50k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may represent niche products, limited demand, or under-marketed areas.</a:t>
            </a:r>
          </a:p>
          <a:p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4A2CA-8EAF-8146-ACDB-5C7F22F48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946" y="1286751"/>
            <a:ext cx="7118663" cy="175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5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14FA2-995B-94D7-9ABB-74847847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INSIGHTS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C52D1-F976-0C82-BD68-13B1976AB84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Phones and Chairs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the most lucrative sub-categories — consider increasing inventory, promotions, or bundling options for these.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Low-performing sub-categories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could either be phased out or repositioned based on profitability, strategic value, or customer feedback.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Mid-range categories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like Machines and Accessories are worth investigating for untapped potential or optimization.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72820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50CB-B031-93CD-0399-755B0913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Monthly Profit Analysis</a:t>
            </a:r>
            <a:endParaRPr lang="en-IN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97C5B-3D0F-095C-4DD7-C09702F42BD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371600"/>
            <a:ext cx="10475834" cy="513552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IN" sz="1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January–February (Months 1–2): 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 profits (~$9k–$10k), relatively flat start to the year.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March (Month 3): 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Significant increase to ~$28k, the first major spike in profit.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April (Month 4): 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 to ~13k, a notable dip following March’s high.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May–June (Months 5–6): 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Gradual recovery with profits around $22k, but still below March.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July (Month 7): 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Dips again to ~$14k, lowest since February.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August–October (Months 8–10): 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Profits steadily increase from ~$22k to ~$31k, showing growth momentum.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November (Month 11): 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Slight uptick (~$35k), maintaining strong performance.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December (Month 12):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Peaks at ~$43k, the highest profit month of the year.</a:t>
            </a:r>
          </a:p>
          <a:p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2256B-568E-C2A1-2D7F-D6CD3E59E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36" y="1250425"/>
            <a:ext cx="9920176" cy="154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27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47DC-ED6B-AE07-810D-A3596856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Insights</a:t>
            </a:r>
            <a:endParaRPr lang="en-IN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AC401-08B8-DC14-4A2F-17FD423BB39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December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most profitable — likely due to year-end purchases, gifting season, or bulk business buying.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March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shows potential — despite being early in the year, it outperforms several months; this may indicate specific seasonal campaigns or tax-year effects.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Mid-year volatility (Apr–Jul) 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inconsistent profits could be a result of operational costs, discount strategies, or market fluctuations.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Steady growth in Q4 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consistent increase in profits from August to December reflects effective strategies or peak demand seasons.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380973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{0C9A4F02-3449-4FCE-9D47-D866808E6DAC}tf10001108_win32</Template>
  <TotalTime>190</TotalTime>
  <Words>1488</Words>
  <Application>Microsoft Office PowerPoint</Application>
  <PresentationFormat>Widescreen</PresentationFormat>
  <Paragraphs>131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Segoe UI</vt:lpstr>
      <vt:lpstr>Segoe UI Light</vt:lpstr>
      <vt:lpstr>system-ui</vt:lpstr>
      <vt:lpstr>Wingdings</vt:lpstr>
      <vt:lpstr>Custom</vt:lpstr>
      <vt:lpstr>E-COMMERCE </vt:lpstr>
      <vt:lpstr>Monthly Sales Analysis</vt:lpstr>
      <vt:lpstr>INSIGHTS</vt:lpstr>
      <vt:lpstr>Sales By Category Analysis</vt:lpstr>
      <vt:lpstr>INSIGHTS</vt:lpstr>
      <vt:lpstr>Sales by Sub-Category Analysis</vt:lpstr>
      <vt:lpstr>INSIGHTS</vt:lpstr>
      <vt:lpstr>Monthly Profit Analysis</vt:lpstr>
      <vt:lpstr>Insights</vt:lpstr>
      <vt:lpstr>Profit Analysis Category</vt:lpstr>
      <vt:lpstr>Insights</vt:lpstr>
      <vt:lpstr>Profit Analysis by Sub-Category</vt:lpstr>
      <vt:lpstr>Insights</vt:lpstr>
      <vt:lpstr>Sales &amp; Profit Analysis by Customer Segment</vt:lpstr>
      <vt:lpstr>Insights</vt:lpstr>
      <vt:lpstr>Sales to Profit Ratio Analysis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 Shivaprasad</dc:creator>
  <cp:keywords/>
  <cp:lastModifiedBy>Shreya Shivaprasad</cp:lastModifiedBy>
  <cp:revision>4</cp:revision>
  <dcterms:created xsi:type="dcterms:W3CDTF">2025-04-16T14:41:22Z</dcterms:created>
  <dcterms:modified xsi:type="dcterms:W3CDTF">2025-04-16T17:52:19Z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