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61" r:id="rId2"/>
    <p:sldId id="262" r:id="rId3"/>
    <p:sldId id="263" r:id="rId4"/>
    <p:sldId id="264" r:id="rId5"/>
    <p:sldId id="265"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AF5B390-67CF-48C8-8FEF-833B460866EA}" type="datetimeFigureOut">
              <a:rPr lang="en-IN" smtClean="0"/>
              <a:t>21-06-2024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274933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B390-67CF-48C8-8FEF-833B460866EA}"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56340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F5B390-67CF-48C8-8FEF-833B460866EA}" type="datetimeFigureOut">
              <a:rPr lang="en-IN" smtClean="0"/>
              <a:t>21-06-2024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1561737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F5B390-67CF-48C8-8FEF-833B460866EA}" type="datetimeFigureOut">
              <a:rPr lang="en-IN" smtClean="0"/>
              <a:t>21-06-2024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8965B83-7B00-4D88-A968-DFEEA0B6053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1292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AF5B390-67CF-48C8-8FEF-833B460866EA}" type="datetimeFigureOut">
              <a:rPr lang="en-IN" smtClean="0"/>
              <a:t>21-06-2024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1736536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F5B390-67CF-48C8-8FEF-833B460866EA}"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1447494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F5B390-67CF-48C8-8FEF-833B460866EA}"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2218377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B390-67CF-48C8-8FEF-833B460866EA}"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2283642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AF5B390-67CF-48C8-8FEF-833B460866EA}" type="datetimeFigureOut">
              <a:rPr lang="en-IN" smtClean="0"/>
              <a:t>21-06-2024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262969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B390-67CF-48C8-8FEF-833B460866EA}" type="datetimeFigureOut">
              <a:rPr lang="en-IN" smtClean="0"/>
              <a:t>21-06-2024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70803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F5B390-67CF-48C8-8FEF-833B460866EA}" type="datetimeFigureOut">
              <a:rPr lang="en-IN" smtClean="0"/>
              <a:t>21-06-2024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115989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5B390-67CF-48C8-8FEF-833B460866EA}"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132954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5B390-67CF-48C8-8FEF-833B460866EA}" type="datetimeFigureOut">
              <a:rPr lang="en-IN" smtClean="0"/>
              <a:t>21-06-2024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246236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5B390-67CF-48C8-8FEF-833B460866EA}" type="datetimeFigureOut">
              <a:rPr lang="en-IN" smtClean="0"/>
              <a:t>21-06-2024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25132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5B390-67CF-48C8-8FEF-833B460866EA}" type="datetimeFigureOut">
              <a:rPr lang="en-IN" smtClean="0"/>
              <a:t>21-06-2024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251457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B390-67CF-48C8-8FEF-833B460866EA}"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421272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B390-67CF-48C8-8FEF-833B460866EA}" type="datetimeFigureOut">
              <a:rPr lang="en-IN" smtClean="0"/>
              <a:t>21-06-2024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65B83-7B00-4D88-A968-DFEEA0B6053C}" type="slidenum">
              <a:rPr lang="en-IN" smtClean="0"/>
              <a:t>‹#›</a:t>
            </a:fld>
            <a:endParaRPr lang="en-IN"/>
          </a:p>
        </p:txBody>
      </p:sp>
    </p:spTree>
    <p:extLst>
      <p:ext uri="{BB962C8B-B14F-4D97-AF65-F5344CB8AC3E}">
        <p14:creationId xmlns:p14="http://schemas.microsoft.com/office/powerpoint/2010/main" val="24599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F5B390-67CF-48C8-8FEF-833B460866EA}" type="datetimeFigureOut">
              <a:rPr lang="en-IN" smtClean="0"/>
              <a:t>21-06-2024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965B83-7B00-4D88-A968-DFEEA0B6053C}" type="slidenum">
              <a:rPr lang="en-IN" smtClean="0"/>
              <a:t>‹#›</a:t>
            </a:fld>
            <a:endParaRPr lang="en-IN"/>
          </a:p>
        </p:txBody>
      </p:sp>
    </p:spTree>
    <p:extLst>
      <p:ext uri="{BB962C8B-B14F-4D97-AF65-F5344CB8AC3E}">
        <p14:creationId xmlns:p14="http://schemas.microsoft.com/office/powerpoint/2010/main" val="259438180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Downloads/Amazon%20Sales%20data.cs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4" name="Picture 6" descr="Amazon Png Logo Vector - Free Transparent PNG Logos">
            <a:extLst>
              <a:ext uri="{FF2B5EF4-FFF2-40B4-BE49-F238E27FC236}">
                <a16:creationId xmlns:a16="http://schemas.microsoft.com/office/drawing/2014/main" id="{F8A49F9E-5037-4EF9-72CB-F57D75F55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4" y="2187475"/>
            <a:ext cx="3533775" cy="2650331"/>
          </a:xfrm>
          <a:prstGeom prst="roundRect">
            <a:avLst>
              <a:gd name="adj" fmla="val 8594"/>
            </a:avLst>
          </a:prstGeom>
          <a:solidFill>
            <a:schemeClr val="bg1">
              <a:lumMod val="75000"/>
            </a:schemeClr>
          </a:solidFill>
          <a:ln>
            <a:noFill/>
          </a:ln>
          <a:effectLst>
            <a:outerShdw blurRad="76200" dir="13500000" sy="23000" kx="1200000" algn="br" rotWithShape="0">
              <a:prstClr val="black">
                <a:alpha val="20000"/>
              </a:prstClr>
            </a:outerShdw>
            <a:reflection blurRad="12700" stA="38000" endPos="28000" dist="5000" dir="5400000" sy="-100000" algn="bl" rotWithShape="0"/>
          </a:effectLst>
          <a:scene3d>
            <a:camera prst="orthographicFront">
              <a:rot lat="600000" lon="1800000" rev="600000"/>
            </a:camera>
            <a:lightRig rig="threePt" dir="t"/>
          </a:scene3d>
        </p:spPr>
      </p:pic>
      <p:sp>
        <p:nvSpPr>
          <p:cNvPr id="2" name="TextBox 1">
            <a:extLst>
              <a:ext uri="{FF2B5EF4-FFF2-40B4-BE49-F238E27FC236}">
                <a16:creationId xmlns:a16="http://schemas.microsoft.com/office/drawing/2014/main" id="{17198C50-D279-423F-0CE5-E568EDC5D741}"/>
              </a:ext>
            </a:extLst>
          </p:cNvPr>
          <p:cNvSpPr txBox="1"/>
          <p:nvPr/>
        </p:nvSpPr>
        <p:spPr>
          <a:xfrm>
            <a:off x="4105274" y="3044279"/>
            <a:ext cx="7753348"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just"/>
            <a:r>
              <a:rPr lang="en-US" sz="4400" u="sng"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AMAZON</a:t>
            </a:r>
            <a:r>
              <a:rPr lang="en-US" sz="4400" b="1" u="sng" dirty="0">
                <a:ln/>
                <a:solidFill>
                  <a:schemeClr val="accent1">
                    <a:lumMod val="60000"/>
                    <a:lumOff val="40000"/>
                  </a:schemeClr>
                </a:solidFill>
                <a:effectLst>
                  <a:reflection blurRad="6350" stA="60000" endA="900" endPos="58000" dir="5400000" sy="-100000" algn="bl" rotWithShape="0"/>
                </a:effectLst>
                <a:latin typeface="Arial Rounded MT Bold" panose="020F0704030504030204" pitchFamily="34" charset="0"/>
              </a:rPr>
              <a:t> </a:t>
            </a:r>
            <a:r>
              <a:rPr lang="en-US" sz="4400" u="sng" dirty="0">
                <a:ln w="0"/>
                <a:solidFill>
                  <a:schemeClr val="accent1"/>
                </a:solidFill>
                <a:effectLst>
                  <a:outerShdw blurRad="38100" dist="25400" dir="5400000" algn="ctr" rotWithShape="0">
                    <a:srgbClr val="6E747A">
                      <a:alpha val="43000"/>
                    </a:srgbClr>
                  </a:outerShdw>
                </a:effectLst>
                <a:latin typeface="Arial Rounded MT Bold" panose="020F0704030504030204" pitchFamily="34" charset="0"/>
              </a:rPr>
              <a:t>SALES ANALYSIS</a:t>
            </a:r>
            <a:endParaRPr lang="en-IN" sz="4400" b="1" u="sng" dirty="0">
              <a:ln/>
              <a:solidFill>
                <a:schemeClr val="accent1">
                  <a:lumMod val="60000"/>
                  <a:lumOff val="40000"/>
                </a:schemeClr>
              </a:solidFill>
              <a:effectLst>
                <a:reflection blurRad="6350" stA="60000" endA="900" endPos="58000" dir="5400000" sy="-100000" algn="bl" rotWithShape="0"/>
              </a:effectLst>
              <a:latin typeface="Arial Rounded MT Bold" panose="020F0704030504030204" pitchFamily="34" charset="0"/>
            </a:endParaRPr>
          </a:p>
        </p:txBody>
      </p:sp>
    </p:spTree>
    <p:extLst>
      <p:ext uri="{BB962C8B-B14F-4D97-AF65-F5344CB8AC3E}">
        <p14:creationId xmlns:p14="http://schemas.microsoft.com/office/powerpoint/2010/main" val="186932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A17A9-0B3E-1FB9-C704-1A40C4206813}"/>
              </a:ext>
            </a:extLst>
          </p:cNvPr>
          <p:cNvSpPr txBox="1"/>
          <p:nvPr/>
        </p:nvSpPr>
        <p:spPr>
          <a:xfrm>
            <a:off x="649466" y="1597127"/>
            <a:ext cx="10893067" cy="3447098"/>
          </a:xfrm>
          <a:prstGeom prst="rect">
            <a:avLst/>
          </a:prstGeom>
          <a:noFill/>
        </p:spPr>
        <p:txBody>
          <a:bodyPr wrap="square" rtlCol="0">
            <a:spAutoFit/>
          </a:bodyPr>
          <a:lstStyle/>
          <a:p>
            <a:r>
              <a:rPr lang="en-US" sz="2800" b="1" u="sng" dirty="0">
                <a:latin typeface="Sylfaen" panose="010A0502050306030303" pitchFamily="18" charset="0"/>
                <a:cs typeface="Times New Roman" panose="02020603050405020304" pitchFamily="18" charset="0"/>
              </a:rPr>
              <a:t>ANALYSIS PROBLEM:</a:t>
            </a:r>
          </a:p>
          <a:p>
            <a:endParaRPr lang="en-US" sz="2800" b="1" u="sng" dirty="0">
              <a:latin typeface="Sylfaen" panose="010A0502050306030303" pitchFamily="18" charset="0"/>
              <a:cs typeface="Times New Roman" panose="02020603050405020304" pitchFamily="18" charset="0"/>
            </a:endParaRPr>
          </a:p>
          <a:p>
            <a:pPr algn="just"/>
            <a:r>
              <a:rPr lang="en-US" dirty="0">
                <a:solidFill>
                  <a:schemeClr val="tx1">
                    <a:lumMod val="95000"/>
                    <a:lumOff val="5000"/>
                  </a:schemeClr>
                </a:solidFill>
                <a:latin typeface="Sylfaen" panose="010A0502050306030303" pitchFamily="18" charset="0"/>
                <a:cs typeface="Times New Roman" panose="02020603050405020304" pitchFamily="18" charset="0"/>
              </a:rPr>
              <a:t>Sales management has gained importance to meet increasing competition and the need for improvement is to reduce the cost and increase profit. Sales management is the most important function in commercial and business enterprises. </a:t>
            </a:r>
          </a:p>
          <a:p>
            <a:pPr algn="just"/>
            <a:endParaRPr lang="en-US" dirty="0">
              <a:solidFill>
                <a:schemeClr val="tx1">
                  <a:lumMod val="95000"/>
                  <a:lumOff val="5000"/>
                </a:schemeClr>
              </a:solidFill>
              <a:latin typeface="Sylfaen" panose="010A0502050306030303" pitchFamily="18" charset="0"/>
              <a:cs typeface="Times New Roman" panose="02020603050405020304" pitchFamily="18" charset="0"/>
            </a:endParaRPr>
          </a:p>
          <a:p>
            <a:pPr algn="just"/>
            <a:r>
              <a:rPr lang="en-US" dirty="0">
                <a:solidFill>
                  <a:schemeClr val="tx1">
                    <a:lumMod val="95000"/>
                    <a:lumOff val="5000"/>
                  </a:schemeClr>
                </a:solidFill>
                <a:latin typeface="Sylfaen" panose="010A0502050306030303" pitchFamily="18" charset="0"/>
                <a:cs typeface="Times New Roman" panose="02020603050405020304" pitchFamily="18" charset="0"/>
              </a:rPr>
              <a:t>Based on the information the ultimate goal of this project would be to analyze and predict sales figures month and year wise by connecting different aspects of data. We will find important insights highlighting key indicators and metrics that influence the sales figures. Visualization of trend and pattern empowers to optimize sales strategies.</a:t>
            </a:r>
            <a:endParaRPr lang="en-IN" dirty="0">
              <a:solidFill>
                <a:schemeClr val="tx1">
                  <a:lumMod val="95000"/>
                  <a:lumOff val="5000"/>
                </a:schemeClr>
              </a:solidFill>
              <a:latin typeface="Sylfaen" panose="010A05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37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9E436-3016-DEBC-C246-2282ED40FBB0}"/>
              </a:ext>
            </a:extLst>
          </p:cNvPr>
          <p:cNvSpPr txBox="1"/>
          <p:nvPr/>
        </p:nvSpPr>
        <p:spPr>
          <a:xfrm>
            <a:off x="737419" y="1875447"/>
            <a:ext cx="9278274" cy="2827954"/>
          </a:xfrm>
          <a:prstGeom prst="rect">
            <a:avLst/>
          </a:prstGeom>
          <a:noFill/>
        </p:spPr>
        <p:txBody>
          <a:bodyPr wrap="square">
            <a:spAutoFit/>
          </a:bodyPr>
          <a:lstStyle/>
          <a:p>
            <a:r>
              <a:rPr lang="en-US" sz="2800" b="1" u="sng" dirty="0">
                <a:latin typeface="Sylfaen" panose="010A0502050306030303" pitchFamily="18" charset="0"/>
                <a:cs typeface="Times New Roman" panose="02020603050405020304" pitchFamily="18" charset="0"/>
              </a:rPr>
              <a:t>KEY COMPONENTS OF THE PROJECT:</a:t>
            </a:r>
          </a:p>
          <a:p>
            <a:endParaRPr lang="en-US" dirty="0">
              <a:latin typeface="Sylfaen" panose="010A0502050306030303" pitchFamily="18" charset="0"/>
              <a:cs typeface="Times New Roman" panose="02020603050405020304" pitchFamily="18" charset="0"/>
            </a:endParaRPr>
          </a:p>
          <a:p>
            <a:pPr>
              <a:lnSpc>
                <a:spcPct val="150000"/>
              </a:lnSpc>
            </a:pPr>
            <a:r>
              <a:rPr lang="en-US" dirty="0">
                <a:latin typeface="Sylfaen" panose="010A0502050306030303" pitchFamily="18" charset="0"/>
                <a:cs typeface="Times New Roman" panose="02020603050405020304" pitchFamily="18" charset="0"/>
              </a:rPr>
              <a:t>Through the presentation , we will explore-</a:t>
            </a:r>
          </a:p>
          <a:p>
            <a:pPr marL="285750" indent="-285750">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Data Exploration :</a:t>
            </a:r>
            <a:r>
              <a:rPr lang="en-IN" dirty="0">
                <a:latin typeface="Sylfaen" panose="010A0502050306030303" pitchFamily="18" charset="0"/>
                <a:cs typeface="Times New Roman" panose="02020603050405020304" pitchFamily="18" charset="0"/>
              </a:rPr>
              <a:t> Understanding the structure and content of the dataset.</a:t>
            </a:r>
          </a:p>
          <a:p>
            <a:pPr marL="285750" indent="-285750">
              <a:lnSpc>
                <a:spcPct val="150000"/>
              </a:lnSpc>
              <a:buFont typeface="Arial" panose="020B0604020202020204" pitchFamily="34" charset="0"/>
              <a:buChar char="•"/>
            </a:pPr>
            <a:r>
              <a:rPr lang="en-IN" dirty="0">
                <a:latin typeface="Sylfaen" panose="010A0502050306030303" pitchFamily="18" charset="0"/>
                <a:cs typeface="Times New Roman" panose="02020603050405020304" pitchFamily="18" charset="0"/>
              </a:rPr>
              <a:t>Analysis Techniques : Implementing various analysis techniques.</a:t>
            </a:r>
          </a:p>
          <a:p>
            <a:pPr marL="285750" indent="-285750">
              <a:lnSpc>
                <a:spcPct val="150000"/>
              </a:lnSpc>
              <a:buFont typeface="Arial" panose="020B0604020202020204" pitchFamily="34" charset="0"/>
              <a:buChar char="•"/>
            </a:pPr>
            <a:r>
              <a:rPr lang="en-IN" dirty="0">
                <a:latin typeface="Sylfaen" panose="010A0502050306030303" pitchFamily="18" charset="0"/>
                <a:cs typeface="Times New Roman" panose="02020603050405020304" pitchFamily="18" charset="0"/>
              </a:rPr>
              <a:t>Visualization : Show the findings through charts, graphs, maps.</a:t>
            </a:r>
          </a:p>
          <a:p>
            <a:pPr marL="285750" indent="-285750">
              <a:lnSpc>
                <a:spcPct val="150000"/>
              </a:lnSpc>
              <a:buFont typeface="Arial" panose="020B0604020202020204" pitchFamily="34" charset="0"/>
              <a:buChar char="•"/>
            </a:pPr>
            <a:r>
              <a:rPr lang="en-IN" dirty="0">
                <a:latin typeface="Sylfaen" panose="010A0502050306030303" pitchFamily="18" charset="0"/>
                <a:cs typeface="Times New Roman" panose="02020603050405020304" pitchFamily="18" charset="0"/>
              </a:rPr>
              <a:t>Interpretation : </a:t>
            </a:r>
            <a:r>
              <a:rPr lang="en-IN" dirty="0" err="1">
                <a:latin typeface="Sylfaen" panose="010A0502050306030303" pitchFamily="18" charset="0"/>
                <a:cs typeface="Times New Roman" panose="02020603050405020304" pitchFamily="18" charset="0"/>
              </a:rPr>
              <a:t>Interprete</a:t>
            </a:r>
            <a:r>
              <a:rPr lang="en-IN" dirty="0">
                <a:latin typeface="Sylfaen" panose="010A0502050306030303" pitchFamily="18" charset="0"/>
                <a:cs typeface="Times New Roman" panose="02020603050405020304" pitchFamily="18" charset="0"/>
              </a:rPr>
              <a:t> the result to have actionable insight.</a:t>
            </a:r>
            <a:endParaRPr lang="en-US" dirty="0">
              <a:latin typeface="Sylfaen" panose="010A0502050306030303" pitchFamily="18" charset="0"/>
              <a:cs typeface="Times New Roman" panose="02020603050405020304" pitchFamily="18" charset="0"/>
            </a:endParaRPr>
          </a:p>
        </p:txBody>
      </p:sp>
    </p:spTree>
    <p:extLst>
      <p:ext uri="{BB962C8B-B14F-4D97-AF65-F5344CB8AC3E}">
        <p14:creationId xmlns:p14="http://schemas.microsoft.com/office/powerpoint/2010/main" val="167182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FB2AF-39C3-1BAC-8BA9-FC51A6D59EE0}"/>
              </a:ext>
            </a:extLst>
          </p:cNvPr>
          <p:cNvSpPr txBox="1"/>
          <p:nvPr/>
        </p:nvSpPr>
        <p:spPr>
          <a:xfrm>
            <a:off x="451852" y="1367304"/>
            <a:ext cx="10992897" cy="4351448"/>
          </a:xfrm>
          <a:prstGeom prst="rect">
            <a:avLst/>
          </a:prstGeom>
          <a:noFill/>
        </p:spPr>
        <p:txBody>
          <a:bodyPr wrap="square" rtlCol="0">
            <a:spAutoFit/>
          </a:bodyPr>
          <a:lstStyle/>
          <a:p>
            <a:r>
              <a:rPr lang="en-US" sz="2800" b="1" u="sng" dirty="0">
                <a:latin typeface="Sylfaen" panose="010A0502050306030303" pitchFamily="18" charset="0"/>
                <a:cs typeface="Times New Roman" panose="02020603050405020304" pitchFamily="18" charset="0"/>
              </a:rPr>
              <a:t>OVERVIEW OF  DATASET</a:t>
            </a:r>
            <a:r>
              <a:rPr lang="en-US" sz="2800" dirty="0">
                <a:latin typeface="Sylfaen" panose="010A0502050306030303" pitchFamily="18" charset="0"/>
                <a:cs typeface="Times New Roman" panose="02020603050405020304" pitchFamily="18" charset="0"/>
              </a:rPr>
              <a:t>:</a:t>
            </a:r>
          </a:p>
          <a:p>
            <a:endParaRPr lang="en-US" dirty="0">
              <a:latin typeface="Sylfaen" panose="010A0502050306030303" pitchFamily="18" charset="0"/>
              <a:cs typeface="Times New Roman" panose="02020603050405020304" pitchFamily="18" charset="0"/>
            </a:endParaRPr>
          </a:p>
          <a:p>
            <a:pPr algn="just"/>
            <a:r>
              <a:rPr lang="en-US" dirty="0">
                <a:latin typeface="Sylfaen" panose="010A0502050306030303" pitchFamily="18" charset="0"/>
                <a:cs typeface="Times New Roman" panose="02020603050405020304" pitchFamily="18" charset="0"/>
              </a:rPr>
              <a:t>To observe the dataset for Amazon Sales </a:t>
            </a:r>
            <a:r>
              <a:rPr lang="en-US" dirty="0">
                <a:latin typeface="Sylfaen" panose="010A0502050306030303" pitchFamily="18" charset="0"/>
                <a:cs typeface="Times New Roman" panose="02020603050405020304" pitchFamily="18" charset="0"/>
                <a:hlinkClick r:id="rId2" action="ppaction://hlinkfile"/>
              </a:rPr>
              <a:t>click here</a:t>
            </a:r>
            <a:r>
              <a:rPr lang="en-US" dirty="0">
                <a:latin typeface="Sylfaen" panose="010A0502050306030303"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The dataset covers a wide range of Amazon Products providing a view of  diverse sales activities of company.</a:t>
            </a:r>
          </a:p>
          <a:p>
            <a:pPr marL="285750" indent="-285750" algn="just">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It includes information about amount of product sold and the profit allowing an in-depth analysis of trend.</a:t>
            </a:r>
          </a:p>
          <a:p>
            <a:pPr marL="285750" indent="-285750" algn="just">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The dataset has information on what regions and countries the order was taken which provides a knowledge about the outreach of Amazon.</a:t>
            </a:r>
          </a:p>
          <a:p>
            <a:pPr marL="285750" indent="-285750" algn="just">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The sales revenue provides a view of overall business performance.</a:t>
            </a:r>
          </a:p>
          <a:p>
            <a:pPr marL="285750" indent="-285750" algn="just">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The net profit indicates financial efficiency of Amazon.</a:t>
            </a:r>
          </a:p>
          <a:p>
            <a:pPr marL="285750" indent="-285750" algn="just">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The data was collected and updated due time which provides an opportunity to make an analysis yearly as well as monthly.</a:t>
            </a:r>
            <a:endParaRPr lang="en-IN" dirty="0">
              <a:latin typeface="Sylfaen" panose="010A0502050306030303" pitchFamily="18" charset="0"/>
              <a:cs typeface="Times New Roman" panose="02020603050405020304" pitchFamily="18" charset="0"/>
            </a:endParaRPr>
          </a:p>
        </p:txBody>
      </p:sp>
    </p:spTree>
    <p:extLst>
      <p:ext uri="{BB962C8B-B14F-4D97-AF65-F5344CB8AC3E}">
        <p14:creationId xmlns:p14="http://schemas.microsoft.com/office/powerpoint/2010/main" val="207982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33DC8-11E4-E18D-2505-8E13B5AD3E2A}"/>
              </a:ext>
            </a:extLst>
          </p:cNvPr>
          <p:cNvSpPr txBox="1"/>
          <p:nvPr/>
        </p:nvSpPr>
        <p:spPr>
          <a:xfrm>
            <a:off x="4029388" y="335392"/>
            <a:ext cx="4572002" cy="523220"/>
          </a:xfrm>
          <a:prstGeom prst="rect">
            <a:avLst/>
          </a:prstGeom>
          <a:noFill/>
        </p:spPr>
        <p:txBody>
          <a:bodyPr wrap="square" rtlCol="0">
            <a:spAutoFit/>
          </a:bodyPr>
          <a:lstStyle/>
          <a:p>
            <a:r>
              <a:rPr lang="en-US" sz="2800" b="1" u="sng" dirty="0">
                <a:latin typeface="Sylfaen" panose="010A0502050306030303" pitchFamily="18" charset="0"/>
                <a:cs typeface="Times New Roman" panose="02020603050405020304" pitchFamily="18" charset="0"/>
              </a:rPr>
              <a:t>POWER BI DASHBOARD</a:t>
            </a:r>
            <a:endParaRPr lang="en-IN" sz="2800" b="1" u="sng" dirty="0">
              <a:latin typeface="Sylfaen" panose="010A0502050306030303"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5C4F49A-20F0-CED8-4F4B-9A49B910C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363" y="928950"/>
            <a:ext cx="10385273" cy="5843639"/>
          </a:xfrm>
          <a:prstGeom prst="rect">
            <a:avLst/>
          </a:prstGeom>
        </p:spPr>
      </p:pic>
    </p:spTree>
    <p:extLst>
      <p:ext uri="{BB962C8B-B14F-4D97-AF65-F5344CB8AC3E}">
        <p14:creationId xmlns:p14="http://schemas.microsoft.com/office/powerpoint/2010/main" val="252683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D262E-4CF1-AD40-5EFF-1A5AE4F46B2B}"/>
              </a:ext>
            </a:extLst>
          </p:cNvPr>
          <p:cNvSpPr txBox="1"/>
          <p:nvPr/>
        </p:nvSpPr>
        <p:spPr>
          <a:xfrm>
            <a:off x="507821" y="1179522"/>
            <a:ext cx="9776721" cy="5493812"/>
          </a:xfrm>
          <a:prstGeom prst="rect">
            <a:avLst/>
          </a:prstGeom>
          <a:noFill/>
        </p:spPr>
        <p:txBody>
          <a:bodyPr wrap="square" rtlCol="0">
            <a:spAutoFit/>
          </a:bodyPr>
          <a:lstStyle/>
          <a:p>
            <a:r>
              <a:rPr lang="en-US" sz="2400" b="1" u="sng" dirty="0">
                <a:latin typeface="Sylfaen" panose="010A0502050306030303" pitchFamily="18" charset="0"/>
                <a:cs typeface="Times New Roman" panose="02020603050405020304" pitchFamily="18" charset="0"/>
              </a:rPr>
              <a:t>CONCLUSION:</a:t>
            </a:r>
          </a:p>
          <a:p>
            <a:endParaRPr lang="en-US" sz="2400" b="1" u="sng" dirty="0">
              <a:latin typeface="Sylfaen" panose="010A0502050306030303" pitchFamily="18" charset="0"/>
              <a:cs typeface="Times New Roman" panose="02020603050405020304" pitchFamily="18" charset="0"/>
            </a:endParaRPr>
          </a:p>
          <a:p>
            <a:r>
              <a:rPr lang="en-US" dirty="0">
                <a:latin typeface="Sylfaen" panose="010A0502050306030303" pitchFamily="18" charset="0"/>
                <a:cs typeface="Times New Roman" panose="02020603050405020304" pitchFamily="18" charset="0"/>
              </a:rPr>
              <a:t>Most number of units is sold by Sub-Saharan Africa. Middle East and Africa has least number of units sold.</a:t>
            </a:r>
          </a:p>
          <a:p>
            <a:pPr marL="285750" indent="-285750">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Most profit is gained by cosmetics and least by baby food.</a:t>
            </a:r>
          </a:p>
          <a:p>
            <a:pPr marL="285750" indent="-285750">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Countries with lowest profit- Russia, UK, Portugal, Albania.</a:t>
            </a:r>
          </a:p>
          <a:p>
            <a:pPr marL="285750" indent="-285750">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There is a seasonal increase in profit on May, October-December.</a:t>
            </a:r>
          </a:p>
          <a:p>
            <a:endParaRPr lang="en-IN" dirty="0">
              <a:latin typeface="Sylfaen" panose="010A0502050306030303" pitchFamily="18" charset="0"/>
              <a:cs typeface="Times New Roman" panose="02020603050405020304" pitchFamily="18" charset="0"/>
            </a:endParaRPr>
          </a:p>
          <a:p>
            <a:r>
              <a:rPr lang="en-IN" sz="2400" b="1" u="sng" dirty="0">
                <a:latin typeface="Sylfaen" panose="010A0502050306030303" pitchFamily="18" charset="0"/>
                <a:cs typeface="Times New Roman" panose="02020603050405020304" pitchFamily="18" charset="0"/>
              </a:rPr>
              <a:t>RECOMMENDATION:</a:t>
            </a:r>
          </a:p>
          <a:p>
            <a:endParaRPr lang="en-IN" dirty="0">
              <a:latin typeface="Sylfaen" panose="010A0502050306030303"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Improvement in customer’s satisfaction may lead to higher profit.</a:t>
            </a:r>
          </a:p>
          <a:p>
            <a:pPr marL="285750" indent="-285750">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Cosmetics, office supplies, clothes are highest selling items. We should provide offers on other items to makes higher selling.</a:t>
            </a:r>
          </a:p>
          <a:p>
            <a:pPr marL="285750" indent="-285750">
              <a:lnSpc>
                <a:spcPct val="150000"/>
              </a:lnSpc>
              <a:buFont typeface="Arial" panose="020B0604020202020204" pitchFamily="34" charset="0"/>
              <a:buChar char="•"/>
            </a:pPr>
            <a:r>
              <a:rPr lang="en-US" dirty="0">
                <a:latin typeface="Sylfaen" panose="010A0502050306030303" pitchFamily="18" charset="0"/>
                <a:cs typeface="Times New Roman" panose="02020603050405020304" pitchFamily="18" charset="0"/>
              </a:rPr>
              <a:t>Customers are much more dependent on offline sales channel.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1DD6C0-C413-32D9-59CA-662BB2D5B5CF}"/>
              </a:ext>
            </a:extLst>
          </p:cNvPr>
          <p:cNvSpPr/>
          <p:nvPr/>
        </p:nvSpPr>
        <p:spPr>
          <a:xfrm>
            <a:off x="3558567" y="2706078"/>
            <a:ext cx="4351384"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solidFill>
                <a:latin typeface="Arial Rounded MT Bold" panose="020F0704030504030204" pitchFamily="34" charset="0"/>
              </a:rPr>
              <a:t>THANK YOU</a:t>
            </a:r>
            <a:endParaRPr lang="en-IN" sz="5400" b="1" dirty="0">
              <a:ln w="22225">
                <a:solidFill>
                  <a:schemeClr val="accent2"/>
                </a:solidFill>
                <a:prstDash val="solid"/>
              </a:ln>
              <a:solidFill>
                <a:schemeClr val="accent2"/>
              </a:solidFill>
            </a:endParaRPr>
          </a:p>
        </p:txBody>
      </p:sp>
      <p:pic>
        <p:nvPicPr>
          <p:cNvPr id="2050" name="Picture 2" descr="Amazon Smile Logo PNG Transparent Images - PNG All">
            <a:extLst>
              <a:ext uri="{FF2B5EF4-FFF2-40B4-BE49-F238E27FC236}">
                <a16:creationId xmlns:a16="http://schemas.microsoft.com/office/drawing/2014/main" id="{E26C5737-8118-1383-5226-A7962A452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535088">
            <a:off x="4266467" y="2182497"/>
            <a:ext cx="61912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1630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
  <TotalTime>136</TotalTime>
  <Words>378</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Century Gothic</vt:lpstr>
      <vt:lpstr>Sylfaen</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 Saha</dc:creator>
  <cp:lastModifiedBy>Shreya Saha</cp:lastModifiedBy>
  <cp:revision>10</cp:revision>
  <dcterms:created xsi:type="dcterms:W3CDTF">2024-06-21T08:24:57Z</dcterms:created>
  <dcterms:modified xsi:type="dcterms:W3CDTF">2024-06-21T12:10:15Z</dcterms:modified>
</cp:coreProperties>
</file>