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74" r:id="rId12"/>
    <p:sldId id="275" r:id="rId13"/>
    <p:sldId id="265" r:id="rId14"/>
    <p:sldId id="267" r:id="rId15"/>
    <p:sldId id="269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C5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46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2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2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4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5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2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1FDDC-1315-450F-9FF8-0F20687B17BD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02D35-B277-4DB0-9F69-2EE959373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7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5" y="6553200"/>
            <a:ext cx="4572000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0" y="913656"/>
            <a:ext cx="4495800" cy="729734"/>
          </a:xfrm>
          <a:prstGeom prst="roundRect">
            <a:avLst/>
          </a:prstGeom>
          <a:solidFill>
            <a:srgbClr val="ECC520"/>
          </a:solidFill>
          <a:ln>
            <a:solidFill>
              <a:srgbClr val="ECC52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11683" y="1016913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ROBUSTNESS OF t-test</a:t>
            </a:r>
            <a:endParaRPr lang="en-US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0589" y="1981200"/>
            <a:ext cx="7696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Shreya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Saha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(442)</a:t>
            </a:r>
          </a:p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Registration No. : A01-2122-0855-21</a:t>
            </a:r>
          </a:p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Supervisor : Dr.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Surupa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Chakraborty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(Roy)</a:t>
            </a:r>
          </a:p>
          <a:p>
            <a:pPr algn="ctr"/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St. Xavier’s College (Autonomous),Kolkata</a:t>
            </a: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 descr="St Xaviers College Kolkata 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914" y="4343400"/>
            <a:ext cx="1924685" cy="190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01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10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23455" y="838200"/>
                <a:ext cx="7924800" cy="5535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sz="2000" u="sng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Simulation based study using Sign test </a:t>
                </a:r>
                <a:endParaRPr lang="en-US" sz="2000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Here we need to consider the hypothesis in terms of median.(Median can be compared with mean, considered in case of t-test.)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Consider the same data generated beforehand for each distributions.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If we want to fix the mean of every distribution to calculate the empirical level and power under t-test, the value of null and alternative hypothesis under Sign test will vary.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For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example, if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~ Exponential(λ) , the probability density function will be –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		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f(x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λ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λx</m:t>
                        </m:r>
                      </m:sup>
                    </m:sSup>
                    <m:r>
                      <a:rPr lang="en-US" sz="1600" i="1">
                        <a:latin typeface="Cambria Math"/>
                      </a:rPr>
                      <m:t> , 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&gt;0,  </m:t>
                    </m:r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λ</m:t>
                    </m:r>
                    <m:r>
                      <a:rPr lang="en-US" sz="1600">
                        <a:latin typeface="Cambria Math"/>
                      </a:rPr>
                      <m:t>&gt;0</m:t>
                    </m:r>
                  </m:oMath>
                </a14:m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Now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, under t-test we consider the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hypothesis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as -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      H</a:t>
                </a:r>
                <a:r>
                  <a:rPr lang="en-US" sz="1600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1 against  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= 2  ;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being the mean of Exponential(λ)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Median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of Exponential(λ) is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a:rPr lang="en-US" sz="1600" i="1">
                                <a:latin typeface="Cambria Math"/>
                              </a:rPr>
                              <m:t>𝑙𝑛</m:t>
                            </m:r>
                          </m:fName>
                          <m:e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. Therefore, for Sign test the hypothesis will be-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H</a:t>
                </a:r>
                <a:r>
                  <a:rPr lang="en-US" sz="1600" baseline="-25000" dirty="0" smtClean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0.6931  against  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0.5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1.38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θ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denoting the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median</a:t>
                </a:r>
              </a:p>
              <a:p>
                <a:pPr marL="285750" indent="-28575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We will use the function </a:t>
                </a: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binom.test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() in R to calculate empirical level and power. This will return the p-value of the test and we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will reject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if p-value is less than 0.05.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5" y="838200"/>
                <a:ext cx="7924800" cy="5535490"/>
              </a:xfrm>
              <a:prstGeom prst="rect">
                <a:avLst/>
              </a:prstGeom>
              <a:blipFill rotWithShape="1">
                <a:blip r:embed="rId2"/>
                <a:stretch>
                  <a:fillRect l="-615" t="-551" r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11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8961" y="76200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Comparison under Sign test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Here we try to find out whether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Sign test will give better results for non-normal data. That is, we will compare which test is applicable for underlying parent distributions.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Findings</a:t>
            </a:r>
            <a:endParaRPr lang="en-US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0093"/>
              </p:ext>
            </p:extLst>
          </p:nvPr>
        </p:nvGraphicFramePr>
        <p:xfrm>
          <a:off x="2146241" y="2667000"/>
          <a:ext cx="5473758" cy="3657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586"/>
                <a:gridCol w="1824586"/>
                <a:gridCol w="1824586"/>
              </a:tblGrid>
              <a:tr h="464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Distribution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Empirical Level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Empirical Power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64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64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0.013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0.908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Exponential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0.012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0.440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364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Uniform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0.019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0.286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Gamma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0.021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0.978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Cauchy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0.016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0.623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64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Logistic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0.019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0.535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81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12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762000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68888"/>
              </p:ext>
            </p:extLst>
          </p:nvPr>
        </p:nvGraphicFramePr>
        <p:xfrm>
          <a:off x="1066799" y="914400"/>
          <a:ext cx="7010402" cy="49115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1045"/>
                <a:gridCol w="1322837"/>
                <a:gridCol w="1382757"/>
                <a:gridCol w="1345963"/>
                <a:gridCol w="1447800"/>
              </a:tblGrid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t-test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 Test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Distribution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Empirical Level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Empirical Power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Empirical Level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Empirical Power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Normal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0.908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Exponential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0.933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0.440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03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Uniform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0.056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0.799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Gamma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0.008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0.704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0.978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Cauchy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0.031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0.289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0.623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29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Logistic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0.047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0.779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0.535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13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762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Power curves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408331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i)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Normal Distribution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 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</a:t>
            </a:r>
          </a:p>
          <a:p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008495"/>
            <a:ext cx="4114801" cy="3096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Callout 7"/>
          <p:cNvSpPr/>
          <p:nvPr/>
        </p:nvSpPr>
        <p:spPr>
          <a:xfrm>
            <a:off x="3017449" y="437465"/>
            <a:ext cx="2438400" cy="12953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249512" y="669665"/>
            <a:ext cx="1974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t-test giving better result ,i.e. ,meets the assumption of t-test</a:t>
            </a:r>
            <a:endParaRPr lang="en-US" sz="16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55849" y="2542190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Exponential Distribution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656" y="3179360"/>
            <a:ext cx="4003344" cy="3069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Oval Callout 13"/>
          <p:cNvSpPr/>
          <p:nvPr/>
        </p:nvSpPr>
        <p:spPr>
          <a:xfrm flipH="1">
            <a:off x="5646064" y="1295400"/>
            <a:ext cx="2667569" cy="116256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Violates the law of t-test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Still giving better result using it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14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678873"/>
            <a:ext cx="838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iii)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Uniform Distribution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109761"/>
            <a:ext cx="4267200" cy="3081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486400" y="26458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iv)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Gamma Distribution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855" y="3084731"/>
            <a:ext cx="4436917" cy="3182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11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15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609600"/>
            <a:ext cx="81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v) 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Cauchy Distribution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1265"/>
            <a:ext cx="4205525" cy="2858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Callout 7"/>
          <p:cNvSpPr/>
          <p:nvPr/>
        </p:nvSpPr>
        <p:spPr>
          <a:xfrm>
            <a:off x="4129325" y="501871"/>
            <a:ext cx="2971801" cy="999530"/>
          </a:xfrm>
          <a:prstGeom prst="wedgeEllipseCallout">
            <a:avLst>
              <a:gd name="adj1" fmla="val -35988"/>
              <a:gd name="adj2" fmla="val 556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Location parameter  is median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Sign test should give better result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15226" y="2514642"/>
            <a:ext cx="249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vi)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Logistic distribution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:</a:t>
            </a:r>
          </a:p>
        </p:txBody>
      </p:sp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713" y="3048000"/>
            <a:ext cx="4278573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254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16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0555" y="1066800"/>
            <a:ext cx="8610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Comparing all the findings throughout the study, we observe that -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t-test is not only applicable for normally distributed data , rather for Exponential, Uniform,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ogistic distributions also.</a:t>
            </a:r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Sign test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is giving adequate result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Gamma distribution and Cauchy distribution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Sometimes, t-test is also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suitable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 testing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hypothesis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about mean of a single sample following some non-normal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distributions though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parametric assumptions are violated.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That is, sometimes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t-test is robust to the deviation of normality and moderate violation of  assumptions.</a:t>
            </a:r>
          </a:p>
          <a:p>
            <a:pPr algn="just">
              <a:lnSpc>
                <a:spcPct val="150000"/>
              </a:lnSpc>
            </a:pPr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61598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2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1500" y="1143000"/>
            <a:ext cx="80010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Background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t-test 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widely used statistical tool offering practical significance in various research fields, especially when the sample size is sufficiently small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compares the  sample and hypothesized mean value and tells us whether their difference is statistically significant. 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2"/>
              </a:buClr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Motivation &amp; Objective of Study</a:t>
            </a:r>
          </a:p>
          <a:p>
            <a:pPr algn="just">
              <a:lnSpc>
                <a:spcPct val="150000"/>
              </a:lnSpc>
              <a:buClr>
                <a:schemeClr val="tx2"/>
              </a:buClr>
            </a:pP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use Student’s t-test or one sample t-test when the parent distribution is assumed to be normal. But, we may not always provided with the data which will follow normal distribution. Now, suppose it is non-normal distribution and we still perform t-test forcefully. Thus, our objective is to check whether t-test is robust under this situation and if yes, what is the implication.</a:t>
            </a:r>
          </a:p>
          <a:p>
            <a:pPr>
              <a:buClr>
                <a:schemeClr val="tx2"/>
              </a:buClr>
            </a:pPr>
            <a:endParaRPr lang="en-US" sz="2000" u="sng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Clr>
                <a:schemeClr val="tx2"/>
              </a:buClr>
            </a:pPr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3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3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57200" y="290305"/>
                <a:ext cx="8229600" cy="6330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chemeClr val="tx2"/>
                  </a:buClr>
                  <a:buFont typeface="Wingdings" pitchFamily="2" charset="2"/>
                  <a:buChar char="v"/>
                </a:pPr>
                <a:r>
                  <a:rPr lang="en-US" sz="2000" u="sng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Importance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chemeClr val="tx1"/>
                  </a:buClr>
                  <a:buFont typeface="Arial" pitchFamily="34" charset="0"/>
                  <a:buChar char="•"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Medical Research</a:t>
                </a:r>
              </a:p>
              <a:p>
                <a:pPr marL="742950" lvl="1" indent="-285750">
                  <a:lnSpc>
                    <a:spcPct val="150000"/>
                  </a:lnSpc>
                  <a:buClr>
                    <a:schemeClr val="tx1"/>
                  </a:buClr>
                  <a:buFont typeface="Arial" pitchFamily="34" charset="0"/>
                  <a:buChar char="•"/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Education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742950" lvl="1" indent="-285750">
                  <a:lnSpc>
                    <a:spcPct val="150000"/>
                  </a:lnSpc>
                  <a:buClr>
                    <a:schemeClr val="tx1"/>
                  </a:buClr>
                  <a:buFont typeface="Arial" pitchFamily="34" charset="0"/>
                  <a:buChar char="•"/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Quality Control</a:t>
                </a:r>
              </a:p>
              <a:p>
                <a:pPr algn="just"/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285750" indent="-285750" algn="just">
                  <a:buFont typeface="Wingdings" pitchFamily="2" charset="2"/>
                  <a:buChar char="v"/>
                </a:pPr>
                <a:r>
                  <a:rPr lang="en-US" sz="2000" u="sng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Student’s t-test</a:t>
                </a:r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us consider a hypothesis as follows-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	H</a:t>
                </a:r>
                <a:r>
                  <a:rPr lang="en-US" sz="1600" baseline="-25000" dirty="0" smtClean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µ=µ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    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against  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µ&gt;µ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Assume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that, 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~Normal(µ,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6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, µ€ℝ 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6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&gt;0 : both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unknown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Now, suppose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1,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2,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…,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be an</a:t>
                </a:r>
                <a:r>
                  <a:rPr lang="en-US" sz="1600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random sample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drawn from this distribution.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Here, t-stati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tic is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given by ,  t =</a:t>
                </a:r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n</m:t>
                            </m:r>
                          </m:e>
                        </m:rad>
                        <m:r>
                          <a:rPr lang="en-US" sz="1600" i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</m:e>
                        </m:acc>
                        <m:r>
                          <a:rPr lang="en-US" sz="1600" i="0">
                            <a:latin typeface="Cambria Math"/>
                          </a:rPr>
                          <m:t>−µ)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S</m:t>
                        </m:r>
                      </m:den>
                    </m:f>
                  </m:oMath>
                </a14:m>
                <a:endParaRPr lang="en-US" sz="1600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</m:e>
                    </m:acc>
                    <m:r>
                      <a:rPr lang="en-US" sz="1600" b="0" i="0" dirty="0" smtClean="0">
                        <a:solidFill>
                          <a:schemeClr val="tx2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: sample mean</a:t>
                </a:r>
              </a:p>
              <a:p>
                <a:pPr algn="just"/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S 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1600" i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n</m:t>
                            </m:r>
                            <m:r>
                              <a:rPr lang="en-US" sz="1600" i="0">
                                <a:latin typeface="Cambria Math"/>
                              </a:rPr>
                              <m:t>−1</m:t>
                            </m:r>
                          </m:den>
                        </m:f>
                        <m:sSup>
                          <m:sSup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/>
                                  </a:rPr>
                                  <m:t>i</m:t>
                                </m:r>
                                <m:r>
                                  <a:rPr lang="en-US" sz="1600" i="0">
                                    <a:latin typeface="Cambria Math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1600" i="0">
                                    <a:latin typeface="Cambria Math"/>
                                  </a:rPr>
                                  <m:t>n</m:t>
                                </m:r>
                              </m:sup>
                              <m:e>
                                <m:r>
                                  <a:rPr lang="en-US" sz="1600" i="0"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latin typeface="Cambria Math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 i="0">
                                        <a:latin typeface="Cambria Math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sz="1600" i="0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/>
                                        <a:cs typeface="Times New Roman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cs typeface="Times New Roman" pitchFamily="18" charset="0"/>
                                      </a:rPr>
                                      <m:t>X</m:t>
                                    </m:r>
                                  </m:e>
                                </m:acc>
                                <m:r>
                                  <a:rPr lang="en-US" sz="1600" i="0"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sz="1600" i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Under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, t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n</m:t>
                            </m:r>
                          </m:e>
                        </m:rad>
                        <m:r>
                          <a:rPr lang="en-US" sz="1600" i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x</m:t>
                            </m:r>
                          </m:e>
                        </m:acc>
                        <m:r>
                          <a:rPr lang="en-US" sz="1600" i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0"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sz="1600" i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i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~ t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(n-1)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Therefore, we reject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against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at α level of significance if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obs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&gt; t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α,(n-1)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  <a:p>
                <a:pPr algn="just"/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0305"/>
                <a:ext cx="8229600" cy="6330451"/>
              </a:xfrm>
              <a:prstGeom prst="rect">
                <a:avLst/>
              </a:prstGeom>
              <a:blipFill rotWithShape="1">
                <a:blip r:embed="rId2"/>
                <a:stretch>
                  <a:fillRect l="-593" b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4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471055" y="826827"/>
                <a:ext cx="8229600" cy="5244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Our study will be focused on </a:t>
                </a:r>
                <a:r>
                  <a:rPr lang="en-US" sz="1600" u="sng" dirty="0" smtClean="0">
                    <a:latin typeface="Times New Roman" pitchFamily="18" charset="0"/>
                    <a:cs typeface="Times New Roman" pitchFamily="18" charset="0"/>
                  </a:rPr>
                  <a:t>level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1600" u="sng" dirty="0" smtClean="0">
                    <a:latin typeface="Times New Roman" pitchFamily="18" charset="0"/>
                    <a:cs typeface="Times New Roman" pitchFamily="18" charset="0"/>
                  </a:rPr>
                  <a:t>power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of the test under various distributions.</a:t>
                </a:r>
              </a:p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u="heavy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Level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:</a:t>
                </a:r>
                <a:r>
                  <a:rPr lang="en-US" sz="1600" dirty="0"/>
                  <a:t>	</a:t>
                </a:r>
                <a:endParaRPr lang="en-US" sz="1600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Significance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level is the probability of rejecting null hypothesis given that it is true.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It is  denoted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by α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, and also known as Type-I-error.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Level = P(reject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|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true)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n</m:t>
                            </m:r>
                          </m:e>
                        </m:rad>
                        <m:r>
                          <a:rPr lang="en-US" sz="1600" i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x</m:t>
                            </m:r>
                          </m:e>
                        </m:acc>
                        <m:r>
                          <a:rPr lang="en-US" sz="1600" i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0"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sz="1600" i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i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s</m:t>
                        </m:r>
                      </m:den>
                    </m:f>
                    <m:r>
                      <a:rPr lang="en-US" sz="1600" i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&gt; t 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α </a:t>
                </a:r>
                <a:r>
                  <a:rPr lang="en-US" sz="1600" baseline="-25000" dirty="0" smtClean="0">
                    <a:latin typeface="Times New Roman" pitchFamily="18" charset="0"/>
                    <a:cs typeface="Times New Roman" pitchFamily="18" charset="0"/>
                  </a:rPr>
                  <a:t>,(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n-1)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|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true)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sz="2000" u="heavy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Power</a:t>
                </a:r>
                <a:r>
                  <a:rPr lang="en-US" sz="2000" dirty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Power of a test is the probability of rejecting null hypothesis when alternative one is true, that   is   probability of making correct decision. This is denoted by 1-β, where β is the Type-II-error.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Power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P(reject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|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true)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  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P(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n</m:t>
                            </m:r>
                          </m:e>
                        </m:rad>
                        <m:r>
                          <a:rPr lang="en-US" sz="1600" i="0">
                            <a:latin typeface="Cambria Math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600" i="0">
                                <a:latin typeface="Cambria Math"/>
                              </a:rPr>
                              <m:t>x</m:t>
                            </m:r>
                          </m:e>
                        </m:acc>
                        <m:r>
                          <a:rPr lang="en-US" sz="1600" i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/>
                              </a:rPr>
                              <m:t>µ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600" i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1600" i="0">
                            <a:latin typeface="Cambria Math"/>
                          </a:rPr>
                          <m:t>s</m:t>
                        </m:r>
                      </m:den>
                    </m:f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&gt;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t </a:t>
                </a:r>
                <a:r>
                  <a:rPr lang="en-US" sz="1600" baseline="-25000" dirty="0" smtClean="0">
                    <a:latin typeface="Times New Roman" pitchFamily="18" charset="0"/>
                    <a:cs typeface="Times New Roman" pitchFamily="18" charset="0"/>
                  </a:rPr>
                  <a:t>α,</a:t>
                </a:r>
                <a:r>
                  <a:rPr lang="en-US" sz="1600" baseline="-250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n-1)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|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is true)</a:t>
                </a:r>
              </a:p>
              <a:p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55" y="826827"/>
                <a:ext cx="8229600" cy="5244000"/>
              </a:xfrm>
              <a:prstGeom prst="rect">
                <a:avLst/>
              </a:prstGeom>
              <a:blipFill rotWithShape="1">
                <a:blip r:embed="rId2"/>
                <a:stretch>
                  <a:fillRect l="-593" r="-2370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5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548580"/>
            <a:ext cx="8458199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Simulation based study under t-test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avoid any error due to sampling in between the data, we shall be using random seed =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1234 in 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 generate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data.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Generate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sample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size n=20. 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the sample is denoted by 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…,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20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drawn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from a population distribution having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cdf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repeat this procedure 1000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times.(Here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will consider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some population distributions just to generate the sample observations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 this study we will consider right tailed test only.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So, we fix the hypothesis as-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H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: µ=1    against     H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µ=2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will choose the value of parameters of each distribution such a way that the population mean under null hypothesis is 1 and the same under alternative is 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Consider the level of significance as 0.05.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We continue this procedure for each population distribution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 we consider simulation based study, we will obtain empirical level (proportion of times null hypothesis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gets rejected when the sample is drawn from H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) and empirical power (proportion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of times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null hypothesis</a:t>
            </a:r>
            <a:r>
              <a:rPr lang="en-US" sz="16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gets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rejected when the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sample is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drawn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).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72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6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762000"/>
            <a:ext cx="80772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Comparison under t-test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Here we try to find out whether t-test is applicable for normal as well as non-normal data,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how much t-test is robust. To study this, we run a simulation study.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Findings</a:t>
            </a:r>
          </a:p>
          <a:p>
            <a:endParaRPr lang="en-US" sz="2000" u="sng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u="sng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u="sng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u="sng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141790"/>
                  </p:ext>
                </p:extLst>
              </p:nvPr>
            </p:nvGraphicFramePr>
            <p:xfrm>
              <a:off x="1600200" y="2362200"/>
              <a:ext cx="6032452" cy="38280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6800"/>
                    <a:gridCol w="810073"/>
                    <a:gridCol w="599055"/>
                    <a:gridCol w="958489"/>
                    <a:gridCol w="693035"/>
                    <a:gridCol w="685800"/>
                    <a:gridCol w="1219200"/>
                  </a:tblGrid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Distribution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Parameter value under H</a:t>
                          </a:r>
                          <a:r>
                            <a:rPr lang="en-US" sz="1400" baseline="-250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Empirical Level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Parameter value under H</a:t>
                          </a:r>
                          <a:r>
                            <a:rPr lang="en-US" sz="1400" baseline="-250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Empirical Power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63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Normal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0.048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0.993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Exponential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λ=1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λ=1/2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0.933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63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Uniform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a=(-2)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b=4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0.056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a=(-1)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b=5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0.799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Gamma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α=1/4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p=1/4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0.008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α=1/2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0.704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Cauchy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0.289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Logistic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0.047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4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</a:rPr>
                                <m:t>𝜎</m:t>
                              </m:r>
                            </m:oMath>
                          </a14:m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=1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0.779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6141790"/>
                  </p:ext>
                </p:extLst>
              </p:nvPr>
            </p:nvGraphicFramePr>
            <p:xfrm>
              <a:off x="1600200" y="2362200"/>
              <a:ext cx="6032452" cy="38280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6800"/>
                    <a:gridCol w="810073"/>
                    <a:gridCol w="599055"/>
                    <a:gridCol w="958489"/>
                    <a:gridCol w="693035"/>
                    <a:gridCol w="685800"/>
                    <a:gridCol w="1219200"/>
                  </a:tblGrid>
                  <a:tr h="4907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Distribution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Parameter value under H</a:t>
                          </a:r>
                          <a:r>
                            <a:rPr lang="en-US" sz="1400" baseline="-250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Empirical Level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Parameter value under H</a:t>
                          </a:r>
                          <a:r>
                            <a:rPr lang="en-US" sz="1400" baseline="-250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Empirical Power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6354"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 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Normal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15306" t="-202500" r="-595918" b="-49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0.048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05357" t="-202500" r="-179464" b="-49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0.993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Exponential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λ=1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0.022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λ=1/2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0.933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5635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Uniform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a=(-2)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b=4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0.056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a=(-1)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b=5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0.799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Gamma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α=1/4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p=1/4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0.008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α=1/2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p=1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0.704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Cauchy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15306" t="-593750" r="-5959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0.031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05357" t="-593750" r="-17946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0.289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  <a:tr h="48491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Logistic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µ=1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315306" t="-702532" r="-595918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0.047</a:t>
                          </a:r>
                          <a:endParaRPr lang="en-US" sz="140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µ=2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1">
                          <a:blip r:embed="rId2"/>
                          <a:stretch>
                            <a:fillRect l="-605357" t="-702532" r="-179464" b="-12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cs typeface="Times New Roman" pitchFamily="18" charset="0"/>
                            </a:rPr>
                            <a:t>0.779</a:t>
                          </a:r>
                          <a:endParaRPr lang="en-US" sz="1400" dirty="0"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Calibri"/>
                            <a:cs typeface="Times New Roman" pitchFamily="18" charset="0"/>
                          </a:endParaRPr>
                        </a:p>
                      </a:txBody>
                      <a:tcPr marL="68580" marR="68580" marT="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7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7255" y="609600"/>
            <a:ext cx="807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Power Curves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Here we consider some values of µ, calculate the corresponding power and plot them to get the power curves underlying to the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previously chosen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distributions.</a:t>
            </a:r>
            <a:endParaRPr lang="en-US" sz="16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057400"/>
            <a:ext cx="693420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8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2955" y="498773"/>
            <a:ext cx="83058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Non-parametric test</a:t>
            </a:r>
            <a:endParaRPr lang="en-US" sz="20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For non-normal data, we should not implement t-test  as per its assumptions. In that case, non-         parametric tests should give reliable results because -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does not take into account any parametric assumptions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deals about the form of the population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Hence our focus will be to observe how non-parametric test will perform for non-normal parent distributions.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Sign Test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non-parametric test analogous to Student’s t-test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test for location parameter in terms of median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u="sng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General Idea</a:t>
            </a:r>
            <a:endParaRPr lang="en-US" sz="16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Consider the hypothesis as follows-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dirty="0"/>
              <a:t>H</a:t>
            </a:r>
            <a:r>
              <a:rPr lang="en-US" sz="1600" baseline="-25000" dirty="0"/>
              <a:t>0</a:t>
            </a:r>
            <a:r>
              <a:rPr lang="en-US" sz="1600" dirty="0"/>
              <a:t> :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θ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against   H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1600" baseline="-25000" dirty="0" err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&gt; θ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aseline="30000" dirty="0">
                <a:latin typeface="Times New Roman" pitchFamily="18" charset="0"/>
                <a:cs typeface="Times New Roman" pitchFamily="18" charset="0"/>
              </a:rPr>
              <a:t>0 </a:t>
            </a:r>
          </a:p>
          <a:p>
            <a:pPr>
              <a:lnSpc>
                <a:spcPct val="150000"/>
              </a:lnSpc>
            </a:pPr>
            <a:r>
              <a:rPr lang="en-US" sz="1600" baseline="30000" dirty="0" smtClean="0"/>
              <a:t>	</a:t>
            </a:r>
          </a:p>
          <a:p>
            <a:r>
              <a:rPr lang="en-US" sz="1600" baseline="300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35230" y="5722203"/>
                <a:ext cx="8305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where</a:t>
                </a:r>
                <a:r>
                  <a:rPr lang="en-US" sz="1600" dirty="0"/>
                  <a:t>,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(F) be the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600" baseline="30000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quantile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of the distribution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i.e.,P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(X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θ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p</a:t>
                </a:r>
              </a:p>
              <a:p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    </a:t>
                </a:r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0" y="5722203"/>
                <a:ext cx="83058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367" t="-2941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4572000" cy="3048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DISSERTATION</a:t>
            </a:r>
            <a:endParaRPr lang="en-US" sz="12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0"/>
            <a:ext cx="4572000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HSTDS6043D</a:t>
            </a:r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85855" y="6553200"/>
            <a:ext cx="4558145" cy="304800"/>
          </a:xfrm>
          <a:prstGeom prst="rect">
            <a:avLst/>
          </a:prstGeom>
          <a:solidFill>
            <a:srgbClr val="ECC520"/>
          </a:solidFill>
          <a:ln>
            <a:solidFill>
              <a:srgbClr val="ECC5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               MAY 03, 2024                                 </a:t>
            </a:r>
            <a:fld id="{2D266DFF-F288-4F3F-9357-F73F96C3586D}" type="slidenum">
              <a:rPr lang="en-US" sz="12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pPr algn="ctr"/>
              <a:t>9</a:t>
            </a:fld>
            <a:endParaRPr lang="en-US" sz="12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854" y="6553200"/>
            <a:ext cx="4710545" cy="3048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ROBUSTNESS OF </a:t>
            </a:r>
            <a:r>
              <a:rPr lang="en-US" sz="1400" b="1" dirty="0" smtClean="0">
                <a:solidFill>
                  <a:srgbClr val="ECC520"/>
                </a:solidFill>
                <a:latin typeface="Times New Roman" pitchFamily="18" charset="0"/>
                <a:cs typeface="Times New Roman" pitchFamily="18" charset="0"/>
              </a:rPr>
              <a:t>t-test</a:t>
            </a:r>
            <a:endParaRPr lang="en-US" sz="1400" b="1" dirty="0">
              <a:solidFill>
                <a:srgbClr val="ECC52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685800"/>
                <a:ext cx="8382000" cy="4978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Suppose, 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,X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2,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…,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be a random sample from a distribution with </a:t>
                </a:r>
                <a:r>
                  <a:rPr lang="en-US" sz="1600" dirty="0" err="1" smtClean="0">
                    <a:latin typeface="Times New Roman" pitchFamily="18" charset="0"/>
                    <a:cs typeface="Times New Roman" pitchFamily="18" charset="0"/>
                  </a:rPr>
                  <a:t>cdf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  F which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continuous.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us define,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eqArrPr>
                          <m:e>
                            <m:r>
                              <a:rPr lang="en-US" sz="1600" i="1">
                                <a:latin typeface="Cambria Math"/>
                              </a:rPr>
                              <m:t>1, 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if</m:t>
                            </m:r>
                            <m:r>
                              <a:rPr lang="en-US" sz="160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sz="1600">
                                <a:latin typeface="Cambria Math"/>
                              </a:rPr>
                              <m:t>&gt;</m:t>
                            </m:r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r>
                              <a:rPr lang="en-US" sz="1600" i="1">
                                <a:latin typeface="Cambria Math"/>
                              </a:rPr>
                              <m:t>0, 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  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∀ </m:t>
                    </m:r>
                  </m:oMath>
                </a14:m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i=1(1)n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Now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~ Bernoulli(π) ,where π = P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(X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&gt; θ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600" baseline="30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Note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that, 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en-US" sz="16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 err="1">
                    <a:latin typeface="Times New Roman" pitchFamily="18" charset="0"/>
                    <a:cs typeface="Times New Roman" pitchFamily="18" charset="0"/>
                  </a:rPr>
                  <a:t>’s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are independent and k=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US" sz="1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Here, k~ Binomial(n,π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Under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, k ~ Binomial(n,1-p)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The test statistic k is distribution free under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. Note that, k is actually the plus signs among the n difference (X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- θ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sz="1600" baseline="30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∀ 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i=1(1)n</a:t>
                </a: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dirty="0" smtClean="0">
                    <a:latin typeface="Times New Roman" pitchFamily="18" charset="0"/>
                    <a:cs typeface="Times New Roman" pitchFamily="18" charset="0"/>
                  </a:rPr>
                  <a:t>Rejection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rule: we reject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against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at level α if 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≥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,where k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α 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is chosen to be the smallest integer which satisfies P(k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≥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600" b="1" dirty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 H</a:t>
                </a:r>
                <a:r>
                  <a:rPr lang="en-US" sz="16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≤</m:t>
                    </m:r>
                  </m:oMath>
                </a14:m>
                <a:r>
                  <a:rPr lang="en-US" sz="1600" dirty="0">
                    <a:latin typeface="Times New Roman" pitchFamily="18" charset="0"/>
                    <a:cs typeface="Times New Roman" pitchFamily="18" charset="0"/>
                  </a:rPr>
                  <a:t>α .</a:t>
                </a:r>
              </a:p>
              <a:p>
                <a:endParaRPr lang="en-US" sz="1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85800"/>
                <a:ext cx="8382000" cy="4978863"/>
              </a:xfrm>
              <a:prstGeom prst="rect">
                <a:avLst/>
              </a:prstGeom>
              <a:blipFill rotWithShape="1">
                <a:blip r:embed="rId2"/>
                <a:stretch>
                  <a:fillRect l="-436" b="-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0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1125</Words>
  <Application>Microsoft Office PowerPoint</Application>
  <PresentationFormat>On-screen Show (4:3)</PresentationFormat>
  <Paragraphs>310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</dc:creator>
  <cp:lastModifiedBy>SHREYA</cp:lastModifiedBy>
  <cp:revision>127</cp:revision>
  <dcterms:created xsi:type="dcterms:W3CDTF">2024-04-01T12:03:59Z</dcterms:created>
  <dcterms:modified xsi:type="dcterms:W3CDTF">2024-05-02T12:41:48Z</dcterms:modified>
</cp:coreProperties>
</file>