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7"/>
  </p:notesMasterIdLst>
  <p:handoutMasterIdLst>
    <p:handoutMasterId r:id="rId28"/>
  </p:handoutMasterIdLst>
  <p:sldIdLst>
    <p:sldId id="338" r:id="rId5"/>
    <p:sldId id="327" r:id="rId6"/>
    <p:sldId id="315" r:id="rId7"/>
    <p:sldId id="329" r:id="rId8"/>
    <p:sldId id="302" r:id="rId9"/>
    <p:sldId id="341" r:id="rId10"/>
    <p:sldId id="339" r:id="rId11"/>
    <p:sldId id="349" r:id="rId12"/>
    <p:sldId id="348" r:id="rId13"/>
    <p:sldId id="347" r:id="rId14"/>
    <p:sldId id="346" r:id="rId15"/>
    <p:sldId id="345" r:id="rId16"/>
    <p:sldId id="344" r:id="rId17"/>
    <p:sldId id="343" r:id="rId18"/>
    <p:sldId id="351" r:id="rId19"/>
    <p:sldId id="350" r:id="rId20"/>
    <p:sldId id="355" r:id="rId21"/>
    <p:sldId id="354" r:id="rId22"/>
    <p:sldId id="353" r:id="rId23"/>
    <p:sldId id="342" r:id="rId24"/>
    <p:sldId id="340" r:id="rId25"/>
    <p:sldId id="3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A SARI" initials="SS" lastIdx="1" clrIdx="0">
    <p:extLst>
      <p:ext uri="{19B8F6BF-5375-455C-9EA6-DF929625EA0E}">
        <p15:presenceInfo xmlns:p15="http://schemas.microsoft.com/office/powerpoint/2012/main" userId="0d2dc86b4ac1d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385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453741" cy="861497"/>
          </a:xfrm>
        </p:spPr>
        <p:txBody>
          <a:bodyPr>
            <a:normAutofit fontScale="85000" lnSpcReduction="10000"/>
          </a:bodyPr>
          <a:lstStyle/>
          <a:p>
            <a:r>
              <a:rPr lang="en-US" b="0" dirty="0">
                <a:solidFill>
                  <a:schemeClr val="tx1"/>
                </a:solidFill>
              </a:rPr>
              <a:t>Name: 	    SHREYA SARI</a:t>
            </a:r>
          </a:p>
          <a:p>
            <a:r>
              <a:rPr lang="en-US" b="0" dirty="0">
                <a:solidFill>
                  <a:schemeClr val="tx1"/>
                </a:solidFill>
              </a:rPr>
              <a:t>AICTE No:   </a:t>
            </a:r>
            <a:r>
              <a:rPr lang="en-IN" b="0" dirty="0">
                <a:solidFill>
                  <a:schemeClr val="tx1"/>
                </a:solidFill>
              </a:rPr>
              <a:t>STU659a3641090a71704605249</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277012" y="2068482"/>
            <a:ext cx="5054376" cy="1938741"/>
          </a:xfrm>
        </p:spPr>
        <p:txBody>
          <a:bodyPr>
            <a:normAutofit/>
          </a:bodyPr>
          <a:lstStyle/>
          <a:p>
            <a:r>
              <a:rPr lang="en-GB" sz="3200" dirty="0">
                <a:latin typeface="+mj-lt"/>
              </a:rPr>
              <a:t>Sales analysis </a:t>
            </a:r>
            <a:r>
              <a:rPr lang="en-GB" sz="3200" dirty="0">
                <a:latin typeface="+mj-lt"/>
                <a:sym typeface="Wingdings" panose="05000000000000000000" pitchFamily="2" charset="2"/>
              </a:rPr>
              <a:t>: Analysis on the supermarket data set using python</a:t>
            </a:r>
            <a:endParaRPr lang="en-IN" sz="3200" dirty="0">
              <a:latin typeface="+mj-lt"/>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4188FB68-EE46-AB16-27B3-F1A5603AEA48}"/>
              </a:ext>
            </a:extLst>
          </p:cNvPr>
          <p:cNvPicPr>
            <a:picLocks noChangeAspect="1"/>
          </p:cNvPicPr>
          <p:nvPr/>
        </p:nvPicPr>
        <p:blipFill>
          <a:blip r:embed="rId3"/>
          <a:stretch>
            <a:fillRect/>
          </a:stretch>
        </p:blipFill>
        <p:spPr>
          <a:xfrm>
            <a:off x="1130151" y="1993062"/>
            <a:ext cx="3477110" cy="2638793"/>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3E536-D1D8-8836-43EB-4CFFA1773B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449A84E-834C-63CD-4C47-3FFF6A93F06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167CE0F-D077-9345-FE1F-A3F9787E6F65}"/>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DB2C4F25-93A6-FD2E-B019-925B8D4E496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83CD5AD-B80B-3351-E7DE-38EF39CAFF0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D16DAA5-1BBC-9AC1-B1A7-EACAFF4933D4}"/>
              </a:ext>
            </a:extLst>
          </p:cNvPr>
          <p:cNvPicPr>
            <a:picLocks noChangeAspect="1"/>
          </p:cNvPicPr>
          <p:nvPr/>
        </p:nvPicPr>
        <p:blipFill>
          <a:blip r:embed="rId3"/>
          <a:stretch>
            <a:fillRect/>
          </a:stretch>
        </p:blipFill>
        <p:spPr>
          <a:xfrm>
            <a:off x="417226" y="1504946"/>
            <a:ext cx="6637997" cy="2322126"/>
          </a:xfrm>
          <a:prstGeom prst="rect">
            <a:avLst/>
          </a:prstGeom>
        </p:spPr>
      </p:pic>
      <p:pic>
        <p:nvPicPr>
          <p:cNvPr id="9" name="Picture 8">
            <a:extLst>
              <a:ext uri="{FF2B5EF4-FFF2-40B4-BE49-F238E27FC236}">
                <a16:creationId xmlns:a16="http://schemas.microsoft.com/office/drawing/2014/main" id="{8BFF65FF-5C61-37CE-FE41-A22807AF0E48}"/>
              </a:ext>
            </a:extLst>
          </p:cNvPr>
          <p:cNvPicPr>
            <a:picLocks noChangeAspect="1"/>
          </p:cNvPicPr>
          <p:nvPr/>
        </p:nvPicPr>
        <p:blipFill>
          <a:blip r:embed="rId4"/>
          <a:stretch>
            <a:fillRect/>
          </a:stretch>
        </p:blipFill>
        <p:spPr>
          <a:xfrm>
            <a:off x="4929844" y="2780210"/>
            <a:ext cx="5621616" cy="3578761"/>
          </a:xfrm>
          <a:prstGeom prst="rect">
            <a:avLst/>
          </a:prstGeom>
        </p:spPr>
      </p:pic>
    </p:spTree>
    <p:extLst>
      <p:ext uri="{BB962C8B-B14F-4D97-AF65-F5344CB8AC3E}">
        <p14:creationId xmlns:p14="http://schemas.microsoft.com/office/powerpoint/2010/main" val="42807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3439-9954-64C7-1CFD-871C07C1C0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C43F83E-7DB5-837B-5399-9104B5EA403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57E882A-9E07-B12D-EDD2-334BC2B993E0}"/>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6DA32CF-A3B4-6B7B-3630-07E40B1D5F5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62F7E0F-49CF-C777-8E9D-2000D311DCE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8723444-DF04-FBDA-2DE9-12B9B086859C}"/>
              </a:ext>
            </a:extLst>
          </p:cNvPr>
          <p:cNvPicPr>
            <a:picLocks noChangeAspect="1"/>
          </p:cNvPicPr>
          <p:nvPr/>
        </p:nvPicPr>
        <p:blipFill>
          <a:blip r:embed="rId3"/>
          <a:stretch>
            <a:fillRect/>
          </a:stretch>
        </p:blipFill>
        <p:spPr>
          <a:xfrm>
            <a:off x="1854625" y="1185508"/>
            <a:ext cx="6850106" cy="5260116"/>
          </a:xfrm>
          <a:prstGeom prst="rect">
            <a:avLst/>
          </a:prstGeom>
        </p:spPr>
      </p:pic>
    </p:spTree>
    <p:extLst>
      <p:ext uri="{BB962C8B-B14F-4D97-AF65-F5344CB8AC3E}">
        <p14:creationId xmlns:p14="http://schemas.microsoft.com/office/powerpoint/2010/main" val="21491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2BDA6-F876-3695-8EB9-773A3C35C0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B7E661-983E-1AA1-3065-DE7AB740C35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7E9799F-722A-627A-A63E-3FF35F0ED4F8}"/>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FD1F45A5-954B-065C-753D-C600EEDB5E5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3889F20-0825-B1B4-1E19-B4EE20058CFB}"/>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F4C83E9-8A14-3531-1DA7-AC427773B282}"/>
              </a:ext>
            </a:extLst>
          </p:cNvPr>
          <p:cNvPicPr>
            <a:picLocks noChangeAspect="1"/>
          </p:cNvPicPr>
          <p:nvPr/>
        </p:nvPicPr>
        <p:blipFill>
          <a:blip r:embed="rId3"/>
          <a:stretch>
            <a:fillRect/>
          </a:stretch>
        </p:blipFill>
        <p:spPr>
          <a:xfrm>
            <a:off x="976116" y="1452789"/>
            <a:ext cx="8965743" cy="4628752"/>
          </a:xfrm>
          <a:prstGeom prst="rect">
            <a:avLst/>
          </a:prstGeom>
        </p:spPr>
      </p:pic>
    </p:spTree>
    <p:extLst>
      <p:ext uri="{BB962C8B-B14F-4D97-AF65-F5344CB8AC3E}">
        <p14:creationId xmlns:p14="http://schemas.microsoft.com/office/powerpoint/2010/main" val="15081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BC20A-D6A1-AB3B-2E6A-049B7F7317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0EC860D-F2E4-3B4B-E05E-C150AC5BE36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CF5DBDB-117B-5D76-8B61-7E99589D7ECA}"/>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977DDD60-1CFA-9670-B4B1-671D581A2BD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A3FFBB0-EB22-0A9F-40BE-7040F003A50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0798DF-8A3F-52CA-A764-68DE2FDE41EA}"/>
              </a:ext>
            </a:extLst>
          </p:cNvPr>
          <p:cNvPicPr>
            <a:picLocks noChangeAspect="1"/>
          </p:cNvPicPr>
          <p:nvPr/>
        </p:nvPicPr>
        <p:blipFill>
          <a:blip r:embed="rId3"/>
          <a:stretch>
            <a:fillRect/>
          </a:stretch>
        </p:blipFill>
        <p:spPr>
          <a:xfrm>
            <a:off x="1998802" y="1148935"/>
            <a:ext cx="6033575" cy="5628382"/>
          </a:xfrm>
          <a:prstGeom prst="rect">
            <a:avLst/>
          </a:prstGeom>
        </p:spPr>
      </p:pic>
    </p:spTree>
    <p:extLst>
      <p:ext uri="{BB962C8B-B14F-4D97-AF65-F5344CB8AC3E}">
        <p14:creationId xmlns:p14="http://schemas.microsoft.com/office/powerpoint/2010/main" val="4128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C71E-AD7A-E92C-AE30-C31C1C01A4B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A3C30A-EC2E-1422-CE83-309F79DA522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E040578-86EE-6DB7-95B9-1CA1AFEEAEF5}"/>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4CCEC656-E757-68FE-3626-15AFC676046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0F282B8-D8F5-3DC7-9C7B-03B9936698B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5C49A69-569F-9225-8BAF-78F9F4B0FFF9}"/>
              </a:ext>
            </a:extLst>
          </p:cNvPr>
          <p:cNvPicPr>
            <a:picLocks noChangeAspect="1"/>
          </p:cNvPicPr>
          <p:nvPr/>
        </p:nvPicPr>
        <p:blipFill rotWithShape="1">
          <a:blip r:embed="rId3"/>
          <a:srcRect r="47946"/>
          <a:stretch/>
        </p:blipFill>
        <p:spPr>
          <a:xfrm>
            <a:off x="297226" y="1147481"/>
            <a:ext cx="3441056" cy="5325035"/>
          </a:xfrm>
          <a:prstGeom prst="rect">
            <a:avLst/>
          </a:prstGeom>
        </p:spPr>
      </p:pic>
      <p:pic>
        <p:nvPicPr>
          <p:cNvPr id="6" name="Picture 5">
            <a:extLst>
              <a:ext uri="{FF2B5EF4-FFF2-40B4-BE49-F238E27FC236}">
                <a16:creationId xmlns:a16="http://schemas.microsoft.com/office/drawing/2014/main" id="{05C2B386-71F1-AB90-6A2A-BA976AF4AB77}"/>
              </a:ext>
            </a:extLst>
          </p:cNvPr>
          <p:cNvPicPr>
            <a:picLocks noChangeAspect="1"/>
          </p:cNvPicPr>
          <p:nvPr/>
        </p:nvPicPr>
        <p:blipFill>
          <a:blip r:embed="rId4"/>
          <a:stretch>
            <a:fillRect/>
          </a:stretch>
        </p:blipFill>
        <p:spPr>
          <a:xfrm>
            <a:off x="4389726" y="1139530"/>
            <a:ext cx="6116909" cy="5592964"/>
          </a:xfrm>
          <a:prstGeom prst="rect">
            <a:avLst/>
          </a:prstGeom>
        </p:spPr>
      </p:pic>
    </p:spTree>
    <p:extLst>
      <p:ext uri="{BB962C8B-B14F-4D97-AF65-F5344CB8AC3E}">
        <p14:creationId xmlns:p14="http://schemas.microsoft.com/office/powerpoint/2010/main" val="42771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0421-080F-422B-E623-804281BBB74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3058045-6651-5A28-408D-1500D3709C8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34AAB78-FA7E-F7B0-06BE-19252C7031DC}"/>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FD7E1F5A-0A61-730A-0486-EAC9EB63428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348B237-244E-EFE0-1442-8FA3230A65B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F533F14-DEB3-6B65-E947-656145373A6A}"/>
              </a:ext>
            </a:extLst>
          </p:cNvPr>
          <p:cNvPicPr>
            <a:picLocks noChangeAspect="1"/>
          </p:cNvPicPr>
          <p:nvPr/>
        </p:nvPicPr>
        <p:blipFill>
          <a:blip r:embed="rId3"/>
          <a:stretch>
            <a:fillRect/>
          </a:stretch>
        </p:blipFill>
        <p:spPr>
          <a:xfrm>
            <a:off x="1152731" y="1425388"/>
            <a:ext cx="7334078" cy="4638516"/>
          </a:xfrm>
          <a:prstGeom prst="rect">
            <a:avLst/>
          </a:prstGeom>
        </p:spPr>
      </p:pic>
    </p:spTree>
    <p:extLst>
      <p:ext uri="{BB962C8B-B14F-4D97-AF65-F5344CB8AC3E}">
        <p14:creationId xmlns:p14="http://schemas.microsoft.com/office/powerpoint/2010/main" val="198634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05FEC-1506-3E0C-8CC7-D5D7A410E9F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6C9CDB-0504-1B91-6442-70F763784D8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D782612-A1BA-E1A8-AA04-A48CB90A8E4B}"/>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05D43FFD-E7D7-EF8F-68E0-EF2D5656403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337736D-D3EB-1E94-7BC0-E74611FD8D4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16FD80D0-B1DA-9772-EBCE-A39A3814AA40}"/>
              </a:ext>
            </a:extLst>
          </p:cNvPr>
          <p:cNvPicPr>
            <a:picLocks noChangeAspect="1"/>
          </p:cNvPicPr>
          <p:nvPr/>
        </p:nvPicPr>
        <p:blipFill>
          <a:blip r:embed="rId3"/>
          <a:stretch>
            <a:fillRect/>
          </a:stretch>
        </p:blipFill>
        <p:spPr>
          <a:xfrm>
            <a:off x="753035" y="1389529"/>
            <a:ext cx="8320836" cy="4616824"/>
          </a:xfrm>
          <a:prstGeom prst="rect">
            <a:avLst/>
          </a:prstGeom>
        </p:spPr>
      </p:pic>
    </p:spTree>
    <p:extLst>
      <p:ext uri="{BB962C8B-B14F-4D97-AF65-F5344CB8AC3E}">
        <p14:creationId xmlns:p14="http://schemas.microsoft.com/office/powerpoint/2010/main" val="34204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E65B2-89FE-CE14-C360-E8602DCFEE1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D800EDE-2067-0827-1192-655CCBCB341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984105F-F36A-827D-F433-6EFA266E4D82}"/>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02ACE752-5D83-7C47-3948-B6951D4473B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4CF74CF-7CE4-6A04-ED2C-37DCD534F2E6}"/>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E990D8F3-7A73-3112-4FBC-F6D88EC5535A}"/>
              </a:ext>
            </a:extLst>
          </p:cNvPr>
          <p:cNvPicPr>
            <a:picLocks noChangeAspect="1"/>
          </p:cNvPicPr>
          <p:nvPr/>
        </p:nvPicPr>
        <p:blipFill>
          <a:blip r:embed="rId3"/>
          <a:stretch>
            <a:fillRect/>
          </a:stretch>
        </p:blipFill>
        <p:spPr>
          <a:xfrm>
            <a:off x="794995" y="1243766"/>
            <a:ext cx="8916644" cy="5249008"/>
          </a:xfrm>
          <a:prstGeom prst="rect">
            <a:avLst/>
          </a:prstGeom>
        </p:spPr>
      </p:pic>
    </p:spTree>
    <p:extLst>
      <p:ext uri="{BB962C8B-B14F-4D97-AF65-F5344CB8AC3E}">
        <p14:creationId xmlns:p14="http://schemas.microsoft.com/office/powerpoint/2010/main" val="287812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822D-E0CC-A36F-2A44-CFC114D548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649296C-3161-3C52-3362-136AC393572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B13764C-32D2-FCAC-B484-FC32AE90A07D}"/>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6C106531-4B73-B652-ACC8-6C4751DFD73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85114CE-3446-4676-0247-A1DFEF9111E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82A9A0AE-4A76-CE53-D774-60240D24FCAE}"/>
              </a:ext>
            </a:extLst>
          </p:cNvPr>
          <p:cNvPicPr>
            <a:picLocks noChangeAspect="1"/>
          </p:cNvPicPr>
          <p:nvPr/>
        </p:nvPicPr>
        <p:blipFill>
          <a:blip r:embed="rId3"/>
          <a:stretch>
            <a:fillRect/>
          </a:stretch>
        </p:blipFill>
        <p:spPr>
          <a:xfrm>
            <a:off x="1021977" y="1452282"/>
            <a:ext cx="8317581" cy="4615018"/>
          </a:xfrm>
          <a:prstGeom prst="rect">
            <a:avLst/>
          </a:prstGeom>
        </p:spPr>
      </p:pic>
    </p:spTree>
    <p:extLst>
      <p:ext uri="{BB962C8B-B14F-4D97-AF65-F5344CB8AC3E}">
        <p14:creationId xmlns:p14="http://schemas.microsoft.com/office/powerpoint/2010/main" val="429333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2109F-B324-8D11-B8CE-35D119DA6DE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82EED8-F54B-423B-9E62-5B90AE82DC1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DF26B89-5DC5-0D13-49D7-CFE370E85DBC}"/>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D740763F-CAFD-9EA1-7174-686CEDF63B3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C8FFC41-6E3D-4605-DDAA-23A7D8A0FF3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D17EB60-EFDB-7B83-C040-72A8D3F37C2E}"/>
              </a:ext>
            </a:extLst>
          </p:cNvPr>
          <p:cNvPicPr>
            <a:picLocks noChangeAspect="1"/>
          </p:cNvPicPr>
          <p:nvPr/>
        </p:nvPicPr>
        <p:blipFill>
          <a:blip r:embed="rId3"/>
          <a:stretch>
            <a:fillRect/>
          </a:stretch>
        </p:blipFill>
        <p:spPr>
          <a:xfrm>
            <a:off x="742395" y="1288052"/>
            <a:ext cx="5783911" cy="5265147"/>
          </a:xfrm>
          <a:prstGeom prst="rect">
            <a:avLst/>
          </a:prstGeom>
        </p:spPr>
      </p:pic>
      <p:pic>
        <p:nvPicPr>
          <p:cNvPr id="9" name="Picture 8">
            <a:extLst>
              <a:ext uri="{FF2B5EF4-FFF2-40B4-BE49-F238E27FC236}">
                <a16:creationId xmlns:a16="http://schemas.microsoft.com/office/drawing/2014/main" id="{1BB59E7E-3829-0FD9-3D6B-E780D625840D}"/>
              </a:ext>
            </a:extLst>
          </p:cNvPr>
          <p:cNvPicPr>
            <a:picLocks noChangeAspect="1"/>
          </p:cNvPicPr>
          <p:nvPr/>
        </p:nvPicPr>
        <p:blipFill>
          <a:blip r:embed="rId4"/>
          <a:stretch>
            <a:fillRect/>
          </a:stretch>
        </p:blipFill>
        <p:spPr>
          <a:xfrm>
            <a:off x="6661411" y="1317885"/>
            <a:ext cx="5530589" cy="4208385"/>
          </a:xfrm>
          <a:prstGeom prst="rect">
            <a:avLst/>
          </a:prstGeom>
        </p:spPr>
      </p:pic>
    </p:spTree>
    <p:extLst>
      <p:ext uri="{BB962C8B-B14F-4D97-AF65-F5344CB8AC3E}">
        <p14:creationId xmlns:p14="http://schemas.microsoft.com/office/powerpoint/2010/main" val="3424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02407" y="1176310"/>
            <a:ext cx="10831755" cy="4901761"/>
          </a:xfrm>
        </p:spPr>
        <p:txBody>
          <a:bodyPr>
            <a:noAutofit/>
          </a:bodyPr>
          <a:lstStyle/>
          <a:p>
            <a:pPr marL="228600" indent="-228600">
              <a:buFont typeface="+mj-lt"/>
              <a:buAutoNum type="arabicPeriod"/>
            </a:pPr>
            <a:r>
              <a:rPr lang="en-US" sz="1100" dirty="0"/>
              <a:t>Analyze Sales Trends by Ship Mode</a:t>
            </a:r>
          </a:p>
          <a:p>
            <a:pPr marL="228600" indent="-228600">
              <a:buFont typeface="+mj-lt"/>
              <a:buAutoNum type="arabicPeriod"/>
            </a:pPr>
            <a:r>
              <a:rPr lang="en-US" sz="1100" dirty="0"/>
              <a:t>Explore how sales vary across different shipping modes (e.g., standard class, second class, etc.).</a:t>
            </a:r>
          </a:p>
          <a:p>
            <a:pPr marL="228600" indent="-228600">
              <a:buFont typeface="+mj-lt"/>
              <a:buAutoNum type="arabicPeriod"/>
            </a:pPr>
            <a:r>
              <a:rPr lang="en-US" sz="1100" dirty="0"/>
              <a:t>Identify which shipping mode contributes the most to overall sales.</a:t>
            </a:r>
          </a:p>
          <a:p>
            <a:pPr marL="228600" indent="-228600">
              <a:buFont typeface="+mj-lt"/>
              <a:buAutoNum type="arabicPeriod"/>
            </a:pPr>
            <a:r>
              <a:rPr lang="en-US" sz="1100" dirty="0"/>
              <a:t>Determine if there are any trends or patterns in sales over time for each shipping mode.</a:t>
            </a:r>
          </a:p>
          <a:p>
            <a:pPr marL="228600" indent="-228600">
              <a:buFont typeface="+mj-lt"/>
              <a:buAutoNum type="arabicPeriod"/>
            </a:pPr>
            <a:r>
              <a:rPr lang="en-US" sz="1100" dirty="0"/>
              <a:t>Analyze Customer Distribution by Geographic Region</a:t>
            </a:r>
          </a:p>
          <a:p>
            <a:pPr marL="228600" indent="-228600">
              <a:buFont typeface="+mj-lt"/>
              <a:buAutoNum type="arabicPeriod"/>
            </a:pPr>
            <a:r>
              <a:rPr lang="en-US" sz="1100" dirty="0"/>
              <a:t>Investigate the distribution of customers across different geographic regions (e.g., West, East, Central, South).</a:t>
            </a:r>
          </a:p>
          <a:p>
            <a:pPr marL="228600" indent="-228600">
              <a:buFont typeface="+mj-lt"/>
              <a:buAutoNum type="arabicPeriod"/>
            </a:pPr>
            <a:r>
              <a:rPr lang="en-US" sz="1100" dirty="0"/>
              <a:t>Identify regions with the highest and lowest number of customers.</a:t>
            </a:r>
          </a:p>
          <a:p>
            <a:pPr marL="228600" indent="-228600">
              <a:buFont typeface="+mj-lt"/>
              <a:buAutoNum type="arabicPeriod"/>
            </a:pPr>
            <a:r>
              <a:rPr lang="en-US" sz="1100" dirty="0"/>
              <a:t>Determine if there are any regional preferences or disparities in customer distribution.</a:t>
            </a:r>
          </a:p>
          <a:p>
            <a:pPr marL="228600" indent="-228600">
              <a:buFont typeface="+mj-lt"/>
              <a:buAutoNum type="arabicPeriod"/>
            </a:pPr>
            <a:r>
              <a:rPr lang="en-US" sz="1100" dirty="0"/>
              <a:t>Profitability Analysis by Customer Segment</a:t>
            </a:r>
          </a:p>
          <a:p>
            <a:pPr marL="228600" indent="-228600">
              <a:buFont typeface="+mj-lt"/>
              <a:buAutoNum type="arabicPeriod"/>
            </a:pPr>
            <a:r>
              <a:rPr lang="en-US" sz="1100" dirty="0"/>
              <a:t>Analyze the profitability of different customer segments (e.g., consumer, corporate, home office).</a:t>
            </a:r>
          </a:p>
          <a:p>
            <a:pPr marL="228600" indent="-228600">
              <a:buFont typeface="+mj-lt"/>
              <a:buAutoNum type="arabicPeriod"/>
            </a:pPr>
            <a:r>
              <a:rPr lang="en-US" sz="1100" dirty="0"/>
              <a:t>Identify which customer segment generates the highest profit.</a:t>
            </a:r>
          </a:p>
          <a:p>
            <a:pPr marL="228600" indent="-228600">
              <a:buFont typeface="+mj-lt"/>
              <a:buAutoNum type="arabicPeriod"/>
            </a:pPr>
            <a:r>
              <a:rPr lang="en-US" sz="1100" dirty="0"/>
              <a:t>Determine if there are any significant differences in profitability among customer segments.</a:t>
            </a:r>
          </a:p>
          <a:p>
            <a:pPr marL="228600" indent="-228600">
              <a:buFont typeface="+mj-lt"/>
              <a:buAutoNum type="arabicPeriod"/>
            </a:pPr>
            <a:r>
              <a:rPr lang="en-US" sz="1100" dirty="0"/>
              <a:t>Discount Effectiveness Analysis by Product Category</a:t>
            </a:r>
          </a:p>
          <a:p>
            <a:pPr marL="228600" indent="-228600">
              <a:buFont typeface="+mj-lt"/>
              <a:buAutoNum type="arabicPeriod"/>
            </a:pPr>
            <a:r>
              <a:rPr lang="en-US" sz="1100" dirty="0"/>
              <a:t>Explore the effectiveness of discounts offered on sales within different product categories (e.g., office supplies, furniture, technology).</a:t>
            </a:r>
          </a:p>
          <a:p>
            <a:pPr marL="228600" indent="-228600">
              <a:buFont typeface="+mj-lt"/>
              <a:buAutoNum type="arabicPeriod"/>
            </a:pPr>
            <a:r>
              <a:rPr lang="en-US" sz="1100" dirty="0"/>
              <a:t>Analyze the average discount rates applied to each product category.</a:t>
            </a:r>
          </a:p>
          <a:p>
            <a:pPr marL="228600" indent="-228600">
              <a:buFont typeface="+mj-lt"/>
              <a:buAutoNum type="arabicPeriod"/>
            </a:pPr>
            <a:r>
              <a:rPr lang="en-US" sz="1100" dirty="0"/>
              <a:t>Determine if discounts have a significant impact on sales within specific product categories.</a:t>
            </a:r>
          </a:p>
          <a:p>
            <a:pPr marL="228600" indent="-228600">
              <a:lnSpc>
                <a:spcPct val="150000"/>
              </a:lnSpc>
              <a:buFont typeface="+mj-lt"/>
              <a:buAutoNum type="arabicPeriod"/>
            </a:pPr>
            <a:endParaRPr lang="en-IN" sz="11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584272" y="308370"/>
            <a:ext cx="6995604" cy="790111"/>
          </a:xfrm>
        </p:spPr>
        <p:txBody>
          <a:bodyPr>
            <a:normAutofit fontScale="90000"/>
          </a:bodyPr>
          <a:lstStyle/>
          <a:p>
            <a:r>
              <a:rPr lang="en-US" dirty="0"/>
              <a:t>PROBLEM  STATEMENTS</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811472" y="2832222"/>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txEl>
                                              <p:pRg st="13" end="13"/>
                                            </p:txEl>
                                          </p:spTgt>
                                        </p:tgtEl>
                                        <p:attrNameLst>
                                          <p:attrName>style.visibility</p:attrName>
                                        </p:attrNameLst>
                                      </p:cBhvr>
                                      <p:to>
                                        <p:strVal val="visible"/>
                                      </p:to>
                                    </p:set>
                                    <p:animEffect transition="in" filter="fade">
                                      <p:cBhvr>
                                        <p:cTn id="105" dur="1000"/>
                                        <p:tgtEl>
                                          <p:spTgt spid="2">
                                            <p:txEl>
                                              <p:pRg st="13" end="13"/>
                                            </p:txEl>
                                          </p:spTgt>
                                        </p:tgtEl>
                                      </p:cBhvr>
                                    </p:animEffect>
                                    <p:anim calcmode="lin" valueType="num">
                                      <p:cBhvr>
                                        <p:cTn id="10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txEl>
                                              <p:pRg st="14" end="14"/>
                                            </p:txEl>
                                          </p:spTgt>
                                        </p:tgtEl>
                                        <p:attrNameLst>
                                          <p:attrName>style.visibility</p:attrName>
                                        </p:attrNameLst>
                                      </p:cBhvr>
                                      <p:to>
                                        <p:strVal val="visible"/>
                                      </p:to>
                                    </p:set>
                                    <p:animEffect transition="in" filter="fade">
                                      <p:cBhvr>
                                        <p:cTn id="112" dur="1000"/>
                                        <p:tgtEl>
                                          <p:spTgt spid="2">
                                            <p:txEl>
                                              <p:pRg st="14" end="14"/>
                                            </p:txEl>
                                          </p:spTgt>
                                        </p:tgtEl>
                                      </p:cBhvr>
                                    </p:animEffect>
                                    <p:anim calcmode="lin" valueType="num">
                                      <p:cBhvr>
                                        <p:cTn id="1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
                                            <p:txEl>
                                              <p:pRg st="15" end="15"/>
                                            </p:txEl>
                                          </p:spTgt>
                                        </p:tgtEl>
                                        <p:attrNameLst>
                                          <p:attrName>style.visibility</p:attrName>
                                        </p:attrNameLst>
                                      </p:cBhvr>
                                      <p:to>
                                        <p:strVal val="visible"/>
                                      </p:to>
                                    </p:set>
                                    <p:animEffect transition="in" filter="fade">
                                      <p:cBhvr>
                                        <p:cTn id="119" dur="1000"/>
                                        <p:tgtEl>
                                          <p:spTgt spid="2">
                                            <p:txEl>
                                              <p:pRg st="15" end="15"/>
                                            </p:txEl>
                                          </p:spTgt>
                                        </p:tgtEl>
                                      </p:cBhvr>
                                    </p:animEffect>
                                    <p:anim calcmode="lin" valueType="num">
                                      <p:cBhvr>
                                        <p:cTn id="120"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18879-2AAA-69D0-C21B-CD6615DC428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C691B3-2AAD-AB5E-5DCF-66090ABEF84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9E7BA8F-E48A-38A8-7A3D-AE5B6D24F8F9}"/>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C37A45D6-9A97-F0A0-A231-8E9510149998}"/>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5996784-CA0D-D625-F714-BAB4A96199A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444B20B7-3F10-1367-62B5-64DEE071C83A}"/>
              </a:ext>
            </a:extLst>
          </p:cNvPr>
          <p:cNvPicPr>
            <a:picLocks noChangeAspect="1"/>
          </p:cNvPicPr>
          <p:nvPr/>
        </p:nvPicPr>
        <p:blipFill>
          <a:blip r:embed="rId3"/>
          <a:stretch>
            <a:fillRect/>
          </a:stretch>
        </p:blipFill>
        <p:spPr>
          <a:xfrm>
            <a:off x="601753" y="1622611"/>
            <a:ext cx="4817535" cy="4123764"/>
          </a:xfrm>
          <a:prstGeom prst="rect">
            <a:avLst/>
          </a:prstGeom>
        </p:spPr>
      </p:pic>
      <p:pic>
        <p:nvPicPr>
          <p:cNvPr id="12" name="Picture 11">
            <a:extLst>
              <a:ext uri="{FF2B5EF4-FFF2-40B4-BE49-F238E27FC236}">
                <a16:creationId xmlns:a16="http://schemas.microsoft.com/office/drawing/2014/main" id="{DAC5A003-D71A-DE8D-0FDE-9FA7393423E7}"/>
              </a:ext>
            </a:extLst>
          </p:cNvPr>
          <p:cNvPicPr>
            <a:picLocks noChangeAspect="1"/>
          </p:cNvPicPr>
          <p:nvPr/>
        </p:nvPicPr>
        <p:blipFill>
          <a:blip r:embed="rId4"/>
          <a:stretch>
            <a:fillRect/>
          </a:stretch>
        </p:blipFill>
        <p:spPr>
          <a:xfrm>
            <a:off x="6241505" y="1559859"/>
            <a:ext cx="5141237" cy="4240306"/>
          </a:xfrm>
          <a:prstGeom prst="rect">
            <a:avLst/>
          </a:prstGeom>
        </p:spPr>
      </p:pic>
    </p:spTree>
    <p:extLst>
      <p:ext uri="{BB962C8B-B14F-4D97-AF65-F5344CB8AC3E}">
        <p14:creationId xmlns:p14="http://schemas.microsoft.com/office/powerpoint/2010/main" val="289200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7CA202-E2FD-2671-1824-598108045921}"/>
              </a:ext>
            </a:extLst>
          </p:cNvPr>
          <p:cNvSpPr>
            <a:spLocks noGrp="1"/>
          </p:cNvSpPr>
          <p:nvPr>
            <p:ph type="body" sz="quarter" idx="12"/>
          </p:nvPr>
        </p:nvSpPr>
        <p:spPr>
          <a:xfrm>
            <a:off x="203797" y="753783"/>
            <a:ext cx="4275138" cy="581958"/>
          </a:xfrm>
        </p:spPr>
        <p:txBody>
          <a:bodyPr>
            <a:noAutofit/>
          </a:bodyPr>
          <a:lstStyle/>
          <a:p>
            <a:r>
              <a:rPr lang="en-IN" sz="3600" b="1" dirty="0">
                <a:latin typeface="+mj-lt"/>
              </a:rPr>
              <a:t>CONCLUSION</a:t>
            </a:r>
          </a:p>
        </p:txBody>
      </p:sp>
      <p:sp>
        <p:nvSpPr>
          <p:cNvPr id="6" name="Rectangle 2">
            <a:extLst>
              <a:ext uri="{FF2B5EF4-FFF2-40B4-BE49-F238E27FC236}">
                <a16:creationId xmlns:a16="http://schemas.microsoft.com/office/drawing/2014/main" id="{871D725C-93E5-C263-995A-443E90ACB1D0}"/>
              </a:ext>
            </a:extLst>
          </p:cNvPr>
          <p:cNvSpPr>
            <a:spLocks noGrp="1" noChangeArrowheads="1"/>
          </p:cNvSpPr>
          <p:nvPr>
            <p:ph type="title"/>
          </p:nvPr>
        </p:nvSpPr>
        <p:spPr bwMode="auto">
          <a:xfrm>
            <a:off x="444968" y="1667412"/>
            <a:ext cx="646682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"E-commerce Sales Analysis and Optimization" project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has been effective in utilizing data-driven insights to find important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patterns and trends in the online retail platform's sales data.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project has yielded actionable insights for strategic decision-making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through a thorough analysis and visualization of sales patterns by shipping mode,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geographic region, and client segment. Customer segmentation based on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demographics and purchasing patterns has made focused marketing techniques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possible, and optimization efforts to enhance revenue and profitability have been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informed by the assessment of discount efficacy. Furthermore, chances for margin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enhancement and best-selling products have been found through the examination of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product performance. The project has offered a road map for market expansion and a</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 rise in market share through its recommendations for geographic expansion tactics. </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In general, the project has given participants the information and</a:t>
            </a:r>
          </a:p>
        </p:txBody>
      </p:sp>
      <p:sp>
        <p:nvSpPr>
          <p:cNvPr id="7" name="Rectangle 6">
            <a:extLst>
              <a:ext uri="{FF2B5EF4-FFF2-40B4-BE49-F238E27FC236}">
                <a16:creationId xmlns:a16="http://schemas.microsoft.com/office/drawing/2014/main" id="{E5DA697A-1232-9EFF-6D7C-1711632917F6}"/>
              </a:ext>
            </a:extLst>
          </p:cNvPr>
          <p:cNvSpPr/>
          <p:nvPr/>
        </p:nvSpPr>
        <p:spPr>
          <a:xfrm>
            <a:off x="744072" y="6024282"/>
            <a:ext cx="2008094" cy="699247"/>
          </a:xfrm>
          <a:prstGeom prst="rect">
            <a:avLst/>
          </a:prstGeom>
          <a:solidFill>
            <a:schemeClr val="bg1"/>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IN"/>
              <a:t>https://github.com/ShreyaSari/internship_week1</a:t>
            </a:r>
          </a:p>
        </p:txBody>
      </p:sp>
      <p:pic>
        <p:nvPicPr>
          <p:cNvPr id="1028" name="Picture 4" descr="Exploratory data analysis using supermarket sales data in Python | by  Mythili Krishnan | Towards Data Science">
            <a:extLst>
              <a:ext uri="{FF2B5EF4-FFF2-40B4-BE49-F238E27FC236}">
                <a16:creationId xmlns:a16="http://schemas.microsoft.com/office/drawing/2014/main" id="{F0B4474C-DE27-1975-1569-82AAE4A17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70" t="7493" r="21868" b="8472"/>
          <a:stretch/>
        </p:blipFill>
        <p:spPr bwMode="auto">
          <a:xfrm>
            <a:off x="7817224" y="3845859"/>
            <a:ext cx="3569895" cy="21515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F0EAF6-ED3C-6395-BB53-BA9ACAD0B082}"/>
              </a:ext>
            </a:extLst>
          </p:cNvPr>
          <p:cNvPicPr>
            <a:picLocks noChangeAspect="1"/>
          </p:cNvPicPr>
          <p:nvPr/>
        </p:nvPicPr>
        <p:blipFill rotWithShape="1">
          <a:blip r:embed="rId3"/>
          <a:srcRect l="39710" t="-3328" r="-39710" b="3328"/>
          <a:stretch/>
        </p:blipFill>
        <p:spPr>
          <a:xfrm>
            <a:off x="7407786" y="277907"/>
            <a:ext cx="4604919" cy="3501434"/>
          </a:xfrm>
          <a:prstGeom prst="rect">
            <a:avLst/>
          </a:prstGeom>
        </p:spPr>
      </p:pic>
      <p:sp>
        <p:nvSpPr>
          <p:cNvPr id="4" name="TextBox 3">
            <a:extLst>
              <a:ext uri="{FF2B5EF4-FFF2-40B4-BE49-F238E27FC236}">
                <a16:creationId xmlns:a16="http://schemas.microsoft.com/office/drawing/2014/main" id="{6D5D802F-9721-FBCE-DA22-B60A0D0CC065}"/>
              </a:ext>
            </a:extLst>
          </p:cNvPr>
          <p:cNvSpPr txBox="1"/>
          <p:nvPr/>
        </p:nvSpPr>
        <p:spPr>
          <a:xfrm>
            <a:off x="513229" y="5409310"/>
            <a:ext cx="6100482" cy="307777"/>
          </a:xfrm>
          <a:prstGeom prst="rect">
            <a:avLst/>
          </a:prstGeom>
          <a:noFill/>
        </p:spPr>
        <p:txBody>
          <a:bodyPr wrap="square">
            <a:spAutoFit/>
          </a:bodyPr>
          <a:lstStyle/>
          <a:p>
            <a:r>
              <a:rPr lang="en-IN" sz="1400" dirty="0"/>
              <a:t>https://github.com/ShreyaSari/internship_week1</a:t>
            </a:r>
          </a:p>
        </p:txBody>
      </p:sp>
      <p:sp>
        <p:nvSpPr>
          <p:cNvPr id="5" name="TextBox 4">
            <a:extLst>
              <a:ext uri="{FF2B5EF4-FFF2-40B4-BE49-F238E27FC236}">
                <a16:creationId xmlns:a16="http://schemas.microsoft.com/office/drawing/2014/main" id="{19FE70DE-0640-E0C3-6D6D-A4A05D65E05A}"/>
              </a:ext>
            </a:extLst>
          </p:cNvPr>
          <p:cNvSpPr txBox="1"/>
          <p:nvPr/>
        </p:nvSpPr>
        <p:spPr>
          <a:xfrm>
            <a:off x="493057" y="5109883"/>
            <a:ext cx="2151529" cy="307777"/>
          </a:xfrm>
          <a:prstGeom prst="rect">
            <a:avLst/>
          </a:prstGeom>
          <a:noFill/>
        </p:spPr>
        <p:txBody>
          <a:bodyPr wrap="square" rtlCol="0">
            <a:spAutoFit/>
          </a:bodyPr>
          <a:lstStyle/>
          <a:p>
            <a:r>
              <a:rPr lang="en-IN" sz="1400" dirty="0"/>
              <a:t>GITHUB PROJECT LINK: </a:t>
            </a:r>
          </a:p>
        </p:txBody>
      </p:sp>
    </p:spTree>
    <p:extLst>
      <p:ext uri="{BB962C8B-B14F-4D97-AF65-F5344CB8AC3E}">
        <p14:creationId xmlns:p14="http://schemas.microsoft.com/office/powerpoint/2010/main" val="281800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2050" name="Picture 2" descr="Thank You Vector Art, Icons, and Graphics for Free Download">
            <a:extLst>
              <a:ext uri="{FF2B5EF4-FFF2-40B4-BE49-F238E27FC236}">
                <a16:creationId xmlns:a16="http://schemas.microsoft.com/office/drawing/2014/main" id="{1D0E63C6-A56F-8292-68EC-73DF88FE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63" y="1185580"/>
            <a:ext cx="4663889" cy="466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ppt_y</p:attrName>
                                        </p:attrNameLst>
                                      </p:cBhvr>
                                      <p:tavLst>
                                        <p:tav tm="0">
                                          <p:val>
                                            <p:strVal val="#ppt_y+#ppt_h*1.125000"/>
                                          </p:val>
                                        </p:tav>
                                        <p:tav tm="100000">
                                          <p:val>
                                            <p:strVal val="#ppt_y"/>
                                          </p:val>
                                        </p:tav>
                                      </p:tavLst>
                                    </p:anim>
                                    <p:animEffect transition="in" filter="wipe(up)">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ppt_y</p:attrName>
                                        </p:attrNameLst>
                                      </p:cBhvr>
                                      <p:tavLst>
                                        <p:tav tm="0">
                                          <p:val>
                                            <p:strVal val="#ppt_y+#ppt_h*1.125000"/>
                                          </p:val>
                                        </p:tav>
                                        <p:tav tm="100000">
                                          <p:val>
                                            <p:strVal val="#ppt_y"/>
                                          </p:val>
                                        </p:tav>
                                      </p:tavLst>
                                    </p:anim>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9364" y="2212672"/>
            <a:ext cx="7882966" cy="3560599"/>
          </a:xfrm>
        </p:spPr>
        <p:txBody>
          <a:bodyPr>
            <a:noAutofit/>
          </a:bodyPr>
          <a:lstStyle/>
          <a:p>
            <a:r>
              <a:rPr lang="en-US" sz="1400" b="0" dirty="0"/>
              <a:t>Through a thorough examination of sales data from an online retail platform, the "E-commerce Sales Analysis and Optimization" project aims to identify the underlying patterns and trends that influence revenue and profitability. The goal of the research is to identify characteristics that impact customer behavior and purchasing decisions by carefully examining sales trends across various shipping types and geographic locations. With a focus on customer buying patterns and demographics, as well as an assessment of the effectiveness of discounts across product categories, the project aims to segment its customer base and develop customized marketing strategies and optimal discounting techniques that maximize revenue while preserving profitability. Comprehensive product performance research will also reveal best-selling items and areas where margin can be increased. The initiative will make use of these insights in conjunction with a calculated plan for geographic expansion.</a:t>
            </a:r>
            <a:br>
              <a:rPr lang="en-US" sz="1400" b="0" dirty="0"/>
            </a:br>
            <a:br>
              <a:rPr lang="en-US" sz="1400" b="0" dirty="0"/>
            </a:br>
            <a:r>
              <a:rPr lang="en-US" sz="1400" b="0" dirty="0"/>
              <a:t>This project focusses on getting the insightful outputs while also using graphs and charts for better analysis.</a:t>
            </a:r>
            <a:endParaRPr lang="en-IN" sz="14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2501F007-392D-D390-AD23-8CFB1AFDFA4D}"/>
              </a:ext>
            </a:extLst>
          </p:cNvPr>
          <p:cNvSpPr txBox="1"/>
          <p:nvPr/>
        </p:nvSpPr>
        <p:spPr>
          <a:xfrm>
            <a:off x="708211" y="1174377"/>
            <a:ext cx="5477435" cy="707886"/>
          </a:xfrm>
          <a:prstGeom prst="rect">
            <a:avLst/>
          </a:prstGeom>
          <a:noFill/>
        </p:spPr>
        <p:txBody>
          <a:bodyPr wrap="square" rtlCol="0">
            <a:spAutoFit/>
          </a:bodyPr>
          <a:lstStyle/>
          <a:p>
            <a:r>
              <a:rPr lang="en-IN" sz="4000" dirty="0"/>
              <a:t>PROJECT DESCRIPTION</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35877" y="1955501"/>
            <a:ext cx="9077065" cy="3990023"/>
          </a:xfrm>
        </p:spPr>
        <p:txBody>
          <a:bodyPr>
            <a:noAutofit/>
          </a:bodyPr>
          <a:lstStyle/>
          <a:p>
            <a:pPr marL="742950" indent="-742950">
              <a:lnSpc>
                <a:spcPct val="150000"/>
              </a:lnSpc>
              <a:buFont typeface="+mj-lt"/>
              <a:buAutoNum type="arabicPeriod"/>
            </a:pPr>
            <a:r>
              <a:rPr lang="en-US" sz="1000" dirty="0"/>
              <a:t>Executives and decision-makers: Utilize insights to inform strategic planning, resource allocation, and overall business strategy.</a:t>
            </a:r>
          </a:p>
          <a:p>
            <a:pPr marL="742950" indent="-742950">
              <a:lnSpc>
                <a:spcPct val="150000"/>
              </a:lnSpc>
              <a:buFont typeface="+mj-lt"/>
              <a:buAutoNum type="arabicPeriod"/>
            </a:pPr>
            <a:r>
              <a:rPr lang="en-US" sz="1000" dirty="0"/>
              <a:t>Marketing teams: Leverage segmentation strategies and discount optimization plans to tailor promotional activities and enhance customer engagement.</a:t>
            </a:r>
          </a:p>
          <a:p>
            <a:pPr marL="742950" indent="-742950">
              <a:lnSpc>
                <a:spcPct val="150000"/>
              </a:lnSpc>
              <a:buFont typeface="+mj-lt"/>
              <a:buAutoNum type="arabicPeriod"/>
            </a:pPr>
            <a:r>
              <a:rPr lang="en-US" sz="1000" dirty="0"/>
              <a:t>Operations teams: Benefit from understanding sales trends and customer behavior to streamline logistics, inventory management, and fulfillment processes.</a:t>
            </a:r>
          </a:p>
          <a:p>
            <a:pPr marL="742950" indent="-742950">
              <a:lnSpc>
                <a:spcPct val="150000"/>
              </a:lnSpc>
              <a:buFont typeface="+mj-lt"/>
              <a:buAutoNum type="arabicPeriod"/>
            </a:pPr>
            <a:r>
              <a:rPr lang="en-US" sz="1000" dirty="0"/>
              <a:t>Finance and accounting departments: Utilize profitability analysis to monitor financial performance, assess the effectiveness of marketing initiatives, and ensure sustainable growth.</a:t>
            </a:r>
          </a:p>
          <a:p>
            <a:pPr marL="742950" indent="-742950">
              <a:lnSpc>
                <a:spcPct val="150000"/>
              </a:lnSpc>
              <a:buFont typeface="+mj-lt"/>
              <a:buAutoNum type="arabicPeriod"/>
            </a:pPr>
            <a:r>
              <a:rPr lang="en-US" sz="1000" dirty="0"/>
              <a:t>Sales teams: Gain insights into customer preferences and behavior to improve targeting, sales tactics, and overall sales performance.</a:t>
            </a:r>
          </a:p>
          <a:p>
            <a:pPr marL="742950" indent="-742950">
              <a:lnSpc>
                <a:spcPct val="150000"/>
              </a:lnSpc>
              <a:buFont typeface="+mj-lt"/>
              <a:buAutoNum type="arabicPeriod"/>
            </a:pPr>
            <a:r>
              <a:rPr lang="en-US" sz="1000" dirty="0"/>
              <a:t>Customer service teams: Utilize data-driven insights to better understand customer needs, address issues, and enhance the overall customer experience.</a:t>
            </a:r>
          </a:p>
          <a:p>
            <a:pPr marL="742950" indent="-742950">
              <a:lnSpc>
                <a:spcPct val="150000"/>
              </a:lnSpc>
              <a:buFont typeface="+mj-lt"/>
              <a:buAutoNum type="arabicPeriod"/>
            </a:pPr>
            <a:r>
              <a:rPr lang="en-US" sz="1000" dirty="0"/>
              <a:t>Product development teams: Utilize feedback from sales analysis to inform product development, identify market trends, and introduce new offerings that align with customer preferences.</a:t>
            </a:r>
          </a:p>
          <a:p>
            <a:pPr marL="742950" indent="-742950">
              <a:lnSpc>
                <a:spcPct val="150000"/>
              </a:lnSpc>
              <a:buFont typeface="+mj-lt"/>
              <a:buAutoNum type="arabicPeriod"/>
            </a:pPr>
            <a:r>
              <a:rPr lang="en-US" sz="1000" dirty="0"/>
              <a:t>Geographic expansion teams: Utilize insights to identify growth opportunities in new markets, develop market entry strategies, and optimize distribution channels for expanded reach.</a:t>
            </a:r>
            <a:endParaRPr lang="en-IN" sz="10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206406" y="1495313"/>
            <a:ext cx="9027702" cy="5243448"/>
          </a:xfrm>
        </p:spPr>
        <p:txBody>
          <a:bodyPr>
            <a:normAutofit fontScale="92500" lnSpcReduction="20000"/>
          </a:bodyPr>
          <a:lstStyle/>
          <a:p>
            <a:pPr marL="914400" lvl="1" indent="-457200">
              <a:lnSpc>
                <a:spcPct val="150000"/>
              </a:lnSpc>
              <a:buFont typeface="+mj-lt"/>
              <a:buAutoNum type="arabicPeriod"/>
            </a:pPr>
            <a:r>
              <a:rPr lang="en-IN" b="1" dirty="0"/>
              <a:t>Programming Languages: </a:t>
            </a:r>
            <a:r>
              <a:rPr lang="en-IN" dirty="0"/>
              <a:t>Python</a:t>
            </a:r>
          </a:p>
          <a:p>
            <a:pPr marL="914400" lvl="1" indent="-457200">
              <a:lnSpc>
                <a:spcPct val="150000"/>
              </a:lnSpc>
              <a:buFont typeface="+mj-lt"/>
              <a:buAutoNum type="arabicPeriod"/>
            </a:pPr>
            <a:r>
              <a:rPr lang="en-IN" b="1" dirty="0"/>
              <a:t>Data Analysis and Machine Learning Tools: </a:t>
            </a:r>
            <a:r>
              <a:rPr lang="en-IN" dirty="0" err="1"/>
              <a:t>Jupyter</a:t>
            </a:r>
            <a:r>
              <a:rPr lang="en-IN" dirty="0"/>
              <a:t> Notebooks, Pandas, NumPy, Matplotlib, Seaborn, scikit-learn</a:t>
            </a:r>
          </a:p>
          <a:p>
            <a:pPr marL="914400" lvl="1" indent="-457200">
              <a:lnSpc>
                <a:spcPct val="150000"/>
              </a:lnSpc>
              <a:buFont typeface="+mj-lt"/>
              <a:buAutoNum type="arabicPeriod"/>
            </a:pPr>
            <a:r>
              <a:rPr lang="en-IN" b="1" dirty="0"/>
              <a:t>Data Storage and Management: </a:t>
            </a:r>
            <a:r>
              <a:rPr lang="en-IN" dirty="0"/>
              <a:t>SQL databases (e.g., PostgreSQL, MySQL), NoSQL databases (e.g., MongoDB)</a:t>
            </a:r>
          </a:p>
          <a:p>
            <a:pPr marL="914400" lvl="1" indent="-457200">
              <a:lnSpc>
                <a:spcPct val="150000"/>
              </a:lnSpc>
              <a:buFont typeface="+mj-lt"/>
              <a:buAutoNum type="arabicPeriod"/>
            </a:pPr>
            <a:r>
              <a:rPr lang="en-IN" b="1" dirty="0"/>
              <a:t>Data Visualization: </a:t>
            </a:r>
            <a:r>
              <a:rPr lang="en-IN" dirty="0"/>
              <a:t>Matplotlib, Seaborn</a:t>
            </a:r>
          </a:p>
          <a:p>
            <a:pPr marL="914400" lvl="1" indent="-457200">
              <a:lnSpc>
                <a:spcPct val="150000"/>
              </a:lnSpc>
              <a:buFont typeface="+mj-lt"/>
              <a:buAutoNum type="arabicPeriod"/>
            </a:pPr>
            <a:r>
              <a:rPr lang="en-IN" b="1" dirty="0"/>
              <a:t>Presentation Tools: </a:t>
            </a:r>
            <a:r>
              <a:rPr lang="en-IN" dirty="0"/>
              <a:t>Microsoft PowerPoint, Google Slides</a:t>
            </a:r>
          </a:p>
          <a:p>
            <a:pPr marL="914400" lvl="1" indent="-457200">
              <a:lnSpc>
                <a:spcPct val="150000"/>
              </a:lnSpc>
              <a:buFont typeface="+mj-lt"/>
              <a:buAutoNum type="arabicPeriod"/>
            </a:pPr>
            <a:r>
              <a:rPr lang="en-IN" b="1" dirty="0"/>
              <a:t>Collaboration Tools: </a:t>
            </a:r>
            <a:r>
              <a:rPr lang="en-IN" dirty="0"/>
              <a:t>GitHub, GitLab, Bitbucket</a:t>
            </a:r>
          </a:p>
          <a:p>
            <a:pPr marL="914400" lvl="1" indent="-457200">
              <a:lnSpc>
                <a:spcPct val="150000"/>
              </a:lnSpc>
              <a:buFont typeface="+mj-lt"/>
              <a:buAutoNum type="arabicPeriod"/>
            </a:pPr>
            <a:r>
              <a:rPr lang="en-IN" b="1" dirty="0"/>
              <a:t>Cloud Computing: </a:t>
            </a:r>
            <a:r>
              <a:rPr lang="en-IN" dirty="0"/>
              <a:t>Amazon Web Services (AWS), Microsoft Azure, Google Cloud Platform (GCP)</a:t>
            </a:r>
          </a:p>
          <a:p>
            <a:pPr marL="914400" lvl="1" indent="-457200">
              <a:lnSpc>
                <a:spcPct val="150000"/>
              </a:lnSpc>
              <a:buFont typeface="+mj-lt"/>
              <a:buAutoNum type="arabicPeriod"/>
            </a:pPr>
            <a:r>
              <a:rPr lang="en-IN" b="1" dirty="0"/>
              <a:t>Dashboarding Tools: </a:t>
            </a:r>
            <a:r>
              <a:rPr lang="en-IN" dirty="0"/>
              <a:t>Tableau, Power BI, Google Data Studio</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665EB-931C-2EA6-28FE-031457F291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0EFEBE1-9D1E-C698-2976-9E7B191283D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5081D671-1309-5EC1-BD9C-BA017171542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48D83C5-DD6B-6795-099C-25BC8408FE2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itle 2">
            <a:extLst>
              <a:ext uri="{FF2B5EF4-FFF2-40B4-BE49-F238E27FC236}">
                <a16:creationId xmlns:a16="http://schemas.microsoft.com/office/drawing/2014/main" id="{A910D86D-2CA1-52D6-25E5-9E9272E18DB9}"/>
              </a:ext>
            </a:extLst>
          </p:cNvPr>
          <p:cNvSpPr>
            <a:spLocks noGrp="1"/>
          </p:cNvSpPr>
          <p:nvPr>
            <p:ph type="title"/>
          </p:nvPr>
        </p:nvSpPr>
        <p:spPr/>
        <p:txBody>
          <a:bodyPr>
            <a:normAutofit/>
          </a:bodyPr>
          <a:lstStyle/>
          <a:p>
            <a:r>
              <a:rPr lang="en-IN" sz="3600" dirty="0"/>
              <a:t>RESULTS</a:t>
            </a:r>
          </a:p>
        </p:txBody>
      </p:sp>
      <p:pic>
        <p:nvPicPr>
          <p:cNvPr id="11" name="Picture 10">
            <a:extLst>
              <a:ext uri="{FF2B5EF4-FFF2-40B4-BE49-F238E27FC236}">
                <a16:creationId xmlns:a16="http://schemas.microsoft.com/office/drawing/2014/main" id="{C3035683-C338-65A9-7B5F-0E97C4243016}"/>
              </a:ext>
            </a:extLst>
          </p:cNvPr>
          <p:cNvPicPr>
            <a:picLocks noChangeAspect="1"/>
          </p:cNvPicPr>
          <p:nvPr/>
        </p:nvPicPr>
        <p:blipFill rotWithShape="1">
          <a:blip r:embed="rId3"/>
          <a:srcRect r="31339"/>
          <a:stretch/>
        </p:blipFill>
        <p:spPr>
          <a:xfrm>
            <a:off x="178037" y="1801906"/>
            <a:ext cx="5720739" cy="3801036"/>
          </a:xfrm>
          <a:prstGeom prst="rect">
            <a:avLst/>
          </a:prstGeom>
        </p:spPr>
      </p:pic>
      <p:pic>
        <p:nvPicPr>
          <p:cNvPr id="12" name="Picture 11">
            <a:extLst>
              <a:ext uri="{FF2B5EF4-FFF2-40B4-BE49-F238E27FC236}">
                <a16:creationId xmlns:a16="http://schemas.microsoft.com/office/drawing/2014/main" id="{7F7819C8-9DC1-E1EE-AAF6-844BE058AF39}"/>
              </a:ext>
            </a:extLst>
          </p:cNvPr>
          <p:cNvPicPr>
            <a:picLocks noChangeAspect="1"/>
          </p:cNvPicPr>
          <p:nvPr/>
        </p:nvPicPr>
        <p:blipFill rotWithShape="1">
          <a:blip r:embed="rId4"/>
          <a:srcRect r="32853"/>
          <a:stretch/>
        </p:blipFill>
        <p:spPr>
          <a:xfrm>
            <a:off x="6382873" y="1711978"/>
            <a:ext cx="5118846" cy="4229816"/>
          </a:xfrm>
          <a:prstGeom prst="rect">
            <a:avLst/>
          </a:prstGeom>
        </p:spPr>
      </p:pic>
    </p:spTree>
    <p:extLst>
      <p:ext uri="{BB962C8B-B14F-4D97-AF65-F5344CB8AC3E}">
        <p14:creationId xmlns:p14="http://schemas.microsoft.com/office/powerpoint/2010/main" val="249888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DDD90AAC-B064-90DF-7C89-A6DCFC839FC1}"/>
              </a:ext>
            </a:extLst>
          </p:cNvPr>
          <p:cNvPicPr>
            <a:picLocks noChangeAspect="1"/>
          </p:cNvPicPr>
          <p:nvPr/>
        </p:nvPicPr>
        <p:blipFill>
          <a:blip r:embed="rId3"/>
          <a:stretch>
            <a:fillRect/>
          </a:stretch>
        </p:blipFill>
        <p:spPr>
          <a:xfrm>
            <a:off x="1021977" y="1452282"/>
            <a:ext cx="8317581" cy="461501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AB132-A024-30C8-653B-FED04A9E348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E85D738-2E2B-7E3D-ECE1-49CB66D8DED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5DBE804-6ADA-5A5A-A41C-4E739C2A9D34}"/>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819932B6-50D1-B5F4-4383-9617FCBF4C5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52150C8E-D829-F659-D3BB-9136E9A080C6}"/>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43FF148-C3A5-03D9-13B2-4C2A0A7390B7}"/>
              </a:ext>
            </a:extLst>
          </p:cNvPr>
          <p:cNvPicPr>
            <a:picLocks noChangeAspect="1"/>
          </p:cNvPicPr>
          <p:nvPr/>
        </p:nvPicPr>
        <p:blipFill>
          <a:blip r:embed="rId3"/>
          <a:stretch>
            <a:fillRect/>
          </a:stretch>
        </p:blipFill>
        <p:spPr>
          <a:xfrm>
            <a:off x="1431269" y="1177207"/>
            <a:ext cx="7058307" cy="5483569"/>
          </a:xfrm>
          <a:prstGeom prst="rect">
            <a:avLst/>
          </a:prstGeom>
        </p:spPr>
      </p:pic>
    </p:spTree>
    <p:extLst>
      <p:ext uri="{BB962C8B-B14F-4D97-AF65-F5344CB8AC3E}">
        <p14:creationId xmlns:p14="http://schemas.microsoft.com/office/powerpoint/2010/main" val="29538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1B276-E04A-BAAE-25C3-19BA7FBAAD2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4FE8E42-DB69-995A-D8CE-01A83B3F65F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7ED0187-8D4D-EE70-BAA7-3AF7D2FE9EC6}"/>
              </a:ext>
            </a:extLst>
          </p:cNvPr>
          <p:cNvSpPr>
            <a:spLocks noGrp="1"/>
          </p:cNvSpPr>
          <p:nvPr>
            <p:ph type="title"/>
          </p:nvPr>
        </p:nvSpPr>
        <p:spPr>
          <a:xfrm>
            <a:off x="675957" y="370589"/>
            <a:ext cx="2981643" cy="830997"/>
          </a:xfrm>
        </p:spPr>
        <p:txBody>
          <a:bodyPr>
            <a:normAutofit/>
          </a:bodyPr>
          <a:lstStyle/>
          <a:p>
            <a:r>
              <a:rPr lang="en-GB" sz="3600" dirty="0"/>
              <a:t>RESULTS </a:t>
            </a:r>
            <a:endParaRPr lang="en-IN" sz="3600" dirty="0"/>
          </a:p>
        </p:txBody>
      </p:sp>
      <p:sp>
        <p:nvSpPr>
          <p:cNvPr id="7" name="Text Placeholder 30">
            <a:extLst>
              <a:ext uri="{FF2B5EF4-FFF2-40B4-BE49-F238E27FC236}">
                <a16:creationId xmlns:a16="http://schemas.microsoft.com/office/drawing/2014/main" id="{C1762154-B9AB-6134-760F-4012BCB5B1C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08C0F4CE-FD48-E528-7F66-01E724E6B93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9097D07-4701-035D-42E3-9D888A772883}"/>
              </a:ext>
            </a:extLst>
          </p:cNvPr>
          <p:cNvPicPr>
            <a:picLocks noChangeAspect="1"/>
          </p:cNvPicPr>
          <p:nvPr/>
        </p:nvPicPr>
        <p:blipFill>
          <a:blip r:embed="rId3"/>
          <a:stretch>
            <a:fillRect/>
          </a:stretch>
        </p:blipFill>
        <p:spPr>
          <a:xfrm>
            <a:off x="1549058" y="1550893"/>
            <a:ext cx="6070033" cy="4688541"/>
          </a:xfrm>
          <a:prstGeom prst="rect">
            <a:avLst/>
          </a:prstGeom>
        </p:spPr>
      </p:pic>
    </p:spTree>
    <p:extLst>
      <p:ext uri="{BB962C8B-B14F-4D97-AF65-F5344CB8AC3E}">
        <p14:creationId xmlns:p14="http://schemas.microsoft.com/office/powerpoint/2010/main" val="63312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670</TotalTime>
  <Words>896</Words>
  <Application>Microsoft Office PowerPoint</Application>
  <PresentationFormat>Widescreen</PresentationFormat>
  <Paragraphs>62</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Sales analysis : Analysis on the supermarket data set using python</vt:lpstr>
      <vt:lpstr>PROBLEM  STATEMENTS</vt:lpstr>
      <vt:lpstr>Through a thorough examination of sales data from an online retail platform, the "E-commerce Sales Analysis and Optimization" project aims to identify the underlying patterns and trends that influence revenue and profitability. The goal of the research is to identify characteristics that impact customer behavior and purchasing decisions by carefully examining sales trends across various shipping types and geographic locations. With a focus on customer buying patterns and demographics, as well as an assessment of the effectiveness of discounts across product categories, the project aims to segment its customer base and develop customized marketing strategies and optimal discounting techniques that maximize revenue while preserving profitability. Comprehensive product performance research will also reveal best-selling items and areas where margin can be increased. The initiative will make use of these insights in conjunction with a calculated plan for geographic expansion.  This project focusses on getting the insightful outputs while also using graphs and charts for better analysis.</vt:lpstr>
      <vt:lpstr>WHO ARE THE END USERS?</vt:lpstr>
      <vt:lpstr>Technology Used</vt:lpstr>
      <vt:lpstr>RESULTS</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The "E-commerce Sales Analysis and Optimization" project  has been effective in utilizing data-driven insights to find important  patterns and trends in the online retail platform's sales data.  The project has yielded actionable insights for strategic decision-making  through a thorough analysis and visualization of sales patterns by shipping mode,  geographic region, and client segment. Customer segmentation based on  demographics and purchasing patterns has made focused marketing techniques  possible, and optimization efforts to enhance revenue and profitability have been  informed by the assessment of discount efficacy. Furthermore, chances for margin  enhancement and best-selling products have been found through the examination of  product performance. The project has offered a road map for market expansion and a  rise in market share through its recommendations for geographic expansion tactics.  In general, the project has given participants the information 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SHREYA SARI</cp:lastModifiedBy>
  <cp:revision>77</cp:revision>
  <dcterms:created xsi:type="dcterms:W3CDTF">2021-07-11T13:13:15Z</dcterms:created>
  <dcterms:modified xsi:type="dcterms:W3CDTF">2024-03-03T06:59:25Z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