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061" y="1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FFF3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6500" cy="49345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89813" cy="8352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74488" y="2593835"/>
            <a:ext cx="777671" cy="69800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7808" y="2935594"/>
            <a:ext cx="884351" cy="3562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87295" y="415860"/>
            <a:ext cx="3080108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3D8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3D8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3D8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F5E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3D8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764" y="688632"/>
            <a:ext cx="1088389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3D8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764" y="779704"/>
            <a:ext cx="3540760" cy="152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3D84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81.png"/><Relationship Id="rId4" Type="http://schemas.openxmlformats.org/officeDocument/2006/relationships/image" Target="../media/image77.png"/><Relationship Id="rId9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jp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95" y="583323"/>
            <a:ext cx="4464685" cy="1772920"/>
            <a:chOff x="768595" y="583323"/>
            <a:chExt cx="4464685" cy="1772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0302" y="583323"/>
              <a:ext cx="3725783" cy="16782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3170" y="1917166"/>
              <a:ext cx="1755772" cy="4389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595" y="785702"/>
              <a:ext cx="4464151" cy="108291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2988" y="665118"/>
            <a:ext cx="4523105" cy="1274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73735">
              <a:lnSpc>
                <a:spcPct val="101200"/>
              </a:lnSpc>
              <a:spcBef>
                <a:spcPts val="90"/>
              </a:spcBef>
            </a:pPr>
            <a:r>
              <a:rPr sz="2700" spc="-100" dirty="0">
                <a:solidFill>
                  <a:srgbClr val="000000"/>
                </a:solidFill>
                <a:latin typeface="Tahoma"/>
                <a:cs typeface="Tahoma"/>
              </a:rPr>
              <a:t>SENTIMENT</a:t>
            </a:r>
            <a:r>
              <a:rPr sz="2700" spc="-3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spc="-105" dirty="0">
                <a:solidFill>
                  <a:srgbClr val="000000"/>
                </a:solidFill>
                <a:latin typeface="Tahoma"/>
                <a:cs typeface="Tahoma"/>
              </a:rPr>
              <a:t>ANA</a:t>
            </a:r>
            <a:r>
              <a:rPr sz="2700" spc="-229" dirty="0">
                <a:solidFill>
                  <a:srgbClr val="000000"/>
                </a:solidFill>
                <a:latin typeface="Tahoma"/>
                <a:cs typeface="Tahoma"/>
              </a:rPr>
              <a:t>L</a:t>
            </a:r>
            <a:r>
              <a:rPr sz="2700" spc="-305" dirty="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r>
              <a:rPr sz="2700" spc="-110" dirty="0">
                <a:solidFill>
                  <a:srgbClr val="000000"/>
                </a:solidFill>
                <a:latin typeface="Tahoma"/>
                <a:cs typeface="Tahoma"/>
              </a:rPr>
              <a:t>SIS  </a:t>
            </a:r>
            <a:r>
              <a:rPr sz="2700" spc="-40" dirty="0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sz="2700" spc="-125" dirty="0">
                <a:solidFill>
                  <a:srgbClr val="000000"/>
                </a:solidFill>
                <a:latin typeface="Tahoma"/>
                <a:cs typeface="Tahoma"/>
              </a:rPr>
              <a:t>SING</a:t>
            </a:r>
            <a:r>
              <a:rPr sz="2700" spc="-3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spc="-80" dirty="0">
                <a:solidFill>
                  <a:srgbClr val="000000"/>
                </a:solidFill>
                <a:latin typeface="Tahoma"/>
                <a:cs typeface="Tahoma"/>
              </a:rPr>
              <a:t>L</a:t>
            </a:r>
            <a:r>
              <a:rPr sz="2700" spc="-105" dirty="0">
                <a:solidFill>
                  <a:srgbClr val="000000"/>
                </a:solidFill>
                <a:latin typeface="Tahoma"/>
                <a:cs typeface="Tahoma"/>
              </a:rPr>
              <a:t>STM</a:t>
            </a:r>
            <a:r>
              <a:rPr sz="2700" spc="-3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spc="-110" dirty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sz="2700" spc="-3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000000"/>
                </a:solidFill>
                <a:latin typeface="Tahoma"/>
                <a:cs typeface="Tahoma"/>
              </a:rPr>
              <a:t>PRE</a:t>
            </a:r>
            <a:r>
              <a:rPr sz="2700" spc="-265" dirty="0">
                <a:solidFill>
                  <a:srgbClr val="000000"/>
                </a:solidFill>
                <a:latin typeface="Tahoma"/>
                <a:cs typeface="Tahoma"/>
              </a:rPr>
              <a:t>-</a:t>
            </a:r>
            <a:r>
              <a:rPr sz="2700" spc="-114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700" spc="-140" dirty="0">
                <a:solidFill>
                  <a:srgbClr val="000000"/>
                </a:solidFill>
                <a:latin typeface="Tahoma"/>
                <a:cs typeface="Tahoma"/>
              </a:rPr>
              <a:t>RAINED</a:t>
            </a:r>
            <a:endParaRPr sz="2700" dirty="0">
              <a:latin typeface="Tahoma"/>
              <a:cs typeface="Tahoma"/>
            </a:endParaRPr>
          </a:p>
          <a:p>
            <a:pPr marL="668020">
              <a:lnSpc>
                <a:spcPct val="100000"/>
              </a:lnSpc>
              <a:spcBef>
                <a:spcPts val="40"/>
              </a:spcBef>
            </a:pPr>
            <a:r>
              <a:rPr sz="2700" spc="-110" dirty="0">
                <a:solidFill>
                  <a:srgbClr val="000000"/>
                </a:solidFill>
                <a:latin typeface="Tahoma"/>
                <a:cs typeface="Tahoma"/>
              </a:rPr>
              <a:t>EMBEDDING</a:t>
            </a:r>
            <a:r>
              <a:rPr sz="2700" spc="-3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700" spc="-114" dirty="0">
                <a:solidFill>
                  <a:srgbClr val="000000"/>
                </a:solidFill>
                <a:latin typeface="Tahoma"/>
                <a:cs typeface="Tahoma"/>
              </a:rPr>
              <a:t>VE</a:t>
            </a:r>
            <a:r>
              <a:rPr sz="2700" spc="-170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2700" spc="-18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2700" spc="-120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2700" spc="-145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2700" spc="-50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endParaRPr sz="27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779" y="2830337"/>
            <a:ext cx="4969510" cy="1320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48765" algn="l"/>
                <a:tab pos="3134995" algn="l"/>
              </a:tabLst>
            </a:pPr>
            <a:r>
              <a:rPr sz="750" i="1" spc="5" dirty="0">
                <a:latin typeface="Cambria"/>
                <a:cs typeface="Cambria"/>
              </a:rPr>
              <a:t>Shreya</a:t>
            </a:r>
            <a:r>
              <a:rPr sz="750" i="1" spc="35" dirty="0">
                <a:latin typeface="Cambria"/>
                <a:cs typeface="Cambria"/>
              </a:rPr>
              <a:t> </a:t>
            </a:r>
            <a:r>
              <a:rPr sz="750" i="1" spc="15" dirty="0">
                <a:latin typeface="Cambria"/>
                <a:cs typeface="Cambria"/>
              </a:rPr>
              <a:t>Sari</a:t>
            </a:r>
            <a:r>
              <a:rPr sz="750" i="1" spc="35" dirty="0">
                <a:latin typeface="Cambria"/>
                <a:cs typeface="Cambria"/>
              </a:rPr>
              <a:t> </a:t>
            </a:r>
            <a:r>
              <a:rPr sz="750" i="1" spc="40" dirty="0">
                <a:latin typeface="Cambria"/>
                <a:cs typeface="Cambria"/>
              </a:rPr>
              <a:t>:</a:t>
            </a:r>
            <a:r>
              <a:rPr sz="750" i="1" spc="35" dirty="0">
                <a:latin typeface="Cambria"/>
                <a:cs typeface="Cambria"/>
              </a:rPr>
              <a:t> </a:t>
            </a:r>
            <a:r>
              <a:rPr sz="750" i="1" spc="20" dirty="0">
                <a:latin typeface="Cambria"/>
                <a:cs typeface="Cambria"/>
              </a:rPr>
              <a:t>HU21CSEN0300148	</a:t>
            </a:r>
            <a:r>
              <a:rPr sz="750" i="1" spc="5" dirty="0">
                <a:latin typeface="Cambria"/>
                <a:cs typeface="Cambria"/>
              </a:rPr>
              <a:t>Shravya</a:t>
            </a:r>
            <a:r>
              <a:rPr sz="750" i="1" spc="40" dirty="0">
                <a:latin typeface="Cambria"/>
                <a:cs typeface="Cambria"/>
              </a:rPr>
              <a:t> </a:t>
            </a:r>
            <a:r>
              <a:rPr sz="750" i="1" spc="15" dirty="0">
                <a:latin typeface="Cambria"/>
                <a:cs typeface="Cambria"/>
              </a:rPr>
              <a:t>Sari</a:t>
            </a:r>
            <a:r>
              <a:rPr sz="750" i="1" spc="40" dirty="0">
                <a:latin typeface="Cambria"/>
                <a:cs typeface="Cambria"/>
              </a:rPr>
              <a:t> :</a:t>
            </a:r>
            <a:r>
              <a:rPr sz="750" i="1" spc="45" dirty="0">
                <a:latin typeface="Cambria"/>
                <a:cs typeface="Cambria"/>
              </a:rPr>
              <a:t> </a:t>
            </a:r>
            <a:r>
              <a:rPr sz="750" i="1" spc="20" dirty="0">
                <a:latin typeface="Cambria"/>
                <a:cs typeface="Cambria"/>
              </a:rPr>
              <a:t>HU21CSEN0300169	</a:t>
            </a:r>
            <a:r>
              <a:rPr sz="750" i="1" spc="10" dirty="0">
                <a:latin typeface="Cambria"/>
                <a:cs typeface="Cambria"/>
              </a:rPr>
              <a:t>Gna</a:t>
            </a:r>
            <a:r>
              <a:rPr lang="en-US" sz="750" i="1" spc="10" dirty="0">
                <a:latin typeface="Cambria"/>
                <a:cs typeface="Cambria"/>
              </a:rPr>
              <a:t>neswar</a:t>
            </a:r>
            <a:r>
              <a:rPr sz="750" i="1" spc="40" dirty="0">
                <a:latin typeface="Cambria"/>
                <a:cs typeface="Cambria"/>
              </a:rPr>
              <a:t> </a:t>
            </a:r>
            <a:r>
              <a:rPr sz="750" i="1" spc="25" dirty="0">
                <a:latin typeface="Cambria"/>
                <a:cs typeface="Cambria"/>
              </a:rPr>
              <a:t>Mudiyam:HU21CSEN0300326</a:t>
            </a:r>
            <a:endParaRPr sz="750" dirty="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57838"/>
            <a:ext cx="1329004" cy="8931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3218" y="1200798"/>
            <a:ext cx="828940" cy="8931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093950"/>
            <a:ext cx="780354" cy="8931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A4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212" y="749241"/>
            <a:ext cx="95123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b="1" i="1" spc="25" dirty="0">
                <a:latin typeface="Cambria"/>
                <a:cs typeface="Cambria"/>
              </a:rPr>
              <a:t>A</a:t>
            </a:r>
            <a:r>
              <a:rPr sz="850" b="1" i="1" spc="-15" dirty="0">
                <a:latin typeface="Cambria"/>
                <a:cs typeface="Cambria"/>
              </a:rPr>
              <a:t>utomat</a:t>
            </a:r>
            <a:r>
              <a:rPr sz="850" b="1" i="1" spc="-40" dirty="0">
                <a:latin typeface="Cambria"/>
                <a:cs typeface="Cambria"/>
              </a:rPr>
              <a:t>e</a:t>
            </a:r>
            <a:r>
              <a:rPr sz="850" b="1" i="1" spc="-5" dirty="0">
                <a:latin typeface="Cambria"/>
                <a:cs typeface="Cambria"/>
              </a:rPr>
              <a:t>d </a:t>
            </a:r>
            <a:r>
              <a:rPr sz="850" b="1" i="1" spc="-30" dirty="0">
                <a:latin typeface="Cambria"/>
                <a:cs typeface="Cambria"/>
              </a:rPr>
              <a:t>S</a:t>
            </a:r>
            <a:r>
              <a:rPr sz="850" b="1" i="1" spc="5" dirty="0">
                <a:latin typeface="Cambria"/>
                <a:cs typeface="Cambria"/>
              </a:rPr>
              <a:t>y</a:t>
            </a:r>
            <a:r>
              <a:rPr sz="850" b="1" i="1" spc="-25" dirty="0">
                <a:latin typeface="Cambria"/>
                <a:cs typeface="Cambria"/>
              </a:rPr>
              <a:t>stems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212" y="840988"/>
            <a:ext cx="270891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-5" dirty="0">
                <a:latin typeface="Cambria"/>
                <a:cs typeface="Cambria"/>
              </a:rPr>
              <a:t>Automatic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25" dirty="0">
                <a:latin typeface="Cambria"/>
                <a:cs typeface="Cambria"/>
              </a:rPr>
              <a:t>approaches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to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sentiment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analysis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rely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on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machine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212" y="932735"/>
            <a:ext cx="140970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-5" dirty="0">
                <a:latin typeface="Cambria"/>
                <a:cs typeface="Cambria"/>
              </a:rPr>
              <a:t>learning</a:t>
            </a:r>
            <a:r>
              <a:rPr sz="850" i="1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models</a:t>
            </a:r>
            <a:r>
              <a:rPr sz="850" i="1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like</a:t>
            </a:r>
            <a:r>
              <a:rPr sz="850" i="1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clustering.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12" y="1116229"/>
            <a:ext cx="275844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-5" dirty="0">
                <a:latin typeface="Cambria"/>
                <a:cs typeface="Cambria"/>
              </a:rPr>
              <a:t>Long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5" dirty="0">
                <a:latin typeface="Cambria"/>
                <a:cs typeface="Cambria"/>
              </a:rPr>
              <a:t>pieces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of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text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30" dirty="0">
                <a:latin typeface="Cambria"/>
                <a:cs typeface="Cambria"/>
              </a:rPr>
              <a:t>are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fed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into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the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classiﬁer,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and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it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returns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the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212" y="1207976"/>
            <a:ext cx="1758950" cy="15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i="1" spc="-20" dirty="0">
                <a:latin typeface="Cambria"/>
                <a:cs typeface="Cambria"/>
              </a:rPr>
              <a:t>results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as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negative,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neutral,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or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positive.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0075" y="749241"/>
            <a:ext cx="2225675" cy="1306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15"/>
              </a:lnSpc>
              <a:spcBef>
                <a:spcPts val="90"/>
              </a:spcBef>
            </a:pPr>
            <a:r>
              <a:rPr sz="850" b="1" i="1" spc="10" dirty="0">
                <a:latin typeface="Cambria"/>
                <a:cs typeface="Cambria"/>
              </a:rPr>
              <a:t>R</a:t>
            </a:r>
            <a:r>
              <a:rPr sz="850" b="1" i="1" spc="-15" dirty="0">
                <a:latin typeface="Cambria"/>
                <a:cs typeface="Cambria"/>
              </a:rPr>
              <a:t>u</a:t>
            </a:r>
            <a:r>
              <a:rPr sz="850" b="1" i="1" dirty="0">
                <a:latin typeface="Cambria"/>
                <a:cs typeface="Cambria"/>
              </a:rPr>
              <a:t>l</a:t>
            </a:r>
            <a:r>
              <a:rPr sz="850" b="1" i="1" spc="-15" dirty="0">
                <a:latin typeface="Cambria"/>
                <a:cs typeface="Cambria"/>
              </a:rPr>
              <a:t>e-</a:t>
            </a:r>
            <a:r>
              <a:rPr sz="850" b="1" i="1" spc="-35" dirty="0">
                <a:latin typeface="Cambria"/>
                <a:cs typeface="Cambria"/>
              </a:rPr>
              <a:t>b</a:t>
            </a:r>
            <a:r>
              <a:rPr sz="850" b="1" i="1" spc="-20" dirty="0">
                <a:latin typeface="Cambria"/>
                <a:cs typeface="Cambria"/>
              </a:rPr>
              <a:t>as</a:t>
            </a:r>
            <a:r>
              <a:rPr sz="850" b="1" i="1" spc="-40" dirty="0">
                <a:latin typeface="Cambria"/>
                <a:cs typeface="Cambria"/>
              </a:rPr>
              <a:t>e</a:t>
            </a:r>
            <a:r>
              <a:rPr sz="850" b="1" i="1" spc="-5" dirty="0">
                <a:latin typeface="Cambria"/>
                <a:cs typeface="Cambria"/>
              </a:rPr>
              <a:t>d </a:t>
            </a:r>
            <a:r>
              <a:rPr sz="850" b="1" i="1" spc="-30" dirty="0">
                <a:latin typeface="Cambria"/>
                <a:cs typeface="Cambria"/>
              </a:rPr>
              <a:t>S</a:t>
            </a:r>
            <a:r>
              <a:rPr sz="850" b="1" i="1" spc="5" dirty="0">
                <a:latin typeface="Cambria"/>
                <a:cs typeface="Cambria"/>
              </a:rPr>
              <a:t>y</a:t>
            </a:r>
            <a:r>
              <a:rPr sz="850" b="1" i="1" spc="-25" dirty="0">
                <a:latin typeface="Cambria"/>
                <a:cs typeface="Cambria"/>
              </a:rPr>
              <a:t>st</a:t>
            </a:r>
            <a:r>
              <a:rPr sz="850" b="1" i="1" spc="-15" dirty="0">
                <a:latin typeface="Cambria"/>
                <a:cs typeface="Cambria"/>
              </a:rPr>
              <a:t>e</a:t>
            </a:r>
            <a:r>
              <a:rPr sz="850" b="1" i="1" spc="-35" dirty="0">
                <a:latin typeface="Cambria"/>
                <a:cs typeface="Cambria"/>
              </a:rPr>
              <a:t>m</a:t>
            </a:r>
            <a:r>
              <a:rPr sz="850" b="1" i="1" spc="-25" dirty="0">
                <a:latin typeface="Cambria"/>
                <a:cs typeface="Cambria"/>
              </a:rPr>
              <a:t>s</a:t>
            </a:r>
            <a:endParaRPr sz="850">
              <a:latin typeface="Cambria"/>
              <a:cs typeface="Cambria"/>
            </a:endParaRPr>
          </a:p>
          <a:p>
            <a:pPr marL="12700" marR="5080">
              <a:lnSpc>
                <a:spcPts val="1010"/>
              </a:lnSpc>
              <a:spcBef>
                <a:spcPts val="35"/>
              </a:spcBef>
            </a:pPr>
            <a:r>
              <a:rPr sz="850" i="1" dirty="0">
                <a:latin typeface="Cambria"/>
                <a:cs typeface="Cambria"/>
              </a:rPr>
              <a:t>Unlike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automated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models,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rule-based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25" dirty="0">
                <a:latin typeface="Cambria"/>
                <a:cs typeface="Cambria"/>
              </a:rPr>
              <a:t>approaches </a:t>
            </a:r>
            <a:r>
              <a:rPr sz="850" i="1" spc="-20" dirty="0">
                <a:latin typeface="Cambria"/>
                <a:cs typeface="Cambria"/>
              </a:rPr>
              <a:t> </a:t>
            </a:r>
            <a:r>
              <a:rPr sz="850" i="1" spc="-35" dirty="0">
                <a:latin typeface="Cambria"/>
                <a:cs typeface="Cambria"/>
              </a:rPr>
              <a:t>are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dependent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on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custom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rules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to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classify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5" dirty="0">
                <a:latin typeface="Cambria"/>
                <a:cs typeface="Cambria"/>
              </a:rPr>
              <a:t>data. 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Popular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techniques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include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tokenization,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parsing, </a:t>
            </a:r>
            <a:r>
              <a:rPr sz="850" i="1" spc="-175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stemming,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and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a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few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others.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You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can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consider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the </a:t>
            </a:r>
            <a:r>
              <a:rPr sz="850" i="1" spc="-15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example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30" dirty="0">
                <a:latin typeface="Cambria"/>
                <a:cs typeface="Cambria"/>
              </a:rPr>
              <a:t>we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5" dirty="0">
                <a:latin typeface="Cambria"/>
                <a:cs typeface="Cambria"/>
              </a:rPr>
              <a:t>looked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at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earlier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to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35" dirty="0">
                <a:latin typeface="Cambria"/>
                <a:cs typeface="Cambria"/>
              </a:rPr>
              <a:t>be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a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rule-based </a:t>
            </a:r>
            <a:r>
              <a:rPr sz="850" i="1" spc="-15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approach.</a:t>
            </a:r>
            <a:endParaRPr sz="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850">
              <a:latin typeface="Cambria"/>
              <a:cs typeface="Cambria"/>
            </a:endParaRPr>
          </a:p>
          <a:p>
            <a:pPr marL="12700" marR="188595">
              <a:lnSpc>
                <a:spcPts val="1010"/>
              </a:lnSpc>
            </a:pPr>
            <a:r>
              <a:rPr sz="850" i="1" spc="-25" dirty="0">
                <a:latin typeface="Cambria"/>
                <a:cs typeface="Cambria"/>
              </a:rPr>
              <a:t>These</a:t>
            </a:r>
            <a:r>
              <a:rPr sz="850" i="1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algorithms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can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spc="-35" dirty="0">
                <a:latin typeface="Cambria"/>
                <a:cs typeface="Cambria"/>
              </a:rPr>
              <a:t>be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tailor-made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spc="-25" dirty="0">
                <a:latin typeface="Cambria"/>
                <a:cs typeface="Cambria"/>
              </a:rPr>
              <a:t>based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on </a:t>
            </a:r>
            <a:r>
              <a:rPr sz="850" i="1" spc="-175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context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by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developing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smarter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rules.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708" y="1893625"/>
            <a:ext cx="2776855" cy="1177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15"/>
              </a:lnSpc>
              <a:spcBef>
                <a:spcPts val="90"/>
              </a:spcBef>
            </a:pPr>
            <a:r>
              <a:rPr sz="850" b="1" i="1" dirty="0">
                <a:latin typeface="Cambria"/>
                <a:cs typeface="Cambria"/>
              </a:rPr>
              <a:t>Hybrid</a:t>
            </a:r>
            <a:r>
              <a:rPr sz="850" b="1" i="1" spc="-40" dirty="0">
                <a:latin typeface="Cambria"/>
                <a:cs typeface="Cambria"/>
              </a:rPr>
              <a:t> </a:t>
            </a:r>
            <a:r>
              <a:rPr sz="850" b="1" i="1" spc="-20" dirty="0">
                <a:latin typeface="Cambria"/>
                <a:cs typeface="Cambria"/>
              </a:rPr>
              <a:t>Systems</a:t>
            </a:r>
            <a:endParaRPr sz="850">
              <a:latin typeface="Cambria"/>
              <a:cs typeface="Cambria"/>
            </a:endParaRPr>
          </a:p>
          <a:p>
            <a:pPr marL="12700" marR="137160">
              <a:lnSpc>
                <a:spcPts val="1010"/>
              </a:lnSpc>
              <a:spcBef>
                <a:spcPts val="35"/>
              </a:spcBef>
            </a:pPr>
            <a:r>
              <a:rPr sz="850" i="1" spc="5" dirty="0">
                <a:latin typeface="Cambria"/>
                <a:cs typeface="Cambria"/>
              </a:rPr>
              <a:t>Hybrid </a:t>
            </a:r>
            <a:r>
              <a:rPr sz="850" i="1" spc="-15" dirty="0">
                <a:latin typeface="Cambria"/>
                <a:cs typeface="Cambria"/>
              </a:rPr>
              <a:t>techniques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35" dirty="0">
                <a:latin typeface="Cambria"/>
                <a:cs typeface="Cambria"/>
              </a:rPr>
              <a:t>are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the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most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modern,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eﬃcient,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and 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widely-used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approach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for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sentiment</a:t>
            </a:r>
            <a:r>
              <a:rPr sz="850" i="1" spc="5" dirty="0">
                <a:latin typeface="Cambria"/>
                <a:cs typeface="Cambria"/>
              </a:rPr>
              <a:t> analysis. </a:t>
            </a:r>
            <a:r>
              <a:rPr sz="850" i="1" spc="-20" dirty="0">
                <a:latin typeface="Cambria"/>
                <a:cs typeface="Cambria"/>
              </a:rPr>
              <a:t>Well-designed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ts val="969"/>
              </a:lnSpc>
            </a:pPr>
            <a:r>
              <a:rPr sz="850" i="1" spc="-5" dirty="0">
                <a:latin typeface="Cambria"/>
                <a:cs typeface="Cambria"/>
              </a:rPr>
              <a:t>hybrid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systems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can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provide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the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beneﬁts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of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both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automatic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and</a:t>
            </a:r>
            <a:endParaRPr sz="850">
              <a:latin typeface="Cambria"/>
              <a:cs typeface="Cambria"/>
            </a:endParaRPr>
          </a:p>
          <a:p>
            <a:pPr marL="12700">
              <a:lnSpc>
                <a:spcPts val="1015"/>
              </a:lnSpc>
            </a:pPr>
            <a:r>
              <a:rPr sz="850" i="1" spc="-20" dirty="0">
                <a:latin typeface="Cambria"/>
                <a:cs typeface="Cambria"/>
              </a:rPr>
              <a:t>rule-based</a:t>
            </a:r>
            <a:r>
              <a:rPr sz="850" i="1" spc="-10" dirty="0">
                <a:latin typeface="Cambria"/>
                <a:cs typeface="Cambria"/>
              </a:rPr>
              <a:t> systems.</a:t>
            </a:r>
            <a:endParaRPr sz="8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Cambria"/>
              <a:cs typeface="Cambria"/>
            </a:endParaRPr>
          </a:p>
          <a:p>
            <a:pPr marL="12700" marR="5080">
              <a:lnSpc>
                <a:spcPts val="1010"/>
              </a:lnSpc>
            </a:pPr>
            <a:r>
              <a:rPr sz="850" i="1" spc="30" dirty="0">
                <a:latin typeface="Cambria"/>
                <a:cs typeface="Cambria"/>
              </a:rPr>
              <a:t>An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example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of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a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hybrid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model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would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35" dirty="0">
                <a:latin typeface="Cambria"/>
                <a:cs typeface="Cambria"/>
              </a:rPr>
              <a:t>be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a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self-updating </a:t>
            </a:r>
            <a:r>
              <a:rPr sz="850" i="1" spc="-5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wordlist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5" dirty="0">
                <a:latin typeface="Cambria"/>
                <a:cs typeface="Cambria"/>
              </a:rPr>
              <a:t>based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on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20" dirty="0">
                <a:latin typeface="Cambria"/>
                <a:cs typeface="Cambria"/>
              </a:rPr>
              <a:t>Word2Vec.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You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can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30" dirty="0">
                <a:latin typeface="Cambria"/>
                <a:cs typeface="Cambria"/>
              </a:rPr>
              <a:t>track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30" dirty="0">
                <a:latin typeface="Cambria"/>
                <a:cs typeface="Cambria"/>
              </a:rPr>
              <a:t>these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wordlists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and </a:t>
            </a:r>
            <a:r>
              <a:rPr sz="850" i="1" spc="-170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update</a:t>
            </a:r>
            <a:r>
              <a:rPr sz="850" i="1" spc="5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them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25" dirty="0">
                <a:latin typeface="Cambria"/>
                <a:cs typeface="Cambria"/>
              </a:rPr>
              <a:t>based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on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your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business</a:t>
            </a:r>
            <a:r>
              <a:rPr sz="850" i="1" spc="10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needs.</a:t>
            </a:r>
            <a:endParaRPr sz="85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2222"/>
            <a:ext cx="1292212" cy="58164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303712" y="0"/>
            <a:ext cx="1548765" cy="3291840"/>
            <a:chOff x="4303712" y="0"/>
            <a:chExt cx="1548765" cy="329184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1983" y="1833719"/>
              <a:ext cx="870176" cy="10805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1194" y="2373985"/>
              <a:ext cx="1020965" cy="6987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1882" y="2426957"/>
              <a:ext cx="850277" cy="5343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0959" y="0"/>
              <a:ext cx="581647" cy="32918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3712" y="252222"/>
              <a:ext cx="1548447" cy="58164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721079" y="259909"/>
            <a:ext cx="23564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32155" marR="5080" indent="-720090">
              <a:lnSpc>
                <a:spcPts val="1010"/>
              </a:lnSpc>
              <a:spcBef>
                <a:spcPts val="130"/>
              </a:spcBef>
            </a:pPr>
            <a:r>
              <a:rPr sz="850" b="1" i="1" spc="-20" dirty="0">
                <a:latin typeface="Cambria"/>
                <a:cs typeface="Cambria"/>
              </a:rPr>
              <a:t>There</a:t>
            </a:r>
            <a:r>
              <a:rPr sz="850" b="1" i="1" spc="-10" dirty="0">
                <a:latin typeface="Cambria"/>
                <a:cs typeface="Cambria"/>
              </a:rPr>
              <a:t> </a:t>
            </a:r>
            <a:r>
              <a:rPr sz="850" b="1" i="1" spc="-25" dirty="0">
                <a:latin typeface="Cambria"/>
                <a:cs typeface="Cambria"/>
              </a:rPr>
              <a:t>are</a:t>
            </a:r>
            <a:r>
              <a:rPr sz="850" b="1" i="1" spc="-5" dirty="0">
                <a:latin typeface="Cambria"/>
                <a:cs typeface="Cambria"/>
              </a:rPr>
              <a:t> </a:t>
            </a:r>
            <a:r>
              <a:rPr sz="850" b="1" i="1" spc="-25" dirty="0">
                <a:latin typeface="Cambria"/>
                <a:cs typeface="Cambria"/>
              </a:rPr>
              <a:t>three</a:t>
            </a:r>
            <a:r>
              <a:rPr sz="850" b="1" i="1" spc="-5" dirty="0">
                <a:latin typeface="Cambria"/>
                <a:cs typeface="Cambria"/>
              </a:rPr>
              <a:t> </a:t>
            </a:r>
            <a:r>
              <a:rPr sz="850" b="1" i="1" spc="-15" dirty="0">
                <a:latin typeface="Cambria"/>
                <a:cs typeface="Cambria"/>
              </a:rPr>
              <a:t>major</a:t>
            </a:r>
            <a:r>
              <a:rPr sz="850" b="1" i="1" spc="-5" dirty="0">
                <a:latin typeface="Cambria"/>
                <a:cs typeface="Cambria"/>
              </a:rPr>
              <a:t> </a:t>
            </a:r>
            <a:r>
              <a:rPr sz="850" b="1" i="1" spc="-20" dirty="0">
                <a:latin typeface="Cambria"/>
                <a:cs typeface="Cambria"/>
              </a:rPr>
              <a:t>types</a:t>
            </a:r>
            <a:r>
              <a:rPr sz="850" b="1" i="1" spc="-5" dirty="0">
                <a:latin typeface="Cambria"/>
                <a:cs typeface="Cambria"/>
              </a:rPr>
              <a:t> </a:t>
            </a:r>
            <a:r>
              <a:rPr sz="850" b="1" i="1" spc="-10" dirty="0">
                <a:latin typeface="Cambria"/>
                <a:cs typeface="Cambria"/>
              </a:rPr>
              <a:t>of</a:t>
            </a:r>
            <a:r>
              <a:rPr sz="850" b="1" i="1" spc="-5" dirty="0">
                <a:latin typeface="Cambria"/>
                <a:cs typeface="Cambria"/>
              </a:rPr>
              <a:t> </a:t>
            </a:r>
            <a:r>
              <a:rPr sz="850" b="1" i="1" spc="-15" dirty="0">
                <a:latin typeface="Cambria"/>
                <a:cs typeface="Cambria"/>
              </a:rPr>
              <a:t>algorithms</a:t>
            </a:r>
            <a:r>
              <a:rPr sz="850" b="1" i="1" spc="-5" dirty="0">
                <a:latin typeface="Cambria"/>
                <a:cs typeface="Cambria"/>
              </a:rPr>
              <a:t> </a:t>
            </a:r>
            <a:r>
              <a:rPr sz="850" b="1" i="1" spc="-20" dirty="0">
                <a:latin typeface="Cambria"/>
                <a:cs typeface="Cambria"/>
              </a:rPr>
              <a:t>used</a:t>
            </a:r>
            <a:r>
              <a:rPr sz="850" b="1" i="1" spc="-5" dirty="0">
                <a:latin typeface="Cambria"/>
                <a:cs typeface="Cambria"/>
              </a:rPr>
              <a:t> </a:t>
            </a:r>
            <a:r>
              <a:rPr sz="850" b="1" i="1" spc="5" dirty="0">
                <a:latin typeface="Cambria"/>
                <a:cs typeface="Cambria"/>
              </a:rPr>
              <a:t>in </a:t>
            </a:r>
            <a:r>
              <a:rPr sz="850" b="1" i="1" spc="-175" dirty="0">
                <a:latin typeface="Cambria"/>
                <a:cs typeface="Cambria"/>
              </a:rPr>
              <a:t> </a:t>
            </a:r>
            <a:r>
              <a:rPr sz="850" b="1" i="1" spc="-15" dirty="0">
                <a:latin typeface="Cambria"/>
                <a:cs typeface="Cambria"/>
              </a:rPr>
              <a:t>sentiment</a:t>
            </a:r>
            <a:r>
              <a:rPr sz="850" b="1" i="1" spc="-10" dirty="0">
                <a:latin typeface="Cambria"/>
                <a:cs typeface="Cambria"/>
              </a:rPr>
              <a:t> analysis</a:t>
            </a:r>
            <a:endParaRPr sz="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D9B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1647" y="1152800"/>
            <a:ext cx="1560512" cy="21390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487" y="767320"/>
            <a:ext cx="955040" cy="4197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-5" dirty="0">
                <a:solidFill>
                  <a:srgbClr val="71441D"/>
                </a:solidFill>
                <a:latin typeface="Times New Roman"/>
                <a:cs typeface="Times New Roman"/>
              </a:rPr>
              <a:t>L</a:t>
            </a:r>
            <a:r>
              <a:rPr sz="2550" i="1" spc="-30" dirty="0">
                <a:solidFill>
                  <a:srgbClr val="71441D"/>
                </a:solidFill>
                <a:latin typeface="Times New Roman"/>
                <a:cs typeface="Times New Roman"/>
              </a:rPr>
              <a:t>S</a:t>
            </a:r>
            <a:r>
              <a:rPr sz="2550" i="1" spc="85" dirty="0">
                <a:solidFill>
                  <a:srgbClr val="71441D"/>
                </a:solidFill>
                <a:latin typeface="Times New Roman"/>
                <a:cs typeface="Times New Roman"/>
              </a:rPr>
              <a:t>TM: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597" y="1317392"/>
            <a:ext cx="2281555" cy="1795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950" b="1" i="1" spc="30" dirty="0">
                <a:solidFill>
                  <a:srgbClr val="71441D"/>
                </a:solidFill>
                <a:latin typeface="Cambria"/>
                <a:cs typeface="Cambria"/>
              </a:rPr>
              <a:t>LSTM </a:t>
            </a:r>
            <a:r>
              <a:rPr sz="950" b="1" i="1" spc="-5" dirty="0">
                <a:solidFill>
                  <a:srgbClr val="71441D"/>
                </a:solidFill>
                <a:latin typeface="Cambria"/>
                <a:cs typeface="Cambria"/>
              </a:rPr>
              <a:t>recurrent </a:t>
            </a:r>
            <a:r>
              <a:rPr sz="950" b="1" i="1" spc="10" dirty="0">
                <a:solidFill>
                  <a:srgbClr val="71441D"/>
                </a:solidFill>
                <a:latin typeface="Cambria"/>
                <a:cs typeface="Cambria"/>
              </a:rPr>
              <a:t>unit </a:t>
            </a:r>
            <a:r>
              <a:rPr sz="950" b="1" i="1" spc="-5" dirty="0">
                <a:solidFill>
                  <a:srgbClr val="71441D"/>
                </a:solidFill>
                <a:latin typeface="Cambria"/>
                <a:cs typeface="Cambria"/>
              </a:rPr>
              <a:t>tries </a:t>
            </a:r>
            <a:r>
              <a:rPr sz="950" b="1" i="1" spc="-10" dirty="0">
                <a:solidFill>
                  <a:srgbClr val="71441D"/>
                </a:solidFill>
                <a:latin typeface="Cambria"/>
                <a:cs typeface="Cambria"/>
              </a:rPr>
              <a:t>to </a:t>
            </a:r>
            <a:r>
              <a:rPr sz="950" b="1" i="1" spc="10" dirty="0">
                <a:solidFill>
                  <a:srgbClr val="71441D"/>
                </a:solidFill>
                <a:latin typeface="Cambria"/>
                <a:cs typeface="Cambria"/>
              </a:rPr>
              <a:t>“remember” </a:t>
            </a:r>
            <a:r>
              <a:rPr sz="950" b="1" i="1" spc="-19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5" dirty="0">
                <a:solidFill>
                  <a:srgbClr val="71441D"/>
                </a:solidFill>
                <a:latin typeface="Cambria"/>
                <a:cs typeface="Cambria"/>
              </a:rPr>
              <a:t>all</a:t>
            </a:r>
            <a:r>
              <a:rPr sz="950" b="1" i="1" spc="-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-10" dirty="0">
                <a:solidFill>
                  <a:srgbClr val="71441D"/>
                </a:solidFill>
                <a:latin typeface="Cambria"/>
                <a:cs typeface="Cambria"/>
              </a:rPr>
              <a:t>the</a:t>
            </a:r>
            <a:r>
              <a:rPr sz="950" b="1" i="1" spc="-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-10" dirty="0">
                <a:solidFill>
                  <a:srgbClr val="71441D"/>
                </a:solidFill>
                <a:latin typeface="Cambria"/>
                <a:cs typeface="Cambria"/>
              </a:rPr>
              <a:t>past</a:t>
            </a:r>
            <a:r>
              <a:rPr sz="950" b="1" i="1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-10" dirty="0">
                <a:solidFill>
                  <a:srgbClr val="71441D"/>
                </a:solidFill>
                <a:latin typeface="Cambria"/>
                <a:cs typeface="Cambria"/>
              </a:rPr>
              <a:t>knowledge</a:t>
            </a:r>
            <a:r>
              <a:rPr sz="950" b="1" i="1" spc="-5" dirty="0">
                <a:solidFill>
                  <a:srgbClr val="71441D"/>
                </a:solidFill>
                <a:latin typeface="Cambria"/>
                <a:cs typeface="Cambria"/>
              </a:rPr>
              <a:t> that</a:t>
            </a:r>
            <a:r>
              <a:rPr sz="950" b="1" i="1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-10" dirty="0">
                <a:solidFill>
                  <a:srgbClr val="71441D"/>
                </a:solidFill>
                <a:latin typeface="Cambria"/>
                <a:cs typeface="Cambria"/>
              </a:rPr>
              <a:t>the</a:t>
            </a:r>
            <a:r>
              <a:rPr sz="950" b="1" i="1" spc="-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dirty="0">
                <a:solidFill>
                  <a:srgbClr val="71441D"/>
                </a:solidFill>
                <a:latin typeface="Cambria"/>
                <a:cs typeface="Cambria"/>
              </a:rPr>
              <a:t>network is </a:t>
            </a:r>
            <a:r>
              <a:rPr sz="950" b="1" i="1" spc="-19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-15" dirty="0">
                <a:solidFill>
                  <a:srgbClr val="71441D"/>
                </a:solidFill>
                <a:latin typeface="Cambria"/>
                <a:cs typeface="Cambria"/>
              </a:rPr>
              <a:t>seen</a:t>
            </a:r>
            <a:r>
              <a:rPr sz="950" b="1" i="1" spc="-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-15" dirty="0">
                <a:solidFill>
                  <a:srgbClr val="71441D"/>
                </a:solidFill>
                <a:latin typeface="Cambria"/>
                <a:cs typeface="Cambria"/>
              </a:rPr>
              <a:t>so</a:t>
            </a:r>
            <a:r>
              <a:rPr sz="950" b="1" i="1" dirty="0">
                <a:solidFill>
                  <a:srgbClr val="71441D"/>
                </a:solidFill>
                <a:latin typeface="Cambria"/>
                <a:cs typeface="Cambria"/>
              </a:rPr>
              <a:t> far </a:t>
            </a:r>
            <a:r>
              <a:rPr sz="950" b="1" i="1" spc="10" dirty="0">
                <a:solidFill>
                  <a:srgbClr val="71441D"/>
                </a:solidFill>
                <a:latin typeface="Cambria"/>
                <a:cs typeface="Cambria"/>
              </a:rPr>
              <a:t>and</a:t>
            </a:r>
            <a:r>
              <a:rPr sz="950" b="1" i="1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-10" dirty="0">
                <a:solidFill>
                  <a:srgbClr val="71441D"/>
                </a:solidFill>
                <a:latin typeface="Cambria"/>
                <a:cs typeface="Cambria"/>
              </a:rPr>
              <a:t>to</a:t>
            </a:r>
            <a:r>
              <a:rPr sz="950" b="1" i="1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10" dirty="0">
                <a:solidFill>
                  <a:srgbClr val="71441D"/>
                </a:solidFill>
                <a:latin typeface="Cambria"/>
                <a:cs typeface="Cambria"/>
              </a:rPr>
              <a:t>“forget”</a:t>
            </a:r>
            <a:r>
              <a:rPr sz="950" b="1" i="1" spc="-5" dirty="0">
                <a:solidFill>
                  <a:srgbClr val="71441D"/>
                </a:solidFill>
                <a:latin typeface="Cambria"/>
                <a:cs typeface="Cambria"/>
              </a:rPr>
              <a:t> irrelevant </a:t>
            </a:r>
            <a:r>
              <a:rPr sz="950" b="1" i="1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20" dirty="0">
                <a:solidFill>
                  <a:srgbClr val="71441D"/>
                </a:solidFill>
                <a:latin typeface="Cambria"/>
                <a:cs typeface="Cambria"/>
              </a:rPr>
              <a:t>data.</a:t>
            </a:r>
            <a:endParaRPr sz="950">
              <a:latin typeface="Cambria"/>
              <a:cs typeface="Cambria"/>
            </a:endParaRPr>
          </a:p>
          <a:p>
            <a:pPr marL="12700" marR="81915">
              <a:lnSpc>
                <a:spcPct val="101899"/>
              </a:lnSpc>
              <a:spcBef>
                <a:spcPts val="1160"/>
              </a:spcBef>
            </a:pPr>
            <a:r>
              <a:rPr sz="950" b="1" i="1" spc="5" dirty="0">
                <a:solidFill>
                  <a:srgbClr val="71441D"/>
                </a:solidFill>
                <a:latin typeface="Cambria"/>
                <a:cs typeface="Cambria"/>
              </a:rPr>
              <a:t>This </a:t>
            </a:r>
            <a:r>
              <a:rPr sz="950" b="1" i="1" dirty="0">
                <a:solidFill>
                  <a:srgbClr val="71441D"/>
                </a:solidFill>
                <a:latin typeface="Cambria"/>
                <a:cs typeface="Cambria"/>
              </a:rPr>
              <a:t>is done </a:t>
            </a:r>
            <a:r>
              <a:rPr sz="950" b="1" i="1" spc="5" dirty="0">
                <a:solidFill>
                  <a:srgbClr val="71441D"/>
                </a:solidFill>
                <a:latin typeface="Cambria"/>
                <a:cs typeface="Cambria"/>
              </a:rPr>
              <a:t>by introducing </a:t>
            </a:r>
            <a:r>
              <a:rPr sz="950" b="1" i="1" spc="-5" dirty="0">
                <a:solidFill>
                  <a:srgbClr val="71441D"/>
                </a:solidFill>
                <a:latin typeface="Cambria"/>
                <a:cs typeface="Cambria"/>
              </a:rPr>
              <a:t>diﬀerent </a:t>
            </a:r>
            <a:r>
              <a:rPr sz="950" b="1" i="1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5" dirty="0">
                <a:solidFill>
                  <a:srgbClr val="71441D"/>
                </a:solidFill>
                <a:latin typeface="Cambria"/>
                <a:cs typeface="Cambria"/>
              </a:rPr>
              <a:t>activation</a:t>
            </a:r>
            <a:r>
              <a:rPr sz="950" b="1" i="1" spc="-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10" dirty="0">
                <a:solidFill>
                  <a:srgbClr val="71441D"/>
                </a:solidFill>
                <a:latin typeface="Cambria"/>
                <a:cs typeface="Cambria"/>
              </a:rPr>
              <a:t>function</a:t>
            </a:r>
            <a:r>
              <a:rPr sz="950" b="1" i="1" spc="-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-5" dirty="0">
                <a:solidFill>
                  <a:srgbClr val="71441D"/>
                </a:solidFill>
                <a:latin typeface="Cambria"/>
                <a:cs typeface="Cambria"/>
              </a:rPr>
              <a:t>layers</a:t>
            </a:r>
            <a:r>
              <a:rPr sz="950" b="1" i="1" spc="-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dirty="0">
                <a:solidFill>
                  <a:srgbClr val="71441D"/>
                </a:solidFill>
                <a:latin typeface="Cambria"/>
                <a:cs typeface="Cambria"/>
              </a:rPr>
              <a:t>called</a:t>
            </a:r>
            <a:r>
              <a:rPr sz="950" b="1" i="1" spc="-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dirty="0">
                <a:solidFill>
                  <a:srgbClr val="71441D"/>
                </a:solidFill>
                <a:latin typeface="Cambria"/>
                <a:cs typeface="Cambria"/>
              </a:rPr>
              <a:t>“gates” </a:t>
            </a:r>
            <a:r>
              <a:rPr sz="950" b="1" i="1" spc="-19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5" dirty="0">
                <a:solidFill>
                  <a:srgbClr val="71441D"/>
                </a:solidFill>
                <a:latin typeface="Cambria"/>
                <a:cs typeface="Cambria"/>
              </a:rPr>
              <a:t>for</a:t>
            </a:r>
            <a:r>
              <a:rPr sz="950" b="1" i="1" spc="-5" dirty="0">
                <a:solidFill>
                  <a:srgbClr val="71441D"/>
                </a:solidFill>
                <a:latin typeface="Cambria"/>
                <a:cs typeface="Cambria"/>
              </a:rPr>
              <a:t> diﬀerent</a:t>
            </a:r>
            <a:r>
              <a:rPr sz="950" b="1" i="1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-10" dirty="0">
                <a:solidFill>
                  <a:srgbClr val="71441D"/>
                </a:solidFill>
                <a:latin typeface="Cambria"/>
                <a:cs typeface="Cambria"/>
              </a:rPr>
              <a:t>purposes</a:t>
            </a:r>
            <a:endParaRPr sz="950">
              <a:latin typeface="Cambria"/>
              <a:cs typeface="Cambria"/>
            </a:endParaRPr>
          </a:p>
          <a:p>
            <a:pPr marL="12700" marR="121285">
              <a:lnSpc>
                <a:spcPct val="101899"/>
              </a:lnSpc>
              <a:spcBef>
                <a:spcPts val="1160"/>
              </a:spcBef>
            </a:pPr>
            <a:r>
              <a:rPr sz="950" b="1" i="1" spc="30" dirty="0">
                <a:solidFill>
                  <a:srgbClr val="71441D"/>
                </a:solidFill>
                <a:latin typeface="Cambria"/>
                <a:cs typeface="Cambria"/>
              </a:rPr>
              <a:t>LSTM </a:t>
            </a:r>
            <a:r>
              <a:rPr sz="950" b="1" i="1" spc="-5" dirty="0">
                <a:solidFill>
                  <a:srgbClr val="71441D"/>
                </a:solidFill>
                <a:latin typeface="Cambria"/>
                <a:cs typeface="Cambria"/>
              </a:rPr>
              <a:t>networks </a:t>
            </a:r>
            <a:r>
              <a:rPr sz="950" b="1" i="1" spc="-10" dirty="0">
                <a:solidFill>
                  <a:srgbClr val="71441D"/>
                </a:solidFill>
                <a:latin typeface="Cambria"/>
                <a:cs typeface="Cambria"/>
              </a:rPr>
              <a:t>are the </a:t>
            </a:r>
            <a:r>
              <a:rPr sz="950" b="1" i="1" spc="-5" dirty="0">
                <a:solidFill>
                  <a:srgbClr val="71441D"/>
                </a:solidFill>
                <a:latin typeface="Cambria"/>
                <a:cs typeface="Cambria"/>
              </a:rPr>
              <a:t>most </a:t>
            </a:r>
            <a:r>
              <a:rPr sz="950" b="1" i="1" spc="5" dirty="0">
                <a:solidFill>
                  <a:srgbClr val="71441D"/>
                </a:solidFill>
                <a:latin typeface="Cambria"/>
                <a:cs typeface="Cambria"/>
              </a:rPr>
              <a:t>commonly </a:t>
            </a:r>
            <a:r>
              <a:rPr sz="950" b="1" i="1" spc="-19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-10" dirty="0">
                <a:solidFill>
                  <a:srgbClr val="71441D"/>
                </a:solidFill>
                <a:latin typeface="Cambria"/>
                <a:cs typeface="Cambria"/>
              </a:rPr>
              <a:t>used </a:t>
            </a:r>
            <a:r>
              <a:rPr sz="950" b="1" i="1" spc="5" dirty="0">
                <a:solidFill>
                  <a:srgbClr val="71441D"/>
                </a:solidFill>
                <a:latin typeface="Cambria"/>
                <a:cs typeface="Cambria"/>
              </a:rPr>
              <a:t>variation of </a:t>
            </a:r>
            <a:r>
              <a:rPr sz="950" b="1" i="1" dirty="0">
                <a:solidFill>
                  <a:srgbClr val="71441D"/>
                </a:solidFill>
                <a:latin typeface="Cambria"/>
                <a:cs typeface="Cambria"/>
              </a:rPr>
              <a:t>Recurrent Neural </a:t>
            </a:r>
            <a:r>
              <a:rPr sz="950" b="1" i="1" spc="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950" b="1" i="1" spc="-5" dirty="0">
                <a:solidFill>
                  <a:srgbClr val="71441D"/>
                </a:solidFill>
                <a:latin typeface="Cambria"/>
                <a:cs typeface="Cambria"/>
              </a:rPr>
              <a:t>Networks </a:t>
            </a:r>
            <a:r>
              <a:rPr sz="950" b="1" i="1" spc="15" dirty="0">
                <a:solidFill>
                  <a:srgbClr val="71441D"/>
                </a:solidFill>
                <a:latin typeface="Cambria"/>
                <a:cs typeface="Cambria"/>
              </a:rPr>
              <a:t>(RNNs).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 rot="16620000">
            <a:off x="3795561" y="1839026"/>
            <a:ext cx="562214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9"/>
              </a:lnSpc>
            </a:pPr>
            <a:r>
              <a:rPr sz="3800" i="1" spc="60" dirty="0">
                <a:solidFill>
                  <a:srgbClr val="71441D"/>
                </a:solidFill>
                <a:latin typeface="Times New Roman"/>
                <a:cs typeface="Times New Roman"/>
              </a:rPr>
              <a:t>L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 rot="17340000">
            <a:off x="3863067" y="1574311"/>
            <a:ext cx="544963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9"/>
              </a:lnSpc>
            </a:pPr>
            <a:r>
              <a:rPr sz="3800" i="1" spc="-10" dirty="0">
                <a:solidFill>
                  <a:srgbClr val="71441D"/>
                </a:solidFill>
                <a:latin typeface="Times New Roman"/>
                <a:cs typeface="Times New Roman"/>
              </a:rPr>
              <a:t>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 rot="18060000">
            <a:off x="3970670" y="1322853"/>
            <a:ext cx="560944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9"/>
              </a:lnSpc>
            </a:pPr>
            <a:r>
              <a:rPr sz="3800" i="1" spc="60" dirty="0">
                <a:solidFill>
                  <a:srgbClr val="71441D"/>
                </a:solidFill>
                <a:latin typeface="Times New Roman"/>
                <a:cs typeface="Times New Roman"/>
              </a:rPr>
              <a:t>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 rot="19140000">
            <a:off x="4168140" y="1017411"/>
            <a:ext cx="669294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9"/>
              </a:lnSpc>
            </a:pPr>
            <a:r>
              <a:rPr sz="3800" i="1" spc="380" dirty="0">
                <a:solidFill>
                  <a:srgbClr val="71441D"/>
                </a:solidFill>
                <a:latin typeface="Times New Roman"/>
                <a:cs typeface="Times New Roman"/>
              </a:rPr>
              <a:t>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 rot="19980000">
            <a:off x="4515568" y="832519"/>
            <a:ext cx="509536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9"/>
              </a:lnSpc>
            </a:pPr>
            <a:r>
              <a:rPr sz="3800" i="1" spc="195" dirty="0">
                <a:solidFill>
                  <a:srgbClr val="71441D"/>
                </a:solidFill>
                <a:latin typeface="Times New Roman"/>
                <a:cs typeface="Times New Roman"/>
              </a:rPr>
              <a:t>.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 rot="20340000">
            <a:off x="4636726" y="777105"/>
            <a:ext cx="509916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9"/>
              </a:lnSpc>
            </a:pPr>
            <a:r>
              <a:rPr sz="3800" i="1" spc="195" dirty="0">
                <a:solidFill>
                  <a:srgbClr val="71441D"/>
                </a:solidFill>
                <a:latin typeface="Times New Roman"/>
                <a:cs typeface="Times New Roman"/>
              </a:rPr>
              <a:t>.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 rot="20940000">
            <a:off x="4831782" y="711696"/>
            <a:ext cx="561578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9"/>
              </a:lnSpc>
            </a:pPr>
            <a:r>
              <a:rPr sz="3800" i="1" spc="60" dirty="0">
                <a:solidFill>
                  <a:srgbClr val="71441D"/>
                </a:solidFill>
                <a:latin typeface="Times New Roman"/>
                <a:cs typeface="Times New Roman"/>
              </a:rPr>
              <a:t>L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5550" y="588197"/>
            <a:ext cx="276225" cy="6826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3800" i="1" spc="-10" dirty="0">
                <a:solidFill>
                  <a:srgbClr val="71441D"/>
                </a:solidFill>
                <a:latin typeface="Times New Roman"/>
                <a:cs typeface="Times New Roman"/>
              </a:rPr>
              <a:t>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 rot="720000">
            <a:off x="5375319" y="717851"/>
            <a:ext cx="563492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9"/>
              </a:lnSpc>
            </a:pPr>
            <a:r>
              <a:rPr sz="3800" i="1" spc="60" dirty="0">
                <a:solidFill>
                  <a:srgbClr val="71441D"/>
                </a:solidFill>
                <a:latin typeface="Times New Roman"/>
                <a:cs typeface="Times New Roman"/>
              </a:rPr>
              <a:t>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 rot="13020000">
            <a:off x="4323801" y="3035501"/>
            <a:ext cx="544963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9"/>
              </a:lnSpc>
            </a:pPr>
            <a:r>
              <a:rPr sz="3800" i="1" spc="-10" dirty="0">
                <a:solidFill>
                  <a:srgbClr val="71441D"/>
                </a:solidFill>
                <a:latin typeface="Times New Roman"/>
                <a:cs typeface="Times New Roman"/>
              </a:rPr>
              <a:t>S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 rot="13740000">
            <a:off x="4111868" y="2848606"/>
            <a:ext cx="561896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9"/>
              </a:lnSpc>
            </a:pPr>
            <a:r>
              <a:rPr sz="3800" i="1" spc="60" dirty="0">
                <a:solidFill>
                  <a:srgbClr val="71441D"/>
                </a:solidFill>
                <a:latin typeface="Times New Roman"/>
                <a:cs typeface="Times New Roman"/>
              </a:rPr>
              <a:t>T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 rot="14820000">
            <a:off x="3844140" y="2515036"/>
            <a:ext cx="670167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9"/>
              </a:lnSpc>
            </a:pPr>
            <a:r>
              <a:rPr sz="3800" i="1" spc="380" dirty="0">
                <a:solidFill>
                  <a:srgbClr val="71441D"/>
                </a:solidFill>
                <a:latin typeface="Times New Roman"/>
                <a:cs typeface="Times New Roman"/>
              </a:rPr>
              <a:t>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 rot="15660000">
            <a:off x="3831192" y="2203322"/>
            <a:ext cx="509347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9"/>
              </a:lnSpc>
            </a:pPr>
            <a:r>
              <a:rPr sz="3800" i="1" spc="195" dirty="0">
                <a:solidFill>
                  <a:srgbClr val="71441D"/>
                </a:solidFill>
                <a:latin typeface="Times New Roman"/>
                <a:cs typeface="Times New Roman"/>
              </a:rPr>
              <a:t>.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 rot="16020000">
            <a:off x="3815771" y="2071030"/>
            <a:ext cx="509916" cy="486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9"/>
              </a:lnSpc>
            </a:pPr>
            <a:r>
              <a:rPr sz="3800" i="1" spc="195" dirty="0">
                <a:solidFill>
                  <a:srgbClr val="71441D"/>
                </a:solidFill>
                <a:latin typeface="Times New Roman"/>
                <a:cs typeface="Times New Roman"/>
              </a:rPr>
              <a:t>.</a:t>
            </a:r>
            <a:endParaRPr sz="3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120053"/>
            <a:ext cx="5852160" cy="641350"/>
            <a:chOff x="0" y="120053"/>
            <a:chExt cx="5852160" cy="64135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0053"/>
              <a:ext cx="1987346" cy="5366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0718" y="224117"/>
              <a:ext cx="2237282" cy="5366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4108" y="120053"/>
              <a:ext cx="2237282" cy="5366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33658" y="224117"/>
              <a:ext cx="1118501" cy="5366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A5B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0231" y="780173"/>
            <a:ext cx="2819400" cy="2279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364" indent="-1143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127000" algn="l"/>
              </a:tabLst>
            </a:pPr>
            <a:r>
              <a:rPr sz="1050" i="1" spc="5" dirty="0">
                <a:solidFill>
                  <a:srgbClr val="71441D"/>
                </a:solidFill>
                <a:latin typeface="Cambria"/>
                <a:cs typeface="Cambria"/>
              </a:rPr>
              <a:t>Handles</a:t>
            </a:r>
            <a:r>
              <a:rPr sz="1050" i="1" spc="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0" dirty="0">
                <a:solidFill>
                  <a:srgbClr val="71441D"/>
                </a:solidFill>
                <a:latin typeface="Cambria"/>
                <a:cs typeface="Cambria"/>
              </a:rPr>
              <a:t>long-term</a:t>
            </a:r>
            <a:r>
              <a:rPr sz="1050" i="1" spc="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5" dirty="0">
                <a:solidFill>
                  <a:srgbClr val="71441D"/>
                </a:solidFill>
                <a:latin typeface="Cambria"/>
                <a:cs typeface="Cambria"/>
              </a:rPr>
              <a:t>dependencies</a:t>
            </a:r>
            <a:r>
              <a:rPr sz="1050" i="1" spc="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0" dirty="0">
                <a:solidFill>
                  <a:srgbClr val="71441D"/>
                </a:solidFill>
                <a:latin typeface="Cambria"/>
                <a:cs typeface="Cambria"/>
              </a:rPr>
              <a:t>eﬀectively.</a:t>
            </a:r>
            <a:endParaRPr sz="1050">
              <a:latin typeface="Cambria"/>
              <a:cs typeface="Cambria"/>
            </a:endParaRPr>
          </a:p>
          <a:p>
            <a:pPr marL="126364" marR="23495" indent="-114300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  <a:tabLst>
                <a:tab pos="127000" algn="l"/>
              </a:tabLst>
            </a:pPr>
            <a:r>
              <a:rPr sz="1050" i="1" spc="5" dirty="0">
                <a:solidFill>
                  <a:srgbClr val="71441D"/>
                </a:solidFill>
                <a:latin typeface="Cambria"/>
                <a:cs typeface="Cambria"/>
              </a:rPr>
              <a:t>Utilizes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5" dirty="0">
                <a:solidFill>
                  <a:srgbClr val="71441D"/>
                </a:solidFill>
                <a:latin typeface="Cambria"/>
                <a:cs typeface="Cambria"/>
              </a:rPr>
              <a:t>a</a:t>
            </a:r>
            <a:r>
              <a:rPr sz="1050" i="1" spc="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dirty="0">
                <a:solidFill>
                  <a:srgbClr val="71441D"/>
                </a:solidFill>
                <a:latin typeface="Cambria"/>
                <a:cs typeface="Cambria"/>
              </a:rPr>
              <a:t>memory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20" dirty="0">
                <a:solidFill>
                  <a:srgbClr val="71441D"/>
                </a:solidFill>
                <a:latin typeface="Cambria"/>
                <a:cs typeface="Cambria"/>
              </a:rPr>
              <a:t>cell</a:t>
            </a:r>
            <a:r>
              <a:rPr sz="1050" i="1" spc="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25" dirty="0">
                <a:solidFill>
                  <a:srgbClr val="71441D"/>
                </a:solidFill>
                <a:latin typeface="Cambria"/>
                <a:cs typeface="Cambria"/>
              </a:rPr>
              <a:t>state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20" dirty="0">
                <a:solidFill>
                  <a:srgbClr val="71441D"/>
                </a:solidFill>
                <a:latin typeface="Cambria"/>
                <a:cs typeface="Cambria"/>
              </a:rPr>
              <a:t>to</a:t>
            </a:r>
            <a:r>
              <a:rPr sz="1050" i="1" spc="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30" dirty="0">
                <a:solidFill>
                  <a:srgbClr val="71441D"/>
                </a:solidFill>
                <a:latin typeface="Cambria"/>
                <a:cs typeface="Cambria"/>
              </a:rPr>
              <a:t>store</a:t>
            </a:r>
            <a:r>
              <a:rPr sz="1050" i="1" spc="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5" dirty="0">
                <a:solidFill>
                  <a:srgbClr val="71441D"/>
                </a:solidFill>
                <a:latin typeface="Cambria"/>
                <a:cs typeface="Cambria"/>
              </a:rPr>
              <a:t>information </a:t>
            </a:r>
            <a:r>
              <a:rPr sz="1050" i="1" spc="-2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5" dirty="0">
                <a:solidFill>
                  <a:srgbClr val="71441D"/>
                </a:solidFill>
                <a:latin typeface="Cambria"/>
                <a:cs typeface="Cambria"/>
              </a:rPr>
              <a:t>over</a:t>
            </a:r>
            <a:r>
              <a:rPr sz="105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5" dirty="0">
                <a:solidFill>
                  <a:srgbClr val="71441D"/>
                </a:solidFill>
                <a:latin typeface="Cambria"/>
                <a:cs typeface="Cambria"/>
              </a:rPr>
              <a:t>long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0" dirty="0">
                <a:solidFill>
                  <a:srgbClr val="71441D"/>
                </a:solidFill>
                <a:latin typeface="Cambria"/>
                <a:cs typeface="Cambria"/>
              </a:rPr>
              <a:t>sequences.</a:t>
            </a:r>
            <a:endParaRPr sz="1050">
              <a:latin typeface="Cambria"/>
              <a:cs typeface="Cambria"/>
            </a:endParaRPr>
          </a:p>
          <a:p>
            <a:pPr marL="126364" marR="243204" indent="-114300"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  <a:tabLst>
                <a:tab pos="127000" algn="l"/>
              </a:tabLst>
            </a:pPr>
            <a:r>
              <a:rPr sz="1050" i="1" dirty="0">
                <a:solidFill>
                  <a:srgbClr val="71441D"/>
                </a:solidFill>
                <a:latin typeface="Cambria"/>
                <a:cs typeface="Cambria"/>
              </a:rPr>
              <a:t>Mitigates</a:t>
            </a:r>
            <a:r>
              <a:rPr sz="105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20" dirty="0">
                <a:solidFill>
                  <a:srgbClr val="71441D"/>
                </a:solidFill>
                <a:latin typeface="Cambria"/>
                <a:cs typeface="Cambria"/>
              </a:rPr>
              <a:t>the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10" dirty="0">
                <a:solidFill>
                  <a:srgbClr val="71441D"/>
                </a:solidFill>
                <a:latin typeface="Cambria"/>
                <a:cs typeface="Cambria"/>
              </a:rPr>
              <a:t>vanishing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5" dirty="0">
                <a:solidFill>
                  <a:srgbClr val="71441D"/>
                </a:solidFill>
                <a:latin typeface="Cambria"/>
                <a:cs typeface="Cambria"/>
              </a:rPr>
              <a:t>gradient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20" dirty="0">
                <a:solidFill>
                  <a:srgbClr val="71441D"/>
                </a:solidFill>
                <a:latin typeface="Cambria"/>
                <a:cs typeface="Cambria"/>
              </a:rPr>
              <a:t>problem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35" dirty="0">
                <a:solidFill>
                  <a:srgbClr val="71441D"/>
                </a:solidFill>
                <a:latin typeface="Cambria"/>
                <a:cs typeface="Cambria"/>
              </a:rPr>
              <a:t>in </a:t>
            </a:r>
            <a:r>
              <a:rPr sz="1050" i="1" spc="-2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dirty="0">
                <a:solidFill>
                  <a:srgbClr val="71441D"/>
                </a:solidFill>
                <a:latin typeface="Cambria"/>
                <a:cs typeface="Cambria"/>
              </a:rPr>
              <a:t>traditional</a:t>
            </a:r>
            <a:r>
              <a:rPr sz="105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45" dirty="0">
                <a:solidFill>
                  <a:srgbClr val="71441D"/>
                </a:solidFill>
                <a:latin typeface="Cambria"/>
                <a:cs typeface="Cambria"/>
              </a:rPr>
              <a:t>RNNs.</a:t>
            </a:r>
            <a:endParaRPr sz="1050">
              <a:latin typeface="Cambria"/>
              <a:cs typeface="Cambria"/>
            </a:endParaRPr>
          </a:p>
          <a:p>
            <a:pPr marL="126364" marR="392430" indent="-114300"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  <a:tabLst>
                <a:tab pos="127000" algn="l"/>
              </a:tabLst>
            </a:pPr>
            <a:r>
              <a:rPr sz="1050" i="1" spc="5" dirty="0">
                <a:solidFill>
                  <a:srgbClr val="71441D"/>
                </a:solidFill>
                <a:latin typeface="Cambria"/>
                <a:cs typeface="Cambria"/>
              </a:rPr>
              <a:t>Allows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0" dirty="0">
                <a:solidFill>
                  <a:srgbClr val="71441D"/>
                </a:solidFill>
                <a:latin typeface="Cambria"/>
                <a:cs typeface="Cambria"/>
              </a:rPr>
              <a:t>for</a:t>
            </a:r>
            <a:r>
              <a:rPr sz="1050" i="1" spc="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5" dirty="0">
                <a:solidFill>
                  <a:srgbClr val="71441D"/>
                </a:solidFill>
                <a:latin typeface="Cambria"/>
                <a:cs typeface="Cambria"/>
              </a:rPr>
              <a:t>eﬃcient</a:t>
            </a:r>
            <a:r>
              <a:rPr sz="1050" i="1" spc="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5" dirty="0">
                <a:solidFill>
                  <a:srgbClr val="71441D"/>
                </a:solidFill>
                <a:latin typeface="Cambria"/>
                <a:cs typeface="Cambria"/>
              </a:rPr>
              <a:t>parallelization</a:t>
            </a:r>
            <a:r>
              <a:rPr sz="1050" i="1" spc="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10" dirty="0">
                <a:solidFill>
                  <a:srgbClr val="71441D"/>
                </a:solidFill>
                <a:latin typeface="Cambria"/>
                <a:cs typeface="Cambria"/>
              </a:rPr>
              <a:t>during </a:t>
            </a:r>
            <a:r>
              <a:rPr sz="1050" i="1" spc="-2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training.</a:t>
            </a:r>
            <a:endParaRPr sz="1050">
              <a:latin typeface="Cambria"/>
              <a:cs typeface="Cambria"/>
            </a:endParaRPr>
          </a:p>
          <a:p>
            <a:pPr marL="126364" indent="-114300"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  <a:tabLst>
                <a:tab pos="127000" algn="l"/>
              </a:tabLst>
            </a:pPr>
            <a:r>
              <a:rPr sz="1050" i="1" spc="30" dirty="0">
                <a:solidFill>
                  <a:srgbClr val="71441D"/>
                </a:solidFill>
                <a:latin typeface="Cambria"/>
                <a:cs typeface="Cambria"/>
              </a:rPr>
              <a:t>Can</a:t>
            </a:r>
            <a:r>
              <a:rPr sz="105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dirty="0">
                <a:solidFill>
                  <a:srgbClr val="71441D"/>
                </a:solidFill>
                <a:latin typeface="Cambria"/>
                <a:cs typeface="Cambria"/>
              </a:rPr>
              <a:t>handle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25" dirty="0">
                <a:solidFill>
                  <a:srgbClr val="71441D"/>
                </a:solidFill>
                <a:latin typeface="Cambria"/>
                <a:cs typeface="Cambria"/>
              </a:rPr>
              <a:t>sequences</a:t>
            </a:r>
            <a:r>
              <a:rPr sz="105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0" dirty="0">
                <a:solidFill>
                  <a:srgbClr val="71441D"/>
                </a:solidFill>
                <a:latin typeface="Cambria"/>
                <a:cs typeface="Cambria"/>
              </a:rPr>
              <a:t>of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10" dirty="0">
                <a:solidFill>
                  <a:srgbClr val="71441D"/>
                </a:solidFill>
                <a:latin typeface="Cambria"/>
                <a:cs typeface="Cambria"/>
              </a:rPr>
              <a:t>varying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dirty="0">
                <a:solidFill>
                  <a:srgbClr val="71441D"/>
                </a:solidFill>
                <a:latin typeface="Cambria"/>
                <a:cs typeface="Cambria"/>
              </a:rPr>
              <a:t>lengths.</a:t>
            </a:r>
            <a:endParaRPr sz="1050">
              <a:latin typeface="Cambria"/>
              <a:cs typeface="Cambria"/>
            </a:endParaRPr>
          </a:p>
          <a:p>
            <a:pPr marL="126364" marR="449580" indent="-114300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  <a:tabLst>
                <a:tab pos="127000" algn="l"/>
              </a:tabLst>
            </a:pPr>
            <a:r>
              <a:rPr sz="1050" i="1" spc="-5" dirty="0">
                <a:solidFill>
                  <a:srgbClr val="71441D"/>
                </a:solidFill>
                <a:latin typeface="Cambria"/>
                <a:cs typeface="Cambria"/>
              </a:rPr>
              <a:t>Supports</a:t>
            </a:r>
            <a:r>
              <a:rPr sz="105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0" dirty="0">
                <a:solidFill>
                  <a:srgbClr val="71441D"/>
                </a:solidFill>
                <a:latin typeface="Cambria"/>
                <a:cs typeface="Cambria"/>
              </a:rPr>
              <a:t>stateful</a:t>
            </a:r>
            <a:r>
              <a:rPr sz="105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20" dirty="0">
                <a:solidFill>
                  <a:srgbClr val="71441D"/>
                </a:solidFill>
                <a:latin typeface="Cambria"/>
                <a:cs typeface="Cambria"/>
              </a:rPr>
              <a:t>processing</a:t>
            </a:r>
            <a:r>
              <a:rPr sz="105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0" dirty="0">
                <a:solidFill>
                  <a:srgbClr val="71441D"/>
                </a:solidFill>
                <a:latin typeface="Cambria"/>
                <a:cs typeface="Cambria"/>
              </a:rPr>
              <a:t>for</a:t>
            </a:r>
            <a:r>
              <a:rPr sz="105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dirty="0">
                <a:solidFill>
                  <a:srgbClr val="71441D"/>
                </a:solidFill>
                <a:latin typeface="Cambria"/>
                <a:cs typeface="Cambria"/>
              </a:rPr>
              <a:t>carrying </a:t>
            </a:r>
            <a:r>
              <a:rPr sz="1050" i="1" spc="-2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5" dirty="0">
                <a:solidFill>
                  <a:srgbClr val="71441D"/>
                </a:solidFill>
                <a:latin typeface="Cambria"/>
                <a:cs typeface="Cambria"/>
              </a:rPr>
              <a:t>information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25" dirty="0">
                <a:solidFill>
                  <a:srgbClr val="71441D"/>
                </a:solidFill>
                <a:latin typeface="Cambria"/>
                <a:cs typeface="Cambria"/>
              </a:rPr>
              <a:t>between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0" dirty="0">
                <a:solidFill>
                  <a:srgbClr val="71441D"/>
                </a:solidFill>
                <a:latin typeface="Cambria"/>
                <a:cs typeface="Cambria"/>
              </a:rPr>
              <a:t>batches.</a:t>
            </a:r>
            <a:endParaRPr sz="1050">
              <a:latin typeface="Cambria"/>
              <a:cs typeface="Cambria"/>
            </a:endParaRPr>
          </a:p>
          <a:p>
            <a:pPr marL="126364" marR="145415" indent="-114300"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  <a:tabLst>
                <a:tab pos="127000" algn="l"/>
              </a:tabLst>
            </a:pPr>
            <a:r>
              <a:rPr sz="1050" i="1" spc="-5" dirty="0">
                <a:solidFill>
                  <a:srgbClr val="71441D"/>
                </a:solidFill>
                <a:latin typeface="Cambria"/>
                <a:cs typeface="Cambria"/>
              </a:rPr>
              <a:t>Particularly</a:t>
            </a:r>
            <a:r>
              <a:rPr sz="1050" i="1" spc="2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25" dirty="0">
                <a:solidFill>
                  <a:srgbClr val="71441D"/>
                </a:solidFill>
                <a:latin typeface="Cambria"/>
                <a:cs typeface="Cambria"/>
              </a:rPr>
              <a:t>eﬀective</a:t>
            </a:r>
            <a:r>
              <a:rPr sz="1050" i="1" spc="3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0" dirty="0">
                <a:solidFill>
                  <a:srgbClr val="71441D"/>
                </a:solidFill>
                <a:latin typeface="Cambria"/>
                <a:cs typeface="Cambria"/>
              </a:rPr>
              <a:t>for</a:t>
            </a:r>
            <a:r>
              <a:rPr sz="1050" i="1" spc="3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5" dirty="0">
                <a:solidFill>
                  <a:srgbClr val="71441D"/>
                </a:solidFill>
                <a:latin typeface="Cambria"/>
                <a:cs typeface="Cambria"/>
              </a:rPr>
              <a:t>time</a:t>
            </a:r>
            <a:r>
              <a:rPr sz="1050" i="1" spc="3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20" dirty="0">
                <a:solidFill>
                  <a:srgbClr val="71441D"/>
                </a:solidFill>
                <a:latin typeface="Cambria"/>
                <a:cs typeface="Cambria"/>
              </a:rPr>
              <a:t>series</a:t>
            </a:r>
            <a:r>
              <a:rPr sz="1050" i="1" spc="3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0" dirty="0">
                <a:solidFill>
                  <a:srgbClr val="71441D"/>
                </a:solidFill>
                <a:latin typeface="Cambria"/>
                <a:cs typeface="Cambria"/>
              </a:rPr>
              <a:t>prediction </a:t>
            </a:r>
            <a:r>
              <a:rPr sz="1050" i="1" spc="-2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5" dirty="0">
                <a:solidFill>
                  <a:srgbClr val="71441D"/>
                </a:solidFill>
                <a:latin typeface="Cambria"/>
                <a:cs typeface="Cambria"/>
              </a:rPr>
              <a:t>tasks.</a:t>
            </a:r>
            <a:endParaRPr sz="1050">
              <a:latin typeface="Cambria"/>
              <a:cs typeface="Cambria"/>
            </a:endParaRPr>
          </a:p>
          <a:p>
            <a:pPr marL="126364" marR="5080" indent="-114300"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  <a:tabLst>
                <a:tab pos="127000" algn="l"/>
              </a:tabLst>
            </a:pPr>
            <a:r>
              <a:rPr sz="1050" i="1" spc="30" dirty="0">
                <a:solidFill>
                  <a:srgbClr val="71441D"/>
                </a:solidFill>
                <a:latin typeface="Cambria"/>
                <a:cs typeface="Cambria"/>
              </a:rPr>
              <a:t>Can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35" dirty="0">
                <a:solidFill>
                  <a:srgbClr val="71441D"/>
                </a:solidFill>
                <a:latin typeface="Cambria"/>
                <a:cs typeface="Cambria"/>
              </a:rPr>
              <a:t>be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30" dirty="0">
                <a:solidFill>
                  <a:srgbClr val="71441D"/>
                </a:solidFill>
                <a:latin typeface="Cambria"/>
                <a:cs typeface="Cambria"/>
              </a:rPr>
              <a:t>stacked</a:t>
            </a:r>
            <a:r>
              <a:rPr sz="1050" i="1" spc="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20" dirty="0">
                <a:solidFill>
                  <a:srgbClr val="71441D"/>
                </a:solidFill>
                <a:latin typeface="Cambria"/>
                <a:cs typeface="Cambria"/>
              </a:rPr>
              <a:t>to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35" dirty="0">
                <a:solidFill>
                  <a:srgbClr val="71441D"/>
                </a:solidFill>
                <a:latin typeface="Cambria"/>
                <a:cs typeface="Cambria"/>
              </a:rPr>
              <a:t>create</a:t>
            </a:r>
            <a:r>
              <a:rPr sz="1050" i="1" spc="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30" dirty="0">
                <a:solidFill>
                  <a:srgbClr val="71441D"/>
                </a:solidFill>
                <a:latin typeface="Cambria"/>
                <a:cs typeface="Cambria"/>
              </a:rPr>
              <a:t>deep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40" dirty="0">
                <a:solidFill>
                  <a:srgbClr val="71441D"/>
                </a:solidFill>
                <a:latin typeface="Cambria"/>
                <a:cs typeface="Cambria"/>
              </a:rPr>
              <a:t>LSTM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20" dirty="0">
                <a:solidFill>
                  <a:srgbClr val="71441D"/>
                </a:solidFill>
                <a:latin typeface="Cambria"/>
                <a:cs typeface="Cambria"/>
              </a:rPr>
              <a:t>networks</a:t>
            </a:r>
            <a:r>
              <a:rPr sz="1050" i="1" spc="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0" dirty="0">
                <a:solidFill>
                  <a:srgbClr val="71441D"/>
                </a:solidFill>
                <a:latin typeface="Cambria"/>
                <a:cs typeface="Cambria"/>
              </a:rPr>
              <a:t>for </a:t>
            </a:r>
            <a:r>
              <a:rPr sz="1050" i="1" spc="-2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dirty="0">
                <a:solidFill>
                  <a:srgbClr val="71441D"/>
                </a:solidFill>
                <a:latin typeface="Cambria"/>
                <a:cs typeface="Cambria"/>
              </a:rPr>
              <a:t>learning</a:t>
            </a:r>
            <a:r>
              <a:rPr sz="105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0" dirty="0">
                <a:solidFill>
                  <a:srgbClr val="71441D"/>
                </a:solidFill>
                <a:latin typeface="Cambria"/>
                <a:cs typeface="Cambria"/>
              </a:rPr>
              <a:t>hierarchical</a:t>
            </a:r>
            <a:r>
              <a:rPr sz="105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050" i="1" spc="-10" dirty="0">
                <a:solidFill>
                  <a:srgbClr val="71441D"/>
                </a:solidFill>
                <a:latin typeface="Cambria"/>
                <a:cs typeface="Cambria"/>
              </a:rPr>
              <a:t>representations.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723" y="118207"/>
            <a:ext cx="2088514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i="1" dirty="0">
                <a:solidFill>
                  <a:srgbClr val="71441D"/>
                </a:solidFill>
                <a:latin typeface="Cambria"/>
                <a:cs typeface="Cambria"/>
              </a:rPr>
              <a:t>Advantages</a:t>
            </a:r>
            <a:r>
              <a:rPr sz="180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800" i="1" spc="-10" dirty="0">
                <a:solidFill>
                  <a:srgbClr val="71441D"/>
                </a:solidFill>
                <a:latin typeface="Cambria"/>
                <a:cs typeface="Cambria"/>
              </a:rPr>
              <a:t>of</a:t>
            </a:r>
            <a:r>
              <a:rPr sz="180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800" i="1" spc="80" dirty="0">
                <a:solidFill>
                  <a:srgbClr val="71441D"/>
                </a:solidFill>
                <a:latin typeface="Cambria"/>
                <a:cs typeface="Cambria"/>
              </a:rPr>
              <a:t>LSTM: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77241"/>
            <a:ext cx="2822575" cy="3215005"/>
            <a:chOff x="0" y="77241"/>
            <a:chExt cx="2822575" cy="32150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61" y="783266"/>
              <a:ext cx="579335" cy="2508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002" y="783264"/>
              <a:ext cx="561060" cy="25085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717" y="77241"/>
              <a:ext cx="2011730" cy="5366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12803"/>
              <a:ext cx="1301851" cy="40220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848087" y="0"/>
            <a:ext cx="1949450" cy="3291840"/>
            <a:chOff x="3848087" y="0"/>
            <a:chExt cx="1949450" cy="329184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4059" y="949263"/>
              <a:ext cx="1153375" cy="131805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8087" y="0"/>
              <a:ext cx="1159294" cy="13248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52201" y="2008911"/>
              <a:ext cx="1122552" cy="12829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816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90" y="1047699"/>
            <a:ext cx="1456982" cy="14569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6798" y="1334472"/>
            <a:ext cx="784860" cy="9220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indent="-635" algn="ctr">
              <a:lnSpc>
                <a:spcPts val="1010"/>
              </a:lnSpc>
              <a:spcBef>
                <a:spcPts val="130"/>
              </a:spcBef>
            </a:pPr>
            <a:r>
              <a:rPr sz="850" b="1" i="1" dirty="0">
                <a:solidFill>
                  <a:srgbClr val="FFFFFF"/>
                </a:solidFill>
                <a:latin typeface="Cambria"/>
                <a:cs typeface="Cambria"/>
              </a:rPr>
              <a:t>Contextual </a:t>
            </a:r>
            <a:r>
              <a:rPr sz="850" b="1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50" b="1" i="1" spc="-10" dirty="0">
                <a:solidFill>
                  <a:srgbClr val="FFFFFF"/>
                </a:solidFill>
                <a:latin typeface="Cambria"/>
                <a:cs typeface="Cambria"/>
              </a:rPr>
              <a:t>understanding: </a:t>
            </a:r>
            <a:r>
              <a:rPr sz="850" b="1" i="1" spc="-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50" i="1" spc="-10" dirty="0">
                <a:solidFill>
                  <a:srgbClr val="FFFFFF"/>
                </a:solidFill>
                <a:latin typeface="Cambria"/>
                <a:cs typeface="Cambria"/>
              </a:rPr>
              <a:t>Sentiment can </a:t>
            </a:r>
            <a:r>
              <a:rPr sz="850" i="1" spc="-35" dirty="0">
                <a:solidFill>
                  <a:srgbClr val="FFFFFF"/>
                </a:solidFill>
                <a:latin typeface="Cambria"/>
                <a:cs typeface="Cambria"/>
              </a:rPr>
              <a:t>be </a:t>
            </a:r>
            <a:r>
              <a:rPr sz="850" i="1" spc="-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50" i="1" spc="-5" dirty="0">
                <a:solidFill>
                  <a:srgbClr val="FFFFFF"/>
                </a:solidFill>
                <a:latin typeface="Cambria"/>
                <a:cs typeface="Cambria"/>
              </a:rPr>
              <a:t>highly </a:t>
            </a:r>
            <a:r>
              <a:rPr sz="850" i="1" spc="-20" dirty="0">
                <a:solidFill>
                  <a:srgbClr val="FFFFFF"/>
                </a:solidFill>
                <a:latin typeface="Cambria"/>
                <a:cs typeface="Cambria"/>
              </a:rPr>
              <a:t>dependent </a:t>
            </a:r>
            <a:r>
              <a:rPr sz="850" i="1" spc="-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50" i="1" spc="-5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850" i="1" spc="1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50" i="1" dirty="0">
                <a:solidFill>
                  <a:srgbClr val="FFFFFF"/>
                </a:solidFill>
                <a:latin typeface="Cambria"/>
                <a:cs typeface="Cambria"/>
              </a:rPr>
              <a:t>context, </a:t>
            </a:r>
            <a:r>
              <a:rPr sz="85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50" i="1" spc="-5" dirty="0">
                <a:solidFill>
                  <a:srgbClr val="FFFFFF"/>
                </a:solidFill>
                <a:latin typeface="Cambria"/>
                <a:cs typeface="Cambria"/>
              </a:rPr>
              <a:t>which </a:t>
            </a:r>
            <a:r>
              <a:rPr sz="850" i="1" dirty="0">
                <a:solidFill>
                  <a:srgbClr val="FFFFFF"/>
                </a:solidFill>
                <a:latin typeface="Cambria"/>
                <a:cs typeface="Cambria"/>
              </a:rPr>
              <a:t>is </a:t>
            </a:r>
            <a:r>
              <a:rPr sz="850" i="1" spc="-5" dirty="0">
                <a:solidFill>
                  <a:srgbClr val="FFFFFF"/>
                </a:solidFill>
                <a:latin typeface="Cambria"/>
                <a:cs typeface="Cambria"/>
              </a:rPr>
              <a:t>diﬃcult </a:t>
            </a:r>
            <a:r>
              <a:rPr sz="850" i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50" i="1" spc="-2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850" i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50" i="1" spc="5" dirty="0">
                <a:solidFill>
                  <a:srgbClr val="FFFFFF"/>
                </a:solidFill>
                <a:latin typeface="Cambria"/>
                <a:cs typeface="Cambria"/>
              </a:rPr>
              <a:t>analyze.</a:t>
            </a:r>
            <a:endParaRPr sz="85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909" y="1019051"/>
            <a:ext cx="1535111" cy="15351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79657" y="1519321"/>
            <a:ext cx="938530" cy="652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2899"/>
              </a:lnSpc>
              <a:spcBef>
                <a:spcPts val="95"/>
              </a:spcBef>
            </a:pPr>
            <a:r>
              <a:rPr sz="800" b="1" i="1" dirty="0">
                <a:solidFill>
                  <a:srgbClr val="FFFFFF"/>
                </a:solidFill>
                <a:latin typeface="Cambria"/>
                <a:cs typeface="Cambria"/>
              </a:rPr>
              <a:t>Sarcasm </a:t>
            </a:r>
            <a:r>
              <a:rPr sz="800" b="1" i="1" spc="15" dirty="0">
                <a:solidFill>
                  <a:srgbClr val="FFFFFF"/>
                </a:solidFill>
                <a:latin typeface="Cambria"/>
                <a:cs typeface="Cambria"/>
              </a:rPr>
              <a:t>and irony: </a:t>
            </a:r>
            <a:r>
              <a:rPr sz="800" b="1" i="1" spc="-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FFFFFF"/>
                </a:solidFill>
                <a:latin typeface="Cambria"/>
                <a:cs typeface="Cambria"/>
              </a:rPr>
              <a:t>Identifying </a:t>
            </a:r>
            <a:r>
              <a:rPr sz="800" i="1" dirty="0">
                <a:solidFill>
                  <a:srgbClr val="FFFFFF"/>
                </a:solidFill>
                <a:latin typeface="Cambria"/>
                <a:cs typeface="Cambria"/>
              </a:rPr>
              <a:t>sarcasm </a:t>
            </a:r>
            <a:r>
              <a:rPr sz="8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800" i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FFFFFF"/>
                </a:solidFill>
                <a:latin typeface="Cambria"/>
                <a:cs typeface="Cambria"/>
              </a:rPr>
              <a:t>irony</a:t>
            </a:r>
            <a:r>
              <a:rPr sz="800" i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3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800" i="1" spc="5" dirty="0">
                <a:solidFill>
                  <a:srgbClr val="FFFFFF"/>
                </a:solidFill>
                <a:latin typeface="Cambria"/>
                <a:cs typeface="Cambria"/>
              </a:rPr>
              <a:t> text</a:t>
            </a:r>
            <a:r>
              <a:rPr sz="800" i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FFFFFF"/>
                </a:solidFill>
                <a:latin typeface="Cambria"/>
                <a:cs typeface="Cambria"/>
              </a:rPr>
              <a:t>can </a:t>
            </a:r>
            <a:r>
              <a:rPr sz="800" i="1" spc="-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-20" dirty="0">
                <a:solidFill>
                  <a:srgbClr val="FFFFFF"/>
                </a:solidFill>
                <a:latin typeface="Cambria"/>
                <a:cs typeface="Cambria"/>
              </a:rPr>
              <a:t>be</a:t>
            </a:r>
            <a:r>
              <a:rPr sz="8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10" dirty="0">
                <a:solidFill>
                  <a:srgbClr val="FFFFFF"/>
                </a:solidFill>
                <a:latin typeface="Cambria"/>
                <a:cs typeface="Cambria"/>
              </a:rPr>
              <a:t>diﬃcult </a:t>
            </a:r>
            <a:r>
              <a:rPr sz="800" i="1" dirty="0">
                <a:solidFill>
                  <a:srgbClr val="FFFFFF"/>
                </a:solidFill>
                <a:latin typeface="Cambria"/>
                <a:cs typeface="Cambria"/>
              </a:rPr>
              <a:t>for </a:t>
            </a:r>
            <a:r>
              <a:rPr sz="80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i="1" spc="15" dirty="0">
                <a:solidFill>
                  <a:srgbClr val="FFFFFF"/>
                </a:solidFill>
                <a:latin typeface="Cambria"/>
                <a:cs typeface="Cambria"/>
              </a:rPr>
              <a:t>machines.</a:t>
            </a:r>
            <a:endParaRPr sz="8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6065" y="963117"/>
            <a:ext cx="1555744" cy="15557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38331" y="1316120"/>
            <a:ext cx="757555" cy="840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1800"/>
              </a:lnSpc>
              <a:spcBef>
                <a:spcPts val="95"/>
              </a:spcBef>
            </a:pPr>
            <a:r>
              <a:rPr sz="750" b="1" i="1" spc="5" dirty="0">
                <a:solidFill>
                  <a:srgbClr val="FFFFFF"/>
                </a:solidFill>
                <a:latin typeface="Cambria"/>
                <a:cs typeface="Cambria"/>
              </a:rPr>
              <a:t>Domain-speciﬁc </a:t>
            </a:r>
            <a:r>
              <a:rPr sz="750" b="1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50" b="1" i="1" dirty="0">
                <a:solidFill>
                  <a:srgbClr val="FFFFFF"/>
                </a:solidFill>
                <a:latin typeface="Cambria"/>
                <a:cs typeface="Cambria"/>
              </a:rPr>
              <a:t>sentiment: </a:t>
            </a:r>
            <a:r>
              <a:rPr sz="750" b="1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50" i="1" dirty="0">
                <a:solidFill>
                  <a:srgbClr val="FFFFFF"/>
                </a:solidFill>
                <a:latin typeface="Cambria"/>
                <a:cs typeface="Cambria"/>
              </a:rPr>
              <a:t>Sentiment </a:t>
            </a:r>
            <a:r>
              <a:rPr sz="750" i="1" spc="5" dirty="0">
                <a:solidFill>
                  <a:srgbClr val="FFFFFF"/>
                </a:solidFill>
                <a:latin typeface="Cambria"/>
                <a:cs typeface="Cambria"/>
              </a:rPr>
              <a:t> analysis </a:t>
            </a:r>
            <a:r>
              <a:rPr sz="750" i="1" spc="-5" dirty="0">
                <a:solidFill>
                  <a:srgbClr val="FFFFFF"/>
                </a:solidFill>
                <a:latin typeface="Cambria"/>
                <a:cs typeface="Cambria"/>
              </a:rPr>
              <a:t>models </a:t>
            </a:r>
            <a:r>
              <a:rPr sz="750" i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50" i="1" spc="10" dirty="0">
                <a:solidFill>
                  <a:srgbClr val="FFFFFF"/>
                </a:solidFill>
                <a:latin typeface="Cambria"/>
                <a:cs typeface="Cambria"/>
              </a:rPr>
              <a:t>may </a:t>
            </a:r>
            <a:r>
              <a:rPr sz="750" i="1" dirty="0">
                <a:solidFill>
                  <a:srgbClr val="FFFFFF"/>
                </a:solidFill>
                <a:latin typeface="Cambria"/>
                <a:cs typeface="Cambria"/>
              </a:rPr>
              <a:t>not </a:t>
            </a:r>
            <a:r>
              <a:rPr sz="750" i="1" spc="-5" dirty="0">
                <a:solidFill>
                  <a:srgbClr val="FFFFFF"/>
                </a:solidFill>
                <a:latin typeface="Cambria"/>
                <a:cs typeface="Cambria"/>
              </a:rPr>
              <a:t>perform </a:t>
            </a:r>
            <a:r>
              <a:rPr sz="750" i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50" i="1" spc="-5" dirty="0">
                <a:solidFill>
                  <a:srgbClr val="FFFFFF"/>
                </a:solidFill>
                <a:latin typeface="Cambria"/>
                <a:cs typeface="Cambria"/>
              </a:rPr>
              <a:t>well</a:t>
            </a:r>
            <a:r>
              <a:rPr sz="75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50" i="1" spc="25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75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50" i="1" dirty="0">
                <a:solidFill>
                  <a:srgbClr val="FFFFFF"/>
                </a:solidFill>
                <a:latin typeface="Cambria"/>
                <a:cs typeface="Cambria"/>
              </a:rPr>
              <a:t>specialized </a:t>
            </a:r>
            <a:r>
              <a:rPr sz="750" i="1" spc="-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50" i="1" spc="5" dirty="0">
                <a:solidFill>
                  <a:srgbClr val="FFFFFF"/>
                </a:solidFill>
                <a:latin typeface="Cambria"/>
                <a:cs typeface="Cambria"/>
              </a:rPr>
              <a:t>domains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28685" y="216317"/>
            <a:ext cx="28016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i="1" spc="-15" dirty="0">
                <a:solidFill>
                  <a:srgbClr val="FFFFFF"/>
                </a:solidFill>
                <a:latin typeface="Cambria"/>
                <a:cs typeface="Cambria"/>
              </a:rPr>
              <a:t>Some</a:t>
            </a:r>
            <a:r>
              <a:rPr sz="1250" b="1" i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50" b="1" i="1" spc="-20" dirty="0">
                <a:solidFill>
                  <a:srgbClr val="FFFFFF"/>
                </a:solidFill>
                <a:latin typeface="Cambria"/>
                <a:cs typeface="Cambria"/>
              </a:rPr>
              <a:t>challenges</a:t>
            </a:r>
            <a:r>
              <a:rPr sz="1250" b="1" i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50" b="1" i="1" spc="1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250" b="1" i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50" b="1" i="1" spc="-15" dirty="0">
                <a:solidFill>
                  <a:srgbClr val="FFFFFF"/>
                </a:solidFill>
                <a:latin typeface="Cambria"/>
                <a:cs typeface="Cambria"/>
              </a:rPr>
              <a:t>sentiment</a:t>
            </a:r>
            <a:r>
              <a:rPr sz="1250" b="1" i="1" spc="-5" dirty="0">
                <a:solidFill>
                  <a:srgbClr val="FFFFFF"/>
                </a:solidFill>
                <a:latin typeface="Cambria"/>
                <a:cs typeface="Cambria"/>
              </a:rPr>
              <a:t> analysis</a:t>
            </a:r>
            <a:r>
              <a:rPr sz="1250" b="1" i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50" b="1" i="1" spc="65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endParaRPr sz="125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2374" y="963117"/>
            <a:ext cx="1389785" cy="145698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15724" y="1304861"/>
            <a:ext cx="750570" cy="815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7625" marR="40005" algn="ctr">
              <a:lnSpc>
                <a:spcPts val="890"/>
              </a:lnSpc>
              <a:spcBef>
                <a:spcPts val="125"/>
              </a:spcBef>
            </a:pPr>
            <a:r>
              <a:rPr sz="750" b="1" i="1" spc="-10" dirty="0">
                <a:solidFill>
                  <a:srgbClr val="FFFFFF"/>
                </a:solidFill>
                <a:latin typeface="Cambria"/>
                <a:cs typeface="Cambria"/>
              </a:rPr>
              <a:t>Data </a:t>
            </a:r>
            <a:r>
              <a:rPr sz="750" b="1" i="1" dirty="0">
                <a:solidFill>
                  <a:srgbClr val="FFFFFF"/>
                </a:solidFill>
                <a:latin typeface="Cambria"/>
                <a:cs typeface="Cambria"/>
              </a:rPr>
              <a:t>quality: </a:t>
            </a:r>
            <a:r>
              <a:rPr sz="750" b="1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50" i="1" spc="-15" dirty="0">
                <a:solidFill>
                  <a:srgbClr val="FFFFFF"/>
                </a:solidFill>
                <a:latin typeface="Cambria"/>
                <a:cs typeface="Cambria"/>
              </a:rPr>
              <a:t>Poo</a:t>
            </a:r>
            <a:r>
              <a:rPr sz="750" i="1" spc="-2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750" i="1" spc="-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750" i="1" spc="5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75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50" i="1" spc="-10" dirty="0">
                <a:solidFill>
                  <a:srgbClr val="FFFFFF"/>
                </a:solidFill>
                <a:latin typeface="Cambria"/>
                <a:cs typeface="Cambria"/>
              </a:rPr>
              <a:t>lab</a:t>
            </a:r>
            <a:r>
              <a:rPr sz="750" i="1" spc="-5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750" i="1" spc="-1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750" i="1" spc="-3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750" i="1" spc="-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75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50" i="1" spc="-15" dirty="0">
                <a:solidFill>
                  <a:srgbClr val="FFFFFF"/>
                </a:solidFill>
                <a:latin typeface="Cambria"/>
                <a:cs typeface="Cambria"/>
              </a:rPr>
              <a:t>or  biased</a:t>
            </a:r>
            <a:r>
              <a:rPr sz="750" i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50" i="1" spc="-5" dirty="0">
                <a:solidFill>
                  <a:srgbClr val="FFFFFF"/>
                </a:solidFill>
                <a:latin typeface="Cambria"/>
                <a:cs typeface="Cambria"/>
              </a:rPr>
              <a:t>training </a:t>
            </a:r>
            <a:r>
              <a:rPr sz="750" i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50" i="1" spc="-15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750" i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50" i="1" spc="-1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750" i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50" i="1" spc="-15" dirty="0">
                <a:solidFill>
                  <a:srgbClr val="FFFFFF"/>
                </a:solidFill>
                <a:latin typeface="Cambria"/>
                <a:cs typeface="Cambria"/>
              </a:rPr>
              <a:t>lead</a:t>
            </a:r>
            <a:endParaRPr sz="750">
              <a:latin typeface="Cambria"/>
              <a:cs typeface="Cambria"/>
            </a:endParaRPr>
          </a:p>
          <a:p>
            <a:pPr algn="ctr">
              <a:lnSpc>
                <a:spcPts val="850"/>
              </a:lnSpc>
            </a:pPr>
            <a:r>
              <a:rPr sz="750" i="1" spc="-2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75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50" i="1" dirty="0">
                <a:solidFill>
                  <a:srgbClr val="FFFFFF"/>
                </a:solidFill>
                <a:latin typeface="Cambria"/>
                <a:cs typeface="Cambria"/>
              </a:rPr>
              <a:t>ina</a:t>
            </a:r>
            <a:r>
              <a:rPr sz="750" i="1" spc="-1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750" i="1" spc="-5" dirty="0">
                <a:solidFill>
                  <a:srgbClr val="FFFFFF"/>
                </a:solidFill>
                <a:latin typeface="Cambria"/>
                <a:cs typeface="Cambria"/>
              </a:rPr>
              <a:t>cu</a:t>
            </a:r>
            <a:r>
              <a:rPr sz="750" i="1" spc="-4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750" i="1" spc="-1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750" i="1" spc="-30" dirty="0">
                <a:solidFill>
                  <a:srgbClr val="FFFFFF"/>
                </a:solidFill>
                <a:latin typeface="Cambria"/>
                <a:cs typeface="Cambria"/>
              </a:rPr>
              <a:t>te</a:t>
            </a:r>
            <a:endParaRPr sz="750">
              <a:latin typeface="Cambria"/>
              <a:cs typeface="Cambria"/>
            </a:endParaRPr>
          </a:p>
          <a:p>
            <a:pPr marL="12700" marR="5080" algn="ctr">
              <a:lnSpc>
                <a:spcPts val="890"/>
              </a:lnSpc>
              <a:spcBef>
                <a:spcPts val="35"/>
              </a:spcBef>
            </a:pPr>
            <a:r>
              <a:rPr sz="750" i="1" spc="-15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750" i="1" spc="-2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750" i="1" spc="-5" dirty="0">
                <a:solidFill>
                  <a:srgbClr val="FFFFFF"/>
                </a:solidFill>
                <a:latin typeface="Cambria"/>
                <a:cs typeface="Cambria"/>
              </a:rPr>
              <a:t>time</a:t>
            </a:r>
            <a:r>
              <a:rPr sz="750" i="1" spc="-1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750" i="1" spc="-2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75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50" i="1" dirty="0">
                <a:solidFill>
                  <a:srgbClr val="FFFFFF"/>
                </a:solidFill>
                <a:latin typeface="Cambria"/>
                <a:cs typeface="Cambria"/>
              </a:rPr>
              <a:t>ana</a:t>
            </a:r>
            <a:r>
              <a:rPr sz="750" i="1" spc="-1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750" i="1" spc="-5" dirty="0">
                <a:solidFill>
                  <a:srgbClr val="FFFFFF"/>
                </a:solidFill>
                <a:latin typeface="Cambria"/>
                <a:cs typeface="Cambria"/>
              </a:rPr>
              <a:t>ysis  </a:t>
            </a:r>
            <a:r>
              <a:rPr sz="750" i="1" spc="-10" dirty="0">
                <a:solidFill>
                  <a:srgbClr val="FFFFFF"/>
                </a:solidFill>
                <a:latin typeface="Cambria"/>
                <a:cs typeface="Cambria"/>
              </a:rPr>
              <a:t>results.</a:t>
            </a:r>
            <a:endParaRPr sz="750">
              <a:latin typeface="Cambria"/>
              <a:cs typeface="Cambr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0725" y="440613"/>
            <a:ext cx="987575" cy="98757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767547" y="209448"/>
            <a:ext cx="3188970" cy="1247775"/>
            <a:chOff x="1767547" y="209448"/>
            <a:chExt cx="3188970" cy="124777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8586" y="278447"/>
              <a:ext cx="987575" cy="9875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6072" y="440613"/>
              <a:ext cx="987577" cy="9875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7547" y="469328"/>
              <a:ext cx="987573" cy="9875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6633" y="209448"/>
              <a:ext cx="1456976" cy="6096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D9B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29403" cy="32918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6498" y="257971"/>
            <a:ext cx="156273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b="1" i="1" spc="-10" dirty="0">
                <a:solidFill>
                  <a:srgbClr val="71441D"/>
                </a:solidFill>
                <a:latin typeface="Cambria"/>
                <a:cs typeface="Cambria"/>
              </a:rPr>
              <a:t>Libraries</a:t>
            </a:r>
            <a:r>
              <a:rPr sz="1900" b="1" i="1" spc="-6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900" b="1" i="1" spc="-25" dirty="0">
                <a:solidFill>
                  <a:srgbClr val="71441D"/>
                </a:solidFill>
                <a:latin typeface="Cambria"/>
                <a:cs typeface="Cambria"/>
              </a:rPr>
              <a:t>used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6723" y="636009"/>
            <a:ext cx="2191385" cy="20561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2085" indent="-160020">
              <a:lnSpc>
                <a:spcPct val="100000"/>
              </a:lnSpc>
              <a:spcBef>
                <a:spcPts val="130"/>
              </a:spcBef>
              <a:buFont typeface="Times New Roman"/>
              <a:buChar char="•"/>
              <a:tabLst>
                <a:tab pos="172720" algn="l"/>
              </a:tabLst>
            </a:pPr>
            <a:r>
              <a:rPr sz="1450" i="1" spc="40" dirty="0">
                <a:solidFill>
                  <a:srgbClr val="71441D"/>
                </a:solidFill>
                <a:latin typeface="Cambria"/>
                <a:cs typeface="Cambria"/>
              </a:rPr>
              <a:t>numpy</a:t>
            </a:r>
            <a:r>
              <a:rPr sz="1450" i="1" spc="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450" i="1" spc="-10" dirty="0">
                <a:solidFill>
                  <a:srgbClr val="71441D"/>
                </a:solidFill>
                <a:latin typeface="Cambria"/>
                <a:cs typeface="Cambria"/>
              </a:rPr>
              <a:t>as</a:t>
            </a:r>
            <a:r>
              <a:rPr sz="1450" i="1" spc="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450" i="1" spc="25" dirty="0">
                <a:solidFill>
                  <a:srgbClr val="71441D"/>
                </a:solidFill>
                <a:latin typeface="Cambria"/>
                <a:cs typeface="Cambria"/>
              </a:rPr>
              <a:t>np</a:t>
            </a:r>
            <a:endParaRPr sz="1450">
              <a:latin typeface="Cambria"/>
              <a:cs typeface="Cambria"/>
            </a:endParaRPr>
          </a:p>
          <a:p>
            <a:pPr marL="172085" indent="-160020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172720" algn="l"/>
              </a:tabLst>
            </a:pPr>
            <a:r>
              <a:rPr sz="1450" i="1" spc="15" dirty="0">
                <a:solidFill>
                  <a:srgbClr val="71441D"/>
                </a:solidFill>
                <a:latin typeface="Cambria"/>
                <a:cs typeface="Cambria"/>
              </a:rPr>
              <a:t>import</a:t>
            </a:r>
            <a:r>
              <a:rPr sz="1450" i="1" spc="10" dirty="0">
                <a:solidFill>
                  <a:srgbClr val="71441D"/>
                </a:solidFill>
                <a:latin typeface="Cambria"/>
                <a:cs typeface="Cambria"/>
              </a:rPr>
              <a:t> pandas </a:t>
            </a:r>
            <a:r>
              <a:rPr sz="1450" i="1" spc="-10" dirty="0">
                <a:solidFill>
                  <a:srgbClr val="71441D"/>
                </a:solidFill>
                <a:latin typeface="Cambria"/>
                <a:cs typeface="Cambria"/>
              </a:rPr>
              <a:t>as</a:t>
            </a:r>
            <a:r>
              <a:rPr sz="145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450" i="1" spc="5" dirty="0">
                <a:solidFill>
                  <a:srgbClr val="71441D"/>
                </a:solidFill>
                <a:latin typeface="Cambria"/>
                <a:cs typeface="Cambria"/>
              </a:rPr>
              <a:t>pd</a:t>
            </a:r>
            <a:endParaRPr sz="1450">
              <a:latin typeface="Cambria"/>
              <a:cs typeface="Cambria"/>
            </a:endParaRPr>
          </a:p>
          <a:p>
            <a:pPr marL="172085" indent="-160020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172720" algn="l"/>
              </a:tabLst>
            </a:pPr>
            <a:r>
              <a:rPr sz="1450" i="1" spc="-10" dirty="0">
                <a:solidFill>
                  <a:srgbClr val="71441D"/>
                </a:solidFill>
                <a:latin typeface="Cambria"/>
                <a:cs typeface="Cambria"/>
              </a:rPr>
              <a:t>seaborn</a:t>
            </a:r>
            <a:r>
              <a:rPr sz="145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450" i="1" spc="-10" dirty="0">
                <a:solidFill>
                  <a:srgbClr val="71441D"/>
                </a:solidFill>
                <a:latin typeface="Cambria"/>
                <a:cs typeface="Cambria"/>
              </a:rPr>
              <a:t>as</a:t>
            </a:r>
            <a:r>
              <a:rPr sz="145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450" i="1" dirty="0">
                <a:solidFill>
                  <a:srgbClr val="71441D"/>
                </a:solidFill>
                <a:latin typeface="Cambria"/>
                <a:cs typeface="Cambria"/>
              </a:rPr>
              <a:t>sns</a:t>
            </a:r>
            <a:endParaRPr sz="1450">
              <a:latin typeface="Cambria"/>
              <a:cs typeface="Cambria"/>
            </a:endParaRPr>
          </a:p>
          <a:p>
            <a:pPr marL="172085" indent="-160020"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  <a:tabLst>
                <a:tab pos="172720" algn="l"/>
              </a:tabLst>
            </a:pPr>
            <a:r>
              <a:rPr sz="1450" i="1" spc="15" dirty="0">
                <a:solidFill>
                  <a:srgbClr val="71441D"/>
                </a:solidFill>
                <a:latin typeface="Cambria"/>
                <a:cs typeface="Cambria"/>
              </a:rPr>
              <a:t>matplotlib.pyplot</a:t>
            </a:r>
            <a:r>
              <a:rPr sz="145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450" i="1" spc="-10" dirty="0">
                <a:solidFill>
                  <a:srgbClr val="71441D"/>
                </a:solidFill>
                <a:latin typeface="Cambria"/>
                <a:cs typeface="Cambria"/>
              </a:rPr>
              <a:t>as</a:t>
            </a:r>
            <a:r>
              <a:rPr sz="145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450" i="1" spc="-5" dirty="0">
                <a:solidFill>
                  <a:srgbClr val="71441D"/>
                </a:solidFill>
                <a:latin typeface="Cambria"/>
                <a:cs typeface="Cambria"/>
              </a:rPr>
              <a:t>plt</a:t>
            </a:r>
            <a:endParaRPr sz="1450">
              <a:latin typeface="Cambria"/>
              <a:cs typeface="Cambria"/>
            </a:endParaRPr>
          </a:p>
          <a:p>
            <a:pPr marL="172085" indent="-160020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172720" algn="l"/>
              </a:tabLst>
            </a:pPr>
            <a:r>
              <a:rPr sz="1450" i="1" spc="5" dirty="0">
                <a:solidFill>
                  <a:srgbClr val="71441D"/>
                </a:solidFill>
                <a:latin typeface="Cambria"/>
                <a:cs typeface="Cambria"/>
              </a:rPr>
              <a:t>nltk</a:t>
            </a:r>
            <a:endParaRPr sz="1450">
              <a:latin typeface="Cambria"/>
              <a:cs typeface="Cambria"/>
            </a:endParaRPr>
          </a:p>
          <a:p>
            <a:pPr marL="172085" indent="-160020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172720" algn="l"/>
              </a:tabLst>
            </a:pPr>
            <a:r>
              <a:rPr sz="1450" i="1" spc="5" dirty="0">
                <a:solidFill>
                  <a:srgbClr val="71441D"/>
                </a:solidFill>
                <a:latin typeface="Cambria"/>
                <a:cs typeface="Cambria"/>
              </a:rPr>
              <a:t>CountVectorizer</a:t>
            </a:r>
            <a:endParaRPr sz="1450">
              <a:latin typeface="Cambria"/>
              <a:cs typeface="Cambria"/>
            </a:endParaRPr>
          </a:p>
          <a:p>
            <a:pPr marL="172085" indent="-160020"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  <a:tabLst>
                <a:tab pos="172720" algn="l"/>
              </a:tabLst>
            </a:pPr>
            <a:r>
              <a:rPr sz="1450" i="1" spc="-15" dirty="0">
                <a:solidFill>
                  <a:srgbClr val="71441D"/>
                </a:solidFill>
                <a:latin typeface="Cambria"/>
                <a:cs typeface="Cambria"/>
              </a:rPr>
              <a:t>stopwords</a:t>
            </a:r>
            <a:endParaRPr sz="1450">
              <a:latin typeface="Cambria"/>
              <a:cs typeface="Cambria"/>
            </a:endParaRPr>
          </a:p>
          <a:p>
            <a:pPr marL="172085" marR="5080" indent="-160020">
              <a:lnSpc>
                <a:spcPct val="102099"/>
              </a:lnSpc>
              <a:buFont typeface="Times New Roman"/>
              <a:buChar char="•"/>
              <a:tabLst>
                <a:tab pos="172720" algn="l"/>
              </a:tabLst>
            </a:pPr>
            <a:r>
              <a:rPr sz="1450" i="1" spc="5" dirty="0">
                <a:solidFill>
                  <a:srgbClr val="71441D"/>
                </a:solidFill>
                <a:latin typeface="Cambria"/>
                <a:cs typeface="Cambria"/>
              </a:rPr>
              <a:t>word_tokenize,sent_token </a:t>
            </a:r>
            <a:r>
              <a:rPr sz="1450" i="1" spc="-30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450" i="1" spc="10" dirty="0">
                <a:solidFill>
                  <a:srgbClr val="71441D"/>
                </a:solidFill>
                <a:latin typeface="Cambria"/>
                <a:cs typeface="Cambria"/>
              </a:rPr>
              <a:t>ize</a:t>
            </a:r>
            <a:endParaRPr sz="145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9407" y="594924"/>
            <a:ext cx="33540" cy="26969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27020" y="0"/>
            <a:ext cx="33527" cy="23499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CCC3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4003" y="167776"/>
            <a:ext cx="2484755" cy="283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20" dirty="0">
                <a:solidFill>
                  <a:srgbClr val="71441D"/>
                </a:solidFill>
                <a:latin typeface="Times New Roman"/>
                <a:cs typeface="Times New Roman"/>
              </a:rPr>
              <a:t>Steps</a:t>
            </a:r>
            <a:r>
              <a:rPr sz="1700" i="1" spc="-5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700" i="1" spc="5" dirty="0">
                <a:solidFill>
                  <a:srgbClr val="71441D"/>
                </a:solidFill>
                <a:latin typeface="Times New Roman"/>
                <a:cs typeface="Times New Roman"/>
              </a:rPr>
              <a:t>for</a:t>
            </a:r>
            <a:r>
              <a:rPr sz="1700" i="1" spc="-4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700" i="1" spc="40" dirty="0">
                <a:solidFill>
                  <a:srgbClr val="71441D"/>
                </a:solidFill>
                <a:latin typeface="Times New Roman"/>
                <a:cs typeface="Times New Roman"/>
              </a:rPr>
              <a:t>sentiment</a:t>
            </a:r>
            <a:r>
              <a:rPr sz="1700" i="1" spc="-4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700" i="1" spc="15" dirty="0">
                <a:solidFill>
                  <a:srgbClr val="71441D"/>
                </a:solidFill>
                <a:latin typeface="Times New Roman"/>
                <a:cs typeface="Times New Roman"/>
              </a:rPr>
              <a:t>analysis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9137" y="0"/>
            <a:ext cx="1373505" cy="1734820"/>
            <a:chOff x="4479137" y="0"/>
            <a:chExt cx="1373505" cy="1734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9137" y="0"/>
              <a:ext cx="1373022" cy="7705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1703" y="0"/>
              <a:ext cx="890455" cy="8809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8752" y="276771"/>
              <a:ext cx="763407" cy="14576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0" y="0"/>
            <a:ext cx="896619" cy="835660"/>
            <a:chOff x="0" y="0"/>
            <a:chExt cx="896619" cy="8356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896500" cy="4934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789813" cy="83522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0" y="2557259"/>
            <a:ext cx="1962150" cy="734695"/>
            <a:chOff x="0" y="2557259"/>
            <a:chExt cx="1962150" cy="73469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2697416"/>
              <a:ext cx="1183017" cy="5944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4456" y="2557259"/>
              <a:ext cx="1457680" cy="7345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119" y="2798052"/>
              <a:ext cx="1357308" cy="49378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93353" y="527726"/>
            <a:ext cx="3374390" cy="237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96215" algn="l"/>
              </a:tabLst>
            </a:pPr>
            <a:r>
              <a:rPr sz="1100" i="1" spc="-20" dirty="0">
                <a:solidFill>
                  <a:srgbClr val="71441D"/>
                </a:solidFill>
                <a:latin typeface="Times New Roman"/>
                <a:cs typeface="Times New Roman"/>
              </a:rPr>
              <a:t>Collect</a:t>
            </a:r>
            <a:r>
              <a:rPr sz="1100" i="1" spc="-4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71441D"/>
                </a:solidFill>
                <a:latin typeface="Times New Roman"/>
                <a:cs typeface="Times New Roman"/>
              </a:rPr>
              <a:t>Dataset</a:t>
            </a:r>
            <a:endParaRPr sz="11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buAutoNum type="arabicPeriod"/>
              <a:tabLst>
                <a:tab pos="196215" algn="l"/>
              </a:tabLst>
            </a:pPr>
            <a:r>
              <a:rPr sz="1100" i="1" spc="15" dirty="0">
                <a:solidFill>
                  <a:srgbClr val="71441D"/>
                </a:solidFill>
                <a:latin typeface="Times New Roman"/>
                <a:cs typeface="Times New Roman"/>
              </a:rPr>
              <a:t>Setting</a:t>
            </a:r>
            <a:r>
              <a:rPr sz="1100" i="1" spc="-2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-20" dirty="0">
                <a:solidFill>
                  <a:srgbClr val="71441D"/>
                </a:solidFill>
                <a:latin typeface="Times New Roman"/>
                <a:cs typeface="Times New Roman"/>
              </a:rPr>
              <a:t>Up</a:t>
            </a:r>
            <a:r>
              <a:rPr sz="1100" i="1" spc="-2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-5" dirty="0">
                <a:solidFill>
                  <a:srgbClr val="71441D"/>
                </a:solidFill>
                <a:latin typeface="Times New Roman"/>
                <a:cs typeface="Times New Roman"/>
              </a:rPr>
              <a:t>Libraries</a:t>
            </a:r>
            <a:endParaRPr sz="1100">
              <a:latin typeface="Times New Roman"/>
              <a:cs typeface="Times New Roman"/>
            </a:endParaRPr>
          </a:p>
          <a:p>
            <a:pPr marL="195580" indent="-183515">
              <a:lnSpc>
                <a:spcPct val="100000"/>
              </a:lnSpc>
              <a:buAutoNum type="arabicPeriod"/>
              <a:tabLst>
                <a:tab pos="196215" algn="l"/>
              </a:tabLst>
            </a:pPr>
            <a:r>
              <a:rPr sz="1100" i="1" spc="15" dirty="0">
                <a:solidFill>
                  <a:srgbClr val="71441D"/>
                </a:solidFill>
                <a:latin typeface="Times New Roman"/>
                <a:cs typeface="Times New Roman"/>
              </a:rPr>
              <a:t>Data</a:t>
            </a:r>
            <a:r>
              <a:rPr sz="1100" i="1" spc="-3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-20" dirty="0">
                <a:solidFill>
                  <a:srgbClr val="71441D"/>
                </a:solidFill>
                <a:latin typeface="Times New Roman"/>
                <a:cs typeface="Times New Roman"/>
              </a:rPr>
              <a:t>Preprocessing</a:t>
            </a:r>
            <a:endParaRPr sz="1100">
              <a:latin typeface="Times New Roman"/>
              <a:cs typeface="Times New Roman"/>
            </a:endParaRPr>
          </a:p>
          <a:p>
            <a:pPr marL="521970" lvl="1" indent="-147955">
              <a:lnSpc>
                <a:spcPct val="100000"/>
              </a:lnSpc>
              <a:buAutoNum type="arabicPeriod"/>
              <a:tabLst>
                <a:tab pos="522605" algn="l"/>
              </a:tabLst>
            </a:pPr>
            <a:r>
              <a:rPr sz="1100" i="1" spc="15" dirty="0">
                <a:solidFill>
                  <a:srgbClr val="71441D"/>
                </a:solidFill>
                <a:latin typeface="Times New Roman"/>
                <a:cs typeface="Times New Roman"/>
              </a:rPr>
              <a:t>Text</a:t>
            </a:r>
            <a:r>
              <a:rPr sz="1100" i="1" spc="-4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71441D"/>
                </a:solidFill>
                <a:latin typeface="Times New Roman"/>
                <a:cs typeface="Times New Roman"/>
              </a:rPr>
              <a:t>stemming</a:t>
            </a:r>
            <a:endParaRPr sz="1100">
              <a:latin typeface="Times New Roman"/>
              <a:cs typeface="Times New Roman"/>
            </a:endParaRPr>
          </a:p>
          <a:p>
            <a:pPr marL="521970" lvl="1" indent="-147955">
              <a:lnSpc>
                <a:spcPct val="100000"/>
              </a:lnSpc>
              <a:buAutoNum type="arabicPeriod"/>
              <a:tabLst>
                <a:tab pos="522605" algn="l"/>
              </a:tabLst>
            </a:pPr>
            <a:r>
              <a:rPr sz="1100" i="1" spc="25" dirty="0">
                <a:solidFill>
                  <a:srgbClr val="71441D"/>
                </a:solidFill>
                <a:latin typeface="Times New Roman"/>
                <a:cs typeface="Times New Roman"/>
              </a:rPr>
              <a:t>Removing</a:t>
            </a:r>
            <a:r>
              <a:rPr sz="1100" i="1" spc="-3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71441D"/>
                </a:solidFill>
                <a:latin typeface="Times New Roman"/>
                <a:cs typeface="Times New Roman"/>
              </a:rPr>
              <a:t>stopwords</a:t>
            </a:r>
            <a:r>
              <a:rPr sz="1100" i="1" spc="-3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71441D"/>
                </a:solidFill>
                <a:latin typeface="Times New Roman"/>
                <a:cs typeface="Times New Roman"/>
              </a:rPr>
              <a:t>and</a:t>
            </a:r>
            <a:r>
              <a:rPr sz="1100" i="1" spc="-2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35" dirty="0">
                <a:solidFill>
                  <a:srgbClr val="71441D"/>
                </a:solidFill>
                <a:latin typeface="Times New Roman"/>
                <a:cs typeface="Times New Roman"/>
              </a:rPr>
              <a:t>normalization</a:t>
            </a:r>
            <a:endParaRPr sz="1100">
              <a:latin typeface="Times New Roman"/>
              <a:cs typeface="Times New Roman"/>
            </a:endParaRPr>
          </a:p>
          <a:p>
            <a:pPr marL="664210" lvl="1" indent="-147320">
              <a:lnSpc>
                <a:spcPct val="100000"/>
              </a:lnSpc>
              <a:buAutoNum type="arabicPeriod"/>
              <a:tabLst>
                <a:tab pos="664845" algn="l"/>
              </a:tabLst>
            </a:pPr>
            <a:r>
              <a:rPr sz="1100" i="1" spc="25" dirty="0">
                <a:solidFill>
                  <a:srgbClr val="71441D"/>
                </a:solidFill>
                <a:latin typeface="Times New Roman"/>
                <a:cs typeface="Times New Roman"/>
              </a:rPr>
              <a:t>Removing</a:t>
            </a:r>
            <a:r>
              <a:rPr sz="1100" i="1" spc="-4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-5" dirty="0">
                <a:solidFill>
                  <a:srgbClr val="71441D"/>
                </a:solidFill>
                <a:latin typeface="Times New Roman"/>
                <a:cs typeface="Times New Roman"/>
              </a:rPr>
              <a:t>special</a:t>
            </a:r>
            <a:r>
              <a:rPr sz="1100" i="1" spc="-4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-10" dirty="0">
                <a:solidFill>
                  <a:srgbClr val="71441D"/>
                </a:solidFill>
                <a:latin typeface="Times New Roman"/>
                <a:cs typeface="Times New Roman"/>
              </a:rPr>
              <a:t>characters</a:t>
            </a:r>
            <a:endParaRPr sz="1100">
              <a:latin typeface="Times New Roman"/>
              <a:cs typeface="Times New Roman"/>
            </a:endParaRPr>
          </a:p>
          <a:p>
            <a:pPr marL="341630" lvl="1" indent="-329565">
              <a:lnSpc>
                <a:spcPct val="100000"/>
              </a:lnSpc>
              <a:buAutoNum type="arabicPeriod"/>
              <a:tabLst>
                <a:tab pos="341630" algn="l"/>
                <a:tab pos="342265" algn="l"/>
              </a:tabLst>
            </a:pPr>
            <a:r>
              <a:rPr sz="1100" i="1" spc="5" dirty="0">
                <a:solidFill>
                  <a:srgbClr val="71441D"/>
                </a:solidFill>
                <a:latin typeface="Times New Roman"/>
                <a:cs typeface="Times New Roman"/>
              </a:rPr>
              <a:t>Bag</a:t>
            </a:r>
            <a:r>
              <a:rPr sz="1100" i="1" spc="-3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71441D"/>
                </a:solidFill>
                <a:latin typeface="Times New Roman"/>
                <a:cs typeface="Times New Roman"/>
              </a:rPr>
              <a:t>of</a:t>
            </a:r>
            <a:r>
              <a:rPr sz="1100" i="1" spc="-3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71441D"/>
                </a:solidFill>
                <a:latin typeface="Times New Roman"/>
                <a:cs typeface="Times New Roman"/>
              </a:rPr>
              <a:t>words</a:t>
            </a:r>
            <a:r>
              <a:rPr sz="1100" i="1" spc="-3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71441D"/>
                </a:solidFill>
                <a:latin typeface="Times New Roman"/>
                <a:cs typeface="Times New Roman"/>
              </a:rPr>
              <a:t>Model</a:t>
            </a:r>
            <a:endParaRPr sz="1100">
              <a:latin typeface="Times New Roman"/>
              <a:cs typeface="Times New Roman"/>
            </a:endParaRPr>
          </a:p>
          <a:p>
            <a:pPr marL="12700" marR="749300" lvl="1">
              <a:lnSpc>
                <a:spcPct val="100000"/>
              </a:lnSpc>
              <a:buAutoNum type="arabicPeriod"/>
              <a:tabLst>
                <a:tab pos="257810" algn="l"/>
                <a:tab pos="258445" algn="l"/>
              </a:tabLst>
            </a:pPr>
            <a:r>
              <a:rPr sz="1100" i="1" spc="5" dirty="0">
                <a:solidFill>
                  <a:srgbClr val="71441D"/>
                </a:solidFill>
                <a:latin typeface="Times New Roman"/>
                <a:cs typeface="Times New Roman"/>
              </a:rPr>
              <a:t>Labeling</a:t>
            </a:r>
            <a:r>
              <a:rPr sz="1100" i="1" spc="-1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71441D"/>
                </a:solidFill>
                <a:latin typeface="Times New Roman"/>
                <a:cs typeface="Times New Roman"/>
              </a:rPr>
              <a:t>the</a:t>
            </a:r>
            <a:r>
              <a:rPr sz="1100" i="1" spc="-1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71441D"/>
                </a:solidFill>
                <a:latin typeface="Times New Roman"/>
                <a:cs typeface="Times New Roman"/>
              </a:rPr>
              <a:t>sentiment</a:t>
            </a:r>
            <a:r>
              <a:rPr sz="1100" i="1" spc="-1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35" dirty="0">
                <a:solidFill>
                  <a:srgbClr val="71441D"/>
                </a:solidFill>
                <a:latin typeface="Times New Roman"/>
                <a:cs typeface="Times New Roman"/>
              </a:rPr>
              <a:t>text</a:t>
            </a:r>
            <a:r>
              <a:rPr sz="1100" i="1" spc="-1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71441D"/>
                </a:solidFill>
                <a:latin typeface="Times New Roman"/>
                <a:cs typeface="Times New Roman"/>
              </a:rPr>
              <a:t>and</a:t>
            </a:r>
            <a:r>
              <a:rPr sz="1100" i="1" spc="-1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71441D"/>
                </a:solidFill>
                <a:latin typeface="Times New Roman"/>
                <a:cs typeface="Times New Roman"/>
              </a:rPr>
              <a:t>splitting </a:t>
            </a:r>
            <a:r>
              <a:rPr sz="1100" i="1" spc="-26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71441D"/>
                </a:solidFill>
                <a:latin typeface="Times New Roman"/>
                <a:cs typeface="Times New Roman"/>
              </a:rPr>
              <a:t>sentiment</a:t>
            </a:r>
            <a:r>
              <a:rPr sz="1100" i="1" spc="-2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71441D"/>
                </a:solidFill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  <a:p>
            <a:pPr marL="224790" lvl="1" indent="-212725">
              <a:lnSpc>
                <a:spcPct val="100000"/>
              </a:lnSpc>
              <a:buAutoNum type="arabicPeriod"/>
              <a:tabLst>
                <a:tab pos="225425" algn="l"/>
              </a:tabLst>
            </a:pPr>
            <a:r>
              <a:rPr sz="1100" i="1" spc="10" dirty="0">
                <a:solidFill>
                  <a:srgbClr val="71441D"/>
                </a:solidFill>
                <a:latin typeface="Times New Roman"/>
                <a:cs typeface="Times New Roman"/>
              </a:rPr>
              <a:t>Modelling</a:t>
            </a:r>
            <a:r>
              <a:rPr sz="1100" i="1" spc="-4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71441D"/>
                </a:solidFill>
                <a:latin typeface="Times New Roman"/>
                <a:cs typeface="Times New Roman"/>
              </a:rPr>
              <a:t>the</a:t>
            </a:r>
            <a:r>
              <a:rPr sz="1100" i="1" spc="-3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15" dirty="0">
                <a:solidFill>
                  <a:srgbClr val="71441D"/>
                </a:solidFill>
                <a:latin typeface="Times New Roman"/>
                <a:cs typeface="Times New Roman"/>
              </a:rPr>
              <a:t>dataset</a:t>
            </a:r>
            <a:endParaRPr sz="1100">
              <a:latin typeface="Times New Roman"/>
              <a:cs typeface="Times New Roman"/>
            </a:endParaRPr>
          </a:p>
          <a:p>
            <a:pPr marL="257810" lvl="1" indent="-245745">
              <a:lnSpc>
                <a:spcPct val="100000"/>
              </a:lnSpc>
              <a:buAutoNum type="arabicPeriod"/>
              <a:tabLst>
                <a:tab pos="257810" algn="l"/>
                <a:tab pos="258445" algn="l"/>
              </a:tabLst>
            </a:pPr>
            <a:r>
              <a:rPr sz="1100" i="1" spc="5" dirty="0">
                <a:solidFill>
                  <a:srgbClr val="71441D"/>
                </a:solidFill>
                <a:latin typeface="Times New Roman"/>
                <a:cs typeface="Times New Roman"/>
              </a:rPr>
              <a:t>Model</a:t>
            </a:r>
            <a:r>
              <a:rPr sz="1100" i="1" spc="-4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15" dirty="0">
                <a:solidFill>
                  <a:srgbClr val="71441D"/>
                </a:solidFill>
                <a:latin typeface="Times New Roman"/>
                <a:cs typeface="Times New Roman"/>
              </a:rPr>
              <a:t>Training</a:t>
            </a:r>
            <a:endParaRPr sz="1100">
              <a:latin typeface="Times New Roman"/>
              <a:cs typeface="Times New Roman"/>
            </a:endParaRPr>
          </a:p>
          <a:p>
            <a:pPr marL="257810" lvl="1" indent="-245745">
              <a:lnSpc>
                <a:spcPct val="100000"/>
              </a:lnSpc>
              <a:buAutoNum type="arabicPeriod"/>
              <a:tabLst>
                <a:tab pos="257810" algn="l"/>
                <a:tab pos="258445" algn="l"/>
              </a:tabLst>
            </a:pPr>
            <a:r>
              <a:rPr sz="1100" i="1" spc="5" dirty="0">
                <a:solidFill>
                  <a:srgbClr val="71441D"/>
                </a:solidFill>
                <a:latin typeface="Times New Roman"/>
                <a:cs typeface="Times New Roman"/>
              </a:rPr>
              <a:t>Model</a:t>
            </a:r>
            <a:r>
              <a:rPr sz="1100" i="1" spc="-3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71441D"/>
                </a:solidFill>
                <a:latin typeface="Times New Roman"/>
                <a:cs typeface="Times New Roman"/>
              </a:rPr>
              <a:t>performance</a:t>
            </a:r>
            <a:r>
              <a:rPr sz="1100" i="1" spc="-3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71441D"/>
                </a:solidFill>
                <a:latin typeface="Times New Roman"/>
                <a:cs typeface="Times New Roman"/>
              </a:rPr>
              <a:t>on</a:t>
            </a:r>
            <a:r>
              <a:rPr sz="1100" i="1" spc="-2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71441D"/>
                </a:solidFill>
                <a:latin typeface="Times New Roman"/>
                <a:cs typeface="Times New Roman"/>
              </a:rPr>
              <a:t>test</a:t>
            </a:r>
            <a:r>
              <a:rPr sz="1100" i="1" spc="-3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71441D"/>
                </a:solidFill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  <a:p>
            <a:pPr marL="12700" marR="5080" lvl="1">
              <a:lnSpc>
                <a:spcPct val="100000"/>
              </a:lnSpc>
              <a:buAutoNum type="arabicPeriod"/>
              <a:tabLst>
                <a:tab pos="225425" algn="l"/>
              </a:tabLst>
            </a:pPr>
            <a:r>
              <a:rPr sz="1100" i="1" dirty="0">
                <a:solidFill>
                  <a:srgbClr val="71441D"/>
                </a:solidFill>
                <a:latin typeface="Times New Roman"/>
                <a:cs typeface="Times New Roman"/>
              </a:rPr>
              <a:t>Accuracy</a:t>
            </a:r>
            <a:r>
              <a:rPr sz="1100" i="1" spc="-1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71441D"/>
                </a:solidFill>
                <a:latin typeface="Times New Roman"/>
                <a:cs typeface="Times New Roman"/>
              </a:rPr>
              <a:t>of</a:t>
            </a:r>
            <a:r>
              <a:rPr sz="1100" i="1" spc="-1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71441D"/>
                </a:solidFill>
                <a:latin typeface="Times New Roman"/>
                <a:cs typeface="Times New Roman"/>
              </a:rPr>
              <a:t>the</a:t>
            </a:r>
            <a:r>
              <a:rPr sz="1100" i="1" spc="-1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rgbClr val="71441D"/>
                </a:solidFill>
                <a:latin typeface="Times New Roman"/>
                <a:cs typeface="Times New Roman"/>
              </a:rPr>
              <a:t>model</a:t>
            </a:r>
            <a:r>
              <a:rPr sz="1100" i="1" spc="25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-95" dirty="0">
                <a:solidFill>
                  <a:srgbClr val="71441D"/>
                </a:solidFill>
                <a:latin typeface="Times New Roman"/>
                <a:cs typeface="Times New Roman"/>
              </a:rPr>
              <a:t>&amp;</a:t>
            </a:r>
            <a:r>
              <a:rPr sz="1100" i="1" spc="-1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25" dirty="0">
                <a:solidFill>
                  <a:srgbClr val="71441D"/>
                </a:solidFill>
                <a:latin typeface="Times New Roman"/>
                <a:cs typeface="Times New Roman"/>
              </a:rPr>
              <a:t>Visualizing</a:t>
            </a:r>
            <a:r>
              <a:rPr sz="1100" i="1" spc="-1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71441D"/>
                </a:solidFill>
                <a:latin typeface="Times New Roman"/>
                <a:cs typeface="Times New Roman"/>
              </a:rPr>
              <a:t>the</a:t>
            </a:r>
            <a:r>
              <a:rPr sz="1100" i="1" spc="-15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spc="5" dirty="0">
                <a:solidFill>
                  <a:srgbClr val="71441D"/>
                </a:solidFill>
                <a:latin typeface="Times New Roman"/>
                <a:cs typeface="Times New Roman"/>
              </a:rPr>
              <a:t>classiﬁcation </a:t>
            </a:r>
            <a:r>
              <a:rPr sz="1100" i="1" spc="-260" dirty="0">
                <a:solidFill>
                  <a:srgbClr val="71441D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71441D"/>
                </a:solidFill>
                <a:latin typeface="Times New Roman"/>
                <a:cs typeface="Times New Roman"/>
              </a:rPr>
              <a:t>report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93082" y="1165720"/>
            <a:ext cx="1659077" cy="21261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D9B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2472" y="702761"/>
            <a:ext cx="3316604" cy="18364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4940" indent="-142875">
              <a:lnSpc>
                <a:spcPct val="100000"/>
              </a:lnSpc>
              <a:spcBef>
                <a:spcPts val="120"/>
              </a:spcBef>
              <a:buFont typeface="Times New Roman"/>
              <a:buChar char="•"/>
              <a:tabLst>
                <a:tab pos="155575" algn="l"/>
              </a:tabLst>
            </a:pPr>
            <a:r>
              <a:rPr sz="1300" i="1" dirty="0">
                <a:latin typeface="Cambria"/>
                <a:cs typeface="Cambria"/>
              </a:rPr>
              <a:t>Choose </a:t>
            </a:r>
            <a:r>
              <a:rPr sz="1300" i="1" spc="15" dirty="0">
                <a:latin typeface="Cambria"/>
                <a:cs typeface="Cambria"/>
              </a:rPr>
              <a:t>your</a:t>
            </a:r>
            <a:r>
              <a:rPr sz="1300" i="1" spc="5" dirty="0">
                <a:latin typeface="Cambria"/>
                <a:cs typeface="Cambria"/>
              </a:rPr>
              <a:t> content.</a:t>
            </a:r>
            <a:endParaRPr sz="1300">
              <a:latin typeface="Cambria"/>
              <a:cs typeface="Cambria"/>
            </a:endParaRPr>
          </a:p>
          <a:p>
            <a:pPr marL="154940" marR="5080" indent="-142875">
              <a:lnSpc>
                <a:spcPct val="101499"/>
              </a:lnSpc>
              <a:buFont typeface="Times New Roman"/>
              <a:buChar char="•"/>
              <a:tabLst>
                <a:tab pos="155575" algn="l"/>
              </a:tabLst>
            </a:pPr>
            <a:r>
              <a:rPr sz="1300" i="1" spc="25" dirty="0">
                <a:latin typeface="Cambria"/>
                <a:cs typeface="Cambria"/>
              </a:rPr>
              <a:t>First,</a:t>
            </a:r>
            <a:r>
              <a:rPr sz="1300" i="1" spc="10" dirty="0">
                <a:latin typeface="Cambria"/>
                <a:cs typeface="Cambria"/>
              </a:rPr>
              <a:t> </a:t>
            </a:r>
            <a:r>
              <a:rPr sz="1300" i="1" spc="25" dirty="0">
                <a:latin typeface="Cambria"/>
                <a:cs typeface="Cambria"/>
              </a:rPr>
              <a:t>you</a:t>
            </a:r>
            <a:r>
              <a:rPr sz="1300" i="1" spc="1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have</a:t>
            </a:r>
            <a:r>
              <a:rPr sz="1300" i="1" spc="15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to</a:t>
            </a:r>
            <a:r>
              <a:rPr sz="1300" i="1" spc="10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decide</a:t>
            </a:r>
            <a:r>
              <a:rPr sz="1300" i="1" spc="15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what</a:t>
            </a:r>
            <a:r>
              <a:rPr sz="1300" i="1" spc="15" dirty="0">
                <a:latin typeface="Cambria"/>
                <a:cs typeface="Cambria"/>
              </a:rPr>
              <a:t> </a:t>
            </a:r>
            <a:r>
              <a:rPr sz="1300" i="1" spc="20" dirty="0">
                <a:latin typeface="Cambria"/>
                <a:cs typeface="Cambria"/>
              </a:rPr>
              <a:t>kind</a:t>
            </a:r>
            <a:r>
              <a:rPr sz="1300" i="1" spc="1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of</a:t>
            </a:r>
            <a:r>
              <a:rPr sz="1300" i="1" spc="10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content </a:t>
            </a:r>
            <a:r>
              <a:rPr sz="1300" i="1" spc="-270" dirty="0">
                <a:latin typeface="Cambria"/>
                <a:cs typeface="Cambria"/>
              </a:rPr>
              <a:t> </a:t>
            </a:r>
            <a:r>
              <a:rPr sz="1300" i="1" spc="25" dirty="0">
                <a:latin typeface="Cambria"/>
                <a:cs typeface="Cambria"/>
              </a:rPr>
              <a:t>you</a:t>
            </a:r>
            <a:r>
              <a:rPr sz="1300" i="1" spc="15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want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to</a:t>
            </a:r>
            <a:r>
              <a:rPr sz="1300" i="1" spc="15" dirty="0">
                <a:latin typeface="Cambria"/>
                <a:cs typeface="Cambria"/>
              </a:rPr>
              <a:t> </a:t>
            </a:r>
            <a:r>
              <a:rPr sz="1300" i="1" spc="25" dirty="0">
                <a:latin typeface="Cambria"/>
                <a:cs typeface="Cambria"/>
              </a:rPr>
              <a:t>analyze.</a:t>
            </a:r>
            <a:endParaRPr sz="1300">
              <a:latin typeface="Cambria"/>
              <a:cs typeface="Cambria"/>
            </a:endParaRPr>
          </a:p>
          <a:p>
            <a:pPr marL="154940" indent="-14287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155575" algn="l"/>
              </a:tabLst>
            </a:pPr>
            <a:r>
              <a:rPr sz="1300" i="1" spc="5" dirty="0">
                <a:latin typeface="Cambria"/>
                <a:cs typeface="Cambria"/>
              </a:rPr>
              <a:t>Gather</a:t>
            </a:r>
            <a:r>
              <a:rPr sz="1300" i="1" spc="10" dirty="0">
                <a:latin typeface="Cambria"/>
                <a:cs typeface="Cambria"/>
              </a:rPr>
              <a:t> </a:t>
            </a:r>
            <a:r>
              <a:rPr sz="1300" i="1" spc="15" dirty="0">
                <a:latin typeface="Cambria"/>
                <a:cs typeface="Cambria"/>
              </a:rPr>
              <a:t>your</a:t>
            </a:r>
            <a:r>
              <a:rPr sz="1300" i="1" spc="10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dataset.</a:t>
            </a:r>
            <a:endParaRPr sz="1300">
              <a:latin typeface="Cambria"/>
              <a:cs typeface="Cambria"/>
            </a:endParaRPr>
          </a:p>
          <a:p>
            <a:pPr marL="154940" indent="-142875"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  <a:tabLst>
                <a:tab pos="155575" algn="l"/>
              </a:tabLst>
            </a:pPr>
            <a:r>
              <a:rPr sz="1300" i="1" spc="5" dirty="0">
                <a:latin typeface="Cambria"/>
                <a:cs typeface="Cambria"/>
              </a:rPr>
              <a:t>Split </a:t>
            </a:r>
            <a:r>
              <a:rPr sz="1300" i="1" spc="15" dirty="0">
                <a:latin typeface="Cambria"/>
                <a:cs typeface="Cambria"/>
              </a:rPr>
              <a:t>your</a:t>
            </a:r>
            <a:r>
              <a:rPr sz="1300" i="1" spc="10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dataset.</a:t>
            </a:r>
            <a:endParaRPr sz="1300">
              <a:latin typeface="Cambria"/>
              <a:cs typeface="Cambria"/>
            </a:endParaRPr>
          </a:p>
          <a:p>
            <a:pPr marL="154940" indent="-14287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155575" algn="l"/>
              </a:tabLst>
            </a:pPr>
            <a:r>
              <a:rPr sz="1300" i="1" spc="-5" dirty="0">
                <a:latin typeface="Cambria"/>
                <a:cs typeface="Cambria"/>
              </a:rPr>
              <a:t>Train</a:t>
            </a:r>
            <a:r>
              <a:rPr sz="1300" i="1" spc="15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a</a:t>
            </a:r>
            <a:r>
              <a:rPr sz="1300" i="1" spc="15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machine</a:t>
            </a:r>
            <a:r>
              <a:rPr sz="1300" i="1" spc="15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learning</a:t>
            </a:r>
            <a:r>
              <a:rPr sz="1300" i="1" spc="15" dirty="0">
                <a:latin typeface="Cambria"/>
                <a:cs typeface="Cambria"/>
              </a:rPr>
              <a:t> </a:t>
            </a:r>
            <a:r>
              <a:rPr sz="1300" i="1" spc="20" dirty="0">
                <a:latin typeface="Cambria"/>
                <a:cs typeface="Cambria"/>
              </a:rPr>
              <a:t>model.</a:t>
            </a:r>
            <a:endParaRPr sz="1300">
              <a:latin typeface="Cambria"/>
              <a:cs typeface="Cambria"/>
            </a:endParaRPr>
          </a:p>
          <a:p>
            <a:pPr marL="154940" indent="-14287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155575" algn="l"/>
              </a:tabLst>
            </a:pPr>
            <a:r>
              <a:rPr sz="1300" i="1" spc="-5" dirty="0">
                <a:latin typeface="Cambria"/>
                <a:cs typeface="Cambria"/>
              </a:rPr>
              <a:t>Validate</a:t>
            </a:r>
            <a:r>
              <a:rPr sz="1300" i="1" dirty="0">
                <a:latin typeface="Cambria"/>
                <a:cs typeface="Cambria"/>
              </a:rPr>
              <a:t> </a:t>
            </a:r>
            <a:r>
              <a:rPr sz="1300" i="1" spc="15" dirty="0">
                <a:latin typeface="Cambria"/>
                <a:cs typeface="Cambria"/>
              </a:rPr>
              <a:t>your</a:t>
            </a:r>
            <a:r>
              <a:rPr sz="1300" i="1" spc="5" dirty="0">
                <a:latin typeface="Cambria"/>
                <a:cs typeface="Cambria"/>
              </a:rPr>
              <a:t> </a:t>
            </a:r>
            <a:r>
              <a:rPr sz="1300" i="1" spc="20" dirty="0">
                <a:latin typeface="Cambria"/>
                <a:cs typeface="Cambria"/>
              </a:rPr>
              <a:t>model.</a:t>
            </a:r>
            <a:endParaRPr sz="1300">
              <a:latin typeface="Cambria"/>
              <a:cs typeface="Cambria"/>
            </a:endParaRPr>
          </a:p>
          <a:p>
            <a:pPr marL="154940" indent="-14287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155575" algn="l"/>
              </a:tabLst>
            </a:pPr>
            <a:r>
              <a:rPr sz="1300" i="1" spc="5" dirty="0">
                <a:latin typeface="Cambria"/>
                <a:cs typeface="Cambria"/>
              </a:rPr>
              <a:t>Deploy</a:t>
            </a:r>
            <a:r>
              <a:rPr sz="1300" i="1" spc="-5" dirty="0">
                <a:latin typeface="Cambria"/>
                <a:cs typeface="Cambria"/>
              </a:rPr>
              <a:t> </a:t>
            </a:r>
            <a:r>
              <a:rPr sz="1300" i="1" spc="15" dirty="0">
                <a:latin typeface="Cambria"/>
                <a:cs typeface="Cambria"/>
              </a:rPr>
              <a:t>your</a:t>
            </a:r>
            <a:r>
              <a:rPr sz="1300" i="1" dirty="0">
                <a:latin typeface="Cambria"/>
                <a:cs typeface="Cambria"/>
              </a:rPr>
              <a:t> </a:t>
            </a:r>
            <a:r>
              <a:rPr sz="1300" i="1" spc="20" dirty="0">
                <a:latin typeface="Cambria"/>
                <a:cs typeface="Cambria"/>
              </a:rPr>
              <a:t>model.</a:t>
            </a:r>
            <a:endParaRPr sz="1300">
              <a:latin typeface="Cambria"/>
              <a:cs typeface="Cambria"/>
            </a:endParaRPr>
          </a:p>
          <a:p>
            <a:pPr marL="154940" indent="-14287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155575" algn="l"/>
              </a:tabLst>
            </a:pPr>
            <a:r>
              <a:rPr sz="1300" i="1" spc="25" dirty="0">
                <a:latin typeface="Cambria"/>
                <a:cs typeface="Cambria"/>
              </a:rPr>
              <a:t>Monitor</a:t>
            </a:r>
            <a:r>
              <a:rPr sz="1300" i="1" spc="10" dirty="0">
                <a:latin typeface="Cambria"/>
                <a:cs typeface="Cambria"/>
              </a:rPr>
              <a:t> </a:t>
            </a:r>
            <a:r>
              <a:rPr sz="1300" i="1" spc="15" dirty="0">
                <a:latin typeface="Cambria"/>
                <a:cs typeface="Cambria"/>
              </a:rPr>
              <a:t>your</a:t>
            </a:r>
            <a:r>
              <a:rPr sz="1300" i="1" spc="10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model's</a:t>
            </a:r>
            <a:r>
              <a:rPr sz="1300" i="1" spc="15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performance.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6468" y="383207"/>
            <a:ext cx="3861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solidFill>
                  <a:srgbClr val="000000"/>
                </a:solidFill>
                <a:latin typeface="Cambria"/>
                <a:cs typeface="Cambria"/>
              </a:rPr>
              <a:t>Implementation</a:t>
            </a:r>
            <a:r>
              <a:rPr sz="1800" b="1" i="1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1800" b="1" i="1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1" i="1" spc="-20" dirty="0">
                <a:solidFill>
                  <a:srgbClr val="000000"/>
                </a:solidFill>
                <a:latin typeface="Cambria"/>
                <a:cs typeface="Cambria"/>
              </a:rPr>
              <a:t>sentiment</a:t>
            </a:r>
            <a:r>
              <a:rPr sz="1800" b="1" i="1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1" i="1" spc="-5" dirty="0">
                <a:solidFill>
                  <a:srgbClr val="000000"/>
                </a:solidFill>
                <a:latin typeface="Cambria"/>
                <a:cs typeface="Cambria"/>
              </a:rPr>
              <a:t>analysis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69289" y="0"/>
            <a:ext cx="2283460" cy="3291840"/>
            <a:chOff x="3569289" y="0"/>
            <a:chExt cx="2283460" cy="32918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3258" y="0"/>
              <a:ext cx="114604" cy="32918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9289" y="1092885"/>
              <a:ext cx="2282869" cy="142756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812478" cy="7315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770292"/>
            <a:ext cx="692128" cy="5215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E6A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9624" y="1012023"/>
            <a:ext cx="2084705" cy="170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53365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71441D"/>
                </a:solidFill>
                <a:latin typeface="Cambria"/>
                <a:cs typeface="Cambria"/>
              </a:rPr>
              <a:t>Itʼs</a:t>
            </a:r>
            <a:r>
              <a:rPr sz="1100" i="1" spc="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71441D"/>
                </a:solidFill>
                <a:latin typeface="Cambria"/>
                <a:cs typeface="Cambria"/>
              </a:rPr>
              <a:t>used</a:t>
            </a:r>
            <a:r>
              <a:rPr sz="110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71441D"/>
                </a:solidFill>
                <a:latin typeface="Cambria"/>
                <a:cs typeface="Cambria"/>
              </a:rPr>
              <a:t>to</a:t>
            </a:r>
            <a:r>
              <a:rPr sz="1100" i="1" spc="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71441D"/>
                </a:solidFill>
                <a:latin typeface="Cambria"/>
                <a:cs typeface="Cambria"/>
              </a:rPr>
              <a:t>turn</a:t>
            </a: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71441D"/>
                </a:solidFill>
                <a:latin typeface="Cambria"/>
                <a:cs typeface="Cambria"/>
              </a:rPr>
              <a:t>text</a:t>
            </a: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spc="-20" dirty="0">
                <a:solidFill>
                  <a:srgbClr val="71441D"/>
                </a:solidFill>
                <a:latin typeface="Cambria"/>
                <a:cs typeface="Cambria"/>
              </a:rPr>
              <a:t>ﬁles</a:t>
            </a:r>
            <a:r>
              <a:rPr sz="1100" b="1" i="1" spc="-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71441D"/>
                </a:solidFill>
                <a:latin typeface="Cambria"/>
                <a:cs typeface="Cambria"/>
              </a:rPr>
              <a:t>into </a:t>
            </a:r>
            <a:r>
              <a:rPr sz="1100" b="1" i="1" dirty="0">
                <a:solidFill>
                  <a:srgbClr val="71441D"/>
                </a:solidFill>
                <a:latin typeface="Cambria"/>
                <a:cs typeface="Cambria"/>
              </a:rPr>
              <a:t> numerical </a:t>
            </a:r>
            <a:r>
              <a:rPr sz="1100" b="1" i="1" spc="-15" dirty="0">
                <a:solidFill>
                  <a:srgbClr val="71441D"/>
                </a:solidFill>
                <a:latin typeface="Cambria"/>
                <a:cs typeface="Cambria"/>
              </a:rPr>
              <a:t>vectors </a:t>
            </a:r>
            <a:r>
              <a:rPr sz="1100" b="1" i="1" spc="-5" dirty="0">
                <a:solidFill>
                  <a:srgbClr val="71441D"/>
                </a:solidFill>
                <a:latin typeface="Cambria"/>
                <a:cs typeface="Cambria"/>
              </a:rPr>
              <a:t>or </a:t>
            </a:r>
            <a:r>
              <a:rPr sz="1100" b="1" i="1" dirty="0">
                <a:solidFill>
                  <a:srgbClr val="71441D"/>
                </a:solidFill>
                <a:latin typeface="Cambria"/>
                <a:cs typeface="Cambria"/>
              </a:rPr>
              <a:t>a </a:t>
            </a:r>
            <a:r>
              <a:rPr sz="1100" b="1" i="1" spc="-30" dirty="0">
                <a:solidFill>
                  <a:srgbClr val="71441D"/>
                </a:solidFill>
                <a:latin typeface="Cambria"/>
                <a:cs typeface="Cambria"/>
              </a:rPr>
              <a:t>bag </a:t>
            </a:r>
            <a:r>
              <a:rPr sz="1100" b="1" i="1" dirty="0">
                <a:solidFill>
                  <a:srgbClr val="71441D"/>
                </a:solidFill>
                <a:latin typeface="Cambria"/>
                <a:cs typeface="Cambria"/>
              </a:rPr>
              <a:t>of </a:t>
            </a:r>
            <a:r>
              <a:rPr sz="1100" b="1" i="1" spc="-229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spc="5" dirty="0">
                <a:solidFill>
                  <a:srgbClr val="71441D"/>
                </a:solidFill>
                <a:latin typeface="Cambria"/>
                <a:cs typeface="Cambria"/>
              </a:rPr>
              <a:t>words.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The Bag </a:t>
            </a:r>
            <a:r>
              <a:rPr sz="1100" b="1" i="1" dirty="0">
                <a:solidFill>
                  <a:srgbClr val="71441D"/>
                </a:solidFill>
                <a:latin typeface="Cambria"/>
                <a:cs typeface="Cambria"/>
              </a:rPr>
              <a:t>of </a:t>
            </a:r>
            <a:r>
              <a:rPr sz="1100" b="1" i="1" spc="-35" dirty="0">
                <a:solidFill>
                  <a:srgbClr val="71441D"/>
                </a:solidFill>
                <a:latin typeface="Cambria"/>
                <a:cs typeface="Cambria"/>
              </a:rPr>
              <a:t>Words </a:t>
            </a:r>
            <a:r>
              <a:rPr sz="1100" b="1" i="1" spc="-15" dirty="0">
                <a:solidFill>
                  <a:srgbClr val="71441D"/>
                </a:solidFill>
                <a:latin typeface="Cambria"/>
                <a:cs typeface="Cambria"/>
              </a:rPr>
              <a:t>(BoW) </a:t>
            </a: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model </a:t>
            </a:r>
            <a:r>
              <a:rPr sz="1100" b="1" i="1" spc="-5" dirty="0">
                <a:solidFill>
                  <a:srgbClr val="71441D"/>
                </a:solidFill>
                <a:latin typeface="Cambria"/>
                <a:cs typeface="Cambria"/>
              </a:rPr>
              <a:t>is </a:t>
            </a:r>
            <a:r>
              <a:rPr sz="1100" b="1" i="1" spc="-229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spc="-20" dirty="0">
                <a:solidFill>
                  <a:srgbClr val="71441D"/>
                </a:solidFill>
                <a:latin typeface="Cambria"/>
                <a:cs typeface="Cambria"/>
              </a:rPr>
              <a:t>the</a:t>
            </a:r>
            <a:r>
              <a:rPr sz="1100" b="1" i="1" spc="-15" dirty="0">
                <a:solidFill>
                  <a:srgbClr val="71441D"/>
                </a:solidFill>
                <a:latin typeface="Cambria"/>
                <a:cs typeface="Cambria"/>
              </a:rPr>
              <a:t> most</a:t>
            </a: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 basic type </a:t>
            </a:r>
            <a:r>
              <a:rPr sz="1100" b="1" i="1" dirty="0">
                <a:solidFill>
                  <a:srgbClr val="71441D"/>
                </a:solidFill>
                <a:latin typeface="Cambria"/>
                <a:cs typeface="Cambria"/>
              </a:rPr>
              <a:t>of</a:t>
            </a: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71441D"/>
                </a:solidFill>
                <a:latin typeface="Cambria"/>
                <a:cs typeface="Cambria"/>
              </a:rPr>
              <a:t>numerical </a:t>
            </a:r>
            <a:r>
              <a:rPr sz="1100" b="1" i="1" spc="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71441D"/>
                </a:solidFill>
                <a:latin typeface="Cambria"/>
                <a:cs typeface="Cambria"/>
              </a:rPr>
              <a:t>text</a:t>
            </a:r>
            <a:r>
              <a:rPr sz="1100" b="1" i="1" spc="-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representation.</a:t>
            </a:r>
            <a:r>
              <a:rPr sz="1100" b="1" i="1" spc="-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spc="80" dirty="0">
                <a:solidFill>
                  <a:srgbClr val="71441D"/>
                </a:solidFill>
                <a:latin typeface="Cambria"/>
                <a:cs typeface="Cambria"/>
              </a:rPr>
              <a:t>A</a:t>
            </a:r>
            <a:r>
              <a:rPr sz="1100" b="1" i="1" spc="-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spc="-25" dirty="0">
                <a:solidFill>
                  <a:srgbClr val="71441D"/>
                </a:solidFill>
                <a:latin typeface="Cambria"/>
                <a:cs typeface="Cambria"/>
              </a:rPr>
              <a:t>phrase</a:t>
            </a:r>
            <a:r>
              <a:rPr sz="1100" b="1" i="1" spc="-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71441D"/>
                </a:solidFill>
                <a:latin typeface="Cambria"/>
                <a:cs typeface="Cambria"/>
              </a:rPr>
              <a:t>can </a:t>
            </a:r>
            <a:r>
              <a:rPr sz="1100" b="1" i="1" spc="-22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spc="-30" dirty="0">
                <a:solidFill>
                  <a:srgbClr val="71441D"/>
                </a:solidFill>
                <a:latin typeface="Cambria"/>
                <a:cs typeface="Cambria"/>
              </a:rPr>
              <a:t>be</a:t>
            </a:r>
            <a:r>
              <a:rPr sz="1100" b="1" i="1" spc="-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spc="-25" dirty="0">
                <a:solidFill>
                  <a:srgbClr val="71441D"/>
                </a:solidFill>
                <a:latin typeface="Cambria"/>
                <a:cs typeface="Cambria"/>
              </a:rPr>
              <a:t>represented</a:t>
            </a: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spc="-15" dirty="0">
                <a:solidFill>
                  <a:srgbClr val="71441D"/>
                </a:solidFill>
                <a:latin typeface="Cambria"/>
                <a:cs typeface="Cambria"/>
              </a:rPr>
              <a:t>as </a:t>
            </a:r>
            <a:r>
              <a:rPr sz="1100" b="1" i="1" dirty="0">
                <a:solidFill>
                  <a:srgbClr val="71441D"/>
                </a:solidFill>
                <a:latin typeface="Cambria"/>
                <a:cs typeface="Cambria"/>
              </a:rPr>
              <a:t>a</a:t>
            </a: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spc="-30" dirty="0">
                <a:solidFill>
                  <a:srgbClr val="71441D"/>
                </a:solidFill>
                <a:latin typeface="Cambria"/>
                <a:cs typeface="Cambria"/>
              </a:rPr>
              <a:t>bag</a:t>
            </a:r>
            <a:r>
              <a:rPr sz="1100" b="1" i="1" spc="-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dirty="0">
                <a:solidFill>
                  <a:srgbClr val="71441D"/>
                </a:solidFill>
                <a:latin typeface="Cambria"/>
                <a:cs typeface="Cambria"/>
              </a:rPr>
              <a:t>of</a:t>
            </a: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spc="-15" dirty="0">
                <a:solidFill>
                  <a:srgbClr val="71441D"/>
                </a:solidFill>
                <a:latin typeface="Cambria"/>
                <a:cs typeface="Cambria"/>
              </a:rPr>
              <a:t>words </a:t>
            </a: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spc="-5" dirty="0">
                <a:solidFill>
                  <a:srgbClr val="71441D"/>
                </a:solidFill>
                <a:latin typeface="Cambria"/>
                <a:cs typeface="Cambria"/>
              </a:rPr>
              <a:t>vector,</a:t>
            </a: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spc="-15" dirty="0">
                <a:solidFill>
                  <a:srgbClr val="71441D"/>
                </a:solidFill>
                <a:latin typeface="Cambria"/>
                <a:cs typeface="Cambria"/>
              </a:rPr>
              <a:t>just</a:t>
            </a: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 like </a:t>
            </a:r>
            <a:r>
              <a:rPr sz="1100" b="1" i="1" spc="-20" dirty="0">
                <a:solidFill>
                  <a:srgbClr val="71441D"/>
                </a:solidFill>
                <a:latin typeface="Cambria"/>
                <a:cs typeface="Cambria"/>
              </a:rPr>
              <a:t>the</a:t>
            </a: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spc="-15" dirty="0">
                <a:solidFill>
                  <a:srgbClr val="71441D"/>
                </a:solidFill>
                <a:latin typeface="Cambria"/>
                <a:cs typeface="Cambria"/>
              </a:rPr>
              <a:t>term</a:t>
            </a: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 itself </a:t>
            </a:r>
            <a:r>
              <a:rPr sz="1100" b="1" i="1" spc="-15" dirty="0">
                <a:solidFill>
                  <a:srgbClr val="71441D"/>
                </a:solidFill>
                <a:latin typeface="Cambria"/>
                <a:cs typeface="Cambria"/>
              </a:rPr>
              <a:t>(a </a:t>
            </a: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 string </a:t>
            </a:r>
            <a:r>
              <a:rPr sz="1100" b="1" i="1" dirty="0">
                <a:solidFill>
                  <a:srgbClr val="71441D"/>
                </a:solidFill>
                <a:latin typeface="Cambria"/>
                <a:cs typeface="Cambria"/>
              </a:rPr>
              <a:t>of</a:t>
            </a:r>
            <a:r>
              <a:rPr sz="1100" b="1" i="1" spc="-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b="1" i="1" spc="-10" dirty="0">
                <a:solidFill>
                  <a:srgbClr val="71441D"/>
                </a:solidFill>
                <a:latin typeface="Cambria"/>
                <a:cs typeface="Cambria"/>
              </a:rPr>
              <a:t>numbers).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10" y="587695"/>
            <a:ext cx="14839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i="1" spc="-5" dirty="0">
                <a:solidFill>
                  <a:srgbClr val="71441D"/>
                </a:solidFill>
                <a:latin typeface="Cambria"/>
                <a:cs typeface="Cambria"/>
              </a:rPr>
              <a:t>Bag</a:t>
            </a:r>
            <a:r>
              <a:rPr sz="1300" b="1" i="1" spc="-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300" b="1" i="1" spc="5" dirty="0">
                <a:solidFill>
                  <a:srgbClr val="71441D"/>
                </a:solidFill>
                <a:latin typeface="Cambria"/>
                <a:cs typeface="Cambria"/>
              </a:rPr>
              <a:t>of</a:t>
            </a:r>
            <a:r>
              <a:rPr sz="1300" b="1" i="1" spc="-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300" b="1" i="1" spc="-10" dirty="0">
                <a:solidFill>
                  <a:srgbClr val="71441D"/>
                </a:solidFill>
                <a:latin typeface="Cambria"/>
                <a:cs typeface="Cambria"/>
              </a:rPr>
              <a:t>words</a:t>
            </a:r>
            <a:r>
              <a:rPr sz="1300" b="1" i="1" spc="-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300" b="1" i="1" spc="15" dirty="0">
                <a:solidFill>
                  <a:srgbClr val="71441D"/>
                </a:solidFill>
                <a:latin typeface="Cambria"/>
                <a:cs typeface="Cambria"/>
              </a:rPr>
              <a:t>Model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8851" y="1859094"/>
            <a:ext cx="1668780" cy="1057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5"/>
              </a:spcBef>
            </a:pPr>
            <a:r>
              <a:rPr sz="1100" i="1" spc="10" dirty="0">
                <a:solidFill>
                  <a:srgbClr val="71441D"/>
                </a:solidFill>
                <a:latin typeface="Cambria"/>
                <a:cs typeface="Cambria"/>
              </a:rPr>
              <a:t>Bag </a:t>
            </a:r>
            <a:r>
              <a:rPr sz="1100" i="1" dirty="0">
                <a:solidFill>
                  <a:srgbClr val="71441D"/>
                </a:solidFill>
                <a:latin typeface="Cambria"/>
                <a:cs typeface="Cambria"/>
              </a:rPr>
              <a:t>of</a:t>
            </a:r>
            <a:r>
              <a:rPr sz="110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71441D"/>
                </a:solidFill>
                <a:latin typeface="Cambria"/>
                <a:cs typeface="Cambria"/>
              </a:rPr>
              <a:t>Words</a:t>
            </a:r>
            <a:r>
              <a:rPr sz="110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71441D"/>
                </a:solidFill>
                <a:latin typeface="Cambria"/>
                <a:cs typeface="Cambria"/>
              </a:rPr>
              <a:t>model</a:t>
            </a:r>
            <a:r>
              <a:rPr sz="1100" i="1" spc="15" dirty="0">
                <a:solidFill>
                  <a:srgbClr val="71441D"/>
                </a:solidFill>
                <a:latin typeface="Cambria"/>
                <a:cs typeface="Cambria"/>
              </a:rPr>
              <a:t> is</a:t>
            </a:r>
            <a:r>
              <a:rPr sz="110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71441D"/>
                </a:solidFill>
                <a:latin typeface="Cambria"/>
                <a:cs typeface="Cambria"/>
              </a:rPr>
              <a:t>used </a:t>
            </a:r>
            <a:r>
              <a:rPr sz="1100" i="1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71441D"/>
                </a:solidFill>
                <a:latin typeface="Cambria"/>
                <a:cs typeface="Cambria"/>
              </a:rPr>
              <a:t>to</a:t>
            </a:r>
            <a:r>
              <a:rPr sz="110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71441D"/>
                </a:solidFill>
                <a:latin typeface="Cambria"/>
                <a:cs typeface="Cambria"/>
              </a:rPr>
              <a:t>preprocess</a:t>
            </a:r>
            <a:r>
              <a:rPr sz="110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71441D"/>
                </a:solidFill>
                <a:latin typeface="Cambria"/>
                <a:cs typeface="Cambria"/>
              </a:rPr>
              <a:t>the</a:t>
            </a:r>
            <a:r>
              <a:rPr sz="1100" i="1" spc="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5" dirty="0">
                <a:solidFill>
                  <a:srgbClr val="71441D"/>
                </a:solidFill>
                <a:latin typeface="Cambria"/>
                <a:cs typeface="Cambria"/>
              </a:rPr>
              <a:t>text</a:t>
            </a:r>
            <a:r>
              <a:rPr sz="110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5" dirty="0">
                <a:solidFill>
                  <a:srgbClr val="71441D"/>
                </a:solidFill>
                <a:latin typeface="Cambria"/>
                <a:cs typeface="Cambria"/>
              </a:rPr>
              <a:t>by </a:t>
            </a:r>
            <a:r>
              <a:rPr sz="110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71441D"/>
                </a:solidFill>
                <a:latin typeface="Cambria"/>
                <a:cs typeface="Cambria"/>
              </a:rPr>
              <a:t>converting</a:t>
            </a:r>
            <a:r>
              <a:rPr sz="1100" i="1" spc="15" dirty="0">
                <a:solidFill>
                  <a:srgbClr val="71441D"/>
                </a:solidFill>
                <a:latin typeface="Cambria"/>
                <a:cs typeface="Cambria"/>
              </a:rPr>
              <a:t> it into </a:t>
            </a:r>
            <a:r>
              <a:rPr sz="1100" i="1" spc="10" dirty="0">
                <a:solidFill>
                  <a:srgbClr val="71441D"/>
                </a:solidFill>
                <a:latin typeface="Cambria"/>
                <a:cs typeface="Cambria"/>
              </a:rPr>
              <a:t>a</a:t>
            </a:r>
            <a:r>
              <a:rPr sz="110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71441D"/>
                </a:solidFill>
                <a:latin typeface="Cambria"/>
                <a:cs typeface="Cambria"/>
              </a:rPr>
              <a:t>bag</a:t>
            </a:r>
            <a:r>
              <a:rPr sz="1100" i="1" spc="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71441D"/>
                </a:solidFill>
                <a:latin typeface="Cambria"/>
                <a:cs typeface="Cambria"/>
              </a:rPr>
              <a:t>of </a:t>
            </a:r>
            <a:r>
              <a:rPr sz="1100" i="1" spc="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10" dirty="0">
                <a:solidFill>
                  <a:srgbClr val="71441D"/>
                </a:solidFill>
                <a:latin typeface="Cambria"/>
                <a:cs typeface="Cambria"/>
              </a:rPr>
              <a:t>words,</a:t>
            </a:r>
            <a:r>
              <a:rPr sz="1100" i="1" spc="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15" dirty="0">
                <a:solidFill>
                  <a:srgbClr val="71441D"/>
                </a:solidFill>
                <a:latin typeface="Cambria"/>
                <a:cs typeface="Cambria"/>
              </a:rPr>
              <a:t>which</a:t>
            </a:r>
            <a:r>
              <a:rPr sz="110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71441D"/>
                </a:solidFill>
                <a:latin typeface="Cambria"/>
                <a:cs typeface="Cambria"/>
              </a:rPr>
              <a:t>keeps</a:t>
            </a:r>
            <a:r>
              <a:rPr sz="1100" i="1" spc="10" dirty="0">
                <a:solidFill>
                  <a:srgbClr val="71441D"/>
                </a:solidFill>
                <a:latin typeface="Cambria"/>
                <a:cs typeface="Cambria"/>
              </a:rPr>
              <a:t> a </a:t>
            </a:r>
            <a:r>
              <a:rPr sz="1100" i="1" spc="5" dirty="0">
                <a:solidFill>
                  <a:srgbClr val="71441D"/>
                </a:solidFill>
                <a:latin typeface="Cambria"/>
                <a:cs typeface="Cambria"/>
              </a:rPr>
              <a:t>count </a:t>
            </a:r>
            <a:r>
              <a:rPr sz="110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71441D"/>
                </a:solidFill>
                <a:latin typeface="Cambria"/>
                <a:cs typeface="Cambria"/>
              </a:rPr>
              <a:t>of</a:t>
            </a:r>
            <a:r>
              <a:rPr sz="110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71441D"/>
                </a:solidFill>
                <a:latin typeface="Cambria"/>
                <a:cs typeface="Cambria"/>
              </a:rPr>
              <a:t>the</a:t>
            </a:r>
            <a:r>
              <a:rPr sz="110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71441D"/>
                </a:solidFill>
                <a:latin typeface="Cambria"/>
                <a:cs typeface="Cambria"/>
              </a:rPr>
              <a:t>total</a:t>
            </a:r>
            <a:r>
              <a:rPr sz="1100" i="1" spc="2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71441D"/>
                </a:solidFill>
                <a:latin typeface="Cambria"/>
                <a:cs typeface="Cambria"/>
              </a:rPr>
              <a:t>occurrences</a:t>
            </a:r>
            <a:r>
              <a:rPr sz="110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71441D"/>
                </a:solidFill>
                <a:latin typeface="Cambria"/>
                <a:cs typeface="Cambria"/>
              </a:rPr>
              <a:t>of </a:t>
            </a:r>
            <a:r>
              <a:rPr sz="1100" i="1" spc="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71441D"/>
                </a:solidFill>
                <a:latin typeface="Cambria"/>
                <a:cs typeface="Cambria"/>
              </a:rPr>
              <a:t>most</a:t>
            </a:r>
            <a:r>
              <a:rPr sz="1100" i="1" spc="10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71441D"/>
                </a:solidFill>
                <a:latin typeface="Cambria"/>
                <a:cs typeface="Cambria"/>
              </a:rPr>
              <a:t>frequently</a:t>
            </a:r>
            <a:r>
              <a:rPr sz="1100" i="1" spc="15" dirty="0">
                <a:solidFill>
                  <a:srgbClr val="71441D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71441D"/>
                </a:solidFill>
                <a:latin typeface="Cambria"/>
                <a:cs typeface="Cambria"/>
              </a:rPr>
              <a:t>used</a:t>
            </a:r>
            <a:r>
              <a:rPr sz="1100" i="1" spc="10" dirty="0">
                <a:solidFill>
                  <a:srgbClr val="71441D"/>
                </a:solidFill>
                <a:latin typeface="Cambria"/>
                <a:cs typeface="Cambria"/>
              </a:rPr>
              <a:t> words.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999691"/>
            <a:ext cx="1277620" cy="1292225"/>
            <a:chOff x="0" y="1999691"/>
            <a:chExt cx="1277620" cy="12922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81593"/>
              <a:ext cx="1277150" cy="5102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99691"/>
              <a:ext cx="351129" cy="129214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599163" y="0"/>
            <a:ext cx="2253615" cy="3263900"/>
            <a:chOff x="3599163" y="0"/>
            <a:chExt cx="2253615" cy="32639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3010" y="0"/>
              <a:ext cx="1019149" cy="32635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163" y="0"/>
              <a:ext cx="1261901" cy="4030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3749" y="0"/>
              <a:ext cx="506576" cy="1093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CFB8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9258" y="1520106"/>
            <a:ext cx="1880870" cy="14890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700" indent="-12763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140335" algn="l"/>
              </a:tabLst>
            </a:pPr>
            <a:r>
              <a:rPr sz="950" i="1" spc="5" dirty="0">
                <a:latin typeface="Times New Roman"/>
                <a:cs typeface="Times New Roman"/>
              </a:rPr>
              <a:t>NLTK</a:t>
            </a:r>
            <a:r>
              <a:rPr sz="950" i="1" spc="-20" dirty="0">
                <a:latin typeface="Times New Roman"/>
                <a:cs typeface="Times New Roman"/>
              </a:rPr>
              <a:t> </a:t>
            </a:r>
            <a:r>
              <a:rPr sz="950" i="1" spc="25" dirty="0">
                <a:latin typeface="Times New Roman"/>
                <a:cs typeface="Times New Roman"/>
              </a:rPr>
              <a:t>(Natural</a:t>
            </a:r>
            <a:r>
              <a:rPr sz="950" i="1" spc="-15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Language</a:t>
            </a:r>
            <a:r>
              <a:rPr sz="950" i="1" spc="-15" dirty="0">
                <a:latin typeface="Times New Roman"/>
                <a:cs typeface="Times New Roman"/>
              </a:rPr>
              <a:t> </a:t>
            </a:r>
            <a:r>
              <a:rPr sz="950" i="1" spc="10" dirty="0">
                <a:latin typeface="Times New Roman"/>
                <a:cs typeface="Times New Roman"/>
              </a:rPr>
              <a:t>Toolkit)</a:t>
            </a:r>
            <a:endParaRPr sz="950">
              <a:latin typeface="Times New Roman"/>
              <a:cs typeface="Times New Roman"/>
            </a:endParaRPr>
          </a:p>
          <a:p>
            <a:pPr marL="139700" indent="-12763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140335" algn="l"/>
              </a:tabLst>
            </a:pPr>
            <a:r>
              <a:rPr sz="950" i="1" spc="5" dirty="0">
                <a:latin typeface="Times New Roman"/>
                <a:cs typeface="Times New Roman"/>
              </a:rPr>
              <a:t>TextBlob</a:t>
            </a:r>
            <a:endParaRPr sz="950">
              <a:latin typeface="Times New Roman"/>
              <a:cs typeface="Times New Roman"/>
            </a:endParaRPr>
          </a:p>
          <a:p>
            <a:pPr marL="12700" marR="6985">
              <a:lnSpc>
                <a:spcPct val="101099"/>
              </a:lnSpc>
              <a:buAutoNum type="arabicPeriod"/>
              <a:tabLst>
                <a:tab pos="140335" algn="l"/>
              </a:tabLst>
            </a:pPr>
            <a:r>
              <a:rPr sz="950" i="1" spc="-10" dirty="0">
                <a:latin typeface="Times New Roman"/>
                <a:cs typeface="Times New Roman"/>
              </a:rPr>
              <a:t>VADER</a:t>
            </a:r>
            <a:r>
              <a:rPr sz="950" i="1" spc="5" dirty="0">
                <a:latin typeface="Times New Roman"/>
                <a:cs typeface="Times New Roman"/>
              </a:rPr>
              <a:t> </a:t>
            </a:r>
            <a:r>
              <a:rPr sz="950" i="1" spc="-5" dirty="0">
                <a:latin typeface="Times New Roman"/>
                <a:cs typeface="Times New Roman"/>
              </a:rPr>
              <a:t>(Valence</a:t>
            </a:r>
            <a:r>
              <a:rPr sz="950" i="1" spc="10" dirty="0">
                <a:latin typeface="Times New Roman"/>
                <a:cs typeface="Times New Roman"/>
              </a:rPr>
              <a:t> </a:t>
            </a:r>
            <a:r>
              <a:rPr sz="950" i="1" spc="5" dirty="0">
                <a:latin typeface="Times New Roman"/>
                <a:cs typeface="Times New Roman"/>
              </a:rPr>
              <a:t>Aware </a:t>
            </a:r>
            <a:r>
              <a:rPr sz="950" i="1" spc="10" dirty="0">
                <a:latin typeface="Times New Roman"/>
                <a:cs typeface="Times New Roman"/>
              </a:rPr>
              <a:t> </a:t>
            </a:r>
            <a:r>
              <a:rPr sz="950" i="1" spc="20" dirty="0">
                <a:latin typeface="Times New Roman"/>
                <a:cs typeface="Times New Roman"/>
              </a:rPr>
              <a:t>Dictionary</a:t>
            </a:r>
            <a:r>
              <a:rPr sz="950" i="1" spc="-20" dirty="0">
                <a:latin typeface="Times New Roman"/>
                <a:cs typeface="Times New Roman"/>
              </a:rPr>
              <a:t> </a:t>
            </a:r>
            <a:r>
              <a:rPr sz="950" i="1" spc="35" dirty="0">
                <a:latin typeface="Times New Roman"/>
                <a:cs typeface="Times New Roman"/>
              </a:rPr>
              <a:t>and</a:t>
            </a:r>
            <a:r>
              <a:rPr sz="950" i="1" spc="-20" dirty="0">
                <a:latin typeface="Times New Roman"/>
                <a:cs typeface="Times New Roman"/>
              </a:rPr>
              <a:t> </a:t>
            </a:r>
            <a:r>
              <a:rPr sz="950" i="1" spc="25" dirty="0">
                <a:latin typeface="Times New Roman"/>
                <a:cs typeface="Times New Roman"/>
              </a:rPr>
              <a:t>sEntiment</a:t>
            </a:r>
            <a:r>
              <a:rPr sz="950" i="1" spc="-20" dirty="0">
                <a:latin typeface="Times New Roman"/>
                <a:cs typeface="Times New Roman"/>
              </a:rPr>
              <a:t> </a:t>
            </a:r>
            <a:r>
              <a:rPr sz="950" i="1" spc="5" dirty="0">
                <a:latin typeface="Times New Roman"/>
                <a:cs typeface="Times New Roman"/>
              </a:rPr>
              <a:t>Reasoner)</a:t>
            </a:r>
            <a:endParaRPr sz="950">
              <a:latin typeface="Times New Roman"/>
              <a:cs typeface="Times New Roman"/>
            </a:endParaRPr>
          </a:p>
          <a:p>
            <a:pPr marL="139700" indent="-12763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140335" algn="l"/>
              </a:tabLst>
            </a:pPr>
            <a:r>
              <a:rPr sz="950" i="1" spc="-10" dirty="0">
                <a:latin typeface="Times New Roman"/>
                <a:cs typeface="Times New Roman"/>
              </a:rPr>
              <a:t>spaCy</a:t>
            </a:r>
            <a:endParaRPr sz="950">
              <a:latin typeface="Times New Roman"/>
              <a:cs typeface="Times New Roman"/>
            </a:endParaRPr>
          </a:p>
          <a:p>
            <a:pPr marL="12700" marR="224790">
              <a:lnSpc>
                <a:spcPct val="101099"/>
              </a:lnSpc>
              <a:buAutoNum type="arabicPeriod"/>
              <a:tabLst>
                <a:tab pos="140335" algn="l"/>
              </a:tabLst>
            </a:pPr>
            <a:r>
              <a:rPr sz="950" i="1" spc="5" dirty="0">
                <a:latin typeface="Times New Roman"/>
                <a:cs typeface="Times New Roman"/>
              </a:rPr>
              <a:t>Transformers</a:t>
            </a:r>
            <a:r>
              <a:rPr sz="950" i="1" spc="-40" dirty="0">
                <a:latin typeface="Times New Roman"/>
                <a:cs typeface="Times New Roman"/>
              </a:rPr>
              <a:t> </a:t>
            </a:r>
            <a:r>
              <a:rPr sz="950" i="1" spc="20" dirty="0">
                <a:latin typeface="Times New Roman"/>
                <a:cs typeface="Times New Roman"/>
              </a:rPr>
              <a:t>(Hugging</a:t>
            </a:r>
            <a:r>
              <a:rPr sz="950" i="1" spc="-35" dirty="0">
                <a:latin typeface="Times New Roman"/>
                <a:cs typeface="Times New Roman"/>
              </a:rPr>
              <a:t> </a:t>
            </a:r>
            <a:r>
              <a:rPr sz="950" i="1" spc="-25" dirty="0">
                <a:latin typeface="Times New Roman"/>
                <a:cs typeface="Times New Roman"/>
              </a:rPr>
              <a:t>Face's </a:t>
            </a:r>
            <a:r>
              <a:rPr sz="950" i="1" spc="-220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library)</a:t>
            </a:r>
            <a:endParaRPr sz="950">
              <a:latin typeface="Times New Roman"/>
              <a:cs typeface="Times New Roman"/>
            </a:endParaRPr>
          </a:p>
          <a:p>
            <a:pPr marL="139700" indent="-1276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40335" algn="l"/>
              </a:tabLst>
            </a:pPr>
            <a:r>
              <a:rPr sz="950" i="1" spc="10" dirty="0">
                <a:latin typeface="Times New Roman"/>
                <a:cs typeface="Times New Roman"/>
              </a:rPr>
              <a:t>Stanford</a:t>
            </a:r>
            <a:r>
              <a:rPr sz="950" i="1" spc="-45" dirty="0">
                <a:latin typeface="Times New Roman"/>
                <a:cs typeface="Times New Roman"/>
              </a:rPr>
              <a:t> </a:t>
            </a:r>
            <a:r>
              <a:rPr sz="950" i="1" spc="5" dirty="0">
                <a:latin typeface="Times New Roman"/>
                <a:cs typeface="Times New Roman"/>
              </a:rPr>
              <a:t>NLP</a:t>
            </a:r>
            <a:endParaRPr sz="950">
              <a:latin typeface="Times New Roman"/>
              <a:cs typeface="Times New Roman"/>
            </a:endParaRPr>
          </a:p>
          <a:p>
            <a:pPr marL="12700" marR="139065">
              <a:lnSpc>
                <a:spcPct val="101099"/>
              </a:lnSpc>
              <a:buAutoNum type="arabicPeriod"/>
              <a:tabLst>
                <a:tab pos="140335" algn="l"/>
              </a:tabLst>
            </a:pPr>
            <a:r>
              <a:rPr sz="950" i="1" spc="40" dirty="0">
                <a:latin typeface="Times New Roman"/>
                <a:cs typeface="Times New Roman"/>
              </a:rPr>
              <a:t>IBM</a:t>
            </a:r>
            <a:r>
              <a:rPr sz="950" i="1" spc="-30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Watson</a:t>
            </a:r>
            <a:r>
              <a:rPr sz="950" i="1" spc="-25" dirty="0">
                <a:latin typeface="Times New Roman"/>
                <a:cs typeface="Times New Roman"/>
              </a:rPr>
              <a:t> </a:t>
            </a:r>
            <a:r>
              <a:rPr sz="950" i="1" spc="25" dirty="0">
                <a:latin typeface="Times New Roman"/>
                <a:cs typeface="Times New Roman"/>
              </a:rPr>
              <a:t>Natural</a:t>
            </a:r>
            <a:r>
              <a:rPr sz="950" i="1" spc="-25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Language </a:t>
            </a:r>
            <a:r>
              <a:rPr sz="950" i="1" spc="-225" dirty="0">
                <a:latin typeface="Times New Roman"/>
                <a:cs typeface="Times New Roman"/>
              </a:rPr>
              <a:t> </a:t>
            </a:r>
            <a:r>
              <a:rPr sz="950" i="1" spc="15" dirty="0">
                <a:latin typeface="Times New Roman"/>
                <a:cs typeface="Times New Roman"/>
              </a:rPr>
              <a:t>Understanding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1029" y="475596"/>
            <a:ext cx="2570480" cy="31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sz="950" b="1" i="1" spc="-5" dirty="0">
                <a:solidFill>
                  <a:srgbClr val="000000"/>
                </a:solidFill>
                <a:latin typeface="Cambria"/>
                <a:cs typeface="Cambria"/>
              </a:rPr>
              <a:t>Some </a:t>
            </a:r>
            <a:r>
              <a:rPr sz="950" b="1" i="1" dirty="0">
                <a:solidFill>
                  <a:srgbClr val="000000"/>
                </a:solidFill>
                <a:latin typeface="Cambria"/>
                <a:cs typeface="Cambria"/>
              </a:rPr>
              <a:t>common</a:t>
            </a:r>
            <a:r>
              <a:rPr sz="950" b="1" i="1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950" b="1" i="1" spc="-10" dirty="0">
                <a:solidFill>
                  <a:srgbClr val="000000"/>
                </a:solidFill>
                <a:latin typeface="Cambria"/>
                <a:cs typeface="Cambria"/>
              </a:rPr>
              <a:t>tools</a:t>
            </a:r>
            <a:r>
              <a:rPr sz="950" b="1" i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950" b="1" i="1" spc="5" dirty="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sz="950" b="1" i="1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950" b="1" i="1" spc="-10" dirty="0">
                <a:solidFill>
                  <a:srgbClr val="000000"/>
                </a:solidFill>
                <a:latin typeface="Cambria"/>
                <a:cs typeface="Cambria"/>
              </a:rPr>
              <a:t>libraries</a:t>
            </a:r>
            <a:r>
              <a:rPr sz="950" b="1" i="1" dirty="0">
                <a:solidFill>
                  <a:srgbClr val="000000"/>
                </a:solidFill>
                <a:latin typeface="Cambria"/>
                <a:cs typeface="Cambria"/>
              </a:rPr>
              <a:t> for</a:t>
            </a:r>
            <a:r>
              <a:rPr sz="950" b="1" i="1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950" b="1" i="1" spc="-10" dirty="0">
                <a:solidFill>
                  <a:srgbClr val="000000"/>
                </a:solidFill>
                <a:latin typeface="Cambria"/>
                <a:cs typeface="Cambria"/>
              </a:rPr>
              <a:t>sentiment </a:t>
            </a:r>
            <a:r>
              <a:rPr sz="950" b="1" i="1" spc="-19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950" b="1" i="1" dirty="0">
                <a:solidFill>
                  <a:srgbClr val="000000"/>
                </a:solidFill>
                <a:latin typeface="Cambria"/>
                <a:cs typeface="Cambria"/>
              </a:rPr>
              <a:t>analysis</a:t>
            </a:r>
            <a:r>
              <a:rPr sz="950" b="1" i="1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950" b="1" i="1" spc="15" dirty="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sz="950" b="1" i="1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950" b="1" i="1" spc="5" dirty="0">
                <a:solidFill>
                  <a:srgbClr val="000000"/>
                </a:solidFill>
                <a:latin typeface="Cambria"/>
                <a:cs typeface="Cambria"/>
              </a:rPr>
              <a:t>Python</a:t>
            </a:r>
            <a:endParaRPr sz="95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3010" y="0"/>
            <a:ext cx="1019149" cy="32635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59" y="0"/>
            <a:ext cx="220192" cy="32918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8171" y="877964"/>
            <a:ext cx="319734" cy="5945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E6E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8591" y="752959"/>
            <a:ext cx="4977130" cy="1732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293370" algn="ctr">
              <a:lnSpc>
                <a:spcPct val="100000"/>
              </a:lnSpc>
              <a:spcBef>
                <a:spcPts val="120"/>
              </a:spcBef>
            </a:pPr>
            <a:r>
              <a:rPr sz="1300" i="1" spc="-35" dirty="0">
                <a:latin typeface="Cambria"/>
                <a:cs typeface="Cambria"/>
              </a:rPr>
              <a:t>To</a:t>
            </a:r>
            <a:r>
              <a:rPr sz="1300" i="1" dirty="0">
                <a:latin typeface="Cambria"/>
                <a:cs typeface="Cambria"/>
              </a:rPr>
              <a:t> </a:t>
            </a:r>
            <a:r>
              <a:rPr sz="1300" i="1" spc="25" dirty="0">
                <a:latin typeface="Cambria"/>
                <a:cs typeface="Cambria"/>
              </a:rPr>
              <a:t>sum</a:t>
            </a:r>
            <a:r>
              <a:rPr sz="1300" i="1" spc="5" dirty="0">
                <a:latin typeface="Cambria"/>
                <a:cs typeface="Cambria"/>
              </a:rPr>
              <a:t> </a:t>
            </a:r>
            <a:r>
              <a:rPr sz="1300" i="1" spc="65" dirty="0">
                <a:latin typeface="Cambria"/>
                <a:cs typeface="Cambria"/>
              </a:rPr>
              <a:t>up.....</a:t>
            </a:r>
            <a:endParaRPr sz="1300">
              <a:latin typeface="Cambria"/>
              <a:cs typeface="Cambria"/>
            </a:endParaRPr>
          </a:p>
          <a:p>
            <a:pPr marL="12065" marR="5080" indent="-635" algn="ctr">
              <a:lnSpc>
                <a:spcPct val="101499"/>
              </a:lnSpc>
              <a:spcBef>
                <a:spcPts val="1175"/>
              </a:spcBef>
            </a:pPr>
            <a:r>
              <a:rPr sz="1300" i="1" dirty="0">
                <a:latin typeface="Cambria"/>
                <a:cs typeface="Cambria"/>
              </a:rPr>
              <a:t>Sentiment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10" dirty="0">
                <a:latin typeface="Cambria"/>
                <a:cs typeface="Cambria"/>
              </a:rPr>
              <a:t>analysis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10" dirty="0">
                <a:latin typeface="Cambria"/>
                <a:cs typeface="Cambria"/>
              </a:rPr>
              <a:t>is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a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powerful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tool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that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25" dirty="0">
                <a:latin typeface="Cambria"/>
                <a:cs typeface="Cambria"/>
              </a:rPr>
              <a:t>you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can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use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to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-20" dirty="0">
                <a:latin typeface="Cambria"/>
                <a:cs typeface="Cambria"/>
              </a:rPr>
              <a:t>solve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-20" dirty="0">
                <a:latin typeface="Cambria"/>
                <a:cs typeface="Cambria"/>
              </a:rPr>
              <a:t>problems </a:t>
            </a:r>
            <a:r>
              <a:rPr sz="1300" i="1" spc="-270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from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brand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inﬂuence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to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market</a:t>
            </a:r>
            <a:r>
              <a:rPr sz="1300" i="1" spc="25" dirty="0">
                <a:latin typeface="Cambria"/>
                <a:cs typeface="Cambria"/>
              </a:rPr>
              <a:t> monitoring. </a:t>
            </a:r>
            <a:r>
              <a:rPr sz="1300" i="1" spc="5" dirty="0">
                <a:latin typeface="Cambria"/>
                <a:cs typeface="Cambria"/>
              </a:rPr>
              <a:t>New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tools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30" dirty="0">
                <a:latin typeface="Cambria"/>
                <a:cs typeface="Cambria"/>
              </a:rPr>
              <a:t>are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15" dirty="0">
                <a:latin typeface="Cambria"/>
                <a:cs typeface="Cambria"/>
              </a:rPr>
              <a:t>built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10" dirty="0">
                <a:latin typeface="Cambria"/>
                <a:cs typeface="Cambria"/>
              </a:rPr>
              <a:t>around </a:t>
            </a:r>
            <a:r>
              <a:rPr sz="1300" i="1" spc="-275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sentiment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10" dirty="0">
                <a:latin typeface="Cambria"/>
                <a:cs typeface="Cambria"/>
              </a:rPr>
              <a:t>analysis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to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help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businesses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25" dirty="0">
                <a:latin typeface="Cambria"/>
                <a:cs typeface="Cambria"/>
              </a:rPr>
              <a:t>become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20" dirty="0">
                <a:latin typeface="Cambria"/>
                <a:cs typeface="Cambria"/>
              </a:rPr>
              <a:t>more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10" dirty="0">
                <a:latin typeface="Cambria"/>
                <a:cs typeface="Cambria"/>
              </a:rPr>
              <a:t>eﬃcient.</a:t>
            </a:r>
            <a:endParaRPr sz="1300">
              <a:latin typeface="Cambria"/>
              <a:cs typeface="Cambria"/>
            </a:endParaRPr>
          </a:p>
          <a:p>
            <a:pPr marL="69215" marR="61594" algn="ctr">
              <a:lnSpc>
                <a:spcPct val="101499"/>
              </a:lnSpc>
              <a:spcBef>
                <a:spcPts val="1170"/>
              </a:spcBef>
            </a:pPr>
            <a:r>
              <a:rPr sz="1300" i="1" dirty="0">
                <a:latin typeface="Cambria"/>
                <a:cs typeface="Cambria"/>
              </a:rPr>
              <a:t>Sentiment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10" dirty="0">
                <a:latin typeface="Cambria"/>
                <a:cs typeface="Cambria"/>
              </a:rPr>
              <a:t>analysis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10" dirty="0">
                <a:latin typeface="Cambria"/>
                <a:cs typeface="Cambria"/>
              </a:rPr>
              <a:t>is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used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for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25" dirty="0">
                <a:latin typeface="Cambria"/>
                <a:cs typeface="Cambria"/>
              </a:rPr>
              <a:t>many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buisness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to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analye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their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customer </a:t>
            </a:r>
            <a:r>
              <a:rPr sz="1300" i="1" spc="-275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reviews</a:t>
            </a:r>
            <a:r>
              <a:rPr sz="1300" i="1" spc="20" dirty="0">
                <a:latin typeface="Cambria"/>
                <a:cs typeface="Cambria"/>
              </a:rPr>
              <a:t> and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10" dirty="0">
                <a:latin typeface="Cambria"/>
                <a:cs typeface="Cambria"/>
              </a:rPr>
              <a:t>gain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the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required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insights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10" dirty="0">
                <a:latin typeface="Cambria"/>
                <a:cs typeface="Cambria"/>
              </a:rPr>
              <a:t>which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can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improve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their </a:t>
            </a:r>
            <a:r>
              <a:rPr sz="1300" i="1" spc="5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peroformance.</a:t>
            </a:r>
            <a:endParaRPr sz="13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49" y="349720"/>
            <a:ext cx="5669900" cy="27847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B3E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873" y="645395"/>
            <a:ext cx="309562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i="1" spc="85" dirty="0">
                <a:solidFill>
                  <a:srgbClr val="000000"/>
                </a:solidFill>
                <a:latin typeface="Times New Roman"/>
                <a:cs typeface="Times New Roman"/>
              </a:rPr>
              <a:t>what</a:t>
            </a:r>
            <a:r>
              <a:rPr sz="215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15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i="1" spc="50" dirty="0">
                <a:solidFill>
                  <a:srgbClr val="000000"/>
                </a:solidFill>
                <a:latin typeface="Times New Roman"/>
                <a:cs typeface="Times New Roman"/>
              </a:rPr>
              <a:t>sentiment</a:t>
            </a:r>
            <a:r>
              <a:rPr sz="215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5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analysis?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873" y="1454984"/>
            <a:ext cx="3076575" cy="99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95"/>
              </a:spcBef>
            </a:pPr>
            <a:r>
              <a:rPr sz="1250" i="1" spc="35" dirty="0">
                <a:latin typeface="Times New Roman"/>
                <a:cs typeface="Times New Roman"/>
              </a:rPr>
              <a:t>Sentiment </a:t>
            </a:r>
            <a:r>
              <a:rPr sz="1250" i="1" spc="10" dirty="0">
                <a:latin typeface="Times New Roman"/>
                <a:cs typeface="Times New Roman"/>
              </a:rPr>
              <a:t>analysis </a:t>
            </a:r>
            <a:r>
              <a:rPr sz="1250" i="1" dirty="0">
                <a:latin typeface="Times New Roman"/>
                <a:cs typeface="Times New Roman"/>
              </a:rPr>
              <a:t>is </a:t>
            </a:r>
            <a:r>
              <a:rPr sz="1250" i="1" spc="30" dirty="0">
                <a:latin typeface="Times New Roman"/>
                <a:cs typeface="Times New Roman"/>
              </a:rPr>
              <a:t>a </a:t>
            </a:r>
            <a:r>
              <a:rPr sz="1250" i="1" spc="15" dirty="0">
                <a:latin typeface="Times New Roman"/>
                <a:cs typeface="Times New Roman"/>
              </a:rPr>
              <a:t>technique </a:t>
            </a:r>
            <a:r>
              <a:rPr sz="1250" i="1" spc="20" dirty="0">
                <a:latin typeface="Times New Roman"/>
                <a:cs typeface="Times New Roman"/>
              </a:rPr>
              <a:t>through </a:t>
            </a:r>
            <a:r>
              <a:rPr sz="1250" i="1" spc="25" dirty="0">
                <a:latin typeface="Times New Roman"/>
                <a:cs typeface="Times New Roman"/>
              </a:rPr>
              <a:t> </a:t>
            </a:r>
            <a:r>
              <a:rPr sz="1250" i="1" spc="30" dirty="0">
                <a:latin typeface="Times New Roman"/>
                <a:cs typeface="Times New Roman"/>
              </a:rPr>
              <a:t>which you </a:t>
            </a:r>
            <a:r>
              <a:rPr sz="1250" i="1" spc="20" dirty="0">
                <a:latin typeface="Times New Roman"/>
                <a:cs typeface="Times New Roman"/>
              </a:rPr>
              <a:t>can </a:t>
            </a:r>
            <a:r>
              <a:rPr sz="1250" i="1" spc="25" dirty="0">
                <a:latin typeface="Times New Roman"/>
                <a:cs typeface="Times New Roman"/>
              </a:rPr>
              <a:t>analyze </a:t>
            </a:r>
            <a:r>
              <a:rPr sz="1250" i="1" spc="30" dirty="0">
                <a:latin typeface="Times New Roman"/>
                <a:cs typeface="Times New Roman"/>
              </a:rPr>
              <a:t>a </a:t>
            </a:r>
            <a:r>
              <a:rPr sz="1250" i="1" spc="-20" dirty="0">
                <a:latin typeface="Times New Roman"/>
                <a:cs typeface="Times New Roman"/>
              </a:rPr>
              <a:t>piece </a:t>
            </a:r>
            <a:r>
              <a:rPr sz="1250" i="1" dirty="0">
                <a:latin typeface="Times New Roman"/>
                <a:cs typeface="Times New Roman"/>
              </a:rPr>
              <a:t>of </a:t>
            </a:r>
            <a:r>
              <a:rPr sz="1250" i="1" spc="50" dirty="0">
                <a:latin typeface="Times New Roman"/>
                <a:cs typeface="Times New Roman"/>
              </a:rPr>
              <a:t>text </a:t>
            </a:r>
            <a:r>
              <a:rPr sz="1250" i="1" spc="25" dirty="0">
                <a:latin typeface="Times New Roman"/>
                <a:cs typeface="Times New Roman"/>
              </a:rPr>
              <a:t>to </a:t>
            </a:r>
            <a:r>
              <a:rPr sz="1250" i="1" spc="30" dirty="0">
                <a:latin typeface="Times New Roman"/>
                <a:cs typeface="Times New Roman"/>
              </a:rPr>
              <a:t> </a:t>
            </a:r>
            <a:r>
              <a:rPr sz="1250" i="1" spc="20" dirty="0">
                <a:latin typeface="Times New Roman"/>
                <a:cs typeface="Times New Roman"/>
              </a:rPr>
              <a:t>determine</a:t>
            </a:r>
            <a:r>
              <a:rPr sz="1250" i="1" spc="-30" dirty="0">
                <a:latin typeface="Times New Roman"/>
                <a:cs typeface="Times New Roman"/>
              </a:rPr>
              <a:t> </a:t>
            </a:r>
            <a:r>
              <a:rPr sz="1250" i="1" spc="20" dirty="0">
                <a:latin typeface="Times New Roman"/>
                <a:cs typeface="Times New Roman"/>
              </a:rPr>
              <a:t>the</a:t>
            </a:r>
            <a:r>
              <a:rPr sz="1250" i="1" spc="-30" dirty="0">
                <a:latin typeface="Times New Roman"/>
                <a:cs typeface="Times New Roman"/>
              </a:rPr>
              <a:t> </a:t>
            </a:r>
            <a:r>
              <a:rPr sz="1250" i="1" spc="35" dirty="0">
                <a:latin typeface="Times New Roman"/>
                <a:cs typeface="Times New Roman"/>
              </a:rPr>
              <a:t>sentiment</a:t>
            </a:r>
            <a:r>
              <a:rPr sz="1250" i="1" spc="-30" dirty="0">
                <a:latin typeface="Times New Roman"/>
                <a:cs typeface="Times New Roman"/>
              </a:rPr>
              <a:t> </a:t>
            </a:r>
            <a:r>
              <a:rPr sz="1250" i="1" spc="25" dirty="0">
                <a:latin typeface="Times New Roman"/>
                <a:cs typeface="Times New Roman"/>
              </a:rPr>
              <a:t>behind</a:t>
            </a:r>
            <a:r>
              <a:rPr sz="1250" i="1" spc="-30" dirty="0">
                <a:latin typeface="Times New Roman"/>
                <a:cs typeface="Times New Roman"/>
              </a:rPr>
              <a:t> </a:t>
            </a:r>
            <a:r>
              <a:rPr sz="1250" i="1" spc="45" dirty="0">
                <a:latin typeface="Times New Roman"/>
                <a:cs typeface="Times New Roman"/>
              </a:rPr>
              <a:t>it.</a:t>
            </a:r>
            <a:r>
              <a:rPr sz="1250" i="1" spc="-30" dirty="0">
                <a:latin typeface="Times New Roman"/>
                <a:cs typeface="Times New Roman"/>
              </a:rPr>
              <a:t> </a:t>
            </a:r>
            <a:r>
              <a:rPr sz="1250" i="1" spc="25" dirty="0">
                <a:latin typeface="Times New Roman"/>
                <a:cs typeface="Times New Roman"/>
              </a:rPr>
              <a:t>It</a:t>
            </a:r>
            <a:r>
              <a:rPr sz="1250" i="1" spc="-25" dirty="0">
                <a:latin typeface="Times New Roman"/>
                <a:cs typeface="Times New Roman"/>
              </a:rPr>
              <a:t> </a:t>
            </a:r>
            <a:r>
              <a:rPr sz="1250" i="1" spc="10" dirty="0">
                <a:latin typeface="Times New Roman"/>
                <a:cs typeface="Times New Roman"/>
              </a:rPr>
              <a:t>combines </a:t>
            </a:r>
            <a:r>
              <a:rPr sz="1250" i="1" spc="-300" dirty="0">
                <a:latin typeface="Times New Roman"/>
                <a:cs typeface="Times New Roman"/>
              </a:rPr>
              <a:t> </a:t>
            </a:r>
            <a:r>
              <a:rPr sz="1250" i="1" spc="30" dirty="0">
                <a:latin typeface="Times New Roman"/>
                <a:cs typeface="Times New Roman"/>
              </a:rPr>
              <a:t>machine </a:t>
            </a:r>
            <a:r>
              <a:rPr sz="1250" i="1" spc="15" dirty="0">
                <a:latin typeface="Times New Roman"/>
                <a:cs typeface="Times New Roman"/>
              </a:rPr>
              <a:t>learning </a:t>
            </a:r>
            <a:r>
              <a:rPr sz="1250" i="1" spc="55" dirty="0">
                <a:latin typeface="Times New Roman"/>
                <a:cs typeface="Times New Roman"/>
              </a:rPr>
              <a:t>and </a:t>
            </a:r>
            <a:r>
              <a:rPr sz="1250" i="1" spc="25" dirty="0">
                <a:latin typeface="Times New Roman"/>
                <a:cs typeface="Times New Roman"/>
              </a:rPr>
              <a:t>natural </a:t>
            </a:r>
            <a:r>
              <a:rPr sz="1250" i="1" spc="10" dirty="0">
                <a:latin typeface="Times New Roman"/>
                <a:cs typeface="Times New Roman"/>
              </a:rPr>
              <a:t>language </a:t>
            </a:r>
            <a:r>
              <a:rPr sz="1250" i="1" spc="15" dirty="0">
                <a:latin typeface="Times New Roman"/>
                <a:cs typeface="Times New Roman"/>
              </a:rPr>
              <a:t> </a:t>
            </a:r>
            <a:r>
              <a:rPr sz="1250" i="1" spc="-10" dirty="0">
                <a:latin typeface="Times New Roman"/>
                <a:cs typeface="Times New Roman"/>
              </a:rPr>
              <a:t>processing</a:t>
            </a:r>
            <a:r>
              <a:rPr sz="1250" i="1" spc="-35" dirty="0">
                <a:latin typeface="Times New Roman"/>
                <a:cs typeface="Times New Roman"/>
              </a:rPr>
              <a:t> </a:t>
            </a:r>
            <a:r>
              <a:rPr sz="1250" i="1" spc="10" dirty="0">
                <a:latin typeface="Times New Roman"/>
                <a:cs typeface="Times New Roman"/>
              </a:rPr>
              <a:t>(NLP)</a:t>
            </a:r>
            <a:r>
              <a:rPr sz="1250" i="1" spc="-30" dirty="0">
                <a:latin typeface="Times New Roman"/>
                <a:cs typeface="Times New Roman"/>
              </a:rPr>
              <a:t> </a:t>
            </a:r>
            <a:r>
              <a:rPr sz="1250" i="1" spc="25" dirty="0">
                <a:latin typeface="Times New Roman"/>
                <a:cs typeface="Times New Roman"/>
              </a:rPr>
              <a:t>to</a:t>
            </a:r>
            <a:r>
              <a:rPr sz="1250" i="1" spc="-30" dirty="0">
                <a:latin typeface="Times New Roman"/>
                <a:cs typeface="Times New Roman"/>
              </a:rPr>
              <a:t> </a:t>
            </a:r>
            <a:r>
              <a:rPr sz="1250" i="1" spc="-5" dirty="0">
                <a:latin typeface="Times New Roman"/>
                <a:cs typeface="Times New Roman"/>
              </a:rPr>
              <a:t>achieve</a:t>
            </a:r>
            <a:r>
              <a:rPr sz="1250" i="1" spc="-30" dirty="0">
                <a:latin typeface="Times New Roman"/>
                <a:cs typeface="Times New Roman"/>
              </a:rPr>
              <a:t> </a:t>
            </a:r>
            <a:r>
              <a:rPr sz="1250" i="1" spc="30" dirty="0">
                <a:latin typeface="Times New Roman"/>
                <a:cs typeface="Times New Roman"/>
              </a:rPr>
              <a:t>this.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10114" y="0"/>
            <a:ext cx="2342515" cy="3291840"/>
            <a:chOff x="3510114" y="0"/>
            <a:chExt cx="2342515" cy="32918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0114" y="0"/>
              <a:ext cx="316458" cy="32918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3784" y="0"/>
              <a:ext cx="2188374" cy="32918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7295" y="415860"/>
            <a:ext cx="2736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5" dirty="0">
                <a:latin typeface="Cambria"/>
                <a:cs typeface="Cambria"/>
              </a:rPr>
              <a:t>Code</a:t>
            </a:r>
            <a:r>
              <a:rPr sz="2400" b="1" i="1" spc="-85" dirty="0">
                <a:latin typeface="Cambria"/>
                <a:cs typeface="Cambria"/>
              </a:rPr>
              <a:t> </a:t>
            </a:r>
            <a:r>
              <a:rPr sz="2400" b="1" i="1" spc="-40" dirty="0">
                <a:latin typeface="Cambria"/>
                <a:cs typeface="Cambria"/>
              </a:rPr>
              <a:t>representation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7676" y="1211911"/>
            <a:ext cx="3355975" cy="1013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6245" marR="36830" indent="-392430">
              <a:lnSpc>
                <a:spcPct val="102899"/>
              </a:lnSpc>
              <a:spcBef>
                <a:spcPts val="90"/>
              </a:spcBef>
            </a:pPr>
            <a:r>
              <a:rPr sz="1050" b="1" i="1" spc="-5" dirty="0">
                <a:solidFill>
                  <a:srgbClr val="0A1543"/>
                </a:solidFill>
                <a:latin typeface="Cambria"/>
                <a:cs typeface="Cambria"/>
              </a:rPr>
              <a:t>https://colab.research.google.com/drive/1LjI4JjnLLd2 </a:t>
            </a:r>
            <a:r>
              <a:rPr sz="1050" b="1" i="1" spc="-220" dirty="0">
                <a:solidFill>
                  <a:srgbClr val="0A1543"/>
                </a:solidFill>
                <a:latin typeface="Cambria"/>
                <a:cs typeface="Cambria"/>
              </a:rPr>
              <a:t> </a:t>
            </a:r>
            <a:r>
              <a:rPr sz="1050" b="1" i="1" spc="20" dirty="0">
                <a:solidFill>
                  <a:srgbClr val="0A1543"/>
                </a:solidFill>
                <a:latin typeface="Cambria"/>
                <a:cs typeface="Cambria"/>
              </a:rPr>
              <a:t>UNwQlVrgh_9HMvdE1D-qj?usp=sharing</a:t>
            </a:r>
            <a:endParaRPr sz="10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 dirty="0">
              <a:latin typeface="Cambria"/>
              <a:cs typeface="Cambria"/>
            </a:endParaRPr>
          </a:p>
          <a:p>
            <a:pPr marL="370205" marR="5080" indent="-358140">
              <a:lnSpc>
                <a:spcPct val="102899"/>
              </a:lnSpc>
              <a:spcBef>
                <a:spcPts val="950"/>
              </a:spcBef>
            </a:pPr>
            <a:r>
              <a:rPr sz="1050" b="1" i="1" spc="-5" dirty="0">
                <a:solidFill>
                  <a:srgbClr val="0A1543"/>
                </a:solidFill>
                <a:latin typeface="Cambria"/>
                <a:cs typeface="Cambria"/>
              </a:rPr>
              <a:t>https://colab.research.google.com/drive/1M3JxW07m4 </a:t>
            </a:r>
            <a:r>
              <a:rPr sz="1050" b="1" i="1" spc="-220" dirty="0">
                <a:solidFill>
                  <a:srgbClr val="0A1543"/>
                </a:solidFill>
                <a:latin typeface="Cambria"/>
                <a:cs typeface="Cambria"/>
              </a:rPr>
              <a:t> </a:t>
            </a:r>
            <a:r>
              <a:rPr sz="1050" b="1" i="1" spc="15" dirty="0">
                <a:solidFill>
                  <a:srgbClr val="0A1543"/>
                </a:solidFill>
                <a:latin typeface="Cambria"/>
                <a:cs typeface="Cambria"/>
              </a:rPr>
              <a:t>JFLr-yXxVmnW6TQeuLqDDri?usp=sharing</a:t>
            </a:r>
            <a:endParaRPr sz="10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263" y="647261"/>
            <a:ext cx="3151740" cy="21006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FC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3928" y="1392704"/>
            <a:ext cx="5262245" cy="83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499"/>
              </a:lnSpc>
              <a:spcBef>
                <a:spcPts val="95"/>
              </a:spcBef>
            </a:pPr>
            <a:r>
              <a:rPr sz="1300" i="1" spc="-10" dirty="0">
                <a:latin typeface="Cambria"/>
                <a:cs typeface="Cambria"/>
              </a:rPr>
              <a:t>The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20" dirty="0">
                <a:latin typeface="Cambria"/>
                <a:cs typeface="Cambria"/>
              </a:rPr>
              <a:t>task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of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natural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language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processing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to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determine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whether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a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25" dirty="0">
                <a:latin typeface="Cambria"/>
                <a:cs typeface="Cambria"/>
              </a:rPr>
              <a:t>piece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of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text </a:t>
            </a:r>
            <a:r>
              <a:rPr sz="1300" i="1" spc="-275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contains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some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subjective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15" dirty="0">
                <a:latin typeface="Cambria"/>
                <a:cs typeface="Cambria"/>
              </a:rPr>
              <a:t>information</a:t>
            </a:r>
            <a:r>
              <a:rPr sz="1300" i="1" spc="20" dirty="0">
                <a:latin typeface="Cambria"/>
                <a:cs typeface="Cambria"/>
              </a:rPr>
              <a:t> and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what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subjective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15" dirty="0">
                <a:latin typeface="Cambria"/>
                <a:cs typeface="Cambria"/>
              </a:rPr>
              <a:t>information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15" dirty="0">
                <a:latin typeface="Cambria"/>
                <a:cs typeface="Cambria"/>
              </a:rPr>
              <a:t>it 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expresses,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55" dirty="0">
                <a:latin typeface="Cambria"/>
                <a:cs typeface="Cambria"/>
              </a:rPr>
              <a:t>i.e.,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whether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the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attitude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behind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10" dirty="0">
                <a:latin typeface="Cambria"/>
                <a:cs typeface="Cambria"/>
              </a:rPr>
              <a:t>this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text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10" dirty="0">
                <a:latin typeface="Cambria"/>
                <a:cs typeface="Cambria"/>
              </a:rPr>
              <a:t>is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15" dirty="0">
                <a:latin typeface="Cambria"/>
                <a:cs typeface="Cambria"/>
              </a:rPr>
              <a:t>positive,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15" dirty="0">
                <a:latin typeface="Cambria"/>
                <a:cs typeface="Cambria"/>
              </a:rPr>
              <a:t>negative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or </a:t>
            </a:r>
            <a:r>
              <a:rPr sz="1300" i="1" spc="-5" dirty="0">
                <a:latin typeface="Cambria"/>
                <a:cs typeface="Cambria"/>
              </a:rPr>
              <a:t> </a:t>
            </a:r>
            <a:r>
              <a:rPr sz="1300" i="1" spc="15" dirty="0">
                <a:latin typeface="Cambria"/>
                <a:cs typeface="Cambria"/>
              </a:rPr>
              <a:t>neutral.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4936" y="544245"/>
            <a:ext cx="1722755" cy="619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900" i="1" spc="-65" dirty="0">
                <a:solidFill>
                  <a:srgbClr val="000000"/>
                </a:solidFill>
                <a:latin typeface="Cambria"/>
                <a:cs typeface="Cambria"/>
              </a:rPr>
              <a:t>Abstract</a:t>
            </a:r>
            <a:endParaRPr sz="39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6184" y="838289"/>
            <a:ext cx="1018379" cy="3200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7729" y="838289"/>
            <a:ext cx="1018372" cy="32002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02932" y="2210893"/>
            <a:ext cx="4721225" cy="923290"/>
            <a:chOff x="502932" y="2210893"/>
            <a:chExt cx="4721225" cy="92329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932" y="3011881"/>
              <a:ext cx="4721223" cy="1216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925" y="2210893"/>
              <a:ext cx="3595293" cy="8618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DEB4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1995" y="548933"/>
            <a:ext cx="2263775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i="1" spc="55" dirty="0">
                <a:solidFill>
                  <a:srgbClr val="000000"/>
                </a:solidFill>
                <a:latin typeface="Times New Roman"/>
                <a:cs typeface="Times New Roman"/>
              </a:rPr>
              <a:t>How</a:t>
            </a:r>
            <a:r>
              <a:rPr sz="225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50" i="1" spc="40" dirty="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sz="225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50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sz="2250" i="1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25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help?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0729" y="1249727"/>
            <a:ext cx="2243455" cy="9002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0029" indent="-22796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0665" algn="l"/>
              </a:tabLst>
            </a:pPr>
            <a:r>
              <a:rPr sz="1150" i="1" spc="-5" dirty="0">
                <a:latin typeface="Times New Roman"/>
                <a:cs typeface="Times New Roman"/>
              </a:rPr>
              <a:t>Social</a:t>
            </a:r>
            <a:r>
              <a:rPr sz="1150" i="1" spc="-40" dirty="0">
                <a:latin typeface="Times New Roman"/>
                <a:cs typeface="Times New Roman"/>
              </a:rPr>
              <a:t> </a:t>
            </a:r>
            <a:r>
              <a:rPr sz="1150" i="1" spc="30" dirty="0">
                <a:latin typeface="Times New Roman"/>
                <a:cs typeface="Times New Roman"/>
              </a:rPr>
              <a:t>Media</a:t>
            </a:r>
            <a:r>
              <a:rPr sz="1150" i="1" spc="-40" dirty="0">
                <a:latin typeface="Times New Roman"/>
                <a:cs typeface="Times New Roman"/>
              </a:rPr>
              <a:t> </a:t>
            </a:r>
            <a:r>
              <a:rPr sz="1150" i="1" spc="35" dirty="0">
                <a:latin typeface="Times New Roman"/>
                <a:cs typeface="Times New Roman"/>
              </a:rPr>
              <a:t>Sentiment</a:t>
            </a:r>
            <a:r>
              <a:rPr sz="1150" i="1" spc="-40" dirty="0">
                <a:latin typeface="Times New Roman"/>
                <a:cs typeface="Times New Roman"/>
              </a:rPr>
              <a:t> </a:t>
            </a:r>
            <a:r>
              <a:rPr sz="1150" i="1" spc="15" dirty="0">
                <a:latin typeface="Times New Roman"/>
                <a:cs typeface="Times New Roman"/>
              </a:rPr>
              <a:t>Analysis</a:t>
            </a:r>
            <a:endParaRPr sz="1150" dirty="0">
              <a:latin typeface="Times New Roman"/>
              <a:cs typeface="Times New Roman"/>
            </a:endParaRPr>
          </a:p>
          <a:p>
            <a:pPr marL="206375" indent="-19431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07010" algn="l"/>
              </a:tabLst>
            </a:pPr>
            <a:r>
              <a:rPr sz="1150" i="1" spc="15" dirty="0">
                <a:latin typeface="Times New Roman"/>
                <a:cs typeface="Times New Roman"/>
              </a:rPr>
              <a:t>Brand</a:t>
            </a:r>
            <a:r>
              <a:rPr sz="1150" i="1" spc="-45" dirty="0">
                <a:latin typeface="Times New Roman"/>
                <a:cs typeface="Times New Roman"/>
              </a:rPr>
              <a:t> </a:t>
            </a:r>
            <a:r>
              <a:rPr sz="1150" i="1" spc="5" dirty="0">
                <a:latin typeface="Times New Roman"/>
                <a:cs typeface="Times New Roman"/>
              </a:rPr>
              <a:t>Experience</a:t>
            </a:r>
            <a:r>
              <a:rPr sz="1150" i="1" spc="-45" dirty="0">
                <a:latin typeface="Times New Roman"/>
                <a:cs typeface="Times New Roman"/>
              </a:rPr>
              <a:t> </a:t>
            </a:r>
            <a:r>
              <a:rPr sz="1150" i="1" spc="15" dirty="0">
                <a:latin typeface="Times New Roman"/>
                <a:cs typeface="Times New Roman"/>
              </a:rPr>
              <a:t>Insights</a:t>
            </a:r>
            <a:endParaRPr sz="1150" dirty="0">
              <a:latin typeface="Times New Roman"/>
              <a:cs typeface="Times New Roman"/>
            </a:endParaRPr>
          </a:p>
          <a:p>
            <a:pPr marL="206375" indent="-19431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07010" algn="l"/>
              </a:tabLst>
            </a:pPr>
            <a:r>
              <a:rPr sz="1150" i="1" spc="10" dirty="0">
                <a:latin typeface="Times New Roman"/>
                <a:cs typeface="Times New Roman"/>
              </a:rPr>
              <a:t>Improve</a:t>
            </a:r>
            <a:r>
              <a:rPr sz="1150" i="1" spc="-40" dirty="0">
                <a:latin typeface="Times New Roman"/>
                <a:cs typeface="Times New Roman"/>
              </a:rPr>
              <a:t> </a:t>
            </a:r>
            <a:r>
              <a:rPr sz="1150" i="1" spc="10" dirty="0">
                <a:latin typeface="Times New Roman"/>
                <a:cs typeface="Times New Roman"/>
              </a:rPr>
              <a:t>Customer</a:t>
            </a:r>
            <a:endParaRPr sz="1150" dirty="0">
              <a:latin typeface="Times New Roman"/>
              <a:cs typeface="Times New Roman"/>
            </a:endParaRPr>
          </a:p>
          <a:p>
            <a:pPr marL="240029" indent="-22796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40665" algn="l"/>
              </a:tabLst>
            </a:pPr>
            <a:r>
              <a:rPr sz="1150" i="1" spc="15" dirty="0">
                <a:latin typeface="Times New Roman"/>
                <a:cs typeface="Times New Roman"/>
              </a:rPr>
              <a:t>News</a:t>
            </a:r>
            <a:r>
              <a:rPr sz="1150" i="1" spc="-50" dirty="0">
                <a:latin typeface="Times New Roman"/>
                <a:cs typeface="Times New Roman"/>
              </a:rPr>
              <a:t> </a:t>
            </a:r>
            <a:r>
              <a:rPr sz="1150" i="1" spc="15" dirty="0">
                <a:latin typeface="Times New Roman"/>
                <a:cs typeface="Times New Roman"/>
              </a:rPr>
              <a:t>Trend</a:t>
            </a:r>
            <a:r>
              <a:rPr sz="1150" i="1" spc="-45" dirty="0">
                <a:latin typeface="Times New Roman"/>
                <a:cs typeface="Times New Roman"/>
              </a:rPr>
              <a:t> </a:t>
            </a:r>
            <a:r>
              <a:rPr sz="1150" i="1" spc="15" dirty="0">
                <a:latin typeface="Times New Roman"/>
                <a:cs typeface="Times New Roman"/>
              </a:rPr>
              <a:t>Analysis</a:t>
            </a:r>
            <a:endParaRPr sz="1150" dirty="0">
              <a:latin typeface="Times New Roman"/>
              <a:cs typeface="Times New Roman"/>
            </a:endParaRPr>
          </a:p>
          <a:p>
            <a:pPr marL="206375" indent="-19431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07010" algn="l"/>
              </a:tabLst>
            </a:pPr>
            <a:r>
              <a:rPr sz="1150" i="1" spc="10" dirty="0">
                <a:latin typeface="Times New Roman"/>
                <a:cs typeface="Times New Roman"/>
              </a:rPr>
              <a:t>Real-Time</a:t>
            </a:r>
            <a:r>
              <a:rPr sz="1150" i="1" spc="-55" dirty="0">
                <a:latin typeface="Times New Roman"/>
                <a:cs typeface="Times New Roman"/>
              </a:rPr>
              <a:t> </a:t>
            </a:r>
            <a:r>
              <a:rPr sz="1150" i="1" spc="35" dirty="0">
                <a:latin typeface="Times New Roman"/>
                <a:cs typeface="Times New Roman"/>
              </a:rPr>
              <a:t>Sentiment</a:t>
            </a:r>
            <a:r>
              <a:rPr sz="1150" i="1" spc="-55" dirty="0">
                <a:latin typeface="Times New Roman"/>
                <a:cs typeface="Times New Roman"/>
              </a:rPr>
              <a:t> </a:t>
            </a:r>
            <a:r>
              <a:rPr sz="1150" i="1" spc="15" dirty="0">
                <a:latin typeface="Times New Roman"/>
                <a:cs typeface="Times New Roman"/>
              </a:rPr>
              <a:t>Insights</a:t>
            </a:r>
            <a:endParaRPr sz="115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462" y="2285174"/>
            <a:ext cx="1126528" cy="2276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49897" y="735736"/>
            <a:ext cx="1485900" cy="1456055"/>
            <a:chOff x="649897" y="735736"/>
            <a:chExt cx="1485900" cy="14560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897" y="1448708"/>
              <a:ext cx="1485658" cy="7428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18" y="735736"/>
              <a:ext cx="1071022" cy="910145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0" y="0"/>
            <a:ext cx="1096010" cy="1516380"/>
            <a:chOff x="0" y="0"/>
            <a:chExt cx="1096010" cy="15163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71932" cy="1516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37388"/>
              <a:ext cx="1095775" cy="47191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764176" y="1770939"/>
            <a:ext cx="1088390" cy="1521460"/>
            <a:chOff x="4764176" y="1770939"/>
            <a:chExt cx="1088390" cy="152146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97143" y="1770939"/>
              <a:ext cx="155016" cy="15209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4176" y="2711018"/>
              <a:ext cx="1087983" cy="4719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CDB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2196" cy="19736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33635" y="3092920"/>
            <a:ext cx="1609725" cy="199390"/>
            <a:chOff x="333635" y="3092920"/>
            <a:chExt cx="1609725" cy="1993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635" y="3092920"/>
              <a:ext cx="1063562" cy="1989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239" y="3092920"/>
              <a:ext cx="1063562" cy="1989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0" y="407568"/>
            <a:ext cx="2546350" cy="992505"/>
            <a:chOff x="0" y="407568"/>
            <a:chExt cx="2546350" cy="99250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07568"/>
              <a:ext cx="1229969" cy="2568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801" y="653250"/>
              <a:ext cx="2048253" cy="7467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3323" y="766147"/>
              <a:ext cx="1243609" cy="48439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Prob</a:t>
            </a:r>
            <a:r>
              <a:rPr spc="25" dirty="0"/>
              <a:t>l</a:t>
            </a:r>
            <a:r>
              <a:rPr spc="40" dirty="0"/>
              <a:t>e</a:t>
            </a:r>
            <a:r>
              <a:rPr spc="145" dirty="0"/>
              <a:t>m</a:t>
            </a: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69843" y="0"/>
            <a:ext cx="2682316" cy="329184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935867" y="974441"/>
            <a:ext cx="640080" cy="335915"/>
            <a:chOff x="1935867" y="974441"/>
            <a:chExt cx="640080" cy="335915"/>
          </a:xfrm>
        </p:grpSpPr>
        <p:sp>
          <p:nvSpPr>
            <p:cNvPr id="14" name="object 14"/>
            <p:cNvSpPr/>
            <p:nvPr/>
          </p:nvSpPr>
          <p:spPr>
            <a:xfrm>
              <a:off x="1935867" y="981595"/>
              <a:ext cx="635000" cy="328930"/>
            </a:xfrm>
            <a:custGeom>
              <a:avLst/>
              <a:gdLst/>
              <a:ahLst/>
              <a:cxnLst/>
              <a:rect l="l" t="t" r="r" b="b"/>
              <a:pathLst>
                <a:path w="635000" h="328930">
                  <a:moveTo>
                    <a:pt x="200164" y="0"/>
                  </a:moveTo>
                  <a:lnTo>
                    <a:pt x="131278" y="4586"/>
                  </a:lnTo>
                  <a:lnTo>
                    <a:pt x="66535" y="19240"/>
                  </a:lnTo>
                  <a:lnTo>
                    <a:pt x="20446" y="36322"/>
                  </a:lnTo>
                  <a:lnTo>
                    <a:pt x="0" y="46799"/>
                  </a:lnTo>
                  <a:lnTo>
                    <a:pt x="13373" y="72326"/>
                  </a:lnTo>
                  <a:lnTo>
                    <a:pt x="28193" y="64566"/>
                  </a:lnTo>
                  <a:lnTo>
                    <a:pt x="38671" y="59905"/>
                  </a:lnTo>
                  <a:lnTo>
                    <a:pt x="74955" y="46812"/>
                  </a:lnTo>
                  <a:lnTo>
                    <a:pt x="135450" y="33110"/>
                  </a:lnTo>
                  <a:lnTo>
                    <a:pt x="199707" y="28829"/>
                  </a:lnTo>
                  <a:lnTo>
                    <a:pt x="229352" y="30474"/>
                  </a:lnTo>
                  <a:lnTo>
                    <a:pt x="287938" y="41105"/>
                  </a:lnTo>
                  <a:lnTo>
                    <a:pt x="345776" y="62863"/>
                  </a:lnTo>
                  <a:lnTo>
                    <a:pt x="401534" y="98701"/>
                  </a:lnTo>
                  <a:lnTo>
                    <a:pt x="464034" y="158545"/>
                  </a:lnTo>
                  <a:lnTo>
                    <a:pt x="496201" y="198588"/>
                  </a:lnTo>
                  <a:lnTo>
                    <a:pt x="524654" y="240590"/>
                  </a:lnTo>
                  <a:lnTo>
                    <a:pt x="553046" y="290601"/>
                  </a:lnTo>
                  <a:lnTo>
                    <a:pt x="401967" y="258864"/>
                  </a:lnTo>
                  <a:lnTo>
                    <a:pt x="396049" y="287070"/>
                  </a:lnTo>
                  <a:lnTo>
                    <a:pt x="593509" y="328561"/>
                  </a:lnTo>
                  <a:lnTo>
                    <a:pt x="635000" y="131089"/>
                  </a:lnTo>
                  <a:lnTo>
                    <a:pt x="606793" y="125158"/>
                  </a:lnTo>
                  <a:lnTo>
                    <a:pt x="575919" y="272110"/>
                  </a:lnTo>
                  <a:lnTo>
                    <a:pt x="549010" y="225166"/>
                  </a:lnTo>
                  <a:lnTo>
                    <a:pt x="519256" y="181267"/>
                  </a:lnTo>
                  <a:lnTo>
                    <a:pt x="485538" y="139339"/>
                  </a:lnTo>
                  <a:lnTo>
                    <a:pt x="447903" y="100533"/>
                  </a:lnTo>
                  <a:lnTo>
                    <a:pt x="389288" y="54595"/>
                  </a:lnTo>
                  <a:lnTo>
                    <a:pt x="326682" y="23202"/>
                  </a:lnTo>
                  <a:lnTo>
                    <a:pt x="263966" y="6186"/>
                  </a:lnTo>
                  <a:lnTo>
                    <a:pt x="232170" y="1787"/>
                  </a:lnTo>
                  <a:lnTo>
                    <a:pt x="200164" y="0"/>
                  </a:lnTo>
                  <a:close/>
                </a:path>
              </a:pathLst>
            </a:custGeom>
            <a:solidFill>
              <a:srgbClr val="0052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40796" y="974441"/>
              <a:ext cx="635000" cy="328930"/>
            </a:xfrm>
            <a:custGeom>
              <a:avLst/>
              <a:gdLst/>
              <a:ahLst/>
              <a:cxnLst/>
              <a:rect l="l" t="t" r="r" b="b"/>
              <a:pathLst>
                <a:path w="635000" h="328930">
                  <a:moveTo>
                    <a:pt x="200164" y="0"/>
                  </a:moveTo>
                  <a:lnTo>
                    <a:pt x="131278" y="4586"/>
                  </a:lnTo>
                  <a:lnTo>
                    <a:pt x="66535" y="19240"/>
                  </a:lnTo>
                  <a:lnTo>
                    <a:pt x="20446" y="36322"/>
                  </a:lnTo>
                  <a:lnTo>
                    <a:pt x="0" y="46799"/>
                  </a:lnTo>
                  <a:lnTo>
                    <a:pt x="13373" y="72326"/>
                  </a:lnTo>
                  <a:lnTo>
                    <a:pt x="28193" y="64566"/>
                  </a:lnTo>
                  <a:lnTo>
                    <a:pt x="38671" y="59905"/>
                  </a:lnTo>
                  <a:lnTo>
                    <a:pt x="74955" y="46812"/>
                  </a:lnTo>
                  <a:lnTo>
                    <a:pt x="135450" y="33110"/>
                  </a:lnTo>
                  <a:lnTo>
                    <a:pt x="199707" y="28829"/>
                  </a:lnTo>
                  <a:lnTo>
                    <a:pt x="229352" y="30474"/>
                  </a:lnTo>
                  <a:lnTo>
                    <a:pt x="287938" y="41105"/>
                  </a:lnTo>
                  <a:lnTo>
                    <a:pt x="345776" y="62863"/>
                  </a:lnTo>
                  <a:lnTo>
                    <a:pt x="401534" y="98701"/>
                  </a:lnTo>
                  <a:lnTo>
                    <a:pt x="464034" y="158545"/>
                  </a:lnTo>
                  <a:lnTo>
                    <a:pt x="496201" y="198588"/>
                  </a:lnTo>
                  <a:lnTo>
                    <a:pt x="524654" y="240590"/>
                  </a:lnTo>
                  <a:lnTo>
                    <a:pt x="553046" y="290601"/>
                  </a:lnTo>
                  <a:lnTo>
                    <a:pt x="401967" y="258864"/>
                  </a:lnTo>
                  <a:lnTo>
                    <a:pt x="396049" y="287070"/>
                  </a:lnTo>
                  <a:lnTo>
                    <a:pt x="593509" y="328561"/>
                  </a:lnTo>
                  <a:lnTo>
                    <a:pt x="635000" y="131089"/>
                  </a:lnTo>
                  <a:lnTo>
                    <a:pt x="606793" y="125158"/>
                  </a:lnTo>
                  <a:lnTo>
                    <a:pt x="575919" y="272110"/>
                  </a:lnTo>
                  <a:lnTo>
                    <a:pt x="549010" y="225166"/>
                  </a:lnTo>
                  <a:lnTo>
                    <a:pt x="519256" y="181267"/>
                  </a:lnTo>
                  <a:lnTo>
                    <a:pt x="485538" y="139339"/>
                  </a:lnTo>
                  <a:lnTo>
                    <a:pt x="447903" y="100533"/>
                  </a:lnTo>
                  <a:lnTo>
                    <a:pt x="389288" y="54595"/>
                  </a:lnTo>
                  <a:lnTo>
                    <a:pt x="326682" y="23202"/>
                  </a:lnTo>
                  <a:lnTo>
                    <a:pt x="263966" y="6186"/>
                  </a:lnTo>
                  <a:lnTo>
                    <a:pt x="232170" y="1787"/>
                  </a:lnTo>
                  <a:lnTo>
                    <a:pt x="200164" y="0"/>
                  </a:lnTo>
                  <a:close/>
                </a:path>
              </a:pathLst>
            </a:custGeom>
            <a:solidFill>
              <a:srgbClr val="43D8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645764" y="779704"/>
            <a:ext cx="3540760" cy="1751762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pc="30" dirty="0"/>
              <a:t>statement</a:t>
            </a:r>
          </a:p>
          <a:p>
            <a:pPr marL="727710" marR="5080">
              <a:lnSpc>
                <a:spcPct val="100000"/>
              </a:lnSpc>
              <a:spcBef>
                <a:spcPts val="885"/>
              </a:spcBef>
            </a:pPr>
            <a:r>
              <a:rPr sz="1450" spc="-30" dirty="0">
                <a:solidFill>
                  <a:srgbClr val="000000"/>
                </a:solidFill>
              </a:rPr>
              <a:t>To </a:t>
            </a:r>
            <a:r>
              <a:rPr sz="1450" spc="30" dirty="0">
                <a:solidFill>
                  <a:srgbClr val="000000"/>
                </a:solidFill>
              </a:rPr>
              <a:t>analyze the </a:t>
            </a:r>
            <a:r>
              <a:rPr sz="1450" spc="5" dirty="0">
                <a:solidFill>
                  <a:srgbClr val="000000"/>
                </a:solidFill>
              </a:rPr>
              <a:t>reviews </a:t>
            </a:r>
            <a:r>
              <a:rPr sz="1450" spc="50" dirty="0">
                <a:solidFill>
                  <a:srgbClr val="000000"/>
                </a:solidFill>
              </a:rPr>
              <a:t>from </a:t>
            </a:r>
            <a:r>
              <a:rPr sz="1450" spc="30" dirty="0">
                <a:solidFill>
                  <a:srgbClr val="000000"/>
                </a:solidFill>
              </a:rPr>
              <a:t>the </a:t>
            </a:r>
            <a:r>
              <a:rPr sz="1450" spc="35" dirty="0">
                <a:solidFill>
                  <a:srgbClr val="000000"/>
                </a:solidFill>
              </a:rPr>
              <a:t> </a:t>
            </a:r>
            <a:r>
              <a:rPr sz="1450" spc="65" dirty="0">
                <a:solidFill>
                  <a:srgbClr val="000000"/>
                </a:solidFill>
              </a:rPr>
              <a:t>IMDB </a:t>
            </a:r>
            <a:r>
              <a:rPr sz="1450" spc="5" dirty="0">
                <a:solidFill>
                  <a:srgbClr val="000000"/>
                </a:solidFill>
              </a:rPr>
              <a:t>reviews</a:t>
            </a:r>
            <a:r>
              <a:rPr lang="en-US" sz="1450" spc="5" dirty="0">
                <a:solidFill>
                  <a:srgbClr val="000000"/>
                </a:solidFill>
              </a:rPr>
              <a:t> and twitter</a:t>
            </a:r>
            <a:r>
              <a:rPr sz="1450" spc="5" dirty="0">
                <a:solidFill>
                  <a:srgbClr val="000000"/>
                </a:solidFill>
              </a:rPr>
              <a:t> </a:t>
            </a:r>
            <a:r>
              <a:rPr sz="1450" spc="40" dirty="0">
                <a:solidFill>
                  <a:srgbClr val="000000"/>
                </a:solidFill>
              </a:rPr>
              <a:t>using </a:t>
            </a:r>
            <a:r>
              <a:rPr sz="1450" spc="30" dirty="0">
                <a:solidFill>
                  <a:srgbClr val="000000"/>
                </a:solidFill>
              </a:rPr>
              <a:t>the natural </a:t>
            </a:r>
            <a:r>
              <a:rPr sz="1450" spc="35" dirty="0">
                <a:solidFill>
                  <a:srgbClr val="000000"/>
                </a:solidFill>
              </a:rPr>
              <a:t> language</a:t>
            </a:r>
            <a:r>
              <a:rPr sz="1450" spc="15" dirty="0">
                <a:solidFill>
                  <a:srgbClr val="000000"/>
                </a:solidFill>
              </a:rPr>
              <a:t> </a:t>
            </a:r>
            <a:r>
              <a:rPr sz="1450" spc="30" dirty="0">
                <a:solidFill>
                  <a:srgbClr val="000000"/>
                </a:solidFill>
              </a:rPr>
              <a:t>processing</a:t>
            </a:r>
            <a:r>
              <a:rPr lang="en-US" sz="1450" spc="30" dirty="0">
                <a:solidFill>
                  <a:srgbClr val="000000"/>
                </a:solidFill>
              </a:rPr>
              <a:t>, LSTM</a:t>
            </a:r>
            <a:r>
              <a:rPr sz="1450" spc="20" dirty="0">
                <a:solidFill>
                  <a:srgbClr val="000000"/>
                </a:solidFill>
              </a:rPr>
              <a:t> </a:t>
            </a:r>
            <a:r>
              <a:rPr sz="1450" spc="35" dirty="0">
                <a:solidFill>
                  <a:srgbClr val="000000"/>
                </a:solidFill>
              </a:rPr>
              <a:t>and</a:t>
            </a:r>
            <a:r>
              <a:rPr sz="1450" spc="15" dirty="0">
                <a:solidFill>
                  <a:srgbClr val="000000"/>
                </a:solidFill>
              </a:rPr>
              <a:t> </a:t>
            </a:r>
            <a:r>
              <a:rPr sz="1450" spc="55" dirty="0">
                <a:solidFill>
                  <a:srgbClr val="000000"/>
                </a:solidFill>
              </a:rPr>
              <a:t>machine </a:t>
            </a:r>
            <a:r>
              <a:rPr sz="1450" spc="-305" dirty="0">
                <a:solidFill>
                  <a:srgbClr val="000000"/>
                </a:solidFill>
              </a:rPr>
              <a:t> </a:t>
            </a:r>
            <a:r>
              <a:rPr sz="1450" spc="40" dirty="0">
                <a:solidFill>
                  <a:srgbClr val="000000"/>
                </a:solidFill>
              </a:rPr>
              <a:t>learning</a:t>
            </a:r>
            <a:r>
              <a:rPr sz="1450" spc="15" dirty="0">
                <a:solidFill>
                  <a:srgbClr val="000000"/>
                </a:solidFill>
              </a:rPr>
              <a:t> </a:t>
            </a:r>
            <a:r>
              <a:rPr sz="1450" spc="40" dirty="0">
                <a:solidFill>
                  <a:srgbClr val="000000"/>
                </a:solidFill>
              </a:rPr>
              <a:t>algorithms.</a:t>
            </a:r>
            <a:endParaRPr sz="1450" dirty="0"/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62612" y="2526389"/>
            <a:ext cx="189547" cy="765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F5E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3070"/>
            <a:ext cx="512212" cy="99814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1194" y="0"/>
            <a:ext cx="1021080" cy="3291840"/>
            <a:chOff x="4831194" y="0"/>
            <a:chExt cx="1021080" cy="32918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1983" y="1833719"/>
              <a:ext cx="870176" cy="10805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1194" y="2373985"/>
              <a:ext cx="1020965" cy="6987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1882" y="2426957"/>
              <a:ext cx="850277" cy="5343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1335" y="0"/>
              <a:ext cx="581647" cy="329184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301332" cy="163235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98279" y="504346"/>
            <a:ext cx="37922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35" dirty="0">
                <a:solidFill>
                  <a:srgbClr val="000000"/>
                </a:solidFill>
              </a:rPr>
              <a:t>Techniques</a:t>
            </a:r>
            <a:r>
              <a:rPr sz="2150" spc="20" dirty="0">
                <a:solidFill>
                  <a:srgbClr val="000000"/>
                </a:solidFill>
              </a:rPr>
              <a:t> </a:t>
            </a:r>
            <a:r>
              <a:rPr sz="2150" spc="40" dirty="0">
                <a:solidFill>
                  <a:srgbClr val="000000"/>
                </a:solidFill>
              </a:rPr>
              <a:t>generally</a:t>
            </a:r>
            <a:r>
              <a:rPr sz="2150" spc="20" dirty="0">
                <a:solidFill>
                  <a:srgbClr val="000000"/>
                </a:solidFill>
              </a:rPr>
              <a:t> </a:t>
            </a:r>
            <a:r>
              <a:rPr sz="2150" spc="35" dirty="0">
                <a:solidFill>
                  <a:srgbClr val="000000"/>
                </a:solidFill>
              </a:rPr>
              <a:t>used</a:t>
            </a:r>
            <a:r>
              <a:rPr sz="2150" spc="25" dirty="0">
                <a:solidFill>
                  <a:srgbClr val="000000"/>
                </a:solidFill>
              </a:rPr>
              <a:t> </a:t>
            </a:r>
            <a:r>
              <a:rPr sz="2150" spc="35" dirty="0">
                <a:solidFill>
                  <a:srgbClr val="000000"/>
                </a:solidFill>
              </a:rPr>
              <a:t>are:</a:t>
            </a:r>
            <a:endParaRPr sz="2150"/>
          </a:p>
        </p:txBody>
      </p:sp>
      <p:sp>
        <p:nvSpPr>
          <p:cNvPr id="11" name="object 11"/>
          <p:cNvSpPr txBox="1"/>
          <p:nvPr/>
        </p:nvSpPr>
        <p:spPr>
          <a:xfrm>
            <a:off x="593303" y="1303834"/>
            <a:ext cx="3244215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191135" algn="l"/>
              </a:tabLst>
            </a:pPr>
            <a:r>
              <a:rPr sz="1650" i="1" spc="15" dirty="0">
                <a:latin typeface="Cambria"/>
                <a:cs typeface="Cambria"/>
              </a:rPr>
              <a:t>Lexicon</a:t>
            </a:r>
            <a:r>
              <a:rPr sz="1650" i="1" dirty="0">
                <a:latin typeface="Cambria"/>
                <a:cs typeface="Cambria"/>
              </a:rPr>
              <a:t> </a:t>
            </a:r>
            <a:r>
              <a:rPr sz="1650" i="1" spc="-40" dirty="0">
                <a:latin typeface="Cambria"/>
                <a:cs typeface="Cambria"/>
              </a:rPr>
              <a:t>based</a:t>
            </a:r>
            <a:r>
              <a:rPr sz="1650" i="1" spc="5" dirty="0">
                <a:latin typeface="Cambria"/>
                <a:cs typeface="Cambria"/>
              </a:rPr>
              <a:t> </a:t>
            </a:r>
            <a:r>
              <a:rPr sz="1650" i="1" spc="-20" dirty="0">
                <a:latin typeface="Cambria"/>
                <a:cs typeface="Cambria"/>
              </a:rPr>
              <a:t>techniques</a:t>
            </a:r>
            <a:endParaRPr sz="1650">
              <a:latin typeface="Cambria"/>
              <a:cs typeface="Cambria"/>
            </a:endParaRPr>
          </a:p>
          <a:p>
            <a:pPr marL="190500" indent="-178435">
              <a:lnSpc>
                <a:spcPct val="100000"/>
              </a:lnSpc>
              <a:buFont typeface="Times New Roman"/>
              <a:buChar char="•"/>
              <a:tabLst>
                <a:tab pos="191135" algn="l"/>
              </a:tabLst>
            </a:pPr>
            <a:r>
              <a:rPr sz="1650" i="1" spc="20" dirty="0">
                <a:latin typeface="Cambria"/>
                <a:cs typeface="Cambria"/>
              </a:rPr>
              <a:t>Machine</a:t>
            </a:r>
            <a:r>
              <a:rPr sz="1650" i="1" spc="10" dirty="0">
                <a:latin typeface="Cambria"/>
                <a:cs typeface="Cambria"/>
              </a:rPr>
              <a:t> </a:t>
            </a:r>
            <a:r>
              <a:rPr sz="1650" i="1" spc="-5" dirty="0">
                <a:latin typeface="Cambria"/>
                <a:cs typeface="Cambria"/>
              </a:rPr>
              <a:t>learning</a:t>
            </a:r>
            <a:r>
              <a:rPr sz="1650" i="1" spc="15" dirty="0">
                <a:latin typeface="Cambria"/>
                <a:cs typeface="Cambria"/>
              </a:rPr>
              <a:t> </a:t>
            </a:r>
            <a:r>
              <a:rPr sz="1650" i="1" spc="-40" dirty="0">
                <a:latin typeface="Cambria"/>
                <a:cs typeface="Cambria"/>
              </a:rPr>
              <a:t>based</a:t>
            </a:r>
            <a:r>
              <a:rPr sz="1650" i="1" spc="10" dirty="0">
                <a:latin typeface="Cambria"/>
                <a:cs typeface="Cambria"/>
              </a:rPr>
              <a:t> </a:t>
            </a:r>
            <a:r>
              <a:rPr sz="1650" i="1" spc="-20" dirty="0">
                <a:latin typeface="Cambria"/>
                <a:cs typeface="Cambria"/>
              </a:rPr>
              <a:t>techniques</a:t>
            </a:r>
            <a:endParaRPr sz="1650">
              <a:latin typeface="Cambria"/>
              <a:cs typeface="Cambria"/>
            </a:endParaRPr>
          </a:p>
          <a:p>
            <a:pPr marL="190500" indent="-178435">
              <a:lnSpc>
                <a:spcPct val="100000"/>
              </a:lnSpc>
              <a:buFont typeface="Times New Roman"/>
              <a:buChar char="•"/>
              <a:tabLst>
                <a:tab pos="191135" algn="l"/>
              </a:tabLst>
            </a:pPr>
            <a:r>
              <a:rPr sz="1650" i="1" spc="15" dirty="0">
                <a:latin typeface="Cambria"/>
                <a:cs typeface="Cambria"/>
              </a:rPr>
              <a:t>Hybrid</a:t>
            </a:r>
            <a:r>
              <a:rPr sz="1650" i="1" spc="-5" dirty="0">
                <a:latin typeface="Cambria"/>
                <a:cs typeface="Cambria"/>
              </a:rPr>
              <a:t> </a:t>
            </a:r>
            <a:r>
              <a:rPr sz="1650" i="1" spc="-20" dirty="0">
                <a:latin typeface="Cambria"/>
                <a:cs typeface="Cambria"/>
              </a:rPr>
              <a:t>techniques</a:t>
            </a:r>
            <a:endParaRPr sz="1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B3E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999" y="1456462"/>
            <a:ext cx="2802890" cy="158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3299"/>
              </a:lnSpc>
              <a:spcBef>
                <a:spcPts val="90"/>
              </a:spcBef>
            </a:pPr>
            <a:r>
              <a:rPr sz="900" i="1" spc="5" dirty="0">
                <a:latin typeface="Cambria"/>
                <a:cs typeface="Cambria"/>
              </a:rPr>
              <a:t>Lexicon-based</a:t>
            </a:r>
            <a:r>
              <a:rPr sz="900" i="1" spc="2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Cambria"/>
                <a:cs typeface="Cambria"/>
              </a:rPr>
              <a:t>sentiment</a:t>
            </a:r>
            <a:r>
              <a:rPr sz="900" i="1" spc="25" dirty="0">
                <a:latin typeface="Cambria"/>
                <a:cs typeface="Cambria"/>
              </a:rPr>
              <a:t> </a:t>
            </a:r>
            <a:r>
              <a:rPr sz="900" i="1" spc="10" dirty="0">
                <a:latin typeface="Cambria"/>
                <a:cs typeface="Cambria"/>
              </a:rPr>
              <a:t>analysis</a:t>
            </a:r>
            <a:r>
              <a:rPr sz="900" i="1" spc="25" dirty="0">
                <a:latin typeface="Cambria"/>
                <a:cs typeface="Cambria"/>
              </a:rPr>
              <a:t> </a:t>
            </a:r>
            <a:r>
              <a:rPr sz="900" i="1" spc="15" dirty="0">
                <a:latin typeface="Cambria"/>
                <a:cs typeface="Cambria"/>
              </a:rPr>
              <a:t>is</a:t>
            </a:r>
            <a:r>
              <a:rPr sz="900" i="1" spc="25" dirty="0">
                <a:latin typeface="Cambria"/>
                <a:cs typeface="Cambria"/>
              </a:rPr>
              <a:t> </a:t>
            </a:r>
            <a:r>
              <a:rPr sz="900" i="1" spc="10" dirty="0">
                <a:latin typeface="Cambria"/>
                <a:cs typeface="Cambria"/>
              </a:rPr>
              <a:t>a</a:t>
            </a:r>
            <a:r>
              <a:rPr sz="900" i="1" spc="25" dirty="0">
                <a:latin typeface="Cambria"/>
                <a:cs typeface="Cambria"/>
              </a:rPr>
              <a:t> </a:t>
            </a:r>
            <a:r>
              <a:rPr sz="900" i="1" dirty="0">
                <a:latin typeface="Cambria"/>
                <a:cs typeface="Cambria"/>
              </a:rPr>
              <a:t>technique</a:t>
            </a:r>
            <a:r>
              <a:rPr sz="900" i="1" spc="2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Cambria"/>
                <a:cs typeface="Cambria"/>
              </a:rPr>
              <a:t>that</a:t>
            </a:r>
            <a:r>
              <a:rPr sz="900" i="1" spc="25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Cambria"/>
                <a:cs typeface="Cambria"/>
              </a:rPr>
              <a:t>uses </a:t>
            </a:r>
            <a:r>
              <a:rPr sz="900" i="1" spc="-180" dirty="0">
                <a:latin typeface="Cambria"/>
                <a:cs typeface="Cambria"/>
              </a:rPr>
              <a:t> </a:t>
            </a:r>
            <a:r>
              <a:rPr sz="900" i="1" spc="10" dirty="0">
                <a:latin typeface="Cambria"/>
                <a:cs typeface="Cambria"/>
              </a:rPr>
              <a:t>a </a:t>
            </a:r>
            <a:r>
              <a:rPr sz="900" i="1" spc="15" dirty="0">
                <a:latin typeface="Cambria"/>
                <a:cs typeface="Cambria"/>
              </a:rPr>
              <a:t>dictionary </a:t>
            </a:r>
            <a:r>
              <a:rPr sz="900" i="1" dirty="0">
                <a:latin typeface="Cambria"/>
                <a:cs typeface="Cambria"/>
              </a:rPr>
              <a:t>of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Cambria"/>
                <a:cs typeface="Cambria"/>
              </a:rPr>
              <a:t>words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Cambria"/>
                <a:cs typeface="Cambria"/>
              </a:rPr>
              <a:t>labeled</a:t>
            </a:r>
            <a:r>
              <a:rPr sz="900" i="1" spc="10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Cambria"/>
                <a:cs typeface="Cambria"/>
              </a:rPr>
              <a:t>as</a:t>
            </a:r>
            <a:r>
              <a:rPr sz="900" i="1" spc="15" dirty="0">
                <a:latin typeface="Cambria"/>
                <a:cs typeface="Cambria"/>
              </a:rPr>
              <a:t> positive, </a:t>
            </a:r>
            <a:r>
              <a:rPr sz="900" i="1" spc="10" dirty="0">
                <a:latin typeface="Cambria"/>
                <a:cs typeface="Cambria"/>
              </a:rPr>
              <a:t>negative,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dirty="0">
                <a:latin typeface="Cambria"/>
                <a:cs typeface="Cambria"/>
              </a:rPr>
              <a:t>or </a:t>
            </a:r>
            <a:r>
              <a:rPr sz="900" i="1" spc="5" dirty="0">
                <a:latin typeface="Cambria"/>
                <a:cs typeface="Cambria"/>
              </a:rPr>
              <a:t> neutral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Cambria"/>
                <a:cs typeface="Cambria"/>
              </a:rPr>
              <a:t>to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dirty="0">
                <a:latin typeface="Cambria"/>
                <a:cs typeface="Cambria"/>
              </a:rPr>
              <a:t>determine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Cambria"/>
                <a:cs typeface="Cambria"/>
              </a:rPr>
              <a:t>the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Cambria"/>
                <a:cs typeface="Cambria"/>
              </a:rPr>
              <a:t>sentiment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dirty="0">
                <a:latin typeface="Cambria"/>
                <a:cs typeface="Cambria"/>
              </a:rPr>
              <a:t>of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10" dirty="0">
                <a:latin typeface="Cambria"/>
                <a:cs typeface="Cambria"/>
              </a:rPr>
              <a:t>a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25" dirty="0">
                <a:latin typeface="Cambria"/>
                <a:cs typeface="Cambria"/>
              </a:rPr>
              <a:t>text.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10" dirty="0">
                <a:latin typeface="Cambria"/>
                <a:cs typeface="Cambria"/>
              </a:rPr>
              <a:t>There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15" dirty="0">
                <a:latin typeface="Cambria"/>
                <a:cs typeface="Cambria"/>
              </a:rPr>
              <a:t>are </a:t>
            </a:r>
            <a:r>
              <a:rPr sz="900" i="1" spc="-10" dirty="0">
                <a:latin typeface="Cambria"/>
                <a:cs typeface="Cambria"/>
              </a:rPr>
              <a:t> </a:t>
            </a:r>
            <a:r>
              <a:rPr sz="900" i="1" spc="5" dirty="0">
                <a:latin typeface="Cambria"/>
                <a:cs typeface="Cambria"/>
              </a:rPr>
              <a:t>two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30" dirty="0">
                <a:latin typeface="Cambria"/>
                <a:cs typeface="Cambria"/>
              </a:rPr>
              <a:t>main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Cambria"/>
                <a:cs typeface="Cambria"/>
              </a:rPr>
              <a:t>approaches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Cambria"/>
                <a:cs typeface="Cambria"/>
              </a:rPr>
              <a:t>to</a:t>
            </a:r>
            <a:r>
              <a:rPr sz="900" i="1" spc="20" dirty="0">
                <a:latin typeface="Cambria"/>
                <a:cs typeface="Cambria"/>
              </a:rPr>
              <a:t> </a:t>
            </a:r>
            <a:r>
              <a:rPr sz="900" i="1" spc="5" dirty="0">
                <a:latin typeface="Cambria"/>
                <a:cs typeface="Cambria"/>
              </a:rPr>
              <a:t>lexicon-based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Cambria"/>
                <a:cs typeface="Cambria"/>
              </a:rPr>
              <a:t>sentiment </a:t>
            </a:r>
            <a:r>
              <a:rPr sz="900" i="1" spc="10" dirty="0">
                <a:latin typeface="Cambria"/>
                <a:cs typeface="Cambria"/>
              </a:rPr>
              <a:t> </a:t>
            </a:r>
            <a:r>
              <a:rPr sz="900" i="1" spc="15" dirty="0">
                <a:latin typeface="Cambria"/>
                <a:cs typeface="Cambria"/>
              </a:rPr>
              <a:t>analysis: </a:t>
            </a:r>
            <a:r>
              <a:rPr sz="900" i="1" spc="5" dirty="0">
                <a:latin typeface="Cambria"/>
                <a:cs typeface="Cambria"/>
              </a:rPr>
              <a:t>dictionary-based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20" dirty="0">
                <a:latin typeface="Cambria"/>
                <a:cs typeface="Cambria"/>
              </a:rPr>
              <a:t>and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Cambria"/>
                <a:cs typeface="Cambria"/>
              </a:rPr>
              <a:t>corpus-based1.</a:t>
            </a:r>
            <a:endParaRPr sz="9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950">
              <a:latin typeface="Cambria"/>
              <a:cs typeface="Cambria"/>
            </a:endParaRPr>
          </a:p>
          <a:p>
            <a:pPr marL="51435" marR="43180" indent="-635" algn="ctr">
              <a:lnSpc>
                <a:spcPct val="103299"/>
              </a:lnSpc>
              <a:spcBef>
                <a:spcPts val="5"/>
              </a:spcBef>
            </a:pPr>
            <a:r>
              <a:rPr sz="900" i="1" spc="10" dirty="0">
                <a:latin typeface="Cambria"/>
                <a:cs typeface="Cambria"/>
              </a:rPr>
              <a:t>Dictionary-based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dirty="0">
                <a:latin typeface="Cambria"/>
                <a:cs typeface="Cambria"/>
              </a:rPr>
              <a:t>methods</a:t>
            </a:r>
            <a:r>
              <a:rPr sz="900" i="1" spc="20" dirty="0">
                <a:latin typeface="Cambria"/>
                <a:cs typeface="Cambria"/>
              </a:rPr>
              <a:t> </a:t>
            </a:r>
            <a:r>
              <a:rPr sz="900" i="1" spc="-20" dirty="0">
                <a:latin typeface="Cambria"/>
                <a:cs typeface="Cambria"/>
              </a:rPr>
              <a:t>create</a:t>
            </a:r>
            <a:r>
              <a:rPr sz="900" i="1" spc="20" dirty="0">
                <a:latin typeface="Cambria"/>
                <a:cs typeface="Cambria"/>
              </a:rPr>
              <a:t> </a:t>
            </a:r>
            <a:r>
              <a:rPr sz="900" i="1" spc="10" dirty="0">
                <a:latin typeface="Cambria"/>
                <a:cs typeface="Cambria"/>
              </a:rPr>
              <a:t>a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Cambria"/>
                <a:cs typeface="Cambria"/>
              </a:rPr>
              <a:t>database</a:t>
            </a:r>
            <a:r>
              <a:rPr sz="900" i="1" spc="20" dirty="0">
                <a:latin typeface="Cambria"/>
                <a:cs typeface="Cambria"/>
              </a:rPr>
              <a:t> </a:t>
            </a:r>
            <a:r>
              <a:rPr sz="900" i="1" dirty="0">
                <a:latin typeface="Cambria"/>
                <a:cs typeface="Cambria"/>
              </a:rPr>
              <a:t>of</a:t>
            </a:r>
            <a:r>
              <a:rPr sz="900" i="1" spc="20" dirty="0">
                <a:latin typeface="Cambria"/>
                <a:cs typeface="Cambria"/>
              </a:rPr>
              <a:t> </a:t>
            </a:r>
            <a:r>
              <a:rPr sz="900" i="1" spc="5" dirty="0">
                <a:latin typeface="Cambria"/>
                <a:cs typeface="Cambria"/>
              </a:rPr>
              <a:t>positive </a:t>
            </a:r>
            <a:r>
              <a:rPr sz="900" i="1" spc="10" dirty="0">
                <a:latin typeface="Cambria"/>
                <a:cs typeface="Cambria"/>
              </a:rPr>
              <a:t> </a:t>
            </a:r>
            <a:r>
              <a:rPr sz="900" i="1" spc="20" dirty="0">
                <a:latin typeface="Cambria"/>
                <a:cs typeface="Cambria"/>
              </a:rPr>
              <a:t>and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Cambria"/>
                <a:cs typeface="Cambria"/>
              </a:rPr>
              <a:t>negative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Cambria"/>
                <a:cs typeface="Cambria"/>
              </a:rPr>
              <a:t>words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Cambria"/>
                <a:cs typeface="Cambria"/>
              </a:rPr>
              <a:t>from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25" dirty="0">
                <a:latin typeface="Cambria"/>
                <a:cs typeface="Cambria"/>
              </a:rPr>
              <a:t>an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25" dirty="0">
                <a:latin typeface="Cambria"/>
                <a:cs typeface="Cambria"/>
              </a:rPr>
              <a:t>initial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20" dirty="0">
                <a:latin typeface="Cambria"/>
                <a:cs typeface="Cambria"/>
              </a:rPr>
              <a:t>set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dirty="0">
                <a:latin typeface="Cambria"/>
                <a:cs typeface="Cambria"/>
              </a:rPr>
              <a:t>of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Cambria"/>
                <a:cs typeface="Cambria"/>
              </a:rPr>
              <a:t>words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Cambria"/>
                <a:cs typeface="Cambria"/>
              </a:rPr>
              <a:t>by </a:t>
            </a:r>
            <a:r>
              <a:rPr sz="900" i="1" spc="10" dirty="0">
                <a:latin typeface="Cambria"/>
                <a:cs typeface="Cambria"/>
              </a:rPr>
              <a:t> </a:t>
            </a:r>
            <a:r>
              <a:rPr sz="900" i="1" spc="20" dirty="0">
                <a:latin typeface="Cambria"/>
                <a:cs typeface="Cambria"/>
              </a:rPr>
              <a:t>including </a:t>
            </a:r>
            <a:r>
              <a:rPr sz="900" i="1" spc="15" dirty="0">
                <a:latin typeface="Cambria"/>
                <a:cs typeface="Cambria"/>
              </a:rPr>
              <a:t>synonyms </a:t>
            </a:r>
            <a:r>
              <a:rPr sz="900" i="1" spc="20" dirty="0">
                <a:latin typeface="Cambria"/>
                <a:cs typeface="Cambria"/>
              </a:rPr>
              <a:t>and </a:t>
            </a:r>
            <a:r>
              <a:rPr sz="900" i="1" spc="25" dirty="0">
                <a:latin typeface="Cambria"/>
                <a:cs typeface="Cambria"/>
              </a:rPr>
              <a:t>antonyms. </a:t>
            </a:r>
            <a:r>
              <a:rPr sz="900" i="1" spc="5" dirty="0">
                <a:latin typeface="Cambria"/>
                <a:cs typeface="Cambria"/>
              </a:rPr>
              <a:t>Corpus-based </a:t>
            </a:r>
            <a:r>
              <a:rPr sz="900" i="1" spc="10" dirty="0">
                <a:latin typeface="Cambria"/>
                <a:cs typeface="Cambria"/>
              </a:rPr>
              <a:t> </a:t>
            </a:r>
            <a:r>
              <a:rPr sz="900" i="1" spc="15" dirty="0">
                <a:latin typeface="Cambria"/>
                <a:cs typeface="Cambria"/>
              </a:rPr>
              <a:t>methods, on </a:t>
            </a:r>
            <a:r>
              <a:rPr sz="900" i="1" spc="-5" dirty="0">
                <a:latin typeface="Cambria"/>
                <a:cs typeface="Cambria"/>
              </a:rPr>
              <a:t>the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Cambria"/>
                <a:cs typeface="Cambria"/>
              </a:rPr>
              <a:t>other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35" dirty="0">
                <a:latin typeface="Cambria"/>
                <a:cs typeface="Cambria"/>
              </a:rPr>
              <a:t>hand,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10" dirty="0">
                <a:latin typeface="Cambria"/>
                <a:cs typeface="Cambria"/>
              </a:rPr>
              <a:t>obtain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Cambria"/>
                <a:cs typeface="Cambria"/>
              </a:rPr>
              <a:t>the</a:t>
            </a:r>
            <a:r>
              <a:rPr sz="900" i="1" spc="15" dirty="0">
                <a:latin typeface="Cambria"/>
                <a:cs typeface="Cambria"/>
              </a:rPr>
              <a:t> dictionary </a:t>
            </a:r>
            <a:r>
              <a:rPr sz="900" i="1" spc="5" dirty="0">
                <a:latin typeface="Cambria"/>
                <a:cs typeface="Cambria"/>
              </a:rPr>
              <a:t>from </a:t>
            </a:r>
            <a:r>
              <a:rPr sz="900" i="1" spc="-185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Cambria"/>
                <a:cs typeface="Cambria"/>
              </a:rPr>
              <a:t>the</a:t>
            </a:r>
            <a:r>
              <a:rPr sz="900" i="1" spc="10" dirty="0">
                <a:latin typeface="Cambria"/>
                <a:cs typeface="Cambria"/>
              </a:rPr>
              <a:t> </a:t>
            </a:r>
            <a:r>
              <a:rPr sz="900" i="1" spc="25" dirty="0">
                <a:latin typeface="Cambria"/>
                <a:cs typeface="Cambria"/>
              </a:rPr>
              <a:t>initial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20" dirty="0">
                <a:latin typeface="Cambria"/>
                <a:cs typeface="Cambria"/>
              </a:rPr>
              <a:t>set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Cambria"/>
                <a:cs typeface="Cambria"/>
              </a:rPr>
              <a:t>by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-5" dirty="0">
                <a:latin typeface="Cambria"/>
                <a:cs typeface="Cambria"/>
              </a:rPr>
              <a:t>usage</a:t>
            </a:r>
            <a:r>
              <a:rPr sz="900" i="1" spc="10" dirty="0">
                <a:latin typeface="Cambria"/>
                <a:cs typeface="Cambria"/>
              </a:rPr>
              <a:t> </a:t>
            </a:r>
            <a:r>
              <a:rPr sz="900" i="1" dirty="0">
                <a:latin typeface="Cambria"/>
                <a:cs typeface="Cambria"/>
              </a:rPr>
              <a:t>of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Cambria"/>
                <a:cs typeface="Cambria"/>
              </a:rPr>
              <a:t>statistical</a:t>
            </a:r>
            <a:r>
              <a:rPr sz="900" i="1" spc="15" dirty="0">
                <a:latin typeface="Cambria"/>
                <a:cs typeface="Cambria"/>
              </a:rPr>
              <a:t> </a:t>
            </a:r>
            <a:r>
              <a:rPr sz="900" i="1" spc="10" dirty="0">
                <a:latin typeface="Cambria"/>
                <a:cs typeface="Cambria"/>
              </a:rPr>
              <a:t>techniques1.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9853" y="821665"/>
            <a:ext cx="313944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i="1" spc="45" dirty="0">
                <a:solidFill>
                  <a:srgbClr val="000000"/>
                </a:solidFill>
                <a:latin typeface="Cambria"/>
                <a:cs typeface="Cambria"/>
              </a:rPr>
              <a:t>Lexion</a:t>
            </a:r>
            <a:r>
              <a:rPr sz="2550" i="1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550" i="1" spc="-60" dirty="0">
                <a:solidFill>
                  <a:srgbClr val="000000"/>
                </a:solidFill>
                <a:latin typeface="Cambria"/>
                <a:cs typeface="Cambria"/>
              </a:rPr>
              <a:t>based</a:t>
            </a:r>
            <a:r>
              <a:rPr sz="2550" i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550" i="1" spc="-25" dirty="0">
                <a:solidFill>
                  <a:srgbClr val="000000"/>
                </a:solidFill>
                <a:latin typeface="Cambria"/>
                <a:cs typeface="Cambria"/>
              </a:rPr>
              <a:t>technique</a:t>
            </a:r>
            <a:endParaRPr sz="255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263" y="1193025"/>
            <a:ext cx="4217148" cy="18592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0"/>
            <a:ext cx="644525" cy="3291840"/>
            <a:chOff x="0" y="0"/>
            <a:chExt cx="644525" cy="32918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95153" cy="7305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14025" cy="102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532897" cy="13190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7835"/>
              <a:ext cx="121386" cy="32340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644113" cy="15943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52795" cy="3292475"/>
          </a:xfrm>
          <a:custGeom>
            <a:avLst/>
            <a:gdLst/>
            <a:ahLst/>
            <a:cxnLst/>
            <a:rect l="l" t="t" r="r" b="b"/>
            <a:pathLst>
              <a:path w="5852795" h="3292475">
                <a:moveTo>
                  <a:pt x="5852299" y="0"/>
                </a:moveTo>
                <a:lnTo>
                  <a:pt x="0" y="0"/>
                </a:lnTo>
                <a:lnTo>
                  <a:pt x="0" y="3291916"/>
                </a:lnTo>
                <a:lnTo>
                  <a:pt x="5852299" y="3291916"/>
                </a:lnTo>
                <a:lnTo>
                  <a:pt x="5852299" y="0"/>
                </a:lnTo>
                <a:close/>
              </a:path>
            </a:pathLst>
          </a:custGeom>
          <a:solidFill>
            <a:srgbClr val="DEB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4076" y="1316832"/>
            <a:ext cx="3464560" cy="1105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 marR="5080" indent="-95885">
              <a:lnSpc>
                <a:spcPct val="104200"/>
              </a:lnSpc>
              <a:spcBef>
                <a:spcPts val="90"/>
              </a:spcBef>
              <a:buFont typeface="Times New Roman"/>
              <a:buChar char="•"/>
              <a:tabLst>
                <a:tab pos="108585" algn="l"/>
              </a:tabLst>
            </a:pPr>
            <a:r>
              <a:rPr sz="850" i="1" spc="25" dirty="0">
                <a:latin typeface="Cambria"/>
                <a:cs typeface="Cambria"/>
              </a:rPr>
              <a:t>Machine </a:t>
            </a:r>
            <a:r>
              <a:rPr sz="850" i="1" spc="5" dirty="0">
                <a:latin typeface="Cambria"/>
                <a:cs typeface="Cambria"/>
              </a:rPr>
              <a:t>learning-based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spc="5" dirty="0">
                <a:latin typeface="Cambria"/>
                <a:cs typeface="Cambria"/>
              </a:rPr>
              <a:t>techniques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spc="10" dirty="0">
                <a:latin typeface="Cambria"/>
                <a:cs typeface="Cambria"/>
              </a:rPr>
              <a:t>involve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spc="15" dirty="0">
                <a:latin typeface="Cambria"/>
                <a:cs typeface="Cambria"/>
              </a:rPr>
              <a:t>training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spc="15" dirty="0">
                <a:latin typeface="Cambria"/>
                <a:cs typeface="Cambria"/>
              </a:rPr>
              <a:t>a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spc="15" dirty="0">
                <a:latin typeface="Cambria"/>
                <a:cs typeface="Cambria"/>
              </a:rPr>
              <a:t>machine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spc="15" dirty="0">
                <a:latin typeface="Cambria"/>
                <a:cs typeface="Cambria"/>
              </a:rPr>
              <a:t>learning </a:t>
            </a:r>
            <a:r>
              <a:rPr sz="850" i="1" spc="-175" dirty="0">
                <a:latin typeface="Cambria"/>
                <a:cs typeface="Cambria"/>
              </a:rPr>
              <a:t> </a:t>
            </a:r>
            <a:r>
              <a:rPr sz="850" i="1" spc="5" dirty="0">
                <a:latin typeface="Cambria"/>
                <a:cs typeface="Cambria"/>
              </a:rPr>
              <a:t>model</a:t>
            </a:r>
            <a:r>
              <a:rPr sz="850" i="1" spc="20" dirty="0">
                <a:latin typeface="Cambria"/>
                <a:cs typeface="Cambria"/>
              </a:rPr>
              <a:t> on </a:t>
            </a:r>
            <a:r>
              <a:rPr sz="850" i="1" spc="15" dirty="0">
                <a:latin typeface="Cambria"/>
                <a:cs typeface="Cambria"/>
              </a:rPr>
              <a:t>a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dataset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5" dirty="0">
                <a:latin typeface="Cambria"/>
                <a:cs typeface="Cambria"/>
              </a:rPr>
              <a:t>of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10" dirty="0">
                <a:latin typeface="Cambria"/>
                <a:cs typeface="Cambria"/>
              </a:rPr>
              <a:t>text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where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each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piece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5" dirty="0">
                <a:latin typeface="Cambria"/>
                <a:cs typeface="Cambria"/>
              </a:rPr>
              <a:t>of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10" dirty="0">
                <a:latin typeface="Cambria"/>
                <a:cs typeface="Cambria"/>
              </a:rPr>
              <a:t>text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15" dirty="0">
                <a:latin typeface="Cambria"/>
                <a:cs typeface="Cambria"/>
              </a:rPr>
              <a:t>is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labeled</a:t>
            </a:r>
            <a:r>
              <a:rPr sz="850" i="1" spc="20" dirty="0">
                <a:latin typeface="Cambria"/>
                <a:cs typeface="Cambria"/>
              </a:rPr>
              <a:t> with </a:t>
            </a:r>
            <a:r>
              <a:rPr sz="850" i="1" spc="10" dirty="0">
                <a:latin typeface="Cambria"/>
                <a:cs typeface="Cambria"/>
              </a:rPr>
              <a:t>its </a:t>
            </a:r>
            <a:r>
              <a:rPr sz="850" i="1" spc="15" dirty="0">
                <a:latin typeface="Cambria"/>
                <a:cs typeface="Cambria"/>
              </a:rPr>
              <a:t> sentiment.</a:t>
            </a:r>
            <a:endParaRPr sz="850">
              <a:latin typeface="Cambria"/>
              <a:cs typeface="Cambria"/>
            </a:endParaRPr>
          </a:p>
          <a:p>
            <a:pPr marL="107950" indent="-95885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108585" algn="l"/>
              </a:tabLst>
            </a:pPr>
            <a:r>
              <a:rPr sz="850" i="1" spc="5" dirty="0">
                <a:latin typeface="Cambria"/>
                <a:cs typeface="Cambria"/>
              </a:rPr>
              <a:t>The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5" dirty="0">
                <a:latin typeface="Cambria"/>
                <a:cs typeface="Cambria"/>
              </a:rPr>
              <a:t>model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spc="5" dirty="0">
                <a:latin typeface="Cambria"/>
                <a:cs typeface="Cambria"/>
              </a:rPr>
              <a:t>learns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to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associate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features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spc="5" dirty="0">
                <a:latin typeface="Cambria"/>
                <a:cs typeface="Cambria"/>
              </a:rPr>
              <a:t>of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the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spc="10" dirty="0">
                <a:latin typeface="Cambria"/>
                <a:cs typeface="Cambria"/>
              </a:rPr>
              <a:t>text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spc="20" dirty="0">
                <a:latin typeface="Cambria"/>
                <a:cs typeface="Cambria"/>
              </a:rPr>
              <a:t>with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the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spc="15" dirty="0">
                <a:latin typeface="Cambria"/>
                <a:cs typeface="Cambria"/>
              </a:rPr>
              <a:t>sentiment.</a:t>
            </a:r>
            <a:endParaRPr sz="850">
              <a:latin typeface="Cambria"/>
              <a:cs typeface="Cambria"/>
            </a:endParaRPr>
          </a:p>
          <a:p>
            <a:pPr marL="107950" marR="23495" indent="-95885">
              <a:lnSpc>
                <a:spcPct val="104200"/>
              </a:lnSpc>
              <a:buFont typeface="Times New Roman"/>
              <a:buChar char="•"/>
              <a:tabLst>
                <a:tab pos="108585" algn="l"/>
              </a:tabLst>
            </a:pPr>
            <a:r>
              <a:rPr sz="850" i="1" spc="10" dirty="0">
                <a:latin typeface="Cambria"/>
                <a:cs typeface="Cambria"/>
              </a:rPr>
              <a:t>When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10" dirty="0">
                <a:latin typeface="Cambria"/>
                <a:cs typeface="Cambria"/>
              </a:rPr>
              <a:t>given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25" dirty="0">
                <a:latin typeface="Cambria"/>
                <a:cs typeface="Cambria"/>
              </a:rPr>
              <a:t>new,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10" dirty="0">
                <a:latin typeface="Cambria"/>
                <a:cs typeface="Cambria"/>
              </a:rPr>
              <a:t>unlabeled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25" dirty="0">
                <a:latin typeface="Cambria"/>
                <a:cs typeface="Cambria"/>
              </a:rPr>
              <a:t>text, </a:t>
            </a:r>
            <a:r>
              <a:rPr sz="850" i="1" spc="15" dirty="0">
                <a:latin typeface="Cambria"/>
                <a:cs typeface="Cambria"/>
              </a:rPr>
              <a:t>it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15" dirty="0">
                <a:latin typeface="Cambria"/>
                <a:cs typeface="Cambria"/>
              </a:rPr>
              <a:t>can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10" dirty="0">
                <a:latin typeface="Cambria"/>
                <a:cs typeface="Cambria"/>
              </a:rPr>
              <a:t>then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predict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the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10" dirty="0">
                <a:latin typeface="Cambria"/>
                <a:cs typeface="Cambria"/>
              </a:rPr>
              <a:t>sentiment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based </a:t>
            </a:r>
            <a:r>
              <a:rPr sz="850" i="1" spc="-170" dirty="0">
                <a:latin typeface="Cambria"/>
                <a:cs typeface="Cambria"/>
              </a:rPr>
              <a:t> </a:t>
            </a:r>
            <a:r>
              <a:rPr sz="850" i="1" spc="20" dirty="0">
                <a:latin typeface="Cambria"/>
                <a:cs typeface="Cambria"/>
              </a:rPr>
              <a:t>on</a:t>
            </a:r>
            <a:r>
              <a:rPr sz="850" i="1" spc="15" dirty="0">
                <a:latin typeface="Cambria"/>
                <a:cs typeface="Cambria"/>
              </a:rPr>
              <a:t> </a:t>
            </a:r>
            <a:r>
              <a:rPr sz="850" i="1" spc="-10" dirty="0">
                <a:latin typeface="Cambria"/>
                <a:cs typeface="Cambria"/>
              </a:rPr>
              <a:t>these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5" dirty="0">
                <a:latin typeface="Cambria"/>
                <a:cs typeface="Cambria"/>
              </a:rPr>
              <a:t>learned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15" dirty="0">
                <a:latin typeface="Cambria"/>
                <a:cs typeface="Cambria"/>
              </a:rPr>
              <a:t>associations.</a:t>
            </a:r>
            <a:endParaRPr sz="850">
              <a:latin typeface="Cambria"/>
              <a:cs typeface="Cambria"/>
            </a:endParaRPr>
          </a:p>
          <a:p>
            <a:pPr marL="107950" marR="219710" indent="-95885">
              <a:lnSpc>
                <a:spcPct val="104200"/>
              </a:lnSpc>
              <a:buFont typeface="Times New Roman"/>
              <a:buChar char="•"/>
              <a:tabLst>
                <a:tab pos="108585" algn="l"/>
              </a:tabLst>
            </a:pPr>
            <a:r>
              <a:rPr sz="850" i="1" spc="20" dirty="0">
                <a:latin typeface="Cambria"/>
                <a:cs typeface="Cambria"/>
              </a:rPr>
              <a:t>Naive </a:t>
            </a:r>
            <a:r>
              <a:rPr sz="850" i="1" spc="5" dirty="0">
                <a:latin typeface="Cambria"/>
                <a:cs typeface="Cambria"/>
              </a:rPr>
              <a:t>Bayes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or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spc="10" dirty="0">
                <a:latin typeface="Cambria"/>
                <a:cs typeface="Cambria"/>
              </a:rPr>
              <a:t>Support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-5" dirty="0">
                <a:latin typeface="Cambria"/>
                <a:cs typeface="Cambria"/>
              </a:rPr>
              <a:t>Vector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spc="30" dirty="0">
                <a:latin typeface="Cambria"/>
                <a:cs typeface="Cambria"/>
              </a:rPr>
              <a:t>Machines,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or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15" dirty="0">
                <a:latin typeface="Cambria"/>
                <a:cs typeface="Cambria"/>
              </a:rPr>
              <a:t>a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more</a:t>
            </a:r>
            <a:r>
              <a:rPr sz="850" i="1" spc="25" dirty="0">
                <a:latin typeface="Cambria"/>
                <a:cs typeface="Cambria"/>
              </a:rPr>
              <a:t> </a:t>
            </a:r>
            <a:r>
              <a:rPr sz="850" i="1" spc="10" dirty="0">
                <a:latin typeface="Cambria"/>
                <a:cs typeface="Cambria"/>
              </a:rPr>
              <a:t>complex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10" dirty="0">
                <a:latin typeface="Cambria"/>
                <a:cs typeface="Cambria"/>
              </a:rPr>
              <a:t>neural </a:t>
            </a:r>
            <a:r>
              <a:rPr sz="850" i="1" spc="-170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network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5" dirty="0">
                <a:latin typeface="Cambria"/>
                <a:cs typeface="Cambria"/>
              </a:rPr>
              <a:t>model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like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70" dirty="0">
                <a:latin typeface="Cambria"/>
                <a:cs typeface="Cambria"/>
              </a:rPr>
              <a:t>RNN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dirty="0">
                <a:latin typeface="Cambria"/>
                <a:cs typeface="Cambria"/>
              </a:rPr>
              <a:t>or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70" dirty="0">
                <a:latin typeface="Cambria"/>
                <a:cs typeface="Cambria"/>
              </a:rPr>
              <a:t>CNN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15" dirty="0">
                <a:latin typeface="Cambria"/>
                <a:cs typeface="Cambria"/>
              </a:rPr>
              <a:t>can</a:t>
            </a:r>
            <a:r>
              <a:rPr sz="850" i="1" spc="20" dirty="0">
                <a:latin typeface="Cambria"/>
                <a:cs typeface="Cambria"/>
              </a:rPr>
              <a:t> </a:t>
            </a:r>
            <a:r>
              <a:rPr sz="850" i="1" spc="-15" dirty="0">
                <a:latin typeface="Cambria"/>
                <a:cs typeface="Cambria"/>
              </a:rPr>
              <a:t>be</a:t>
            </a:r>
            <a:r>
              <a:rPr sz="850" i="1" spc="20" dirty="0">
                <a:latin typeface="Cambria"/>
                <a:cs typeface="Cambria"/>
              </a:rPr>
              <a:t> used.</a:t>
            </a:r>
            <a:endParaRPr sz="85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6565" y="137685"/>
            <a:ext cx="1817370" cy="1163955"/>
            <a:chOff x="156565" y="137685"/>
            <a:chExt cx="1817370" cy="11639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65" y="137685"/>
              <a:ext cx="1817065" cy="11265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999" y="289175"/>
              <a:ext cx="1522283" cy="10122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9248" y="801408"/>
              <a:ext cx="358444" cy="9152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3321" y="536109"/>
            <a:ext cx="1423670" cy="46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marR="5080" indent="-255904">
              <a:lnSpc>
                <a:spcPct val="100000"/>
              </a:lnSpc>
              <a:spcBef>
                <a:spcPts val="105"/>
              </a:spcBef>
            </a:pPr>
            <a:r>
              <a:rPr sz="1450" b="1" spc="-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50" b="1" spc="-105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450" b="1" spc="-1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50" b="1" spc="-60" dirty="0">
                <a:solidFill>
                  <a:srgbClr val="FFFFFF"/>
                </a:solidFill>
                <a:latin typeface="Arial"/>
                <a:cs typeface="Arial"/>
              </a:rPr>
              <a:t>ine</a:t>
            </a:r>
            <a:r>
              <a:rPr sz="1450" b="1" spc="-80" dirty="0">
                <a:solidFill>
                  <a:srgbClr val="FFFFFF"/>
                </a:solidFill>
                <a:latin typeface="Arial"/>
                <a:cs typeface="Arial"/>
              </a:rPr>
              <a:t> Lear</a:t>
            </a:r>
            <a:r>
              <a:rPr sz="1450" b="1" spc="-1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50" b="1" spc="-75" dirty="0">
                <a:solidFill>
                  <a:srgbClr val="FFFFFF"/>
                </a:solidFill>
                <a:latin typeface="Arial"/>
                <a:cs typeface="Arial"/>
              </a:rPr>
              <a:t>ing  </a:t>
            </a:r>
            <a:r>
              <a:rPr sz="1450" b="1" spc="-70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20477" y="0"/>
            <a:ext cx="2131682" cy="32918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512" y="2450350"/>
            <a:ext cx="1355509" cy="7624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64" y="1383543"/>
            <a:ext cx="281368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sz="1000" i="1" spc="15" dirty="0">
                <a:latin typeface="Cambria"/>
                <a:cs typeface="Cambria"/>
              </a:rPr>
              <a:t>Hybrid </a:t>
            </a:r>
            <a:r>
              <a:rPr sz="1000" i="1" spc="-5" dirty="0">
                <a:latin typeface="Cambria"/>
                <a:cs typeface="Cambria"/>
              </a:rPr>
              <a:t>techniques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i="1" dirty="0">
                <a:latin typeface="Cambria"/>
                <a:cs typeface="Cambria"/>
              </a:rPr>
              <a:t>combine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both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lexicon-based</a:t>
            </a:r>
            <a:r>
              <a:rPr sz="1000" i="1" spc="15" dirty="0">
                <a:latin typeface="Cambria"/>
                <a:cs typeface="Cambria"/>
              </a:rPr>
              <a:t> and </a:t>
            </a:r>
            <a:r>
              <a:rPr sz="1000" i="1" spc="20" dirty="0">
                <a:latin typeface="Cambria"/>
                <a:cs typeface="Cambria"/>
              </a:rPr>
              <a:t> </a:t>
            </a:r>
            <a:r>
              <a:rPr sz="1000" i="1" spc="5" dirty="0">
                <a:latin typeface="Cambria"/>
                <a:cs typeface="Cambria"/>
              </a:rPr>
              <a:t>machine</a:t>
            </a:r>
            <a:r>
              <a:rPr sz="1000" i="1" spc="10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learning-based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approaches.</a:t>
            </a:r>
            <a:r>
              <a:rPr sz="1000" i="1" spc="10" dirty="0">
                <a:latin typeface="Cambria"/>
                <a:cs typeface="Cambria"/>
              </a:rPr>
              <a:t> </a:t>
            </a:r>
            <a:r>
              <a:rPr sz="1000" i="1" dirty="0">
                <a:latin typeface="Cambria"/>
                <a:cs typeface="Cambria"/>
              </a:rPr>
              <a:t>They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i="1" spc="5" dirty="0">
                <a:latin typeface="Cambria"/>
                <a:cs typeface="Cambria"/>
              </a:rPr>
              <a:t>might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use </a:t>
            </a:r>
            <a:r>
              <a:rPr sz="1000" i="1" spc="-204" dirty="0">
                <a:latin typeface="Cambria"/>
                <a:cs typeface="Cambria"/>
              </a:rPr>
              <a:t> </a:t>
            </a:r>
            <a:r>
              <a:rPr sz="1000" i="1" dirty="0">
                <a:latin typeface="Cambria"/>
                <a:cs typeface="Cambria"/>
              </a:rPr>
              <a:t>a</a:t>
            </a:r>
            <a:r>
              <a:rPr sz="1000" i="1" spc="20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lexicon-based</a:t>
            </a:r>
            <a:r>
              <a:rPr sz="1000" i="1" spc="20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method</a:t>
            </a:r>
            <a:r>
              <a:rPr sz="1000" i="1" spc="25" dirty="0">
                <a:latin typeface="Cambria"/>
                <a:cs typeface="Cambria"/>
              </a:rPr>
              <a:t> </a:t>
            </a:r>
            <a:r>
              <a:rPr sz="1000" i="1" spc="-15" dirty="0">
                <a:latin typeface="Cambria"/>
                <a:cs typeface="Cambria"/>
              </a:rPr>
              <a:t>to</a:t>
            </a:r>
            <a:r>
              <a:rPr sz="1000" i="1" spc="20" dirty="0">
                <a:latin typeface="Cambria"/>
                <a:cs typeface="Cambria"/>
              </a:rPr>
              <a:t> </a:t>
            </a:r>
            <a:r>
              <a:rPr sz="1000" i="1" spc="-30" dirty="0">
                <a:latin typeface="Cambria"/>
                <a:cs typeface="Cambria"/>
              </a:rPr>
              <a:t>generate</a:t>
            </a:r>
            <a:r>
              <a:rPr sz="1000" i="1" spc="20" dirty="0">
                <a:latin typeface="Cambria"/>
                <a:cs typeface="Cambria"/>
              </a:rPr>
              <a:t> </a:t>
            </a:r>
            <a:r>
              <a:rPr sz="1000" i="1" spc="-15" dirty="0">
                <a:latin typeface="Cambria"/>
                <a:cs typeface="Cambria"/>
              </a:rPr>
              <a:t>features</a:t>
            </a:r>
            <a:r>
              <a:rPr sz="1000" i="1" spc="25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that</a:t>
            </a:r>
            <a:r>
              <a:rPr sz="1000" i="1" spc="20" dirty="0">
                <a:latin typeface="Cambria"/>
                <a:cs typeface="Cambria"/>
              </a:rPr>
              <a:t> </a:t>
            </a:r>
            <a:r>
              <a:rPr sz="1000" i="1" spc="-25" dirty="0">
                <a:latin typeface="Cambria"/>
                <a:cs typeface="Cambria"/>
              </a:rPr>
              <a:t>are </a:t>
            </a:r>
            <a:r>
              <a:rPr sz="1000" i="1" spc="-20" dirty="0">
                <a:latin typeface="Cambria"/>
                <a:cs typeface="Cambria"/>
              </a:rPr>
              <a:t> </a:t>
            </a:r>
            <a:r>
              <a:rPr sz="1000" i="1" spc="-15" dirty="0">
                <a:latin typeface="Cambria"/>
                <a:cs typeface="Cambria"/>
              </a:rPr>
              <a:t>fed</a:t>
            </a:r>
            <a:r>
              <a:rPr sz="1000" i="1" spc="10" dirty="0">
                <a:latin typeface="Cambria"/>
                <a:cs typeface="Cambria"/>
              </a:rPr>
              <a:t> into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i="1" dirty="0">
                <a:latin typeface="Cambria"/>
                <a:cs typeface="Cambria"/>
              </a:rPr>
              <a:t>a</a:t>
            </a:r>
            <a:r>
              <a:rPr sz="1000" i="1" spc="10" dirty="0">
                <a:latin typeface="Cambria"/>
                <a:cs typeface="Cambria"/>
              </a:rPr>
              <a:t> </a:t>
            </a:r>
            <a:r>
              <a:rPr sz="1000" i="1" spc="5" dirty="0">
                <a:latin typeface="Cambria"/>
                <a:cs typeface="Cambria"/>
              </a:rPr>
              <a:t>machine-learning</a:t>
            </a:r>
            <a:r>
              <a:rPr sz="1000" i="1" spc="15" dirty="0">
                <a:latin typeface="Cambria"/>
                <a:cs typeface="Cambria"/>
              </a:rPr>
              <a:t> model,</a:t>
            </a:r>
            <a:r>
              <a:rPr sz="1000" i="1" spc="10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or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i="1" spc="-10" dirty="0">
                <a:latin typeface="Cambria"/>
                <a:cs typeface="Cambria"/>
              </a:rPr>
              <a:t>use</a:t>
            </a:r>
            <a:r>
              <a:rPr sz="1000" i="1" spc="10" dirty="0">
                <a:latin typeface="Cambria"/>
                <a:cs typeface="Cambria"/>
              </a:rPr>
              <a:t> </a:t>
            </a:r>
            <a:r>
              <a:rPr sz="1000" i="1" dirty="0">
                <a:latin typeface="Cambria"/>
                <a:cs typeface="Cambria"/>
              </a:rPr>
              <a:t>a </a:t>
            </a:r>
            <a:r>
              <a:rPr sz="1000" i="1" spc="5" dirty="0">
                <a:latin typeface="Cambria"/>
                <a:cs typeface="Cambria"/>
              </a:rPr>
              <a:t> machine-learning</a:t>
            </a:r>
            <a:r>
              <a:rPr sz="1000" i="1" spc="10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model</a:t>
            </a:r>
            <a:r>
              <a:rPr sz="1000" i="1" spc="10" dirty="0">
                <a:latin typeface="Cambria"/>
                <a:cs typeface="Cambria"/>
              </a:rPr>
              <a:t> </a:t>
            </a:r>
            <a:r>
              <a:rPr sz="1000" i="1" spc="-15" dirty="0">
                <a:latin typeface="Cambria"/>
                <a:cs typeface="Cambria"/>
              </a:rPr>
              <a:t>to</a:t>
            </a:r>
            <a:r>
              <a:rPr sz="1000" i="1" spc="10" dirty="0">
                <a:latin typeface="Cambria"/>
                <a:cs typeface="Cambria"/>
              </a:rPr>
              <a:t> </a:t>
            </a:r>
            <a:r>
              <a:rPr sz="1000" i="1" spc="-15" dirty="0">
                <a:latin typeface="Cambria"/>
                <a:cs typeface="Cambria"/>
              </a:rPr>
              <a:t>predict</a:t>
            </a:r>
            <a:r>
              <a:rPr sz="1000" i="1" spc="10" dirty="0">
                <a:latin typeface="Cambria"/>
                <a:cs typeface="Cambria"/>
              </a:rPr>
              <a:t> sentiment, which </a:t>
            </a:r>
            <a:r>
              <a:rPr sz="1000" i="1" spc="-204" dirty="0">
                <a:latin typeface="Cambria"/>
                <a:cs typeface="Cambria"/>
              </a:rPr>
              <a:t> </a:t>
            </a:r>
            <a:r>
              <a:rPr sz="1000" i="1" spc="10" dirty="0">
                <a:latin typeface="Cambria"/>
                <a:cs typeface="Cambria"/>
              </a:rPr>
              <a:t>is </a:t>
            </a:r>
            <a:r>
              <a:rPr sz="1000" i="1" dirty="0">
                <a:latin typeface="Cambria"/>
                <a:cs typeface="Cambria"/>
              </a:rPr>
              <a:t>then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i="1" spc="-15" dirty="0">
                <a:latin typeface="Cambria"/>
                <a:cs typeface="Cambria"/>
              </a:rPr>
              <a:t>reﬁned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i="1" spc="10" dirty="0">
                <a:latin typeface="Cambria"/>
                <a:cs typeface="Cambria"/>
              </a:rPr>
              <a:t>using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i="1" dirty="0">
                <a:latin typeface="Cambria"/>
                <a:cs typeface="Cambria"/>
              </a:rPr>
              <a:t>a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i="1" spc="-25" dirty="0">
                <a:latin typeface="Cambria"/>
                <a:cs typeface="Cambria"/>
              </a:rPr>
              <a:t>set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i="1" spc="-5" dirty="0">
                <a:latin typeface="Cambria"/>
                <a:cs typeface="Cambria"/>
              </a:rPr>
              <a:t>of</a:t>
            </a:r>
            <a:r>
              <a:rPr sz="1000" i="1" spc="15" dirty="0">
                <a:latin typeface="Cambria"/>
                <a:cs typeface="Cambria"/>
              </a:rPr>
              <a:t> </a:t>
            </a:r>
            <a:r>
              <a:rPr sz="1000" i="1" spc="10" dirty="0">
                <a:latin typeface="Cambria"/>
                <a:cs typeface="Cambria"/>
              </a:rPr>
              <a:t>rules.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80" y="717985"/>
            <a:ext cx="2016125" cy="359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i="1" spc="40" dirty="0">
                <a:solidFill>
                  <a:srgbClr val="000000"/>
                </a:solidFill>
                <a:latin typeface="Cambria"/>
                <a:cs typeface="Cambria"/>
              </a:rPr>
              <a:t>Hybrid</a:t>
            </a:r>
            <a:r>
              <a:rPr sz="2150" i="1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50" i="1" spc="-5" dirty="0">
                <a:solidFill>
                  <a:srgbClr val="000000"/>
                </a:solidFill>
                <a:latin typeface="Cambria"/>
                <a:cs typeface="Cambria"/>
              </a:rPr>
              <a:t>technique</a:t>
            </a:r>
            <a:endParaRPr sz="215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92066" y="1408214"/>
            <a:ext cx="1560830" cy="1096010"/>
            <a:chOff x="4092066" y="1408214"/>
            <a:chExt cx="1560830" cy="10960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701" y="1555902"/>
              <a:ext cx="1091209" cy="9480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2066" y="1408214"/>
              <a:ext cx="1560570" cy="47190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2066" y="2575852"/>
            <a:ext cx="1560570" cy="4719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868" y="1058862"/>
            <a:ext cx="2237282" cy="5366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1131</Words>
  <Application>Microsoft Office PowerPoint</Application>
  <PresentationFormat>Custom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Tahoma</vt:lpstr>
      <vt:lpstr>Times New Roman</vt:lpstr>
      <vt:lpstr>Office Theme</vt:lpstr>
      <vt:lpstr>SENTIMENT ANALYSIS  USING LSTM AND PRE-TRAINED EMBEDDING VECTORS</vt:lpstr>
      <vt:lpstr>what is sentiment analysis?</vt:lpstr>
      <vt:lpstr>Abstract</vt:lpstr>
      <vt:lpstr>How can this help?</vt:lpstr>
      <vt:lpstr>Problem</vt:lpstr>
      <vt:lpstr>Techniques generally used are:</vt:lpstr>
      <vt:lpstr>Lexion based technique</vt:lpstr>
      <vt:lpstr>Machine Learning  techniques</vt:lpstr>
      <vt:lpstr>Hybrid technique</vt:lpstr>
      <vt:lpstr>PowerPoint Presentation</vt:lpstr>
      <vt:lpstr>LSTM:</vt:lpstr>
      <vt:lpstr>Advantages of LSTM:</vt:lpstr>
      <vt:lpstr>Some challenges in sentiment analysis :</vt:lpstr>
      <vt:lpstr>Libraries used</vt:lpstr>
      <vt:lpstr>Steps for sentiment analysis</vt:lpstr>
      <vt:lpstr>Implementation of sentiment analysis</vt:lpstr>
      <vt:lpstr>Bag of words Model</vt:lpstr>
      <vt:lpstr>Some common tools and libraries for sentiment  analysis in Python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analysis-1</dc:title>
  <cp:lastModifiedBy>Gnaneswar Mudiyam</cp:lastModifiedBy>
  <cp:revision>2</cp:revision>
  <dcterms:created xsi:type="dcterms:W3CDTF">2023-11-03T02:17:47Z</dcterms:created>
  <dcterms:modified xsi:type="dcterms:W3CDTF">2023-11-03T03:16:53Z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2023-11-02T00:00:00Z</vt:filetime>
  </property>
  <property fmtid="{D5CDD505-2E9C-101B-9397-08002B2CF9AE}" pid="3" name="Creator">
    <vt:lpwstr>Adobe Express</vt:lpwstr>
  </property>
  <property fmtid="{D5CDD505-2E9C-101B-9397-08002B2CF9AE}" pid="4" name="LastSaved">
    <vt:filetime>2023-11-03T00:00:00Z</vt:filetime>
  </property>
</Properties>
</file>