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2" r:id="rId2"/>
    <p:sldMasterId id="2147483774" r:id="rId3"/>
    <p:sldMasterId id="2147483792" r:id="rId4"/>
  </p:sldMasterIdLst>
  <p:sldIdLst>
    <p:sldId id="300" r:id="rId5"/>
    <p:sldId id="309" r:id="rId6"/>
    <p:sldId id="310" r:id="rId7"/>
    <p:sldId id="259" r:id="rId8"/>
    <p:sldId id="271" r:id="rId9"/>
    <p:sldId id="272" r:id="rId10"/>
    <p:sldId id="273" r:id="rId11"/>
    <p:sldId id="274" r:id="rId12"/>
    <p:sldId id="270" r:id="rId13"/>
    <p:sldId id="266" r:id="rId14"/>
    <p:sldId id="267" r:id="rId15"/>
    <p:sldId id="268" r:id="rId16"/>
    <p:sldId id="269" r:id="rId17"/>
    <p:sldId id="295" r:id="rId18"/>
    <p:sldId id="294" r:id="rId19"/>
    <p:sldId id="296" r:id="rId20"/>
    <p:sldId id="297" r:id="rId21"/>
    <p:sldId id="304" r:id="rId22"/>
    <p:sldId id="298" r:id="rId23"/>
    <p:sldId id="288" r:id="rId24"/>
    <p:sldId id="290" r:id="rId25"/>
    <p:sldId id="311" r:id="rId26"/>
    <p:sldId id="281" r:id="rId27"/>
    <p:sldId id="280" r:id="rId28"/>
    <p:sldId id="282" r:id="rId29"/>
    <p:sldId id="305" r:id="rId30"/>
    <p:sldId id="284" r:id="rId31"/>
    <p:sldId id="286" r:id="rId32"/>
    <p:sldId id="312" r:id="rId33"/>
    <p:sldId id="285" r:id="rId34"/>
    <p:sldId id="275" r:id="rId35"/>
    <p:sldId id="276" r:id="rId36"/>
    <p:sldId id="277" r:id="rId37"/>
    <p:sldId id="301" r:id="rId38"/>
    <p:sldId id="302" r:id="rId39"/>
    <p:sldId id="303" r:id="rId40"/>
    <p:sldId id="308" r:id="rId41"/>
    <p:sldId id="30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>
        <p:scale>
          <a:sx n="50" d="100"/>
          <a:sy n="50" d="100"/>
        </p:scale>
        <p:origin x="11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Network%20Flow\sp%20n=1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Network%20Flow\sp%20n=50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Roaming\Microsoft\Excel\dinic-100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Network%20Flow\dinic-50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Shortest</a:t>
            </a:r>
            <a:r>
              <a:rPr lang="en-IN" baseline="0"/>
              <a:t> path n=100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777270105582995E-2"/>
          <c:y val="9.9965635738831618E-2"/>
          <c:w val="0.8742519494627421"/>
          <c:h val="0.7928238222799469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log time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4256572021024063E-2"/>
                  <c:y val="-0.204963065183862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Sheet1!$F$2:$F$13</c:f>
              <c:numCache>
                <c:formatCode>General</c:formatCode>
                <c:ptCount val="12"/>
                <c:pt idx="0">
                  <c:v>4.6051701859880918</c:v>
                </c:pt>
                <c:pt idx="1">
                  <c:v>6.2146080984221914</c:v>
                </c:pt>
                <c:pt idx="2">
                  <c:v>6.9077552789821368</c:v>
                </c:pt>
                <c:pt idx="3">
                  <c:v>7.6009024595420822</c:v>
                </c:pt>
                <c:pt idx="4">
                  <c:v>7.8240460108562919</c:v>
                </c:pt>
                <c:pt idx="5">
                  <c:v>8.0063675676502459</c:v>
                </c:pt>
                <c:pt idx="6">
                  <c:v>8.0709060887878188</c:v>
                </c:pt>
                <c:pt idx="7">
                  <c:v>8.1605182474775049</c:v>
                </c:pt>
                <c:pt idx="8">
                  <c:v>8.2940496401020276</c:v>
                </c:pt>
                <c:pt idx="9">
                  <c:v>8.4118326757584114</c:v>
                </c:pt>
                <c:pt idx="10">
                  <c:v>8.5071428555627353</c:v>
                </c:pt>
              </c:numCache>
            </c:numRef>
          </c:xVal>
          <c:yVal>
            <c:numRef>
              <c:f>Sheet1!$G$2:$G$13</c:f>
              <c:numCache>
                <c:formatCode>General</c:formatCode>
                <c:ptCount val="12"/>
                <c:pt idx="0">
                  <c:v>3.713572066704308</c:v>
                </c:pt>
                <c:pt idx="1">
                  <c:v>6.7855876450079293</c:v>
                </c:pt>
                <c:pt idx="2">
                  <c:v>7.0535857271936768</c:v>
                </c:pt>
                <c:pt idx="3">
                  <c:v>8.1455496317835845</c:v>
                </c:pt>
                <c:pt idx="4">
                  <c:v>8.4830157396146504</c:v>
                </c:pt>
                <c:pt idx="5">
                  <c:v>8.7263189509622432</c:v>
                </c:pt>
                <c:pt idx="6">
                  <c:v>8.7086396559871933</c:v>
                </c:pt>
                <c:pt idx="7">
                  <c:v>8.8317119178215773</c:v>
                </c:pt>
                <c:pt idx="8">
                  <c:v>9.0640421143588839</c:v>
                </c:pt>
                <c:pt idx="9">
                  <c:v>9.2398020821258022</c:v>
                </c:pt>
                <c:pt idx="10">
                  <c:v>9.3914111468684851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17-43C6-8CF3-565A7E66B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3337720"/>
        <c:axId val="763338704"/>
      </c:scatterChart>
      <c:valAx>
        <c:axId val="763337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log 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338704"/>
        <c:crosses val="autoZero"/>
        <c:crossBetween val="midCat"/>
      </c:valAx>
      <c:valAx>
        <c:axId val="76333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log time </a:t>
                </a:r>
              </a:p>
            </c:rich>
          </c:tx>
          <c:layout>
            <c:manualLayout>
              <c:xMode val="edge"/>
              <c:yMode val="edge"/>
              <c:x val="2.7980773467712518E-2"/>
              <c:y val="0.376258503401360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337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Shortest</a:t>
            </a:r>
            <a:r>
              <a:rPr lang="en-US" baseline="0"/>
              <a:t> path n=500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log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6242321606102645E-3"/>
                  <c:y val="-0.2042097176877280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Sheet1!$E$2:$E$13</c:f>
              <c:numCache>
                <c:formatCode>General</c:formatCode>
                <c:ptCount val="12"/>
                <c:pt idx="0">
                  <c:v>4.6051701859880918</c:v>
                </c:pt>
                <c:pt idx="1">
                  <c:v>5.2983173665480363</c:v>
                </c:pt>
                <c:pt idx="2">
                  <c:v>6.2146080984221914</c:v>
                </c:pt>
                <c:pt idx="3">
                  <c:v>6.5510803350434044</c:v>
                </c:pt>
                <c:pt idx="4">
                  <c:v>6.9077552789821368</c:v>
                </c:pt>
                <c:pt idx="5">
                  <c:v>7.0900768357760917</c:v>
                </c:pt>
                <c:pt idx="6">
                  <c:v>7.3132203870903014</c:v>
                </c:pt>
                <c:pt idx="7">
                  <c:v>7.6009024595420822</c:v>
                </c:pt>
                <c:pt idx="8">
                  <c:v>7.8240460108562919</c:v>
                </c:pt>
                <c:pt idx="9">
                  <c:v>8.0063675676502459</c:v>
                </c:pt>
                <c:pt idx="10">
                  <c:v>8.1605182474775049</c:v>
                </c:pt>
                <c:pt idx="11">
                  <c:v>8.2940496401020276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1.0986122886681098</c:v>
                </c:pt>
                <c:pt idx="1">
                  <c:v>4.7273878187123408</c:v>
                </c:pt>
                <c:pt idx="2">
                  <c:v>6.2709884318582994</c:v>
                </c:pt>
                <c:pt idx="3">
                  <c:v>6.5638555265321274</c:v>
                </c:pt>
                <c:pt idx="4">
                  <c:v>7.1380730340443472</c:v>
                </c:pt>
                <c:pt idx="5">
                  <c:v>7.4211775285953934</c:v>
                </c:pt>
                <c:pt idx="6">
                  <c:v>7.7084106672573673</c:v>
                </c:pt>
                <c:pt idx="7">
                  <c:v>8.0983388461890566</c:v>
                </c:pt>
                <c:pt idx="8">
                  <c:v>8.4093852387819314</c:v>
                </c:pt>
                <c:pt idx="9">
                  <c:v>8.8017704489145387</c:v>
                </c:pt>
                <c:pt idx="10">
                  <c:v>9.2480214389438711</c:v>
                </c:pt>
                <c:pt idx="11">
                  <c:v>9.5540009958372298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F5C-4773-8129-7CE75DCE0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3771680"/>
        <c:axId val="763772008"/>
      </c:scatterChart>
      <c:valAx>
        <c:axId val="763771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log 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772008"/>
        <c:crosses val="autoZero"/>
        <c:crossBetween val="midCat"/>
      </c:valAx>
      <c:valAx>
        <c:axId val="76377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 time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771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err="1"/>
              <a:t>Dinic</a:t>
            </a:r>
            <a:r>
              <a:rPr lang="en-IN" dirty="0"/>
              <a:t>  - Vertex</a:t>
            </a:r>
            <a:r>
              <a:rPr lang="en-IN" baseline="0" dirty="0"/>
              <a:t> = 100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7042893853532949E-2"/>
                  <c:y val="-2.4952469148334898E-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500" baseline="0" dirty="0"/>
                      <a:t>y = 0.1601x + 2.3465</a:t>
                    </a:r>
                    <a:endParaRPr lang="en-US" sz="15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strRef>
              <c:f>Sheet1!$D$1:$D$15</c:f>
              <c:strCache>
                <c:ptCount val="15"/>
                <c:pt idx="0">
                  <c:v>Log of edge E</c:v>
                </c:pt>
                <c:pt idx="1">
                  <c:v>2.301029996</c:v>
                </c:pt>
                <c:pt idx="2">
                  <c:v>2.698970004</c:v>
                </c:pt>
                <c:pt idx="3">
                  <c:v>2.84509804</c:v>
                </c:pt>
                <c:pt idx="4">
                  <c:v>3</c:v>
                </c:pt>
                <c:pt idx="5">
                  <c:v>3.113943352</c:v>
                </c:pt>
                <c:pt idx="6">
                  <c:v>3.176091259</c:v>
                </c:pt>
                <c:pt idx="7">
                  <c:v>3.230448921</c:v>
                </c:pt>
                <c:pt idx="8">
                  <c:v>3.301029996</c:v>
                </c:pt>
                <c:pt idx="9">
                  <c:v>3.397940009</c:v>
                </c:pt>
                <c:pt idx="10">
                  <c:v>3.431363764</c:v>
                </c:pt>
                <c:pt idx="11">
                  <c:v>3.477121255</c:v>
                </c:pt>
                <c:pt idx="12">
                  <c:v>3.544068044</c:v>
                </c:pt>
                <c:pt idx="13">
                  <c:v>3.602059991</c:v>
                </c:pt>
                <c:pt idx="14">
                  <c:v>3.653212514</c:v>
                </c:pt>
              </c:strCache>
            </c:strRef>
          </c:xVal>
          <c:yVal>
            <c:numRef>
              <c:f>Sheet1!$E$1:$E$15</c:f>
              <c:numCache>
                <c:formatCode>General</c:formatCode>
                <c:ptCount val="15"/>
                <c:pt idx="1">
                  <c:v>2.0086001717619175</c:v>
                </c:pt>
                <c:pt idx="2">
                  <c:v>2.8836614351536176</c:v>
                </c:pt>
                <c:pt idx="3">
                  <c:v>3.1658376246901283</c:v>
                </c:pt>
                <c:pt idx="4">
                  <c:v>3.3396501576136841</c:v>
                </c:pt>
                <c:pt idx="5">
                  <c:v>3.5806969397124369</c:v>
                </c:pt>
                <c:pt idx="6">
                  <c:v>3.5865873046717551</c:v>
                </c:pt>
                <c:pt idx="7">
                  <c:v>3.7698940358121691</c:v>
                </c:pt>
                <c:pt idx="8">
                  <c:v>3.8196755199942927</c:v>
                </c:pt>
                <c:pt idx="9">
                  <c:v>3.9574157147226692</c:v>
                </c:pt>
                <c:pt idx="10">
                  <c:v>4.0849335749367164</c:v>
                </c:pt>
                <c:pt idx="11">
                  <c:v>4.1554271386397978</c:v>
                </c:pt>
                <c:pt idx="12">
                  <c:v>4.3076671547325676</c:v>
                </c:pt>
                <c:pt idx="13">
                  <c:v>4.5510228130338692</c:v>
                </c:pt>
                <c:pt idx="14">
                  <c:v>4.6868774769785206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9C-4531-B809-237967F66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595368"/>
        <c:axId val="699595040"/>
      </c:scatterChart>
      <c:valAx>
        <c:axId val="699595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Log(edge)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95040"/>
        <c:crosses val="autoZero"/>
        <c:crossBetween val="midCat"/>
      </c:valAx>
      <c:valAx>
        <c:axId val="69959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log(time)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95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err="1"/>
              <a:t>Dinic</a:t>
            </a:r>
            <a:r>
              <a:rPr lang="en-IN" baseline="0" dirty="0"/>
              <a:t> - </a:t>
            </a:r>
            <a:r>
              <a:rPr lang="en-IN" dirty="0"/>
              <a:t>Vertices</a:t>
            </a:r>
            <a:r>
              <a:rPr lang="en-IN" baseline="0" dirty="0"/>
              <a:t> =</a:t>
            </a:r>
            <a:r>
              <a:rPr lang="en-IN" dirty="0"/>
              <a:t> 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3.5313231804108322E-2"/>
                  <c:y val="0.12684993565593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500" baseline="0" dirty="0"/>
                      <a:t>y = 0.1367x + 2.9243</a:t>
                    </a:r>
                    <a:endParaRPr lang="en-US" sz="15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strRef>
              <c:f>Sheet1!$C$1:$C$9</c:f>
              <c:strCache>
                <c:ptCount val="9"/>
                <c:pt idx="0">
                  <c:v>LOG(Edges)</c:v>
                </c:pt>
                <c:pt idx="1">
                  <c:v>3</c:v>
                </c:pt>
                <c:pt idx="2">
                  <c:v>3.176091259</c:v>
                </c:pt>
                <c:pt idx="3">
                  <c:v>3.301029996</c:v>
                </c:pt>
                <c:pt idx="4">
                  <c:v>3.397940009</c:v>
                </c:pt>
                <c:pt idx="5">
                  <c:v>3.477121255</c:v>
                </c:pt>
                <c:pt idx="6">
                  <c:v>3.544068044</c:v>
                </c:pt>
                <c:pt idx="7">
                  <c:v>3.568201724</c:v>
                </c:pt>
                <c:pt idx="8">
                  <c:v>3.602059991</c:v>
                </c:pt>
              </c:strCache>
            </c:strRef>
          </c:xVal>
          <c:yVal>
            <c:numRef>
              <c:f>Sheet1!$E$1:$E$9</c:f>
              <c:numCache>
                <c:formatCode>General</c:formatCode>
                <c:ptCount val="9"/>
                <c:pt idx="0">
                  <c:v>0</c:v>
                </c:pt>
                <c:pt idx="1">
                  <c:v>2.9429995933660407</c:v>
                </c:pt>
                <c:pt idx="2">
                  <c:v>3.3965480379871318</c:v>
                </c:pt>
                <c:pt idx="3">
                  <c:v>3.6231458746379395</c:v>
                </c:pt>
                <c:pt idx="4">
                  <c:v>3.7196626830180466</c:v>
                </c:pt>
                <c:pt idx="5">
                  <c:v>3.7963661549775214</c:v>
                </c:pt>
                <c:pt idx="6">
                  <c:v>3.9158217876203989</c:v>
                </c:pt>
                <c:pt idx="7">
                  <c:v>3.9980412643634282</c:v>
                </c:pt>
                <c:pt idx="8">
                  <c:v>4.0175758683910745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F0-4D9A-BCA3-4A69CD9E6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552096"/>
        <c:axId val="703553408"/>
      </c:scatterChart>
      <c:valAx>
        <c:axId val="70355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log(edges)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553408"/>
        <c:crosses val="autoZero"/>
        <c:crossBetween val="midCat"/>
      </c:valAx>
      <c:valAx>
        <c:axId val="70355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log(time)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552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2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93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0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0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0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28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39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71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60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04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83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06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73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73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09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92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0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60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826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8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459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68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567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70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89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2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33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66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935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07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237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143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35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22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12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853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8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003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8206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434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5836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562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831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5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7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73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0EAE-41C5-47DC-A074-120D766E410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B42BC0-91BE-4E1B-933B-4DC24FAA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ub.ist.ac.at/~vnk/papers/thesis.pdf" TargetMode="External"/><Relationship Id="rId2" Type="http://schemas.openxmlformats.org/officeDocument/2006/relationships/hyperlink" Target="http://www.csd.uwo.ca/~yuri/Papers/pami04.pdf" TargetMode="Externa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6F53-77B1-483A-93B6-7788CEBE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Maximising Network Flow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CBF0-68FC-401F-A067-33E9B146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                                </a:t>
            </a:r>
            <a:r>
              <a:rPr lang="en-IN" sz="4000" dirty="0"/>
              <a:t>Presentation By-</a:t>
            </a:r>
          </a:p>
          <a:p>
            <a:endParaRPr lang="en-IN" sz="4000" dirty="0"/>
          </a:p>
          <a:p>
            <a:r>
              <a:rPr lang="en-IN" sz="4000" dirty="0"/>
              <a:t>                                                                                                        Shreya Sharma</a:t>
            </a:r>
          </a:p>
          <a:p>
            <a:r>
              <a:rPr lang="en-IN" sz="4000" dirty="0"/>
              <a:t>                                                                                                         Gauri Gupta</a:t>
            </a:r>
          </a:p>
        </p:txBody>
      </p:sp>
    </p:spTree>
    <p:extLst>
      <p:ext uri="{BB962C8B-B14F-4D97-AF65-F5344CB8AC3E}">
        <p14:creationId xmlns:p14="http://schemas.microsoft.com/office/powerpoint/2010/main" val="139355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794" y="770816"/>
            <a:ext cx="7244354" cy="762806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spc="-119" dirty="0"/>
              <a:t>Ford-Fulkerson</a:t>
            </a:r>
            <a:r>
              <a:rPr spc="119" dirty="0"/>
              <a:t> </a:t>
            </a:r>
            <a:r>
              <a:rPr spc="-69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35">
              <a:lnSpc>
                <a:spcPts val="1932"/>
              </a:lnSpc>
            </a:pPr>
            <a:fld id="{81D60167-4931-47E6-BA6A-407CBD079E47}" type="slidenum">
              <a:rPr spc="-79" dirty="0"/>
              <a:pPr marL="50335">
                <a:lnSpc>
                  <a:spcPts val="1932"/>
                </a:lnSpc>
              </a:pPr>
              <a:t>10</a:t>
            </a:fld>
            <a:endParaRPr spc="-79" dirty="0"/>
          </a:p>
        </p:txBody>
      </p:sp>
      <p:sp>
        <p:nvSpPr>
          <p:cNvPr id="3" name="object 3"/>
          <p:cNvSpPr txBox="1"/>
          <p:nvPr/>
        </p:nvSpPr>
        <p:spPr>
          <a:xfrm>
            <a:off x="2472230" y="1936293"/>
            <a:ext cx="7322331" cy="2739148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18370" marR="115769" indent="-294461">
              <a:lnSpc>
                <a:spcPct val="102600"/>
              </a:lnSpc>
              <a:spcBef>
                <a:spcPts val="595"/>
              </a:spcBef>
            </a:pPr>
            <a:r>
              <a:rPr sz="2180" spc="-50" dirty="0">
                <a:latin typeface="Arial"/>
                <a:cs typeface="Arial"/>
              </a:rPr>
              <a:t>Main </a:t>
            </a:r>
            <a:r>
              <a:rPr sz="2180" spc="-109" dirty="0">
                <a:latin typeface="Arial"/>
                <a:cs typeface="Arial"/>
              </a:rPr>
              <a:t>idea: </a:t>
            </a:r>
            <a:r>
              <a:rPr sz="2180" spc="-40" dirty="0">
                <a:latin typeface="Arial"/>
                <a:cs typeface="Arial"/>
              </a:rPr>
              <a:t>find </a:t>
            </a:r>
            <a:r>
              <a:rPr sz="2180" spc="-69" dirty="0">
                <a:latin typeface="Arial"/>
                <a:cs typeface="Arial"/>
              </a:rPr>
              <a:t>valid </a:t>
            </a:r>
            <a:r>
              <a:rPr sz="2180" spc="-59" dirty="0">
                <a:latin typeface="Arial"/>
                <a:cs typeface="Arial"/>
              </a:rPr>
              <a:t>flow </a:t>
            </a:r>
            <a:r>
              <a:rPr sz="2180" spc="-99" dirty="0">
                <a:latin typeface="Arial"/>
                <a:cs typeface="Arial"/>
              </a:rPr>
              <a:t>paths </a:t>
            </a:r>
            <a:r>
              <a:rPr sz="2180" dirty="0">
                <a:latin typeface="Arial"/>
                <a:cs typeface="Arial"/>
              </a:rPr>
              <a:t>until </a:t>
            </a:r>
            <a:r>
              <a:rPr sz="2180" spc="-89" dirty="0">
                <a:latin typeface="Arial"/>
                <a:cs typeface="Arial"/>
              </a:rPr>
              <a:t>there </a:t>
            </a:r>
            <a:r>
              <a:rPr sz="2180" spc="-119" dirty="0">
                <a:latin typeface="Arial"/>
                <a:cs typeface="Arial"/>
              </a:rPr>
              <a:t>is </a:t>
            </a:r>
            <a:r>
              <a:rPr sz="2180" spc="-159" dirty="0">
                <a:latin typeface="Arial"/>
                <a:cs typeface="Arial"/>
              </a:rPr>
              <a:t>none </a:t>
            </a:r>
            <a:r>
              <a:rPr sz="2180" spc="-10" dirty="0">
                <a:latin typeface="Arial"/>
                <a:cs typeface="Arial"/>
              </a:rPr>
              <a:t>left, </a:t>
            </a:r>
            <a:r>
              <a:rPr sz="2180" spc="-129" dirty="0">
                <a:latin typeface="Arial"/>
                <a:cs typeface="Arial"/>
              </a:rPr>
              <a:t>and  add </a:t>
            </a:r>
            <a:r>
              <a:rPr sz="2180" spc="-79" dirty="0">
                <a:latin typeface="Arial"/>
                <a:cs typeface="Arial"/>
              </a:rPr>
              <a:t>them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up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347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-119" dirty="0">
                <a:latin typeface="Arial"/>
                <a:cs typeface="Arial"/>
              </a:rPr>
              <a:t>How do </a:t>
            </a:r>
            <a:r>
              <a:rPr sz="2180" spc="-218" dirty="0">
                <a:latin typeface="Arial"/>
                <a:cs typeface="Arial"/>
              </a:rPr>
              <a:t>we </a:t>
            </a:r>
            <a:r>
              <a:rPr sz="2180" spc="-109" dirty="0">
                <a:latin typeface="Arial"/>
                <a:cs typeface="Arial"/>
              </a:rPr>
              <a:t>know </a:t>
            </a:r>
            <a:r>
              <a:rPr sz="2180" spc="40" dirty="0">
                <a:latin typeface="Arial"/>
                <a:cs typeface="Arial"/>
              </a:rPr>
              <a:t>if </a:t>
            </a:r>
            <a:r>
              <a:rPr sz="2180" spc="-50" dirty="0">
                <a:latin typeface="Arial"/>
                <a:cs typeface="Arial"/>
              </a:rPr>
              <a:t>this </a:t>
            </a:r>
            <a:r>
              <a:rPr sz="2180" spc="-149" dirty="0">
                <a:latin typeface="Arial"/>
                <a:cs typeface="Arial"/>
              </a:rPr>
              <a:t>gives </a:t>
            </a:r>
            <a:r>
              <a:rPr sz="2180" spc="-178" dirty="0">
                <a:latin typeface="Arial"/>
                <a:cs typeface="Arial"/>
              </a:rPr>
              <a:t>a </a:t>
            </a:r>
            <a:r>
              <a:rPr sz="2180" spc="-99" dirty="0">
                <a:latin typeface="Arial"/>
                <a:cs typeface="Arial"/>
              </a:rPr>
              <a:t>maximum</a:t>
            </a:r>
            <a:r>
              <a:rPr sz="2180" spc="-307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flow?</a:t>
            </a:r>
            <a:endParaRPr sz="2180" dirty="0">
              <a:latin typeface="Arial"/>
              <a:cs typeface="Arial"/>
            </a:endParaRPr>
          </a:p>
          <a:p>
            <a:pPr marL="867023" marR="10067" indent="-263001">
              <a:spcBef>
                <a:spcPts val="347"/>
              </a:spcBef>
            </a:pPr>
            <a:r>
              <a:rPr sz="1982" spc="-119" dirty="0">
                <a:solidFill>
                  <a:srgbClr val="214796"/>
                </a:solidFill>
                <a:latin typeface="Arial"/>
                <a:cs typeface="Arial"/>
              </a:rPr>
              <a:t>– </a:t>
            </a:r>
            <a:r>
              <a:rPr sz="1982" spc="-50" dirty="0">
                <a:latin typeface="Arial"/>
                <a:cs typeface="Arial"/>
              </a:rPr>
              <a:t>Proof </a:t>
            </a:r>
            <a:r>
              <a:rPr sz="1982" spc="-89" dirty="0">
                <a:latin typeface="Arial"/>
                <a:cs typeface="Arial"/>
              </a:rPr>
              <a:t>sketch: </a:t>
            </a:r>
            <a:r>
              <a:rPr sz="1982" spc="-149" dirty="0">
                <a:latin typeface="Arial"/>
                <a:cs typeface="Arial"/>
              </a:rPr>
              <a:t>Suppose </a:t>
            </a:r>
            <a:r>
              <a:rPr sz="1982" spc="-20" dirty="0">
                <a:latin typeface="Arial"/>
                <a:cs typeface="Arial"/>
              </a:rPr>
              <a:t>not. </a:t>
            </a:r>
            <a:r>
              <a:rPr sz="1982" spc="-129" dirty="0">
                <a:latin typeface="Arial"/>
                <a:cs typeface="Arial"/>
              </a:rPr>
              <a:t>Take </a:t>
            </a:r>
            <a:r>
              <a:rPr sz="1982" spc="-159" dirty="0">
                <a:latin typeface="Arial"/>
                <a:cs typeface="Arial"/>
              </a:rPr>
              <a:t>a </a:t>
            </a:r>
            <a:r>
              <a:rPr sz="1982" spc="-89" dirty="0">
                <a:latin typeface="Arial"/>
                <a:cs typeface="Arial"/>
              </a:rPr>
              <a:t>maximum </a:t>
            </a:r>
            <a:r>
              <a:rPr sz="1982" spc="-59" dirty="0">
                <a:latin typeface="Arial"/>
                <a:cs typeface="Arial"/>
              </a:rPr>
              <a:t>flow </a:t>
            </a:r>
            <a:r>
              <a:rPr sz="1982" i="1" spc="416" dirty="0">
                <a:latin typeface="Times New Roman"/>
                <a:cs typeface="Times New Roman"/>
              </a:rPr>
              <a:t>f </a:t>
            </a:r>
            <a:r>
              <a:rPr sz="2081" spc="-103" baseline="27777" dirty="0">
                <a:latin typeface="DejaVu Sans"/>
                <a:cs typeface="DejaVu Sans"/>
              </a:rPr>
              <a:t>⋆ </a:t>
            </a:r>
            <a:r>
              <a:rPr sz="1982" spc="-109" dirty="0">
                <a:latin typeface="Arial"/>
                <a:cs typeface="Arial"/>
              </a:rPr>
              <a:t>and  </a:t>
            </a:r>
            <a:r>
              <a:rPr sz="1982" spc="10" dirty="0">
                <a:latin typeface="Arial"/>
                <a:cs typeface="Arial"/>
              </a:rPr>
              <a:t>“subtract” </a:t>
            </a:r>
            <a:r>
              <a:rPr sz="1982" spc="-69" dirty="0">
                <a:latin typeface="Arial"/>
                <a:cs typeface="Arial"/>
              </a:rPr>
              <a:t>our </a:t>
            </a:r>
            <a:r>
              <a:rPr sz="1982" spc="-59" dirty="0">
                <a:latin typeface="Arial"/>
                <a:cs typeface="Arial"/>
              </a:rPr>
              <a:t>flow </a:t>
            </a:r>
            <a:r>
              <a:rPr sz="1982" i="1" spc="416" dirty="0">
                <a:latin typeface="Times New Roman"/>
                <a:cs typeface="Times New Roman"/>
              </a:rPr>
              <a:t>f </a:t>
            </a:r>
            <a:r>
              <a:rPr sz="1982" spc="-10" dirty="0">
                <a:latin typeface="Arial"/>
                <a:cs typeface="Arial"/>
              </a:rPr>
              <a:t>. </a:t>
            </a:r>
            <a:r>
              <a:rPr sz="1982" spc="69" dirty="0">
                <a:latin typeface="Arial"/>
                <a:cs typeface="Arial"/>
              </a:rPr>
              <a:t>It </a:t>
            </a:r>
            <a:r>
              <a:rPr sz="1982" spc="-109" dirty="0">
                <a:latin typeface="Arial"/>
                <a:cs typeface="Arial"/>
              </a:rPr>
              <a:t>is </a:t>
            </a:r>
            <a:r>
              <a:rPr sz="1982" spc="-159" dirty="0">
                <a:latin typeface="Arial"/>
                <a:cs typeface="Arial"/>
              </a:rPr>
              <a:t>a </a:t>
            </a:r>
            <a:r>
              <a:rPr sz="1982" spc="-59" dirty="0">
                <a:latin typeface="Arial"/>
                <a:cs typeface="Arial"/>
              </a:rPr>
              <a:t>valid flow </a:t>
            </a:r>
            <a:r>
              <a:rPr sz="1982" spc="-40" dirty="0">
                <a:latin typeface="Arial"/>
                <a:cs typeface="Arial"/>
              </a:rPr>
              <a:t>of </a:t>
            </a:r>
            <a:r>
              <a:rPr sz="1982" spc="-69" dirty="0">
                <a:latin typeface="Arial"/>
                <a:cs typeface="Arial"/>
              </a:rPr>
              <a:t>positive </a:t>
            </a:r>
            <a:r>
              <a:rPr sz="1982" spc="10" dirty="0">
                <a:latin typeface="Arial"/>
                <a:cs typeface="Arial"/>
              </a:rPr>
              <a:t>total </a:t>
            </a:r>
            <a:r>
              <a:rPr sz="1982" spc="-50" dirty="0">
                <a:latin typeface="Arial"/>
                <a:cs typeface="Arial"/>
              </a:rPr>
              <a:t>flow.  By the </a:t>
            </a:r>
            <a:r>
              <a:rPr sz="1982" spc="-59" dirty="0">
                <a:latin typeface="Arial"/>
                <a:cs typeface="Arial"/>
              </a:rPr>
              <a:t>flow </a:t>
            </a:r>
            <a:r>
              <a:rPr sz="1982" spc="-79" dirty="0">
                <a:latin typeface="Arial"/>
                <a:cs typeface="Arial"/>
              </a:rPr>
              <a:t>decomposition, </a:t>
            </a:r>
            <a:r>
              <a:rPr sz="1982" spc="89" dirty="0">
                <a:latin typeface="Arial"/>
                <a:cs typeface="Arial"/>
              </a:rPr>
              <a:t>it </a:t>
            </a:r>
            <a:r>
              <a:rPr sz="1982" spc="-119" dirty="0">
                <a:latin typeface="Arial"/>
                <a:cs typeface="Arial"/>
              </a:rPr>
              <a:t>can </a:t>
            </a:r>
            <a:r>
              <a:rPr sz="1982" spc="-129" dirty="0">
                <a:latin typeface="Arial"/>
                <a:cs typeface="Arial"/>
              </a:rPr>
              <a:t>be </a:t>
            </a:r>
            <a:r>
              <a:rPr sz="1982" spc="-139" dirty="0">
                <a:latin typeface="Arial"/>
                <a:cs typeface="Arial"/>
              </a:rPr>
              <a:t>decomposed </a:t>
            </a:r>
            <a:r>
              <a:rPr sz="1982" spc="-10" dirty="0">
                <a:latin typeface="Arial"/>
                <a:cs typeface="Arial"/>
              </a:rPr>
              <a:t>into </a:t>
            </a:r>
            <a:r>
              <a:rPr sz="1982" spc="-59" dirty="0">
                <a:latin typeface="Arial"/>
                <a:cs typeface="Arial"/>
              </a:rPr>
              <a:t>flow  </a:t>
            </a:r>
            <a:r>
              <a:rPr sz="1982" spc="-79" dirty="0">
                <a:latin typeface="Arial"/>
                <a:cs typeface="Arial"/>
              </a:rPr>
              <a:t>paths </a:t>
            </a:r>
            <a:r>
              <a:rPr sz="1982" spc="-109" dirty="0">
                <a:latin typeface="Arial"/>
                <a:cs typeface="Arial"/>
              </a:rPr>
              <a:t>and </a:t>
            </a:r>
            <a:r>
              <a:rPr sz="1982" spc="-59" dirty="0">
                <a:latin typeface="Arial"/>
                <a:cs typeface="Arial"/>
              </a:rPr>
              <a:t>circulations. </a:t>
            </a:r>
            <a:r>
              <a:rPr sz="1982" spc="-139" dirty="0">
                <a:latin typeface="Arial"/>
                <a:cs typeface="Arial"/>
              </a:rPr>
              <a:t>These </a:t>
            </a:r>
            <a:r>
              <a:rPr sz="1982" spc="-59" dirty="0">
                <a:latin typeface="Arial"/>
                <a:cs typeface="Arial"/>
              </a:rPr>
              <a:t>flow </a:t>
            </a:r>
            <a:r>
              <a:rPr sz="1982" spc="-79" dirty="0">
                <a:latin typeface="Arial"/>
                <a:cs typeface="Arial"/>
              </a:rPr>
              <a:t>paths </a:t>
            </a:r>
            <a:r>
              <a:rPr sz="1982" spc="-69" dirty="0">
                <a:latin typeface="Arial"/>
                <a:cs typeface="Arial"/>
              </a:rPr>
              <a:t>must </a:t>
            </a:r>
            <a:r>
              <a:rPr sz="1982" spc="-139" dirty="0">
                <a:latin typeface="Arial"/>
                <a:cs typeface="Arial"/>
              </a:rPr>
              <a:t>have </a:t>
            </a:r>
            <a:r>
              <a:rPr sz="1982" spc="-149" dirty="0">
                <a:latin typeface="Arial"/>
                <a:cs typeface="Arial"/>
              </a:rPr>
              <a:t>been  </a:t>
            </a:r>
            <a:r>
              <a:rPr sz="1982" spc="-69" dirty="0">
                <a:latin typeface="Arial"/>
                <a:cs typeface="Arial"/>
              </a:rPr>
              <a:t>found </a:t>
            </a:r>
            <a:r>
              <a:rPr sz="1982" spc="-119" dirty="0">
                <a:latin typeface="Arial"/>
                <a:cs typeface="Arial"/>
              </a:rPr>
              <a:t>by </a:t>
            </a:r>
            <a:r>
              <a:rPr sz="1982" spc="-99" dirty="0">
                <a:latin typeface="Arial"/>
                <a:cs typeface="Arial"/>
              </a:rPr>
              <a:t>Ford-Fulkerson.</a:t>
            </a:r>
            <a:r>
              <a:rPr sz="1982" spc="-178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Contradiction.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474" y="614050"/>
            <a:ext cx="3114862" cy="1378359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spc="-89" dirty="0"/>
              <a:t>Back</a:t>
            </a:r>
            <a:r>
              <a:rPr spc="79" dirty="0"/>
              <a:t> </a:t>
            </a:r>
            <a:r>
              <a:rPr spc="-159" dirty="0"/>
              <a:t>Edges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35">
              <a:lnSpc>
                <a:spcPts val="1932"/>
              </a:lnSpc>
            </a:pPr>
            <a:fld id="{81D60167-4931-47E6-BA6A-407CBD079E47}" type="slidenum">
              <a:rPr spc="-79" dirty="0"/>
              <a:pPr marL="50335">
                <a:lnSpc>
                  <a:spcPts val="1932"/>
                </a:lnSpc>
              </a:pPr>
              <a:t>11</a:t>
            </a:fld>
            <a:endParaRPr spc="-79" dirty="0"/>
          </a:p>
        </p:txBody>
      </p:sp>
      <p:sp>
        <p:nvSpPr>
          <p:cNvPr id="3" name="object 3"/>
          <p:cNvSpPr txBox="1"/>
          <p:nvPr/>
        </p:nvSpPr>
        <p:spPr>
          <a:xfrm>
            <a:off x="2472230" y="2259840"/>
            <a:ext cx="7404123" cy="2463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18370" marR="94378" indent="-294461">
              <a:lnSpc>
                <a:spcPct val="102699"/>
              </a:lnSpc>
              <a:spcBef>
                <a:spcPts val="109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-178" dirty="0">
                <a:latin typeface="Arial"/>
                <a:cs typeface="Arial"/>
              </a:rPr>
              <a:t>We </a:t>
            </a:r>
            <a:r>
              <a:rPr sz="2180" spc="-20" dirty="0">
                <a:latin typeface="Arial"/>
                <a:cs typeface="Arial"/>
              </a:rPr>
              <a:t>don’t </a:t>
            </a:r>
            <a:r>
              <a:rPr sz="2180" spc="-178" dirty="0">
                <a:latin typeface="Arial"/>
                <a:cs typeface="Arial"/>
              </a:rPr>
              <a:t>need </a:t>
            </a:r>
            <a:r>
              <a:rPr sz="2180" spc="20" dirty="0">
                <a:latin typeface="Arial"/>
                <a:cs typeface="Arial"/>
              </a:rPr>
              <a:t>to </a:t>
            </a:r>
            <a:r>
              <a:rPr sz="2180" spc="-59" dirty="0">
                <a:latin typeface="Arial"/>
                <a:cs typeface="Arial"/>
              </a:rPr>
              <a:t>maintain </a:t>
            </a:r>
            <a:r>
              <a:rPr sz="2180" spc="-69" dirty="0">
                <a:latin typeface="Arial"/>
                <a:cs typeface="Arial"/>
              </a:rPr>
              <a:t>the </a:t>
            </a:r>
            <a:r>
              <a:rPr sz="2180" spc="-79" dirty="0">
                <a:latin typeface="Arial"/>
                <a:cs typeface="Arial"/>
              </a:rPr>
              <a:t>amount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59" dirty="0">
                <a:latin typeface="Arial"/>
                <a:cs typeface="Arial"/>
              </a:rPr>
              <a:t>flow </a:t>
            </a:r>
            <a:r>
              <a:rPr sz="2180" spc="-119" dirty="0">
                <a:latin typeface="Arial"/>
                <a:cs typeface="Arial"/>
              </a:rPr>
              <a:t>on </a:t>
            </a:r>
            <a:r>
              <a:rPr sz="2180" spc="-168" dirty="0">
                <a:latin typeface="Arial"/>
                <a:cs typeface="Arial"/>
              </a:rPr>
              <a:t>each </a:t>
            </a:r>
            <a:r>
              <a:rPr sz="2180" spc="-188" dirty="0">
                <a:latin typeface="Arial"/>
                <a:cs typeface="Arial"/>
              </a:rPr>
              <a:t>edge  </a:t>
            </a:r>
            <a:r>
              <a:rPr sz="2180" spc="-20" dirty="0">
                <a:latin typeface="Arial"/>
                <a:cs typeface="Arial"/>
              </a:rPr>
              <a:t>but </a:t>
            </a:r>
            <a:r>
              <a:rPr sz="2180" spc="-109" dirty="0">
                <a:latin typeface="Arial"/>
                <a:cs typeface="Arial"/>
              </a:rPr>
              <a:t>work </a:t>
            </a:r>
            <a:r>
              <a:rPr sz="2180" dirty="0">
                <a:latin typeface="Arial"/>
                <a:cs typeface="Arial"/>
              </a:rPr>
              <a:t>with </a:t>
            </a:r>
            <a:r>
              <a:rPr sz="2180" spc="-89" dirty="0">
                <a:latin typeface="Arial"/>
                <a:cs typeface="Arial"/>
              </a:rPr>
              <a:t>capacity </a:t>
            </a:r>
            <a:r>
              <a:rPr sz="2180" spc="-149" dirty="0">
                <a:latin typeface="Arial"/>
                <a:cs typeface="Arial"/>
              </a:rPr>
              <a:t>values</a:t>
            </a:r>
            <a:r>
              <a:rPr sz="2180" spc="-258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directly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347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20" dirty="0">
                <a:latin typeface="Arial"/>
                <a:cs typeface="Arial"/>
              </a:rPr>
              <a:t>If </a:t>
            </a:r>
            <a:r>
              <a:rPr sz="2180" i="1" spc="446" dirty="0">
                <a:latin typeface="Times New Roman"/>
                <a:cs typeface="Times New Roman"/>
              </a:rPr>
              <a:t>f </a:t>
            </a:r>
            <a:r>
              <a:rPr sz="2180" spc="-79" dirty="0">
                <a:latin typeface="Arial"/>
                <a:cs typeface="Arial"/>
              </a:rPr>
              <a:t>amount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59" dirty="0">
                <a:latin typeface="Arial"/>
                <a:cs typeface="Arial"/>
              </a:rPr>
              <a:t>flow </a:t>
            </a:r>
            <a:r>
              <a:rPr sz="2180" spc="-188" dirty="0">
                <a:latin typeface="Arial"/>
                <a:cs typeface="Arial"/>
              </a:rPr>
              <a:t>goes </a:t>
            </a:r>
            <a:r>
              <a:rPr sz="2180" spc="-59" dirty="0">
                <a:latin typeface="Arial"/>
                <a:cs typeface="Arial"/>
              </a:rPr>
              <a:t>through </a:t>
            </a:r>
            <a:r>
              <a:rPr sz="2180" i="1" spc="139" dirty="0">
                <a:latin typeface="Times New Roman"/>
                <a:cs typeface="Times New Roman"/>
              </a:rPr>
              <a:t>u </a:t>
            </a:r>
            <a:r>
              <a:rPr sz="2180" spc="-20" dirty="0">
                <a:latin typeface="Arial"/>
                <a:cs typeface="Arial"/>
              </a:rPr>
              <a:t>→ </a:t>
            </a:r>
            <a:r>
              <a:rPr sz="2180" i="1" spc="69" dirty="0">
                <a:latin typeface="Times New Roman"/>
                <a:cs typeface="Times New Roman"/>
              </a:rPr>
              <a:t>v</a:t>
            </a:r>
            <a:r>
              <a:rPr sz="2180" spc="69" dirty="0">
                <a:latin typeface="Arial"/>
                <a:cs typeface="Arial"/>
              </a:rPr>
              <a:t>,</a:t>
            </a:r>
            <a:r>
              <a:rPr sz="2180" spc="684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then:</a:t>
            </a:r>
            <a:endParaRPr sz="2180" dirty="0">
              <a:latin typeface="Arial"/>
              <a:cs typeface="Arial"/>
            </a:endParaRPr>
          </a:p>
          <a:p>
            <a:pPr marL="867023" indent="-263001">
              <a:lnSpc>
                <a:spcPts val="2378"/>
              </a:lnSpc>
              <a:spcBef>
                <a:spcPts val="347"/>
              </a:spcBef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159" dirty="0">
                <a:latin typeface="Arial"/>
                <a:cs typeface="Arial"/>
              </a:rPr>
              <a:t>Decrease </a:t>
            </a:r>
            <a:r>
              <a:rPr sz="1982" i="1" spc="40" dirty="0">
                <a:latin typeface="Times New Roman"/>
                <a:cs typeface="Times New Roman"/>
              </a:rPr>
              <a:t>c</a:t>
            </a:r>
            <a:r>
              <a:rPr sz="1982" spc="40" dirty="0">
                <a:latin typeface="Georgia"/>
                <a:cs typeface="Georgia"/>
              </a:rPr>
              <a:t>(</a:t>
            </a:r>
            <a:r>
              <a:rPr sz="1982" i="1" spc="40" dirty="0">
                <a:latin typeface="Times New Roman"/>
                <a:cs typeface="Times New Roman"/>
              </a:rPr>
              <a:t>u </a:t>
            </a:r>
            <a:r>
              <a:rPr sz="1982" spc="-10" dirty="0">
                <a:latin typeface="Arial"/>
                <a:cs typeface="Arial"/>
              </a:rPr>
              <a:t>→ </a:t>
            </a:r>
            <a:r>
              <a:rPr sz="1982" i="1" spc="79" dirty="0">
                <a:latin typeface="Times New Roman"/>
                <a:cs typeface="Times New Roman"/>
              </a:rPr>
              <a:t>v</a:t>
            </a:r>
            <a:r>
              <a:rPr sz="1982" spc="79" dirty="0">
                <a:latin typeface="Georgia"/>
                <a:cs typeface="Georgia"/>
              </a:rPr>
              <a:t>) </a:t>
            </a:r>
            <a:r>
              <a:rPr sz="1982" spc="-119" dirty="0">
                <a:latin typeface="Arial"/>
                <a:cs typeface="Arial"/>
              </a:rPr>
              <a:t>by</a:t>
            </a:r>
            <a:r>
              <a:rPr sz="1982" spc="69" dirty="0">
                <a:latin typeface="Arial"/>
                <a:cs typeface="Arial"/>
              </a:rPr>
              <a:t> </a:t>
            </a:r>
            <a:r>
              <a:rPr sz="1982" i="1" spc="416" dirty="0">
                <a:latin typeface="Times New Roman"/>
                <a:cs typeface="Times New Roman"/>
              </a:rPr>
              <a:t>f</a:t>
            </a:r>
            <a:endParaRPr sz="1982" dirty="0">
              <a:latin typeface="Times New Roman"/>
              <a:cs typeface="Times New Roman"/>
            </a:endParaRPr>
          </a:p>
          <a:p>
            <a:pPr marL="867023" indent="-263001">
              <a:lnSpc>
                <a:spcPts val="2378"/>
              </a:lnSpc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139" dirty="0">
                <a:latin typeface="Arial"/>
                <a:cs typeface="Arial"/>
              </a:rPr>
              <a:t>Increase </a:t>
            </a:r>
            <a:r>
              <a:rPr sz="1982" i="1" spc="10" dirty="0">
                <a:latin typeface="Times New Roman"/>
                <a:cs typeface="Times New Roman"/>
              </a:rPr>
              <a:t>c</a:t>
            </a:r>
            <a:r>
              <a:rPr sz="1982" spc="10" dirty="0">
                <a:latin typeface="Georgia"/>
                <a:cs typeface="Georgia"/>
              </a:rPr>
              <a:t>(</a:t>
            </a:r>
            <a:r>
              <a:rPr sz="1982" i="1" spc="10" dirty="0">
                <a:latin typeface="Times New Roman"/>
                <a:cs typeface="Times New Roman"/>
              </a:rPr>
              <a:t>v </a:t>
            </a:r>
            <a:r>
              <a:rPr sz="1982" spc="-10" dirty="0">
                <a:latin typeface="Arial"/>
                <a:cs typeface="Arial"/>
              </a:rPr>
              <a:t>→ </a:t>
            </a:r>
            <a:r>
              <a:rPr sz="1982" i="1" spc="79" dirty="0">
                <a:latin typeface="Times New Roman"/>
                <a:cs typeface="Times New Roman"/>
              </a:rPr>
              <a:t>u</a:t>
            </a:r>
            <a:r>
              <a:rPr sz="1982" spc="79" dirty="0">
                <a:latin typeface="Georgia"/>
                <a:cs typeface="Georgia"/>
              </a:rPr>
              <a:t>) </a:t>
            </a:r>
            <a:r>
              <a:rPr sz="1982" spc="-119" dirty="0">
                <a:latin typeface="Arial"/>
                <a:cs typeface="Arial"/>
              </a:rPr>
              <a:t>by</a:t>
            </a:r>
            <a:r>
              <a:rPr sz="1982" spc="129" dirty="0">
                <a:latin typeface="Arial"/>
                <a:cs typeface="Arial"/>
              </a:rPr>
              <a:t> </a:t>
            </a:r>
            <a:r>
              <a:rPr sz="1982" i="1" spc="416" dirty="0">
                <a:latin typeface="Times New Roman"/>
                <a:cs typeface="Times New Roman"/>
              </a:rPr>
              <a:t>f</a:t>
            </a:r>
            <a:endParaRPr sz="1982" dirty="0">
              <a:latin typeface="Times New Roman"/>
              <a:cs typeface="Times New Roman"/>
            </a:endParaRPr>
          </a:p>
          <a:p>
            <a:pPr marL="25168">
              <a:spcBef>
                <a:spcPts val="386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-79" dirty="0">
                <a:latin typeface="Arial"/>
                <a:cs typeface="Arial"/>
              </a:rPr>
              <a:t>Why </a:t>
            </a:r>
            <a:r>
              <a:rPr sz="2180" spc="-119" dirty="0">
                <a:latin typeface="Arial"/>
                <a:cs typeface="Arial"/>
              </a:rPr>
              <a:t>do </a:t>
            </a:r>
            <a:r>
              <a:rPr sz="2180" spc="-218" dirty="0">
                <a:latin typeface="Arial"/>
                <a:cs typeface="Arial"/>
              </a:rPr>
              <a:t>we </a:t>
            </a:r>
            <a:r>
              <a:rPr sz="2180" spc="-178" dirty="0">
                <a:latin typeface="Arial"/>
                <a:cs typeface="Arial"/>
              </a:rPr>
              <a:t>need </a:t>
            </a:r>
            <a:r>
              <a:rPr sz="2180" spc="20" dirty="0">
                <a:latin typeface="Arial"/>
                <a:cs typeface="Arial"/>
              </a:rPr>
              <a:t>to </a:t>
            </a:r>
            <a:r>
              <a:rPr sz="2180" spc="-119" dirty="0">
                <a:latin typeface="Arial"/>
                <a:cs typeface="Arial"/>
              </a:rPr>
              <a:t>do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this?</a:t>
            </a:r>
            <a:endParaRPr sz="2180" dirty="0">
              <a:latin typeface="Arial"/>
              <a:cs typeface="Arial"/>
            </a:endParaRPr>
          </a:p>
          <a:p>
            <a:pPr marL="867023" indent="-263001">
              <a:spcBef>
                <a:spcPts val="337"/>
              </a:spcBef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119" dirty="0">
                <a:latin typeface="Arial"/>
                <a:cs typeface="Arial"/>
              </a:rPr>
              <a:t>Sending </a:t>
            </a:r>
            <a:r>
              <a:rPr sz="1982" spc="-59" dirty="0">
                <a:latin typeface="Arial"/>
                <a:cs typeface="Arial"/>
              </a:rPr>
              <a:t>flow </a:t>
            </a:r>
            <a:r>
              <a:rPr sz="1982" spc="20" dirty="0">
                <a:latin typeface="Arial"/>
                <a:cs typeface="Arial"/>
              </a:rPr>
              <a:t>to </a:t>
            </a:r>
            <a:r>
              <a:rPr sz="1982" spc="-20" dirty="0">
                <a:latin typeface="Arial"/>
                <a:cs typeface="Arial"/>
              </a:rPr>
              <a:t>both </a:t>
            </a:r>
            <a:r>
              <a:rPr sz="1982" spc="-69" dirty="0">
                <a:latin typeface="Arial"/>
                <a:cs typeface="Arial"/>
              </a:rPr>
              <a:t>directions </a:t>
            </a:r>
            <a:r>
              <a:rPr sz="1982" spc="-109" dirty="0">
                <a:latin typeface="Arial"/>
                <a:cs typeface="Arial"/>
              </a:rPr>
              <a:t>is </a:t>
            </a:r>
            <a:r>
              <a:rPr sz="1982" spc="-79" dirty="0">
                <a:latin typeface="Arial"/>
                <a:cs typeface="Arial"/>
              </a:rPr>
              <a:t>equivalent </a:t>
            </a:r>
            <a:r>
              <a:rPr sz="1982" spc="20" dirty="0">
                <a:latin typeface="Arial"/>
                <a:cs typeface="Arial"/>
              </a:rPr>
              <a:t>to </a:t>
            </a:r>
            <a:r>
              <a:rPr sz="1982" spc="-99" dirty="0">
                <a:latin typeface="Arial"/>
                <a:cs typeface="Arial"/>
              </a:rPr>
              <a:t>canceling</a:t>
            </a:r>
            <a:r>
              <a:rPr sz="1982" spc="89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flow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9384" y="-56510"/>
            <a:ext cx="3830411" cy="1378359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spc="-119" dirty="0"/>
              <a:t>Ford-Fulkerson</a:t>
            </a:r>
            <a:r>
              <a:rPr spc="139" dirty="0"/>
              <a:t> </a:t>
            </a:r>
            <a:r>
              <a:rPr spc="-129" dirty="0"/>
              <a:t>Pseudocode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35">
              <a:lnSpc>
                <a:spcPts val="1932"/>
              </a:lnSpc>
            </a:pPr>
            <a:fld id="{81D60167-4931-47E6-BA6A-407CBD079E47}" type="slidenum">
              <a:rPr spc="-79" dirty="0"/>
              <a:pPr marL="50335">
                <a:lnSpc>
                  <a:spcPts val="1932"/>
                </a:lnSpc>
              </a:pPr>
              <a:t>12</a:t>
            </a:fld>
            <a:endParaRPr spc="-79" dirty="0"/>
          </a:p>
        </p:txBody>
      </p:sp>
      <p:sp>
        <p:nvSpPr>
          <p:cNvPr id="3" name="object 3"/>
          <p:cNvSpPr txBox="1"/>
          <p:nvPr/>
        </p:nvSpPr>
        <p:spPr>
          <a:xfrm>
            <a:off x="2472227" y="2131084"/>
            <a:ext cx="6135708" cy="2649309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>
              <a:spcBef>
                <a:spcPts val="545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-119" dirty="0">
                <a:latin typeface="Arial"/>
                <a:cs typeface="Arial"/>
              </a:rPr>
              <a:t>Set </a:t>
            </a:r>
            <a:r>
              <a:rPr sz="2180" i="1" spc="109" dirty="0">
                <a:latin typeface="Times New Roman"/>
                <a:cs typeface="Times New Roman"/>
              </a:rPr>
              <a:t>f</a:t>
            </a:r>
            <a:r>
              <a:rPr sz="2378" spc="162" baseline="-10416" dirty="0">
                <a:latin typeface="Georgia"/>
                <a:cs typeface="Georgia"/>
              </a:rPr>
              <a:t>total </a:t>
            </a:r>
            <a:r>
              <a:rPr sz="2180" spc="277" dirty="0">
                <a:latin typeface="Georgia"/>
                <a:cs typeface="Georgia"/>
              </a:rPr>
              <a:t>=</a:t>
            </a:r>
            <a:r>
              <a:rPr sz="2180" spc="69" dirty="0">
                <a:latin typeface="Georgia"/>
                <a:cs typeface="Georgia"/>
              </a:rPr>
              <a:t> </a:t>
            </a:r>
            <a:r>
              <a:rPr sz="2180" spc="-258" dirty="0">
                <a:latin typeface="Georgia"/>
                <a:cs typeface="Georgia"/>
              </a:rPr>
              <a:t>0</a:t>
            </a:r>
            <a:endParaRPr lang="en-IN" sz="2180" spc="-258" dirty="0">
              <a:latin typeface="Georgia"/>
              <a:cs typeface="Georgia"/>
            </a:endParaRPr>
          </a:p>
          <a:p>
            <a:pPr marL="25168">
              <a:spcBef>
                <a:spcPts val="545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-129" dirty="0">
                <a:latin typeface="Arial"/>
                <a:cs typeface="Arial"/>
              </a:rPr>
              <a:t>Repeat </a:t>
            </a:r>
            <a:r>
              <a:rPr sz="2180" dirty="0">
                <a:latin typeface="Arial"/>
                <a:cs typeface="Arial"/>
              </a:rPr>
              <a:t>until </a:t>
            </a:r>
            <a:r>
              <a:rPr sz="2180" spc="-89" dirty="0">
                <a:latin typeface="Arial"/>
                <a:cs typeface="Arial"/>
              </a:rPr>
              <a:t>there </a:t>
            </a:r>
            <a:r>
              <a:rPr sz="2180" spc="-119" dirty="0">
                <a:latin typeface="Arial"/>
                <a:cs typeface="Arial"/>
              </a:rPr>
              <a:t>is no </a:t>
            </a:r>
            <a:r>
              <a:rPr sz="2180" spc="-59" dirty="0">
                <a:latin typeface="Arial"/>
                <a:cs typeface="Arial"/>
              </a:rPr>
              <a:t>path </a:t>
            </a:r>
            <a:r>
              <a:rPr sz="2180" spc="-50" dirty="0">
                <a:latin typeface="Arial"/>
                <a:cs typeface="Arial"/>
              </a:rPr>
              <a:t>from </a:t>
            </a:r>
            <a:r>
              <a:rPr sz="2180" i="1" spc="159" dirty="0">
                <a:latin typeface="Times New Roman"/>
                <a:cs typeface="Times New Roman"/>
              </a:rPr>
              <a:t>s </a:t>
            </a:r>
            <a:r>
              <a:rPr sz="2180" spc="20" dirty="0">
                <a:latin typeface="Arial"/>
                <a:cs typeface="Arial"/>
              </a:rPr>
              <a:t>to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spc="79" dirty="0">
                <a:latin typeface="Times New Roman"/>
                <a:cs typeface="Times New Roman"/>
              </a:rPr>
              <a:t>t</a:t>
            </a:r>
            <a:r>
              <a:rPr sz="2180" spc="79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  <a:p>
            <a:pPr marL="867023" indent="-263001">
              <a:lnSpc>
                <a:spcPts val="2378"/>
              </a:lnSpc>
              <a:spcBef>
                <a:spcPts val="347"/>
              </a:spcBef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129" dirty="0">
                <a:latin typeface="Arial"/>
                <a:cs typeface="Arial"/>
              </a:rPr>
              <a:t>Run </a:t>
            </a:r>
            <a:r>
              <a:rPr sz="1982" spc="-119" dirty="0">
                <a:latin typeface="Arial"/>
                <a:cs typeface="Arial"/>
              </a:rPr>
              <a:t>DFS </a:t>
            </a:r>
            <a:r>
              <a:rPr sz="1982" spc="-50" dirty="0">
                <a:latin typeface="Arial"/>
                <a:cs typeface="Arial"/>
              </a:rPr>
              <a:t>from </a:t>
            </a:r>
            <a:r>
              <a:rPr sz="1982" i="1" spc="149" dirty="0">
                <a:latin typeface="Times New Roman"/>
                <a:cs typeface="Times New Roman"/>
              </a:rPr>
              <a:t>s </a:t>
            </a:r>
            <a:r>
              <a:rPr sz="1982" spc="20" dirty="0">
                <a:latin typeface="Arial"/>
                <a:cs typeface="Arial"/>
              </a:rPr>
              <a:t>to </a:t>
            </a:r>
            <a:r>
              <a:rPr sz="1982" spc="-30" dirty="0">
                <a:latin typeface="Arial"/>
                <a:cs typeface="Arial"/>
              </a:rPr>
              <a:t>find </a:t>
            </a:r>
            <a:r>
              <a:rPr sz="1982" spc="-159" dirty="0">
                <a:latin typeface="Arial"/>
                <a:cs typeface="Arial"/>
              </a:rPr>
              <a:t>a </a:t>
            </a:r>
            <a:r>
              <a:rPr sz="1982" spc="-59" dirty="0">
                <a:latin typeface="Arial"/>
                <a:cs typeface="Arial"/>
              </a:rPr>
              <a:t>flow </a:t>
            </a:r>
            <a:r>
              <a:rPr sz="1982" spc="-40" dirty="0">
                <a:latin typeface="Arial"/>
                <a:cs typeface="Arial"/>
              </a:rPr>
              <a:t>path </a:t>
            </a:r>
            <a:r>
              <a:rPr sz="1982" spc="20" dirty="0">
                <a:latin typeface="Arial"/>
                <a:cs typeface="Arial"/>
              </a:rPr>
              <a:t>to</a:t>
            </a:r>
            <a:r>
              <a:rPr sz="1982" spc="-268" dirty="0">
                <a:latin typeface="Arial"/>
                <a:cs typeface="Arial"/>
              </a:rPr>
              <a:t> </a:t>
            </a:r>
            <a:r>
              <a:rPr sz="1982" i="1" spc="159" dirty="0">
                <a:latin typeface="Times New Roman"/>
                <a:cs typeface="Times New Roman"/>
              </a:rPr>
              <a:t>t</a:t>
            </a:r>
            <a:endParaRPr sz="1982" dirty="0">
              <a:latin typeface="Times New Roman"/>
              <a:cs typeface="Times New Roman"/>
            </a:endParaRPr>
          </a:p>
          <a:p>
            <a:pPr marL="867023" indent="-263001">
              <a:lnSpc>
                <a:spcPts val="2368"/>
              </a:lnSpc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40" dirty="0">
                <a:latin typeface="Arial"/>
                <a:cs typeface="Arial"/>
              </a:rPr>
              <a:t>Let </a:t>
            </a:r>
            <a:r>
              <a:rPr sz="1982" i="1" spc="416" dirty="0">
                <a:latin typeface="Times New Roman"/>
                <a:cs typeface="Times New Roman"/>
              </a:rPr>
              <a:t>f </a:t>
            </a:r>
            <a:r>
              <a:rPr sz="1982" spc="-129" dirty="0">
                <a:latin typeface="Arial"/>
                <a:cs typeface="Arial"/>
              </a:rPr>
              <a:t>be </a:t>
            </a:r>
            <a:r>
              <a:rPr sz="1982" spc="-50" dirty="0">
                <a:latin typeface="Arial"/>
                <a:cs typeface="Arial"/>
              </a:rPr>
              <a:t>the </a:t>
            </a:r>
            <a:r>
              <a:rPr sz="1982" spc="-59" dirty="0">
                <a:latin typeface="Arial"/>
                <a:cs typeface="Arial"/>
              </a:rPr>
              <a:t>minimum </a:t>
            </a:r>
            <a:r>
              <a:rPr sz="1982" spc="-79" dirty="0">
                <a:latin typeface="Arial"/>
                <a:cs typeface="Arial"/>
              </a:rPr>
              <a:t>capacity </a:t>
            </a:r>
            <a:r>
              <a:rPr sz="1982" spc="-109" dirty="0">
                <a:latin typeface="Arial"/>
                <a:cs typeface="Arial"/>
              </a:rPr>
              <a:t>value on </a:t>
            </a:r>
            <a:r>
              <a:rPr sz="1982" spc="-50" dirty="0">
                <a:latin typeface="Arial"/>
                <a:cs typeface="Arial"/>
              </a:rPr>
              <a:t>the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path</a:t>
            </a:r>
            <a:endParaRPr sz="1982" dirty="0">
              <a:latin typeface="Arial"/>
              <a:cs typeface="Arial"/>
            </a:endParaRPr>
          </a:p>
          <a:p>
            <a:pPr marL="867023" indent="-263001">
              <a:lnSpc>
                <a:spcPts val="2269"/>
              </a:lnSpc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79" dirty="0">
                <a:latin typeface="Arial"/>
                <a:cs typeface="Arial"/>
              </a:rPr>
              <a:t>Add </a:t>
            </a:r>
            <a:r>
              <a:rPr sz="1982" i="1" spc="416" dirty="0">
                <a:latin typeface="Times New Roman"/>
                <a:cs typeface="Times New Roman"/>
              </a:rPr>
              <a:t>f </a:t>
            </a:r>
            <a:r>
              <a:rPr sz="1982" spc="20" dirty="0">
                <a:latin typeface="Arial"/>
                <a:cs typeface="Arial"/>
              </a:rPr>
              <a:t>to</a:t>
            </a:r>
            <a:r>
              <a:rPr sz="1982" spc="-258" dirty="0">
                <a:latin typeface="Arial"/>
                <a:cs typeface="Arial"/>
              </a:rPr>
              <a:t> </a:t>
            </a:r>
            <a:r>
              <a:rPr sz="1982" i="1" spc="139" dirty="0">
                <a:latin typeface="Times New Roman"/>
                <a:cs typeface="Times New Roman"/>
              </a:rPr>
              <a:t>f</a:t>
            </a:r>
            <a:r>
              <a:rPr sz="2081" spc="206" baseline="-11904" dirty="0">
                <a:latin typeface="Georgia"/>
                <a:cs typeface="Georgia"/>
              </a:rPr>
              <a:t>total</a:t>
            </a:r>
            <a:endParaRPr sz="2081" baseline="-11904" dirty="0">
              <a:latin typeface="Georgia"/>
              <a:cs typeface="Georgia"/>
            </a:endParaRPr>
          </a:p>
          <a:p>
            <a:pPr marL="867023" indent="-263001">
              <a:lnSpc>
                <a:spcPts val="2279"/>
              </a:lnSpc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109" dirty="0">
                <a:latin typeface="Arial"/>
                <a:cs typeface="Arial"/>
              </a:rPr>
              <a:t>For </a:t>
            </a:r>
            <a:r>
              <a:rPr sz="1982" spc="-149" dirty="0">
                <a:latin typeface="Arial"/>
                <a:cs typeface="Arial"/>
              </a:rPr>
              <a:t>each </a:t>
            </a:r>
            <a:r>
              <a:rPr sz="1982" spc="-168" dirty="0">
                <a:latin typeface="Arial"/>
                <a:cs typeface="Arial"/>
              </a:rPr>
              <a:t>edge </a:t>
            </a:r>
            <a:r>
              <a:rPr sz="1982" i="1" spc="129" dirty="0">
                <a:latin typeface="Times New Roman"/>
                <a:cs typeface="Times New Roman"/>
              </a:rPr>
              <a:t>u </a:t>
            </a:r>
            <a:r>
              <a:rPr sz="1982" spc="-10" dirty="0">
                <a:latin typeface="Arial"/>
                <a:cs typeface="Arial"/>
              </a:rPr>
              <a:t>→ </a:t>
            </a:r>
            <a:r>
              <a:rPr sz="1982" i="1" spc="69" dirty="0">
                <a:latin typeface="Times New Roman"/>
                <a:cs typeface="Times New Roman"/>
              </a:rPr>
              <a:t>v </a:t>
            </a:r>
            <a:r>
              <a:rPr sz="1982" spc="-109" dirty="0">
                <a:latin typeface="Arial"/>
                <a:cs typeface="Arial"/>
              </a:rPr>
              <a:t>on </a:t>
            </a:r>
            <a:r>
              <a:rPr sz="1982" spc="-50" dirty="0">
                <a:latin typeface="Arial"/>
                <a:cs typeface="Arial"/>
              </a:rPr>
              <a:t>the</a:t>
            </a:r>
            <a:r>
              <a:rPr sz="1982" spc="327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path:</a:t>
            </a:r>
            <a:endParaRPr sz="1982" dirty="0">
              <a:latin typeface="Arial"/>
              <a:cs typeface="Arial"/>
            </a:endParaRPr>
          </a:p>
          <a:p>
            <a:pPr marR="1236987" algn="ctr">
              <a:spcBef>
                <a:spcPts val="386"/>
              </a:spcBef>
            </a:pPr>
            <a:r>
              <a:rPr sz="1784" spc="206" baseline="13888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1784" spc="-119" dirty="0">
                <a:latin typeface="Arial"/>
                <a:cs typeface="Arial"/>
              </a:rPr>
              <a:t>Decrease </a:t>
            </a:r>
            <a:r>
              <a:rPr sz="1784" i="1" spc="50" dirty="0">
                <a:latin typeface="Times New Roman"/>
                <a:cs typeface="Times New Roman"/>
              </a:rPr>
              <a:t>c</a:t>
            </a:r>
            <a:r>
              <a:rPr sz="1784" spc="50" dirty="0">
                <a:latin typeface="Arial Black"/>
                <a:cs typeface="Arial Black"/>
              </a:rPr>
              <a:t>(</a:t>
            </a:r>
            <a:r>
              <a:rPr sz="1784" i="1" spc="50" dirty="0">
                <a:latin typeface="Times New Roman"/>
                <a:cs typeface="Times New Roman"/>
              </a:rPr>
              <a:t>u </a:t>
            </a:r>
            <a:r>
              <a:rPr sz="1784" spc="40" dirty="0">
                <a:latin typeface="Arial"/>
                <a:cs typeface="Arial"/>
              </a:rPr>
              <a:t>→ </a:t>
            </a:r>
            <a:r>
              <a:rPr sz="1784" i="1" spc="79" dirty="0">
                <a:latin typeface="Times New Roman"/>
                <a:cs typeface="Times New Roman"/>
              </a:rPr>
              <a:t>v</a:t>
            </a:r>
            <a:r>
              <a:rPr sz="1784" spc="79" dirty="0">
                <a:latin typeface="Arial Black"/>
                <a:cs typeface="Arial Black"/>
              </a:rPr>
              <a:t>) </a:t>
            </a:r>
            <a:r>
              <a:rPr sz="1784" spc="-79" dirty="0">
                <a:latin typeface="Arial"/>
                <a:cs typeface="Arial"/>
              </a:rPr>
              <a:t>by</a:t>
            </a:r>
            <a:r>
              <a:rPr sz="1784" spc="-129" dirty="0">
                <a:latin typeface="Arial"/>
                <a:cs typeface="Arial"/>
              </a:rPr>
              <a:t> </a:t>
            </a:r>
            <a:r>
              <a:rPr sz="1784" i="1" spc="386" dirty="0">
                <a:latin typeface="Times New Roman"/>
                <a:cs typeface="Times New Roman"/>
              </a:rPr>
              <a:t>f</a:t>
            </a:r>
            <a:endParaRPr sz="1784" dirty="0">
              <a:latin typeface="Times New Roman"/>
              <a:cs typeface="Times New Roman"/>
            </a:endParaRPr>
          </a:p>
          <a:p>
            <a:pPr marL="1143867">
              <a:spcBef>
                <a:spcPts val="30"/>
              </a:spcBef>
            </a:pPr>
            <a:r>
              <a:rPr sz="1784" spc="206" baseline="13888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1784" spc="-99" dirty="0">
                <a:latin typeface="Arial"/>
                <a:cs typeface="Arial"/>
              </a:rPr>
              <a:t>Increase </a:t>
            </a:r>
            <a:r>
              <a:rPr sz="1784" i="1" spc="30" dirty="0">
                <a:latin typeface="Times New Roman"/>
                <a:cs typeface="Times New Roman"/>
              </a:rPr>
              <a:t>c</a:t>
            </a:r>
            <a:r>
              <a:rPr sz="1784" spc="30" dirty="0">
                <a:latin typeface="Arial Black"/>
                <a:cs typeface="Arial Black"/>
              </a:rPr>
              <a:t>(</a:t>
            </a:r>
            <a:r>
              <a:rPr sz="1784" i="1" spc="30" dirty="0">
                <a:latin typeface="Times New Roman"/>
                <a:cs typeface="Times New Roman"/>
              </a:rPr>
              <a:t>v </a:t>
            </a:r>
            <a:r>
              <a:rPr sz="1784" spc="40" dirty="0">
                <a:latin typeface="Arial"/>
                <a:cs typeface="Arial"/>
              </a:rPr>
              <a:t>→ </a:t>
            </a:r>
            <a:r>
              <a:rPr sz="1784" i="1" spc="79" dirty="0">
                <a:latin typeface="Times New Roman"/>
                <a:cs typeface="Times New Roman"/>
              </a:rPr>
              <a:t>u</a:t>
            </a:r>
            <a:r>
              <a:rPr sz="1784" spc="79" dirty="0">
                <a:latin typeface="Arial Black"/>
                <a:cs typeface="Arial Black"/>
              </a:rPr>
              <a:t>) </a:t>
            </a:r>
            <a:r>
              <a:rPr sz="1784" spc="-79" dirty="0">
                <a:latin typeface="Arial"/>
                <a:cs typeface="Arial"/>
              </a:rPr>
              <a:t>by </a:t>
            </a:r>
            <a:r>
              <a:rPr sz="1784" i="1" spc="386" dirty="0">
                <a:latin typeface="Times New Roman"/>
                <a:cs typeface="Times New Roman"/>
              </a:rPr>
              <a:t>f</a:t>
            </a:r>
            <a:endParaRPr sz="178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221" y="282044"/>
            <a:ext cx="2299179" cy="701251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spc="-149" dirty="0"/>
              <a:t>Ana</a:t>
            </a:r>
            <a:r>
              <a:rPr lang="en-US" spc="-149" dirty="0"/>
              <a:t>l</a:t>
            </a:r>
            <a:r>
              <a:rPr spc="-149" dirty="0"/>
              <a:t>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35">
              <a:lnSpc>
                <a:spcPts val="1932"/>
              </a:lnSpc>
            </a:pPr>
            <a:fld id="{81D60167-4931-47E6-BA6A-407CBD079E47}" type="slidenum">
              <a:rPr spc="-79" dirty="0"/>
              <a:pPr marL="50335">
                <a:lnSpc>
                  <a:spcPts val="1932"/>
                </a:lnSpc>
              </a:pPr>
              <a:t>13</a:t>
            </a:fld>
            <a:endParaRPr spc="-79" dirty="0"/>
          </a:p>
        </p:txBody>
      </p:sp>
      <p:sp>
        <p:nvSpPr>
          <p:cNvPr id="3" name="object 3"/>
          <p:cNvSpPr txBox="1"/>
          <p:nvPr/>
        </p:nvSpPr>
        <p:spPr>
          <a:xfrm>
            <a:off x="2472230" y="2267212"/>
            <a:ext cx="7178879" cy="2305375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 </a:t>
            </a:r>
            <a:r>
              <a:rPr sz="2180" spc="-89" dirty="0">
                <a:latin typeface="Arial"/>
                <a:cs typeface="Arial"/>
              </a:rPr>
              <a:t>Assumption:  </a:t>
            </a:r>
            <a:r>
              <a:rPr sz="2180" spc="-109" dirty="0">
                <a:latin typeface="Arial"/>
                <a:cs typeface="Arial"/>
              </a:rPr>
              <a:t>capacities  </a:t>
            </a:r>
            <a:r>
              <a:rPr sz="2180" spc="-168" dirty="0">
                <a:latin typeface="Arial"/>
                <a:cs typeface="Arial"/>
              </a:rPr>
              <a:t>are</a:t>
            </a:r>
            <a:r>
              <a:rPr sz="2180" spc="-188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integer-valued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4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 </a:t>
            </a:r>
            <a:r>
              <a:rPr sz="2180" spc="-79" dirty="0">
                <a:latin typeface="Arial"/>
                <a:cs typeface="Arial"/>
              </a:rPr>
              <a:t>Finding </a:t>
            </a:r>
            <a:r>
              <a:rPr sz="2180" spc="-178" dirty="0">
                <a:latin typeface="Arial"/>
                <a:cs typeface="Arial"/>
              </a:rPr>
              <a:t>a  </a:t>
            </a:r>
            <a:r>
              <a:rPr sz="2180" spc="-59" dirty="0">
                <a:latin typeface="Arial"/>
                <a:cs typeface="Arial"/>
              </a:rPr>
              <a:t>flow path </a:t>
            </a:r>
            <a:r>
              <a:rPr sz="2180" spc="-129" dirty="0">
                <a:latin typeface="Arial"/>
                <a:cs typeface="Arial"/>
              </a:rPr>
              <a:t>takes  </a:t>
            </a:r>
            <a:r>
              <a:rPr sz="2180" spc="89" dirty="0">
                <a:latin typeface="Georgia"/>
                <a:cs typeface="Georgia"/>
              </a:rPr>
              <a:t>Θ(</a:t>
            </a:r>
            <a:r>
              <a:rPr sz="2180" i="1" spc="89" dirty="0">
                <a:latin typeface="Times New Roman"/>
                <a:cs typeface="Times New Roman"/>
              </a:rPr>
              <a:t>n </a:t>
            </a:r>
            <a:r>
              <a:rPr sz="2180" spc="277" dirty="0">
                <a:latin typeface="Georgia"/>
                <a:cs typeface="Georgia"/>
              </a:rPr>
              <a:t>+ </a:t>
            </a:r>
            <a:r>
              <a:rPr sz="2180" i="1" spc="168" dirty="0">
                <a:latin typeface="Times New Roman"/>
                <a:cs typeface="Times New Roman"/>
              </a:rPr>
              <a:t>m</a:t>
            </a:r>
            <a:r>
              <a:rPr sz="2180" spc="168" dirty="0">
                <a:latin typeface="Georgia"/>
                <a:cs typeface="Georgia"/>
              </a:rPr>
              <a:t>)</a:t>
            </a:r>
            <a:r>
              <a:rPr sz="2180" spc="-119" dirty="0">
                <a:latin typeface="Georgia"/>
                <a:cs typeface="Georgia"/>
              </a:rPr>
              <a:t> </a:t>
            </a:r>
            <a:r>
              <a:rPr sz="2180" spc="-40" dirty="0">
                <a:latin typeface="Arial"/>
                <a:cs typeface="Arial"/>
              </a:rPr>
              <a:t>time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54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-178" dirty="0">
                <a:latin typeface="Arial"/>
                <a:cs typeface="Arial"/>
              </a:rPr>
              <a:t>We send </a:t>
            </a:r>
            <a:r>
              <a:rPr sz="2180" spc="-10" dirty="0">
                <a:latin typeface="Arial"/>
                <a:cs typeface="Arial"/>
              </a:rPr>
              <a:t>at </a:t>
            </a:r>
            <a:r>
              <a:rPr sz="2180" spc="-99" dirty="0">
                <a:latin typeface="Arial"/>
                <a:cs typeface="Arial"/>
              </a:rPr>
              <a:t>least </a:t>
            </a:r>
            <a:r>
              <a:rPr sz="2180" spc="-139" dirty="0">
                <a:latin typeface="Arial"/>
                <a:cs typeface="Arial"/>
              </a:rPr>
              <a:t>1 </a:t>
            </a:r>
            <a:r>
              <a:rPr sz="2180" spc="-10" dirty="0">
                <a:latin typeface="Arial"/>
                <a:cs typeface="Arial"/>
              </a:rPr>
              <a:t>unit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59" dirty="0">
                <a:latin typeface="Arial"/>
                <a:cs typeface="Arial"/>
              </a:rPr>
              <a:t>flow through </a:t>
            </a:r>
            <a:r>
              <a:rPr sz="2180" spc="-69" dirty="0">
                <a:latin typeface="Arial"/>
                <a:cs typeface="Arial"/>
              </a:rPr>
              <a:t>the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path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347"/>
              </a:spcBef>
            </a:pPr>
            <a:r>
              <a:rPr sz="2378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180" spc="20" dirty="0">
                <a:latin typeface="Arial"/>
                <a:cs typeface="Arial"/>
              </a:rPr>
              <a:t>If </a:t>
            </a:r>
            <a:r>
              <a:rPr sz="2180" spc="-69" dirty="0">
                <a:latin typeface="Arial"/>
                <a:cs typeface="Arial"/>
              </a:rPr>
              <a:t>the </a:t>
            </a:r>
            <a:r>
              <a:rPr sz="2180" spc="-79" dirty="0">
                <a:latin typeface="Arial"/>
                <a:cs typeface="Arial"/>
              </a:rPr>
              <a:t>max-flow </a:t>
            </a:r>
            <a:r>
              <a:rPr sz="2180" spc="-119" dirty="0">
                <a:latin typeface="Arial"/>
                <a:cs typeface="Arial"/>
              </a:rPr>
              <a:t>is </a:t>
            </a:r>
            <a:r>
              <a:rPr sz="2180" i="1" spc="446" dirty="0">
                <a:latin typeface="Times New Roman"/>
                <a:cs typeface="Times New Roman"/>
              </a:rPr>
              <a:t>f </a:t>
            </a:r>
            <a:r>
              <a:rPr sz="2378" spc="-44" baseline="27777" dirty="0">
                <a:latin typeface="DejaVu Sans"/>
                <a:cs typeface="DejaVu Sans"/>
              </a:rPr>
              <a:t>⋆</a:t>
            </a:r>
            <a:r>
              <a:rPr sz="2180" spc="-30" dirty="0">
                <a:latin typeface="Arial"/>
                <a:cs typeface="Arial"/>
              </a:rPr>
              <a:t>, </a:t>
            </a:r>
            <a:r>
              <a:rPr sz="2180" spc="-69" dirty="0">
                <a:latin typeface="Arial"/>
                <a:cs typeface="Arial"/>
              </a:rPr>
              <a:t>the </a:t>
            </a:r>
            <a:r>
              <a:rPr sz="2180" spc="-40" dirty="0">
                <a:latin typeface="Arial"/>
                <a:cs typeface="Arial"/>
              </a:rPr>
              <a:t>time </a:t>
            </a:r>
            <a:r>
              <a:rPr sz="2180" spc="-79" dirty="0">
                <a:latin typeface="Arial"/>
                <a:cs typeface="Arial"/>
              </a:rPr>
              <a:t>complexity </a:t>
            </a:r>
            <a:r>
              <a:rPr sz="2180" spc="-119" dirty="0">
                <a:latin typeface="Arial"/>
                <a:cs typeface="Arial"/>
              </a:rPr>
              <a:t>is </a:t>
            </a:r>
            <a:r>
              <a:rPr sz="2180" i="1" spc="89" dirty="0">
                <a:latin typeface="Times New Roman"/>
                <a:cs typeface="Times New Roman"/>
              </a:rPr>
              <a:t>O</a:t>
            </a:r>
            <a:r>
              <a:rPr sz="2180" spc="89" dirty="0">
                <a:latin typeface="Georgia"/>
                <a:cs typeface="Georgia"/>
              </a:rPr>
              <a:t>((</a:t>
            </a:r>
            <a:r>
              <a:rPr sz="2180" i="1" spc="89" dirty="0">
                <a:latin typeface="Times New Roman"/>
                <a:cs typeface="Times New Roman"/>
              </a:rPr>
              <a:t>n </a:t>
            </a:r>
            <a:r>
              <a:rPr sz="2180" spc="277" dirty="0">
                <a:latin typeface="Georgia"/>
                <a:cs typeface="Georgia"/>
              </a:rPr>
              <a:t>+ </a:t>
            </a:r>
            <a:r>
              <a:rPr sz="2180" i="1" spc="258" dirty="0">
                <a:latin typeface="Times New Roman"/>
                <a:cs typeface="Times New Roman"/>
              </a:rPr>
              <a:t>m</a:t>
            </a:r>
            <a:r>
              <a:rPr sz="2180" spc="258" dirty="0">
                <a:latin typeface="Georgia"/>
                <a:cs typeface="Georgia"/>
              </a:rPr>
              <a:t>)</a:t>
            </a:r>
            <a:r>
              <a:rPr sz="2180" i="1" spc="258" dirty="0">
                <a:latin typeface="Times New Roman"/>
                <a:cs typeface="Times New Roman"/>
              </a:rPr>
              <a:t>f</a:t>
            </a:r>
            <a:r>
              <a:rPr sz="2180" i="1" spc="79" dirty="0">
                <a:latin typeface="Times New Roman"/>
                <a:cs typeface="Times New Roman"/>
              </a:rPr>
              <a:t> </a:t>
            </a:r>
            <a:r>
              <a:rPr sz="2378" spc="-30" baseline="27777" dirty="0">
                <a:latin typeface="DejaVu Sans"/>
                <a:cs typeface="DejaVu Sans"/>
              </a:rPr>
              <a:t>⋆</a:t>
            </a:r>
            <a:r>
              <a:rPr sz="2180" spc="-20" dirty="0">
                <a:latin typeface="Georgia"/>
                <a:cs typeface="Georgia"/>
              </a:rPr>
              <a:t>)</a:t>
            </a:r>
            <a:endParaRPr sz="2180" dirty="0">
              <a:latin typeface="Georgia"/>
              <a:cs typeface="Georgia"/>
            </a:endParaRPr>
          </a:p>
          <a:p>
            <a:pPr marL="867023" indent="-263001">
              <a:lnSpc>
                <a:spcPts val="2378"/>
              </a:lnSpc>
              <a:spcBef>
                <a:spcPts val="347"/>
              </a:spcBef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50" dirty="0">
                <a:latin typeface="Arial"/>
                <a:cs typeface="Arial"/>
              </a:rPr>
              <a:t>“Bad” </a:t>
            </a:r>
            <a:r>
              <a:rPr sz="1982" spc="-40" dirty="0">
                <a:latin typeface="Arial"/>
                <a:cs typeface="Arial"/>
              </a:rPr>
              <a:t>in </a:t>
            </a:r>
            <a:r>
              <a:rPr sz="1982" spc="20" dirty="0">
                <a:latin typeface="Arial"/>
                <a:cs typeface="Arial"/>
              </a:rPr>
              <a:t>that </a:t>
            </a:r>
            <a:r>
              <a:rPr sz="1982" spc="89" dirty="0">
                <a:latin typeface="Arial"/>
                <a:cs typeface="Arial"/>
              </a:rPr>
              <a:t>it </a:t>
            </a:r>
            <a:r>
              <a:rPr sz="1982" spc="-139" dirty="0">
                <a:latin typeface="Arial"/>
                <a:cs typeface="Arial"/>
              </a:rPr>
              <a:t>depends </a:t>
            </a:r>
            <a:r>
              <a:rPr sz="1982" spc="-109" dirty="0">
                <a:latin typeface="Arial"/>
                <a:cs typeface="Arial"/>
              </a:rPr>
              <a:t>on </a:t>
            </a:r>
            <a:r>
              <a:rPr sz="1982" spc="-50" dirty="0">
                <a:latin typeface="Arial"/>
                <a:cs typeface="Arial"/>
              </a:rPr>
              <a:t>the </a:t>
            </a:r>
            <a:r>
              <a:rPr sz="1982" spc="-10" dirty="0">
                <a:latin typeface="Arial"/>
                <a:cs typeface="Arial"/>
              </a:rPr>
              <a:t>output </a:t>
            </a:r>
            <a:r>
              <a:rPr sz="1982" spc="-40" dirty="0">
                <a:latin typeface="Arial"/>
                <a:cs typeface="Arial"/>
              </a:rPr>
              <a:t>of </a:t>
            </a:r>
            <a:r>
              <a:rPr sz="1982" spc="-50" dirty="0">
                <a:latin typeface="Arial"/>
                <a:cs typeface="Arial"/>
              </a:rPr>
              <a:t>the</a:t>
            </a:r>
            <a:r>
              <a:rPr sz="1982" spc="347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algorithm</a:t>
            </a:r>
            <a:endParaRPr sz="1982" dirty="0">
              <a:latin typeface="Arial"/>
              <a:cs typeface="Arial"/>
            </a:endParaRPr>
          </a:p>
          <a:p>
            <a:pPr marL="867023" indent="-263001">
              <a:lnSpc>
                <a:spcPts val="2378"/>
              </a:lnSpc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1982" spc="-119" dirty="0">
                <a:latin typeface="Arial"/>
                <a:cs typeface="Arial"/>
              </a:rPr>
              <a:t>Nonetheless, </a:t>
            </a:r>
            <a:r>
              <a:rPr sz="1982" spc="-178" dirty="0">
                <a:latin typeface="Arial"/>
                <a:cs typeface="Arial"/>
              </a:rPr>
              <a:t>easy </a:t>
            </a:r>
            <a:r>
              <a:rPr sz="1982" spc="20" dirty="0">
                <a:latin typeface="Arial"/>
                <a:cs typeface="Arial"/>
              </a:rPr>
              <a:t>to </a:t>
            </a:r>
            <a:r>
              <a:rPr sz="1982" spc="-129" dirty="0">
                <a:latin typeface="Arial"/>
                <a:cs typeface="Arial"/>
              </a:rPr>
              <a:t>code </a:t>
            </a:r>
            <a:r>
              <a:rPr sz="1982" spc="-109" dirty="0">
                <a:latin typeface="Arial"/>
                <a:cs typeface="Arial"/>
              </a:rPr>
              <a:t>and </a:t>
            </a:r>
            <a:r>
              <a:rPr sz="1982" spc="-119" dirty="0">
                <a:latin typeface="Arial"/>
                <a:cs typeface="Arial"/>
              </a:rPr>
              <a:t>works </a:t>
            </a:r>
            <a:r>
              <a:rPr sz="1982" spc="-79" dirty="0">
                <a:latin typeface="Arial"/>
                <a:cs typeface="Arial"/>
              </a:rPr>
              <a:t>well </a:t>
            </a:r>
            <a:r>
              <a:rPr sz="1982" spc="-40" dirty="0">
                <a:latin typeface="Arial"/>
                <a:cs typeface="Arial"/>
              </a:rPr>
              <a:t>in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practice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1839-1E6B-4D26-8F74-4A379DF6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spc="-25" dirty="0">
              <a:latin typeface="Verdana"/>
              <a:cs typeface="Verdana"/>
            </a:endParaRPr>
          </a:p>
          <a:p>
            <a:r>
              <a:rPr lang="en-US" i="1" spc="-25" dirty="0">
                <a:latin typeface="Verdana"/>
                <a:cs typeface="Verdana"/>
              </a:rPr>
              <a:t>Take </a:t>
            </a:r>
            <a:r>
              <a:rPr lang="en-US" b="1" i="1" spc="-30" dirty="0">
                <a:latin typeface="Verdana"/>
                <a:cs typeface="Verdana"/>
              </a:rPr>
              <a:t>shortest </a:t>
            </a:r>
            <a:r>
              <a:rPr lang="en-US" b="1" i="1" spc="-25" dirty="0">
                <a:latin typeface="Verdana"/>
                <a:cs typeface="Verdana"/>
              </a:rPr>
              <a:t>path </a:t>
            </a:r>
            <a:r>
              <a:rPr lang="en-US" i="1" spc="-15" dirty="0">
                <a:latin typeface="Verdana"/>
                <a:cs typeface="Verdana"/>
              </a:rPr>
              <a:t>(in </a:t>
            </a:r>
            <a:r>
              <a:rPr lang="en-US" i="1" spc="-30" dirty="0">
                <a:latin typeface="Verdana"/>
                <a:cs typeface="Verdana"/>
              </a:rPr>
              <a:t>terms </a:t>
            </a:r>
            <a:r>
              <a:rPr lang="en-US" i="1" spc="-25" dirty="0">
                <a:latin typeface="Verdana"/>
                <a:cs typeface="Verdana"/>
              </a:rPr>
              <a:t>of</a:t>
            </a:r>
            <a:r>
              <a:rPr lang="en-US" i="1" spc="-190" dirty="0">
                <a:latin typeface="Verdana"/>
                <a:cs typeface="Verdana"/>
              </a:rPr>
              <a:t> </a:t>
            </a:r>
            <a:r>
              <a:rPr lang="en-US" i="1" spc="-40" dirty="0">
                <a:latin typeface="Verdana"/>
                <a:cs typeface="Verdana"/>
              </a:rPr>
              <a:t>number  </a:t>
            </a:r>
            <a:r>
              <a:rPr lang="en-US" i="1" spc="-25" dirty="0">
                <a:latin typeface="Verdana"/>
                <a:cs typeface="Verdana"/>
              </a:rPr>
              <a:t>of </a:t>
            </a:r>
            <a:r>
              <a:rPr lang="en-US" i="1" spc="-30" dirty="0">
                <a:latin typeface="Verdana"/>
                <a:cs typeface="Verdana"/>
              </a:rPr>
              <a:t>edges) </a:t>
            </a:r>
            <a:r>
              <a:rPr lang="en-US" i="1" spc="-15" dirty="0">
                <a:latin typeface="Verdana"/>
                <a:cs typeface="Verdana"/>
              </a:rPr>
              <a:t>as an </a:t>
            </a:r>
            <a:r>
              <a:rPr lang="en-US" i="1" spc="-35" dirty="0">
                <a:latin typeface="Verdana"/>
                <a:cs typeface="Verdana"/>
              </a:rPr>
              <a:t>augmenting </a:t>
            </a:r>
            <a:r>
              <a:rPr lang="en-US" i="1" spc="-25" dirty="0">
                <a:latin typeface="Verdana"/>
                <a:cs typeface="Verdana"/>
              </a:rPr>
              <a:t>path </a:t>
            </a:r>
            <a:r>
              <a:rPr lang="en-US" i="1" spc="5" dirty="0">
                <a:latin typeface="Verdana"/>
                <a:cs typeface="Verdana"/>
              </a:rPr>
              <a:t>–  </a:t>
            </a:r>
            <a:r>
              <a:rPr lang="en-US" i="1" spc="-40" dirty="0">
                <a:latin typeface="Verdana"/>
                <a:cs typeface="Verdana"/>
              </a:rPr>
              <a:t>Edmonds-Karp</a:t>
            </a:r>
            <a:r>
              <a:rPr lang="en-US" i="1" spc="-45" dirty="0">
                <a:latin typeface="Verdana"/>
                <a:cs typeface="Verdana"/>
              </a:rPr>
              <a:t> </a:t>
            </a:r>
            <a:r>
              <a:rPr lang="en-US" i="1" spc="-30" dirty="0">
                <a:latin typeface="Verdana"/>
                <a:cs typeface="Verdana"/>
              </a:rPr>
              <a:t>algorithm</a:t>
            </a:r>
            <a:endParaRPr lang="en-US" dirty="0">
              <a:latin typeface="Verdana"/>
              <a:cs typeface="Verdana"/>
            </a:endParaRPr>
          </a:p>
          <a:p>
            <a:endParaRPr lang="en-IN" dirty="0"/>
          </a:p>
          <a:p>
            <a:pPr marL="12700" marR="418465">
              <a:lnSpc>
                <a:spcPct val="106300"/>
              </a:lnSpc>
              <a:spcBef>
                <a:spcPts val="400"/>
              </a:spcBef>
            </a:pPr>
            <a:r>
              <a:rPr lang="en-US" i="1" spc="-55" dirty="0">
                <a:latin typeface="Verdana"/>
                <a:cs typeface="Verdana"/>
              </a:rPr>
              <a:t>How </a:t>
            </a:r>
            <a:r>
              <a:rPr lang="en-US" i="1" spc="-35" dirty="0">
                <a:latin typeface="Verdana"/>
                <a:cs typeface="Verdana"/>
              </a:rPr>
              <a:t>do </a:t>
            </a:r>
            <a:r>
              <a:rPr lang="en-US" i="1" spc="-45" dirty="0">
                <a:latin typeface="Verdana"/>
                <a:cs typeface="Verdana"/>
              </a:rPr>
              <a:t>we </a:t>
            </a:r>
            <a:r>
              <a:rPr lang="en-US" i="1" spc="-35" dirty="0">
                <a:latin typeface="Verdana"/>
                <a:cs typeface="Verdana"/>
              </a:rPr>
              <a:t>find </a:t>
            </a:r>
            <a:r>
              <a:rPr lang="en-US" i="1" spc="-50" dirty="0">
                <a:latin typeface="Verdana"/>
                <a:cs typeface="Verdana"/>
              </a:rPr>
              <a:t>such </a:t>
            </a:r>
            <a:r>
              <a:rPr lang="en-US" i="1" spc="-10" dirty="0">
                <a:latin typeface="Verdana"/>
                <a:cs typeface="Verdana"/>
              </a:rPr>
              <a:t>a </a:t>
            </a:r>
            <a:r>
              <a:rPr lang="en-US" i="1" spc="-55" dirty="0">
                <a:latin typeface="Verdana"/>
                <a:cs typeface="Verdana"/>
              </a:rPr>
              <a:t>shortest </a:t>
            </a:r>
            <a:r>
              <a:rPr lang="en-US" i="1" spc="-50" dirty="0">
                <a:latin typeface="Verdana"/>
                <a:cs typeface="Verdana"/>
              </a:rPr>
              <a:t>path?  </a:t>
            </a:r>
            <a:r>
              <a:rPr lang="en-US" i="1" spc="-55" dirty="0">
                <a:latin typeface="Verdana"/>
                <a:cs typeface="Verdana"/>
              </a:rPr>
              <a:t>Running </a:t>
            </a:r>
            <a:r>
              <a:rPr lang="en-US" i="1" spc="-45" dirty="0">
                <a:latin typeface="Verdana"/>
                <a:cs typeface="Verdana"/>
              </a:rPr>
              <a:t>time </a:t>
            </a:r>
            <a:r>
              <a:rPr lang="en-US" i="1" spc="-50" dirty="0">
                <a:latin typeface="Verdana"/>
                <a:cs typeface="Verdana"/>
              </a:rPr>
              <a:t>O(VE</a:t>
            </a:r>
            <a:r>
              <a:rPr lang="en-US" sz="1800" i="1" spc="-75" baseline="27777" dirty="0">
                <a:latin typeface="Verdana"/>
                <a:cs typeface="Verdana"/>
              </a:rPr>
              <a:t>2</a:t>
            </a:r>
            <a:r>
              <a:rPr lang="en-US" i="1" spc="-50" dirty="0">
                <a:latin typeface="Verdana"/>
                <a:cs typeface="Verdana"/>
              </a:rPr>
              <a:t>), because </a:t>
            </a:r>
            <a:r>
              <a:rPr lang="en-US" i="1" spc="-40" dirty="0">
                <a:latin typeface="Verdana"/>
                <a:cs typeface="Verdana"/>
              </a:rPr>
              <a:t>the </a:t>
            </a:r>
            <a:r>
              <a:rPr lang="en-US" i="1" spc="-60" dirty="0">
                <a:latin typeface="Verdana"/>
                <a:cs typeface="Verdana"/>
              </a:rPr>
              <a:t>number</a:t>
            </a:r>
            <a:r>
              <a:rPr lang="en-US" i="1" spc="-340" dirty="0">
                <a:latin typeface="Verdana"/>
                <a:cs typeface="Verdana"/>
              </a:rPr>
              <a:t> </a:t>
            </a:r>
            <a:r>
              <a:rPr lang="en-US" i="1" spc="-40" dirty="0">
                <a:latin typeface="Verdana"/>
                <a:cs typeface="Verdana"/>
              </a:rPr>
              <a:t>of  </a:t>
            </a:r>
            <a:r>
              <a:rPr lang="en-US" i="1" spc="-60" dirty="0">
                <a:latin typeface="Verdana"/>
                <a:cs typeface="Verdana"/>
              </a:rPr>
              <a:t>augmentations </a:t>
            </a:r>
            <a:r>
              <a:rPr lang="en-US" i="1" spc="-20" dirty="0">
                <a:latin typeface="Verdana"/>
                <a:cs typeface="Verdana"/>
              </a:rPr>
              <a:t>is</a:t>
            </a:r>
            <a:r>
              <a:rPr lang="en-US" i="1" spc="-125" dirty="0">
                <a:latin typeface="Verdana"/>
                <a:cs typeface="Verdana"/>
              </a:rPr>
              <a:t> </a:t>
            </a:r>
            <a:r>
              <a:rPr lang="en-US" i="1" spc="-55" dirty="0">
                <a:latin typeface="Verdana"/>
                <a:cs typeface="Verdana"/>
              </a:rPr>
              <a:t>O(VE)</a:t>
            </a:r>
            <a:endParaRPr lang="en-US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US" i="1" spc="-35" dirty="0">
                <a:latin typeface="Verdana"/>
                <a:cs typeface="Verdana"/>
              </a:rPr>
              <a:t>To </a:t>
            </a:r>
            <a:r>
              <a:rPr lang="en-US" i="1" spc="-50" dirty="0">
                <a:latin typeface="Verdana"/>
                <a:cs typeface="Verdana"/>
              </a:rPr>
              <a:t>prove </a:t>
            </a:r>
            <a:r>
              <a:rPr lang="en-US" i="1" spc="-35" dirty="0">
                <a:latin typeface="Verdana"/>
                <a:cs typeface="Verdana"/>
              </a:rPr>
              <a:t>this </a:t>
            </a:r>
            <a:r>
              <a:rPr lang="en-US" i="1" spc="-45" dirty="0">
                <a:latin typeface="Verdana"/>
                <a:cs typeface="Verdana"/>
              </a:rPr>
              <a:t>we </a:t>
            </a:r>
            <a:r>
              <a:rPr lang="en-US" i="1" spc="-50" dirty="0">
                <a:latin typeface="Verdana"/>
                <a:cs typeface="Verdana"/>
              </a:rPr>
              <a:t>need </a:t>
            </a:r>
            <a:r>
              <a:rPr lang="en-US" i="1" spc="-30" dirty="0">
                <a:latin typeface="Verdana"/>
                <a:cs typeface="Verdana"/>
              </a:rPr>
              <a:t>to </a:t>
            </a:r>
            <a:r>
              <a:rPr lang="en-US" i="1" spc="-55" dirty="0">
                <a:latin typeface="Verdana"/>
                <a:cs typeface="Verdana"/>
              </a:rPr>
              <a:t>prove</a:t>
            </a:r>
            <a:r>
              <a:rPr lang="en-US" i="1" spc="-450" dirty="0">
                <a:latin typeface="Verdana"/>
                <a:cs typeface="Verdana"/>
              </a:rPr>
              <a:t> </a:t>
            </a:r>
            <a:r>
              <a:rPr lang="en-US" i="1" spc="-45" dirty="0">
                <a:latin typeface="Verdana"/>
                <a:cs typeface="Verdana"/>
              </a:rPr>
              <a:t>that:</a:t>
            </a:r>
            <a:endParaRPr lang="en-US" dirty="0">
              <a:latin typeface="Verdana"/>
              <a:cs typeface="Verdana"/>
            </a:endParaRPr>
          </a:p>
          <a:p>
            <a:pPr marL="412750" indent="-228600">
              <a:lnSpc>
                <a:spcPct val="100000"/>
              </a:lnSpc>
              <a:spcBef>
                <a:spcPts val="490"/>
              </a:spcBef>
              <a:buClr>
                <a:srgbClr val="003366"/>
              </a:buClr>
              <a:buFont typeface="Verdana"/>
              <a:buChar char="•"/>
              <a:tabLst>
                <a:tab pos="412750" algn="l"/>
              </a:tabLst>
            </a:pPr>
            <a:r>
              <a:rPr lang="en-US" sz="1600" i="1" dirty="0">
                <a:latin typeface="Verdana"/>
                <a:cs typeface="Verdana"/>
              </a:rPr>
              <a:t>The length of </a:t>
            </a:r>
            <a:r>
              <a:rPr lang="en-US" sz="1600" i="1" spc="5" dirty="0">
                <a:latin typeface="Verdana"/>
                <a:cs typeface="Verdana"/>
              </a:rPr>
              <a:t>the </a:t>
            </a:r>
            <a:r>
              <a:rPr lang="en-US" sz="1600" i="1" dirty="0">
                <a:latin typeface="Verdana"/>
                <a:cs typeface="Verdana"/>
              </a:rPr>
              <a:t>shortest path </a:t>
            </a:r>
            <a:r>
              <a:rPr lang="en-US" sz="1600" i="1" spc="-5" dirty="0">
                <a:latin typeface="Verdana"/>
                <a:cs typeface="Verdana"/>
              </a:rPr>
              <a:t>does </a:t>
            </a:r>
            <a:r>
              <a:rPr lang="en-US" sz="1600" i="1" dirty="0">
                <a:latin typeface="Verdana"/>
                <a:cs typeface="Verdana"/>
              </a:rPr>
              <a:t>not</a:t>
            </a:r>
            <a:r>
              <a:rPr lang="en-US" sz="1600" i="1" spc="-50" dirty="0">
                <a:latin typeface="Verdana"/>
                <a:cs typeface="Verdana"/>
              </a:rPr>
              <a:t> </a:t>
            </a:r>
            <a:r>
              <a:rPr lang="en-US" sz="1600" i="1" dirty="0">
                <a:latin typeface="Verdana"/>
                <a:cs typeface="Verdana"/>
              </a:rPr>
              <a:t>decrease</a:t>
            </a:r>
            <a:endParaRPr lang="en-US" sz="1600" dirty="0">
              <a:latin typeface="Verdana"/>
              <a:cs typeface="Verdana"/>
            </a:endParaRPr>
          </a:p>
          <a:p>
            <a:pPr marL="412750" marR="5080" indent="-228600">
              <a:lnSpc>
                <a:spcPct val="100800"/>
              </a:lnSpc>
              <a:spcBef>
                <a:spcPts val="509"/>
              </a:spcBef>
              <a:buClr>
                <a:srgbClr val="003366"/>
              </a:buClr>
              <a:buFont typeface="Verdana"/>
              <a:buChar char="•"/>
              <a:tabLst>
                <a:tab pos="412750" algn="l"/>
              </a:tabLst>
            </a:pPr>
            <a:r>
              <a:rPr lang="en-US" sz="1600" i="1" dirty="0">
                <a:latin typeface="Verdana"/>
                <a:cs typeface="Verdana"/>
              </a:rPr>
              <a:t>Each edge can become </a:t>
            </a:r>
            <a:r>
              <a:rPr lang="en-US" sz="1600" b="1" i="1" dirty="0">
                <a:latin typeface="Verdana"/>
                <a:cs typeface="Verdana"/>
              </a:rPr>
              <a:t>critical </a:t>
            </a:r>
            <a:r>
              <a:rPr lang="en-US" sz="1600" i="1" dirty="0">
                <a:latin typeface="Verdana"/>
                <a:cs typeface="Verdana"/>
              </a:rPr>
              <a:t>at most </a:t>
            </a:r>
            <a:r>
              <a:rPr lang="en-US" sz="1600" i="1" spc="10" dirty="0">
                <a:latin typeface="Verdana"/>
                <a:cs typeface="Verdana"/>
              </a:rPr>
              <a:t>~ </a:t>
            </a:r>
            <a:r>
              <a:rPr lang="en-US" sz="1600" i="1" dirty="0">
                <a:latin typeface="Verdana"/>
                <a:cs typeface="Verdana"/>
              </a:rPr>
              <a:t>V/2 times.  Edge </a:t>
            </a:r>
            <a:r>
              <a:rPr lang="en-US" sz="1600" i="1" spc="5" dirty="0">
                <a:latin typeface="Verdana"/>
                <a:cs typeface="Verdana"/>
              </a:rPr>
              <a:t>(</a:t>
            </a:r>
            <a:r>
              <a:rPr lang="en-US" sz="1600" i="1" spc="5" dirty="0" err="1">
                <a:latin typeface="Verdana"/>
                <a:cs typeface="Verdana"/>
              </a:rPr>
              <a:t>u,v</a:t>
            </a:r>
            <a:r>
              <a:rPr lang="en-US" sz="1600" i="1" spc="5" dirty="0">
                <a:latin typeface="Verdana"/>
                <a:cs typeface="Verdana"/>
              </a:rPr>
              <a:t>) </a:t>
            </a:r>
            <a:r>
              <a:rPr lang="en-US" sz="1600" i="1" dirty="0">
                <a:latin typeface="Verdana"/>
                <a:cs typeface="Verdana"/>
              </a:rPr>
              <a:t>on an augmenting path </a:t>
            </a:r>
            <a:r>
              <a:rPr lang="en-US" sz="1600" i="1" spc="5" dirty="0">
                <a:latin typeface="Verdana"/>
                <a:cs typeface="Verdana"/>
              </a:rPr>
              <a:t>p is </a:t>
            </a:r>
            <a:r>
              <a:rPr lang="en-US" sz="1600" i="1" spc="-5" dirty="0">
                <a:latin typeface="Verdana"/>
                <a:cs typeface="Verdana"/>
              </a:rPr>
              <a:t>critical </a:t>
            </a:r>
            <a:r>
              <a:rPr lang="en-US" sz="1600" i="1" dirty="0">
                <a:latin typeface="Verdana"/>
                <a:cs typeface="Verdana"/>
              </a:rPr>
              <a:t>if it has  the </a:t>
            </a:r>
            <a:r>
              <a:rPr lang="en-US" sz="1600" i="1" spc="5" dirty="0">
                <a:latin typeface="Verdana"/>
                <a:cs typeface="Verdana"/>
              </a:rPr>
              <a:t>minimum </a:t>
            </a:r>
            <a:r>
              <a:rPr lang="en-US" sz="1600" i="1" dirty="0">
                <a:latin typeface="Verdana"/>
                <a:cs typeface="Verdana"/>
              </a:rPr>
              <a:t>residual capacity in the</a:t>
            </a:r>
            <a:r>
              <a:rPr lang="en-US" sz="1600" i="1" spc="-30" dirty="0">
                <a:latin typeface="Verdana"/>
                <a:cs typeface="Verdana"/>
              </a:rPr>
              <a:t> </a:t>
            </a:r>
            <a:r>
              <a:rPr lang="en-US" sz="1600" i="1" dirty="0">
                <a:latin typeface="Verdana"/>
                <a:cs typeface="Verdana"/>
              </a:rPr>
              <a:t>path:</a:t>
            </a:r>
            <a:endParaRPr lang="en-US" sz="1600" dirty="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lang="en-US" sz="1600" i="1" dirty="0" err="1">
                <a:latin typeface="Verdana"/>
                <a:cs typeface="Verdana"/>
              </a:rPr>
              <a:t>c</a:t>
            </a:r>
            <a:r>
              <a:rPr lang="en-US" sz="1400" i="1" baseline="-24154" dirty="0" err="1">
                <a:latin typeface="Verdana"/>
                <a:cs typeface="Verdana"/>
              </a:rPr>
              <a:t>f</a:t>
            </a:r>
            <a:r>
              <a:rPr lang="en-US" sz="1600" i="1" dirty="0">
                <a:latin typeface="Verdana"/>
                <a:cs typeface="Verdana"/>
              </a:rPr>
              <a:t>(</a:t>
            </a:r>
            <a:r>
              <a:rPr lang="en-US" sz="1600" i="1" dirty="0" err="1">
                <a:latin typeface="Verdana"/>
                <a:cs typeface="Verdana"/>
              </a:rPr>
              <a:t>u,v</a:t>
            </a:r>
            <a:r>
              <a:rPr lang="en-US" sz="1600" i="1" dirty="0">
                <a:latin typeface="Verdana"/>
                <a:cs typeface="Verdana"/>
              </a:rPr>
              <a:t>) </a:t>
            </a:r>
            <a:r>
              <a:rPr lang="en-US" sz="1600" i="1" spc="10" dirty="0">
                <a:latin typeface="Verdana"/>
                <a:cs typeface="Verdana"/>
              </a:rPr>
              <a:t>=</a:t>
            </a:r>
            <a:r>
              <a:rPr lang="en-US" sz="1600" i="1" dirty="0">
                <a:latin typeface="Verdana"/>
                <a:cs typeface="Verdana"/>
              </a:rPr>
              <a:t> </a:t>
            </a:r>
            <a:r>
              <a:rPr lang="en-US" sz="1600" i="1" dirty="0" err="1">
                <a:latin typeface="Verdana"/>
                <a:cs typeface="Verdana"/>
              </a:rPr>
              <a:t>c</a:t>
            </a:r>
            <a:r>
              <a:rPr lang="en-US" sz="1400" i="1" baseline="-24154" dirty="0" err="1">
                <a:latin typeface="Verdana"/>
                <a:cs typeface="Verdana"/>
              </a:rPr>
              <a:t>f</a:t>
            </a:r>
            <a:r>
              <a:rPr lang="en-US" sz="1600" i="1" dirty="0">
                <a:latin typeface="Verdana"/>
                <a:cs typeface="Verdana"/>
              </a:rPr>
              <a:t>(p)</a:t>
            </a:r>
            <a:endParaRPr lang="en-US" sz="1600" dirty="0"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6F64F43-50D4-4CED-A16B-04396DF01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Edmonds-Karp</a:t>
            </a:r>
            <a:r>
              <a:rPr spc="-20" dirty="0"/>
              <a:t> </a:t>
            </a:r>
            <a:r>
              <a:rPr spc="-1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06884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09E2-F2CA-4B43-9124-75A3ED8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44A6-DE70-4847-8EEE-DAB34A62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Image result for pseudocode for edmond carp">
            <a:extLst>
              <a:ext uri="{FF2B5EF4-FFF2-40B4-BE49-F238E27FC236}">
                <a16:creationId xmlns:a16="http://schemas.microsoft.com/office/drawing/2014/main" id="{0831882B-7282-4691-9002-2A5476FF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1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503F-35E9-40AE-BFD8-F43886D9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Non-decreasing shortest</a:t>
            </a:r>
            <a:r>
              <a:rPr lang="en-IN" spc="-25" dirty="0"/>
              <a:t> </a:t>
            </a:r>
            <a:r>
              <a:rPr lang="en-IN" spc="-5" dirty="0"/>
              <a:t>paths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BD79-9C9D-49AF-A6D5-A3754097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i="1" spc="-35" dirty="0">
                <a:latin typeface="Verdana"/>
                <a:cs typeface="Verdana"/>
              </a:rPr>
              <a:t>Why </a:t>
            </a:r>
            <a:r>
              <a:rPr lang="en-US" i="1" spc="-30" dirty="0">
                <a:latin typeface="Verdana"/>
                <a:cs typeface="Verdana"/>
              </a:rPr>
              <a:t>does </a:t>
            </a:r>
            <a:r>
              <a:rPr lang="en-US" i="1" spc="-20" dirty="0">
                <a:latin typeface="Verdana"/>
                <a:cs typeface="Verdana"/>
              </a:rPr>
              <a:t>the </a:t>
            </a:r>
            <a:r>
              <a:rPr lang="en-US" i="1" spc="-25" dirty="0">
                <a:latin typeface="Verdana"/>
                <a:cs typeface="Verdana"/>
              </a:rPr>
              <a:t>length </a:t>
            </a:r>
            <a:r>
              <a:rPr lang="en-US" i="1" spc="-20" dirty="0">
                <a:latin typeface="Verdana"/>
                <a:cs typeface="Verdana"/>
              </a:rPr>
              <a:t>of </a:t>
            </a:r>
            <a:r>
              <a:rPr lang="en-US" i="1" spc="5" dirty="0">
                <a:latin typeface="Verdana"/>
                <a:cs typeface="Verdana"/>
              </a:rPr>
              <a:t>a </a:t>
            </a:r>
            <a:r>
              <a:rPr lang="en-US" i="1" spc="-30" dirty="0">
                <a:latin typeface="Verdana"/>
                <a:cs typeface="Verdana"/>
              </a:rPr>
              <a:t>shortest</a:t>
            </a:r>
            <a:r>
              <a:rPr lang="en-US" i="1" spc="-280" dirty="0">
                <a:latin typeface="Verdana"/>
                <a:cs typeface="Verdana"/>
              </a:rPr>
              <a:t> </a:t>
            </a:r>
            <a:r>
              <a:rPr lang="en-US" i="1" spc="-25" dirty="0">
                <a:latin typeface="Verdana"/>
                <a:cs typeface="Verdana"/>
              </a:rPr>
              <a:t>path  from </a:t>
            </a:r>
            <a:r>
              <a:rPr lang="en-US" i="1" spc="5" dirty="0">
                <a:latin typeface="Verdana"/>
                <a:cs typeface="Verdana"/>
              </a:rPr>
              <a:t>s </a:t>
            </a:r>
            <a:r>
              <a:rPr lang="en-US" i="1" spc="-10" dirty="0">
                <a:latin typeface="Verdana"/>
                <a:cs typeface="Verdana"/>
              </a:rPr>
              <a:t>to </a:t>
            </a:r>
            <a:r>
              <a:rPr lang="en-US" i="1" spc="-25" dirty="0">
                <a:latin typeface="Verdana"/>
                <a:cs typeface="Verdana"/>
              </a:rPr>
              <a:t>any </a:t>
            </a:r>
            <a:r>
              <a:rPr lang="en-US" i="1" spc="5" dirty="0">
                <a:latin typeface="Verdana"/>
                <a:cs typeface="Verdana"/>
              </a:rPr>
              <a:t>v </a:t>
            </a:r>
            <a:r>
              <a:rPr lang="en-US" i="1" spc="-30" dirty="0">
                <a:latin typeface="Verdana"/>
                <a:cs typeface="Verdana"/>
              </a:rPr>
              <a:t>does </a:t>
            </a:r>
            <a:r>
              <a:rPr lang="en-US" i="1" spc="-25" dirty="0">
                <a:latin typeface="Verdana"/>
                <a:cs typeface="Verdana"/>
              </a:rPr>
              <a:t>not</a:t>
            </a:r>
            <a:r>
              <a:rPr lang="en-US" i="1" spc="-375" dirty="0">
                <a:latin typeface="Verdana"/>
                <a:cs typeface="Verdana"/>
              </a:rPr>
              <a:t> </a:t>
            </a:r>
            <a:r>
              <a:rPr lang="en-US" i="1" spc="-30" dirty="0">
                <a:latin typeface="Verdana"/>
                <a:cs typeface="Verdana"/>
              </a:rPr>
              <a:t>decrease?</a:t>
            </a:r>
          </a:p>
          <a:p>
            <a:endParaRPr lang="en-US" i="1" spc="-30" dirty="0">
              <a:latin typeface="Verdana"/>
              <a:cs typeface="Verdana"/>
            </a:endParaRPr>
          </a:p>
          <a:p>
            <a:pPr marL="12700" marR="542290">
              <a:lnSpc>
                <a:spcPts val="2900"/>
              </a:lnSpc>
              <a:spcBef>
                <a:spcPts val="270"/>
              </a:spcBef>
            </a:pPr>
            <a:r>
              <a:rPr lang="en-US" i="1" spc="-55" dirty="0">
                <a:latin typeface="Verdana"/>
                <a:cs typeface="Verdana"/>
              </a:rPr>
              <a:t>Observation: </a:t>
            </a:r>
            <a:r>
              <a:rPr lang="en-US" i="1" spc="-60" dirty="0">
                <a:latin typeface="Verdana"/>
                <a:cs typeface="Verdana"/>
              </a:rPr>
              <a:t>Augmentation may </a:t>
            </a:r>
            <a:r>
              <a:rPr lang="en-US" i="1" spc="-45" dirty="0">
                <a:latin typeface="Verdana"/>
                <a:cs typeface="Verdana"/>
              </a:rPr>
              <a:t>add </a:t>
            </a:r>
            <a:r>
              <a:rPr lang="en-US" i="1" spc="-60" dirty="0">
                <a:latin typeface="Verdana"/>
                <a:cs typeface="Verdana"/>
              </a:rPr>
              <a:t>some  </a:t>
            </a:r>
            <a:r>
              <a:rPr lang="en-US" i="1" spc="-55" dirty="0">
                <a:latin typeface="Verdana"/>
                <a:cs typeface="Verdana"/>
              </a:rPr>
              <a:t>edges </a:t>
            </a:r>
            <a:r>
              <a:rPr lang="en-US" i="1" spc="-25" dirty="0">
                <a:latin typeface="Verdana"/>
                <a:cs typeface="Verdana"/>
              </a:rPr>
              <a:t>to </a:t>
            </a:r>
            <a:r>
              <a:rPr lang="en-US" i="1" spc="-50" dirty="0">
                <a:latin typeface="Verdana"/>
                <a:cs typeface="Verdana"/>
              </a:rPr>
              <a:t>residual </a:t>
            </a:r>
            <a:r>
              <a:rPr lang="en-US" i="1" spc="-55" dirty="0">
                <a:latin typeface="Verdana"/>
                <a:cs typeface="Verdana"/>
              </a:rPr>
              <a:t>network </a:t>
            </a:r>
            <a:r>
              <a:rPr lang="en-US" i="1" spc="-40" dirty="0">
                <a:latin typeface="Verdana"/>
                <a:cs typeface="Verdana"/>
              </a:rPr>
              <a:t>or </a:t>
            </a:r>
            <a:r>
              <a:rPr lang="en-US" i="1" spc="-60" dirty="0">
                <a:latin typeface="Verdana"/>
                <a:cs typeface="Verdana"/>
              </a:rPr>
              <a:t>remove</a:t>
            </a:r>
            <a:r>
              <a:rPr lang="en-US" i="1" spc="-345" dirty="0">
                <a:latin typeface="Verdana"/>
                <a:cs typeface="Verdana"/>
              </a:rPr>
              <a:t> </a:t>
            </a:r>
            <a:r>
              <a:rPr lang="en-US" i="1" spc="-60" dirty="0">
                <a:latin typeface="Verdana"/>
                <a:cs typeface="Verdana"/>
              </a:rPr>
              <a:t>some.</a:t>
            </a:r>
            <a:endParaRPr lang="en-US" dirty="0">
              <a:latin typeface="Verdana"/>
              <a:cs typeface="Verdana"/>
            </a:endParaRPr>
          </a:p>
          <a:p>
            <a:pPr marL="412750" marR="5080" indent="-228600">
              <a:lnSpc>
                <a:spcPct val="100800"/>
              </a:lnSpc>
              <a:spcBef>
                <a:spcPts val="400"/>
              </a:spcBef>
              <a:buClr>
                <a:srgbClr val="003366"/>
              </a:buClr>
              <a:buFont typeface="Verdana"/>
              <a:buChar char="•"/>
              <a:tabLst>
                <a:tab pos="412750" algn="l"/>
              </a:tabLst>
            </a:pPr>
            <a:r>
              <a:rPr lang="en-US" sz="1600" i="1" dirty="0">
                <a:latin typeface="Verdana"/>
                <a:cs typeface="Verdana"/>
              </a:rPr>
              <a:t>Removed </a:t>
            </a:r>
            <a:r>
              <a:rPr lang="en-US" sz="1600" i="1" spc="-5" dirty="0">
                <a:latin typeface="Verdana"/>
                <a:cs typeface="Verdana"/>
              </a:rPr>
              <a:t>edges </a:t>
            </a:r>
            <a:r>
              <a:rPr lang="en-US" sz="1600" i="1" dirty="0">
                <a:latin typeface="Verdana"/>
                <a:cs typeface="Verdana"/>
              </a:rPr>
              <a:t>obviously only increase the length </a:t>
            </a:r>
            <a:r>
              <a:rPr lang="en-US" sz="1600" i="1" spc="-5" dirty="0">
                <a:latin typeface="Verdana"/>
                <a:cs typeface="Verdana"/>
              </a:rPr>
              <a:t>of  </a:t>
            </a:r>
            <a:r>
              <a:rPr lang="en-US" sz="1600" i="1" dirty="0">
                <a:latin typeface="Verdana"/>
                <a:cs typeface="Verdana"/>
              </a:rPr>
              <a:t>the shortest</a:t>
            </a:r>
            <a:r>
              <a:rPr lang="en-US" sz="1600" i="1" spc="-15" dirty="0">
                <a:latin typeface="Verdana"/>
                <a:cs typeface="Verdana"/>
              </a:rPr>
              <a:t> </a:t>
            </a:r>
            <a:r>
              <a:rPr lang="en-US" sz="1600" i="1" dirty="0">
                <a:latin typeface="Verdana"/>
                <a:cs typeface="Verdana"/>
              </a:rPr>
              <a:t>path</a:t>
            </a:r>
            <a:endParaRPr lang="en-US" sz="1600" dirty="0">
              <a:latin typeface="Verdana"/>
              <a:cs typeface="Verdana"/>
            </a:endParaRPr>
          </a:p>
          <a:p>
            <a:pPr marL="12700" marR="436880">
              <a:lnSpc>
                <a:spcPct val="96500"/>
              </a:lnSpc>
              <a:spcBef>
                <a:spcPts val="625"/>
              </a:spcBef>
            </a:pPr>
            <a:r>
              <a:rPr lang="en-US" i="1" spc="-50" dirty="0">
                <a:latin typeface="Verdana"/>
                <a:cs typeface="Verdana"/>
              </a:rPr>
              <a:t>Only </a:t>
            </a:r>
            <a:r>
              <a:rPr lang="en-US" i="1" spc="-40" dirty="0">
                <a:latin typeface="Verdana"/>
                <a:cs typeface="Verdana"/>
              </a:rPr>
              <a:t>the </a:t>
            </a:r>
            <a:r>
              <a:rPr lang="en-US" i="1" spc="-55" dirty="0">
                <a:latin typeface="Verdana"/>
                <a:cs typeface="Verdana"/>
              </a:rPr>
              <a:t>added edges </a:t>
            </a:r>
            <a:r>
              <a:rPr lang="en-US" i="1" spc="-50" dirty="0">
                <a:latin typeface="Verdana"/>
                <a:cs typeface="Verdana"/>
              </a:rPr>
              <a:t>(“shortcuts”) </a:t>
            </a:r>
            <a:r>
              <a:rPr lang="en-US" i="1" spc="-60" dirty="0">
                <a:latin typeface="Verdana"/>
                <a:cs typeface="Verdana"/>
              </a:rPr>
              <a:t>may  </a:t>
            </a:r>
            <a:r>
              <a:rPr lang="en-US" i="1" spc="-45" dirty="0">
                <a:latin typeface="Verdana"/>
                <a:cs typeface="Verdana"/>
              </a:rPr>
              <a:t>potentially </a:t>
            </a:r>
            <a:r>
              <a:rPr lang="en-US" i="1" spc="-55" dirty="0">
                <a:latin typeface="Verdana"/>
                <a:cs typeface="Verdana"/>
              </a:rPr>
              <a:t>decrease </a:t>
            </a:r>
            <a:r>
              <a:rPr lang="en-US" i="1" spc="-35" dirty="0">
                <a:latin typeface="Verdana"/>
                <a:cs typeface="Verdana"/>
              </a:rPr>
              <a:t>the </a:t>
            </a:r>
            <a:r>
              <a:rPr lang="en-US" i="1" spc="-45" dirty="0">
                <a:latin typeface="Verdana"/>
                <a:cs typeface="Verdana"/>
              </a:rPr>
              <a:t>length </a:t>
            </a:r>
            <a:r>
              <a:rPr lang="en-US" i="1" spc="-35" dirty="0">
                <a:latin typeface="Verdana"/>
                <a:cs typeface="Verdana"/>
              </a:rPr>
              <a:t>of </a:t>
            </a:r>
            <a:r>
              <a:rPr lang="en-US" i="1" spc="-10" dirty="0">
                <a:latin typeface="Verdana"/>
                <a:cs typeface="Verdana"/>
              </a:rPr>
              <a:t>a</a:t>
            </a:r>
            <a:r>
              <a:rPr lang="en-US" i="1" spc="-380" dirty="0">
                <a:latin typeface="Verdana"/>
                <a:cs typeface="Verdana"/>
              </a:rPr>
              <a:t> </a:t>
            </a:r>
            <a:r>
              <a:rPr lang="en-US" i="1" spc="-50" dirty="0">
                <a:latin typeface="Verdana"/>
                <a:cs typeface="Verdana"/>
              </a:rPr>
              <a:t>shortest  path.</a:t>
            </a:r>
            <a:endParaRPr lang="en-US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i="1" spc="-60" dirty="0">
                <a:latin typeface="Verdana"/>
                <a:cs typeface="Verdana"/>
              </a:rPr>
              <a:t>Where </a:t>
            </a:r>
            <a:r>
              <a:rPr lang="en-US" i="1" spc="-35" dirty="0">
                <a:latin typeface="Verdana"/>
                <a:cs typeface="Verdana"/>
              </a:rPr>
              <a:t>do </a:t>
            </a:r>
            <a:r>
              <a:rPr lang="en-US" i="1" spc="-50" dirty="0">
                <a:latin typeface="Verdana"/>
                <a:cs typeface="Verdana"/>
              </a:rPr>
              <a:t>these </a:t>
            </a:r>
            <a:r>
              <a:rPr lang="en-US" i="1" spc="-55" dirty="0">
                <a:latin typeface="Verdana"/>
                <a:cs typeface="Verdana"/>
              </a:rPr>
              <a:t>edges </a:t>
            </a:r>
            <a:r>
              <a:rPr lang="en-US" i="1" spc="-45" dirty="0">
                <a:latin typeface="Verdana"/>
                <a:cs typeface="Verdana"/>
              </a:rPr>
              <a:t>are</a:t>
            </a:r>
            <a:r>
              <a:rPr lang="en-US" i="1" spc="-290" dirty="0">
                <a:latin typeface="Verdana"/>
                <a:cs typeface="Verdana"/>
              </a:rPr>
              <a:t> </a:t>
            </a:r>
            <a:r>
              <a:rPr lang="en-US" i="1" spc="-55" dirty="0">
                <a:latin typeface="Verdana"/>
                <a:cs typeface="Verdana"/>
              </a:rPr>
              <a:t>added?</a:t>
            </a:r>
            <a:endParaRPr lang="en-US" dirty="0">
              <a:latin typeface="Verdana"/>
              <a:cs typeface="Verdana"/>
            </a:endParaRPr>
          </a:p>
          <a:p>
            <a:pPr marL="412750" marR="601345" indent="-228600">
              <a:lnSpc>
                <a:spcPct val="101299"/>
              </a:lnSpc>
              <a:spcBef>
                <a:spcPts val="459"/>
              </a:spcBef>
              <a:buClr>
                <a:srgbClr val="003366"/>
              </a:buClr>
              <a:buFont typeface="Verdana"/>
              <a:buChar char="•"/>
              <a:tabLst>
                <a:tab pos="412750" algn="l"/>
              </a:tabLst>
            </a:pPr>
            <a:r>
              <a:rPr lang="en-US" sz="1600" i="1" dirty="0">
                <a:latin typeface="Verdana"/>
                <a:cs typeface="Verdana"/>
              </a:rPr>
              <a:t>Opposite to some edge </a:t>
            </a:r>
            <a:r>
              <a:rPr lang="en-US" sz="1600" i="1" spc="5" dirty="0">
                <a:latin typeface="Verdana"/>
                <a:cs typeface="Verdana"/>
              </a:rPr>
              <a:t>on </a:t>
            </a:r>
            <a:r>
              <a:rPr lang="en-US" sz="1600" i="1" dirty="0">
                <a:latin typeface="Verdana"/>
                <a:cs typeface="Verdana"/>
              </a:rPr>
              <a:t>the augmenting path,  which is the shortest</a:t>
            </a:r>
            <a:r>
              <a:rPr lang="en-US" sz="1600" i="1" spc="-15" dirty="0">
                <a:latin typeface="Verdana"/>
                <a:cs typeface="Verdana"/>
              </a:rPr>
              <a:t> </a:t>
            </a:r>
            <a:r>
              <a:rPr lang="en-US" sz="1600" i="1" dirty="0">
                <a:latin typeface="Verdana"/>
                <a:cs typeface="Verdana"/>
              </a:rPr>
              <a:t>path!</a:t>
            </a:r>
            <a:endParaRPr lang="en-US" sz="1600" dirty="0">
              <a:latin typeface="Verdana"/>
              <a:cs typeface="Verdana"/>
            </a:endParaRPr>
          </a:p>
          <a:p>
            <a:endParaRPr lang="en-US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2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57C-9758-439D-8A91-688DAA74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6686"/>
            <a:ext cx="10058400" cy="1040674"/>
          </a:xfrm>
        </p:spPr>
        <p:txBody>
          <a:bodyPr/>
          <a:lstStyle/>
          <a:p>
            <a:r>
              <a:rPr lang="en-IN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9BF5-C974-4A62-818D-A6E3576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pPr marL="12700">
              <a:lnSpc>
                <a:spcPts val="3400"/>
              </a:lnSpc>
              <a:spcBef>
                <a:spcPts val="110"/>
              </a:spcBef>
            </a:pPr>
            <a:r>
              <a:rPr lang="en-US" i="1" spc="-35" dirty="0">
                <a:latin typeface="Verdana"/>
                <a:cs typeface="Verdana"/>
              </a:rPr>
              <a:t>Why </a:t>
            </a:r>
            <a:r>
              <a:rPr lang="en-US" i="1" spc="-25" dirty="0">
                <a:latin typeface="Verdana"/>
                <a:cs typeface="Verdana"/>
              </a:rPr>
              <a:t>each edge </a:t>
            </a:r>
            <a:r>
              <a:rPr lang="en-US" i="1" spc="-30" dirty="0">
                <a:latin typeface="Verdana"/>
                <a:cs typeface="Verdana"/>
              </a:rPr>
              <a:t>can </a:t>
            </a:r>
            <a:r>
              <a:rPr lang="en-US" i="1" spc="-35" dirty="0">
                <a:latin typeface="Verdana"/>
                <a:cs typeface="Verdana"/>
              </a:rPr>
              <a:t>become </a:t>
            </a:r>
            <a:r>
              <a:rPr lang="en-US" i="1" spc="-25" dirty="0">
                <a:latin typeface="Verdana"/>
                <a:cs typeface="Verdana"/>
              </a:rPr>
              <a:t>critical </a:t>
            </a:r>
            <a:r>
              <a:rPr lang="en-US" i="1" spc="-15" dirty="0">
                <a:latin typeface="Verdana"/>
                <a:cs typeface="Verdana"/>
              </a:rPr>
              <a:t>at</a:t>
            </a:r>
            <a:r>
              <a:rPr lang="en-US" i="1" spc="-220" dirty="0">
                <a:latin typeface="Verdana"/>
                <a:cs typeface="Verdana"/>
              </a:rPr>
              <a:t> </a:t>
            </a:r>
            <a:r>
              <a:rPr lang="en-US" i="1" spc="-30" dirty="0">
                <a:latin typeface="Verdana"/>
                <a:cs typeface="Verdana"/>
              </a:rPr>
              <a:t>most</a:t>
            </a:r>
            <a:r>
              <a:rPr lang="en-US" dirty="0">
                <a:latin typeface="Verdana"/>
                <a:cs typeface="Verdana"/>
              </a:rPr>
              <a:t>  </a:t>
            </a:r>
            <a:r>
              <a:rPr lang="en-US" i="1" spc="-30" dirty="0">
                <a:latin typeface="Verdana"/>
                <a:cs typeface="Verdana"/>
              </a:rPr>
              <a:t>~V/2</a:t>
            </a:r>
            <a:r>
              <a:rPr lang="en-US" i="1" spc="-70" dirty="0">
                <a:latin typeface="Verdana"/>
                <a:cs typeface="Verdana"/>
              </a:rPr>
              <a:t> </a:t>
            </a:r>
            <a:r>
              <a:rPr lang="en-US" i="1" spc="-30" dirty="0">
                <a:latin typeface="Verdana"/>
                <a:cs typeface="Verdana"/>
              </a:rPr>
              <a:t>times?</a:t>
            </a:r>
          </a:p>
          <a:p>
            <a:pPr marL="12700">
              <a:lnSpc>
                <a:spcPts val="3400"/>
              </a:lnSpc>
              <a:spcBef>
                <a:spcPts val="110"/>
              </a:spcBef>
            </a:pPr>
            <a:endParaRPr lang="en-US" i="1" spc="-30" dirty="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695"/>
              </a:spcBef>
            </a:pPr>
            <a:r>
              <a:rPr lang="en-US" sz="2500" i="1" spc="-55" dirty="0">
                <a:latin typeface="Verdana"/>
                <a:cs typeface="Verdana"/>
              </a:rPr>
              <a:t>Scenario </a:t>
            </a:r>
            <a:r>
              <a:rPr lang="en-US" sz="2500" i="1" spc="-40" dirty="0">
                <a:latin typeface="Verdana"/>
                <a:cs typeface="Verdana"/>
              </a:rPr>
              <a:t>for </a:t>
            </a:r>
            <a:r>
              <a:rPr lang="en-US" sz="2500" i="1" spc="-50" dirty="0">
                <a:latin typeface="Verdana"/>
                <a:cs typeface="Verdana"/>
              </a:rPr>
              <a:t>edge</a:t>
            </a:r>
            <a:r>
              <a:rPr lang="en-US" sz="2500" i="1" spc="-195" dirty="0">
                <a:latin typeface="Verdana"/>
                <a:cs typeface="Verdana"/>
              </a:rPr>
              <a:t> </a:t>
            </a:r>
            <a:r>
              <a:rPr lang="en-US" sz="2500" i="1" spc="-45" dirty="0">
                <a:latin typeface="Verdana"/>
                <a:cs typeface="Verdana"/>
              </a:rPr>
              <a:t>(</a:t>
            </a:r>
            <a:r>
              <a:rPr lang="en-US" sz="2500" i="1" spc="-45" dirty="0" err="1">
                <a:latin typeface="Verdana"/>
                <a:cs typeface="Verdana"/>
              </a:rPr>
              <a:t>u,v</a:t>
            </a:r>
            <a:r>
              <a:rPr lang="en-US" sz="2500" i="1" spc="-45" dirty="0">
                <a:latin typeface="Verdana"/>
                <a:cs typeface="Verdana"/>
              </a:rPr>
              <a:t>):</a:t>
            </a:r>
            <a:endParaRPr lang="en-US" sz="2500" dirty="0">
              <a:latin typeface="Verdana"/>
              <a:cs typeface="Verdana"/>
            </a:endParaRPr>
          </a:p>
          <a:p>
            <a:pPr marL="812800" indent="-228600">
              <a:lnSpc>
                <a:spcPct val="100000"/>
              </a:lnSpc>
              <a:spcBef>
                <a:spcPts val="500"/>
              </a:spcBef>
              <a:buClr>
                <a:srgbClr val="003366"/>
              </a:buClr>
              <a:buFont typeface="Verdana"/>
              <a:buChar char="•"/>
              <a:tabLst>
                <a:tab pos="812800" algn="l"/>
              </a:tabLst>
            </a:pPr>
            <a:r>
              <a:rPr lang="en-US" i="1" spc="-5" dirty="0">
                <a:latin typeface="Verdana"/>
                <a:cs typeface="Verdana"/>
              </a:rPr>
              <a:t>Critical </a:t>
            </a:r>
            <a:r>
              <a:rPr lang="en-US" i="1" dirty="0">
                <a:latin typeface="Verdana"/>
                <a:cs typeface="Verdana"/>
              </a:rPr>
              <a:t>the first time: (</a:t>
            </a:r>
            <a:r>
              <a:rPr lang="en-US" i="1" dirty="0" err="1">
                <a:latin typeface="Verdana"/>
                <a:cs typeface="Verdana"/>
              </a:rPr>
              <a:t>u,v</a:t>
            </a:r>
            <a:r>
              <a:rPr lang="en-US" i="1" dirty="0">
                <a:latin typeface="Verdana"/>
                <a:cs typeface="Verdana"/>
              </a:rPr>
              <a:t>) on an augmenting</a:t>
            </a:r>
            <a:r>
              <a:rPr lang="en-US" i="1" spc="35" dirty="0">
                <a:latin typeface="Verdana"/>
                <a:cs typeface="Verdana"/>
              </a:rPr>
              <a:t> </a:t>
            </a:r>
            <a:r>
              <a:rPr lang="en-US" i="1" dirty="0">
                <a:latin typeface="Verdana"/>
                <a:cs typeface="Verdana"/>
              </a:rPr>
              <a:t>path</a:t>
            </a:r>
            <a:endParaRPr lang="en-US" dirty="0">
              <a:latin typeface="Verdana"/>
              <a:cs typeface="Verdana"/>
            </a:endParaRPr>
          </a:p>
          <a:p>
            <a:pPr marL="812800" indent="-228600">
              <a:lnSpc>
                <a:spcPct val="100000"/>
              </a:lnSpc>
              <a:spcBef>
                <a:spcPts val="520"/>
              </a:spcBef>
              <a:buClr>
                <a:srgbClr val="003366"/>
              </a:buClr>
              <a:buFont typeface="Verdana"/>
              <a:buChar char="•"/>
              <a:tabLst>
                <a:tab pos="812800" algn="l"/>
              </a:tabLst>
            </a:pPr>
            <a:r>
              <a:rPr lang="en-US" i="1" dirty="0">
                <a:latin typeface="Verdana"/>
                <a:cs typeface="Verdana"/>
              </a:rPr>
              <a:t>Disappears from the</a:t>
            </a:r>
            <a:r>
              <a:rPr lang="en-US" i="1" spc="-15" dirty="0">
                <a:latin typeface="Verdana"/>
                <a:cs typeface="Verdana"/>
              </a:rPr>
              <a:t> </a:t>
            </a:r>
            <a:r>
              <a:rPr lang="en-US" i="1" dirty="0">
                <a:latin typeface="Verdana"/>
                <a:cs typeface="Verdana"/>
              </a:rPr>
              <a:t>network</a:t>
            </a:r>
            <a:endParaRPr lang="en-US" dirty="0">
              <a:latin typeface="Verdana"/>
              <a:cs typeface="Verdana"/>
            </a:endParaRPr>
          </a:p>
          <a:p>
            <a:pPr marL="812800" marR="265430" indent="-228600">
              <a:lnSpc>
                <a:spcPct val="100800"/>
              </a:lnSpc>
              <a:spcBef>
                <a:spcPts val="509"/>
              </a:spcBef>
              <a:buClr>
                <a:srgbClr val="003366"/>
              </a:buClr>
              <a:buFont typeface="Verdana"/>
              <a:buChar char="•"/>
              <a:tabLst>
                <a:tab pos="812800" algn="l"/>
              </a:tabLst>
            </a:pPr>
            <a:r>
              <a:rPr lang="en-US" i="1" spc="-5" dirty="0">
                <a:latin typeface="Verdana"/>
                <a:cs typeface="Verdana"/>
              </a:rPr>
              <a:t>Reappears </a:t>
            </a:r>
            <a:r>
              <a:rPr lang="en-US" i="1" dirty="0">
                <a:latin typeface="Verdana"/>
                <a:cs typeface="Verdana"/>
              </a:rPr>
              <a:t>on the </a:t>
            </a:r>
            <a:r>
              <a:rPr lang="en-US" i="1" spc="-5" dirty="0">
                <a:latin typeface="Verdana"/>
                <a:cs typeface="Verdana"/>
              </a:rPr>
              <a:t>network: </a:t>
            </a:r>
            <a:r>
              <a:rPr lang="en-US" i="1" dirty="0">
                <a:latin typeface="Verdana"/>
                <a:cs typeface="Verdana"/>
              </a:rPr>
              <a:t>(</a:t>
            </a:r>
            <a:r>
              <a:rPr lang="en-US" i="1" dirty="0" err="1">
                <a:latin typeface="Verdana"/>
                <a:cs typeface="Verdana"/>
              </a:rPr>
              <a:t>v,u</a:t>
            </a:r>
            <a:r>
              <a:rPr lang="en-US" i="1" dirty="0">
                <a:latin typeface="Verdana"/>
                <a:cs typeface="Verdana"/>
              </a:rPr>
              <a:t>) has to be on an  augmenting path</a:t>
            </a:r>
            <a:endParaRPr lang="en-US" dirty="0">
              <a:latin typeface="Verdana"/>
              <a:cs typeface="Verdana"/>
            </a:endParaRPr>
          </a:p>
          <a:p>
            <a:pPr marL="812800" marR="532130" indent="-228600">
              <a:lnSpc>
                <a:spcPct val="101299"/>
              </a:lnSpc>
              <a:spcBef>
                <a:spcPts val="489"/>
              </a:spcBef>
              <a:buClr>
                <a:srgbClr val="003366"/>
              </a:buClr>
              <a:buFont typeface="Verdana"/>
              <a:buChar char="•"/>
              <a:tabLst>
                <a:tab pos="812800" algn="l"/>
              </a:tabLst>
            </a:pPr>
            <a:r>
              <a:rPr lang="en-US" i="1" spc="5" dirty="0">
                <a:latin typeface="Verdana"/>
                <a:cs typeface="Verdana"/>
              </a:rPr>
              <a:t>We </a:t>
            </a:r>
            <a:r>
              <a:rPr lang="en-US" i="1" dirty="0">
                <a:latin typeface="Verdana"/>
                <a:cs typeface="Verdana"/>
              </a:rPr>
              <a:t>can show that in-between these events the  distance from </a:t>
            </a:r>
            <a:r>
              <a:rPr lang="en-US" i="1" spc="5" dirty="0">
                <a:latin typeface="Verdana"/>
                <a:cs typeface="Verdana"/>
              </a:rPr>
              <a:t>s </a:t>
            </a:r>
            <a:r>
              <a:rPr lang="en-US" i="1" dirty="0">
                <a:latin typeface="Verdana"/>
                <a:cs typeface="Verdana"/>
              </a:rPr>
              <a:t>to </a:t>
            </a:r>
            <a:r>
              <a:rPr lang="en-US" i="1" spc="5" dirty="0">
                <a:latin typeface="Verdana"/>
                <a:cs typeface="Verdana"/>
              </a:rPr>
              <a:t>u </a:t>
            </a:r>
            <a:r>
              <a:rPr lang="en-US" i="1" spc="-5" dirty="0">
                <a:latin typeface="Verdana"/>
                <a:cs typeface="Verdana"/>
              </a:rPr>
              <a:t>increased </a:t>
            </a:r>
            <a:r>
              <a:rPr lang="en-US" i="1" dirty="0">
                <a:latin typeface="Verdana"/>
                <a:cs typeface="Verdana"/>
              </a:rPr>
              <a:t>by at least</a:t>
            </a:r>
            <a:r>
              <a:rPr lang="en-US" i="1" spc="-30" dirty="0">
                <a:latin typeface="Verdana"/>
                <a:cs typeface="Verdana"/>
              </a:rPr>
              <a:t> </a:t>
            </a:r>
            <a:r>
              <a:rPr lang="en-US" i="1" dirty="0">
                <a:latin typeface="Verdana"/>
                <a:cs typeface="Verdana"/>
              </a:rPr>
              <a:t>2.</a:t>
            </a:r>
            <a:endParaRPr lang="en-US" dirty="0">
              <a:latin typeface="Verdana"/>
              <a:cs typeface="Verdana"/>
            </a:endParaRPr>
          </a:p>
          <a:p>
            <a:pPr marL="812800" indent="-228600">
              <a:lnSpc>
                <a:spcPct val="100000"/>
              </a:lnSpc>
              <a:spcBef>
                <a:spcPts val="520"/>
              </a:spcBef>
              <a:buClr>
                <a:srgbClr val="003366"/>
              </a:buClr>
              <a:buFont typeface="Verdana"/>
              <a:buChar char="•"/>
              <a:tabLst>
                <a:tab pos="812800" algn="l"/>
              </a:tabLst>
            </a:pPr>
            <a:r>
              <a:rPr lang="en-US" i="1" dirty="0">
                <a:latin typeface="Verdana"/>
                <a:cs typeface="Verdana"/>
              </a:rPr>
              <a:t>This can </a:t>
            </a:r>
            <a:r>
              <a:rPr lang="en-US" i="1" spc="-5" dirty="0">
                <a:latin typeface="Verdana"/>
                <a:cs typeface="Verdana"/>
              </a:rPr>
              <a:t>happen </a:t>
            </a:r>
            <a:r>
              <a:rPr lang="en-US" i="1" dirty="0">
                <a:latin typeface="Verdana"/>
                <a:cs typeface="Verdana"/>
              </a:rPr>
              <a:t>at most V/2 times</a:t>
            </a:r>
            <a:endParaRPr lang="en-US" dirty="0">
              <a:latin typeface="Verdana"/>
              <a:cs typeface="Verdana"/>
            </a:endParaRPr>
          </a:p>
          <a:p>
            <a:pPr marL="12700" marR="45085">
              <a:lnSpc>
                <a:spcPts val="3370"/>
              </a:lnSpc>
              <a:spcBef>
                <a:spcPts val="810"/>
              </a:spcBef>
            </a:pPr>
            <a:r>
              <a:rPr lang="en-US" sz="2850" i="1" spc="-25" dirty="0">
                <a:latin typeface="Verdana"/>
                <a:cs typeface="Verdana"/>
              </a:rPr>
              <a:t>We have </a:t>
            </a:r>
            <a:r>
              <a:rPr lang="en-US" sz="2850" i="1" spc="-30" dirty="0">
                <a:latin typeface="Verdana"/>
                <a:cs typeface="Verdana"/>
              </a:rPr>
              <a:t>proved that the </a:t>
            </a:r>
            <a:r>
              <a:rPr lang="en-US" sz="2850" i="1" spc="-35" dirty="0">
                <a:latin typeface="Verdana"/>
                <a:cs typeface="Verdana"/>
              </a:rPr>
              <a:t>running </a:t>
            </a:r>
            <a:r>
              <a:rPr lang="en-US" sz="2850" i="1" spc="-25" dirty="0">
                <a:latin typeface="Verdana"/>
                <a:cs typeface="Verdana"/>
              </a:rPr>
              <a:t>time</a:t>
            </a:r>
            <a:r>
              <a:rPr lang="en-US" sz="2850" i="1" spc="-175" dirty="0">
                <a:latin typeface="Verdana"/>
                <a:cs typeface="Verdana"/>
              </a:rPr>
              <a:t> </a:t>
            </a:r>
            <a:r>
              <a:rPr lang="en-US" sz="2850" i="1" spc="-25" dirty="0">
                <a:latin typeface="Verdana"/>
                <a:cs typeface="Verdana"/>
              </a:rPr>
              <a:t>of  </a:t>
            </a:r>
            <a:r>
              <a:rPr lang="en-US" sz="2850" i="1" spc="-40" dirty="0">
                <a:latin typeface="Verdana"/>
                <a:cs typeface="Verdana"/>
              </a:rPr>
              <a:t>Edmonds-Karp </a:t>
            </a:r>
            <a:r>
              <a:rPr lang="en-US" sz="2850" i="1" dirty="0">
                <a:latin typeface="Verdana"/>
                <a:cs typeface="Verdana"/>
              </a:rPr>
              <a:t>is</a:t>
            </a:r>
            <a:r>
              <a:rPr lang="en-US" sz="2850" i="1" spc="-95" dirty="0">
                <a:latin typeface="Verdana"/>
                <a:cs typeface="Verdana"/>
              </a:rPr>
              <a:t> </a:t>
            </a:r>
            <a:r>
              <a:rPr lang="en-US" sz="2850" i="1" spc="-25" dirty="0">
                <a:latin typeface="Verdana"/>
                <a:cs typeface="Verdana"/>
              </a:rPr>
              <a:t>O(VE</a:t>
            </a:r>
            <a:r>
              <a:rPr lang="en-US" sz="2400" i="1" spc="-37" baseline="29513" dirty="0">
                <a:latin typeface="Verdana"/>
                <a:cs typeface="Verdana"/>
              </a:rPr>
              <a:t>2</a:t>
            </a:r>
            <a:r>
              <a:rPr lang="en-US" sz="2850" i="1" spc="-25" dirty="0">
                <a:latin typeface="Verdana"/>
                <a:cs typeface="Verdana"/>
              </a:rPr>
              <a:t>).</a:t>
            </a:r>
            <a:endParaRPr lang="en-US" sz="2850" dirty="0">
              <a:latin typeface="Verdana"/>
              <a:cs typeface="Verdana"/>
            </a:endParaRPr>
          </a:p>
          <a:p>
            <a:pPr marL="12700">
              <a:lnSpc>
                <a:spcPts val="3400"/>
              </a:lnSpc>
              <a:spcBef>
                <a:spcPts val="110"/>
              </a:spcBef>
            </a:pPr>
            <a:endParaRPr lang="en-US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84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F74C-969C-4CEB-915F-442A9DD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C163A-7E76-479B-9EF0-C21EE54FC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86603"/>
            <a:ext cx="10274299" cy="5595086"/>
          </a:xfrm>
        </p:spPr>
      </p:pic>
    </p:spTree>
    <p:extLst>
      <p:ext uri="{BB962C8B-B14F-4D97-AF65-F5344CB8AC3E}">
        <p14:creationId xmlns:p14="http://schemas.microsoft.com/office/powerpoint/2010/main" val="227186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9FA4A3-D9B5-4C9D-9451-A8D327860BC0}"/>
              </a:ext>
            </a:extLst>
          </p:cNvPr>
          <p:cNvGraphicFramePr>
            <a:graphicFrameLocks/>
          </p:cNvGraphicFramePr>
          <p:nvPr/>
        </p:nvGraphicFramePr>
        <p:xfrm>
          <a:off x="1175657" y="1201783"/>
          <a:ext cx="10119359" cy="4362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4FB6CC-C041-472B-9EA7-DEE36484DC1B}"/>
              </a:ext>
            </a:extLst>
          </p:cNvPr>
          <p:cNvSpPr txBox="1"/>
          <p:nvPr/>
        </p:nvSpPr>
        <p:spPr>
          <a:xfrm>
            <a:off x="4537166" y="5695406"/>
            <a:ext cx="383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 :</a:t>
            </a:r>
            <a:r>
              <a:rPr lang="en-US" dirty="0"/>
              <a:t> O(E^2V).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44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7729-41E7-42A3-88B9-F2556688C4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63700" y="2882900"/>
            <a:ext cx="9555163" cy="2286000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chemeClr val="tx1"/>
                </a:solidFill>
              </a:rPr>
              <a:t>Main Aim – To reach the execution time of &lt; 40 </a:t>
            </a:r>
            <a:r>
              <a:rPr lang="en-IN" sz="3000" dirty="0"/>
              <a:t>u</a:t>
            </a:r>
            <a:r>
              <a:rPr lang="en-IN" sz="3000" dirty="0">
                <a:solidFill>
                  <a:schemeClr val="tx1"/>
                </a:solidFill>
              </a:rPr>
              <a:t>s </a:t>
            </a:r>
            <a:r>
              <a:rPr lang="en-IN" sz="3000" dirty="0"/>
              <a:t>for calculating</a:t>
            </a:r>
            <a:r>
              <a:rPr lang="en-IN" sz="3000" dirty="0">
                <a:solidFill>
                  <a:schemeClr val="tx1"/>
                </a:solidFill>
              </a:rPr>
              <a:t> maximum flow in a grid graph of 640X480 dimension.</a:t>
            </a:r>
          </a:p>
        </p:txBody>
      </p:sp>
    </p:spTree>
    <p:extLst>
      <p:ext uri="{BB962C8B-B14F-4D97-AF65-F5344CB8AC3E}">
        <p14:creationId xmlns:p14="http://schemas.microsoft.com/office/powerpoint/2010/main" val="393080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CBC78A5-8124-4DB3-AF6D-D83176C50A06}"/>
              </a:ext>
            </a:extLst>
          </p:cNvPr>
          <p:cNvGraphicFramePr>
            <a:graphicFrameLocks/>
          </p:cNvGraphicFramePr>
          <p:nvPr/>
        </p:nvGraphicFramePr>
        <p:xfrm>
          <a:off x="1271451" y="1236617"/>
          <a:ext cx="9701349" cy="4180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096120-1A76-4B35-BDB7-A47B29FC59E1}"/>
              </a:ext>
            </a:extLst>
          </p:cNvPr>
          <p:cNvSpPr txBox="1"/>
          <p:nvPr/>
        </p:nvSpPr>
        <p:spPr>
          <a:xfrm>
            <a:off x="4537166" y="5695406"/>
            <a:ext cx="383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 :</a:t>
            </a:r>
            <a:r>
              <a:rPr lang="en-US" dirty="0"/>
              <a:t> O(E^2V).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60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05840B-9415-41A2-A223-3F5BF693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90853"/>
              </p:ext>
            </p:extLst>
          </p:nvPr>
        </p:nvGraphicFramePr>
        <p:xfrm>
          <a:off x="1097280" y="822689"/>
          <a:ext cx="4267200" cy="4811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678147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40803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45290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53133462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9969219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79845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39577"/>
                    </a:ext>
                  </a:extLst>
                </a:gridCol>
              </a:tblGrid>
              <a:tr h="694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n=100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time (10^-9)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deviation (10^-9)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 edges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 time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dx/x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7497937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4.60517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3.713572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12.04878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611425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1288.46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6.214608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6.785588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1.455887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1817164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6.907755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7.053586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1.696629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6112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7.600902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8.14555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0.614849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3496262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7.824046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8.483016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0.474752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135321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8.006368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8.726319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0.360539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8225633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8.070906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8.70864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0.423287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9215869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8.160518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8.831712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1.149679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2450591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8.29405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9.064042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0.930316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746827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8.411833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9.239802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0.336732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6974863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8.507143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9.391411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0.648561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71153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947590-BA67-4639-89DF-596DEAF84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95450"/>
              </p:ext>
            </p:extLst>
          </p:nvPr>
        </p:nvGraphicFramePr>
        <p:xfrm>
          <a:off x="6723017" y="822688"/>
          <a:ext cx="4768838" cy="4811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512">
                  <a:extLst>
                    <a:ext uri="{9D8B030D-6E8A-4147-A177-3AD203B41FA5}">
                      <a16:colId xmlns:a16="http://schemas.microsoft.com/office/drawing/2014/main" val="1144021931"/>
                    </a:ext>
                  </a:extLst>
                </a:gridCol>
                <a:gridCol w="680512">
                  <a:extLst>
                    <a:ext uri="{9D8B030D-6E8A-4147-A177-3AD203B41FA5}">
                      <a16:colId xmlns:a16="http://schemas.microsoft.com/office/drawing/2014/main" val="654812963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107980409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867090829"/>
                    </a:ext>
                  </a:extLst>
                </a:gridCol>
                <a:gridCol w="676777">
                  <a:extLst>
                    <a:ext uri="{9D8B030D-6E8A-4147-A177-3AD203B41FA5}">
                      <a16:colId xmlns:a16="http://schemas.microsoft.com/office/drawing/2014/main" val="2862566828"/>
                    </a:ext>
                  </a:extLst>
                </a:gridCol>
                <a:gridCol w="680512">
                  <a:extLst>
                    <a:ext uri="{9D8B030D-6E8A-4147-A177-3AD203B41FA5}">
                      <a16:colId xmlns:a16="http://schemas.microsoft.com/office/drawing/2014/main" val="4008618840"/>
                    </a:ext>
                  </a:extLst>
                </a:gridCol>
                <a:gridCol w="680512">
                  <a:extLst>
                    <a:ext uri="{9D8B030D-6E8A-4147-A177-3AD203B41FA5}">
                      <a16:colId xmlns:a16="http://schemas.microsoft.com/office/drawing/2014/main" val="2523969191"/>
                    </a:ext>
                  </a:extLst>
                </a:gridCol>
              </a:tblGrid>
              <a:tr h="5296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n=500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time (10^-9)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deviation (10^-9)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 edges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dx/x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0184598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4.60517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1.098612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0.666667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183522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5.298317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4.727388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1.247788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899033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6.214608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6.270988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0.960302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258745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6.55108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6.563856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0.509168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5083118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6.907755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7.138073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0.526608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8751212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7.090077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7.421178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0.354877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3445849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7.31322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7.708411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0.324203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999017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7.600902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8.098339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0.358468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9076193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7.824046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8.409385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0.354199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8117079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8.006368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8.80177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0.394974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7627798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8.160518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9.248021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0.347554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987229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8.29405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9.554001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0.311113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5649612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8.36637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10.16585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0.461538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265649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8.411833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10.37349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0.4375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313698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8.507143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10.79958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0.042857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90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8850D-A616-4761-ABA1-4FFCDA4EE9EA}"/>
              </a:ext>
            </a:extLst>
          </p:cNvPr>
          <p:cNvSpPr/>
          <p:nvPr/>
        </p:nvSpPr>
        <p:spPr>
          <a:xfrm>
            <a:off x="2489200" y="19501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000" dirty="0"/>
              <a:t>For grid of the order of 480*640 using Edmond Karp algorithm –</a:t>
            </a:r>
          </a:p>
          <a:p>
            <a:r>
              <a:rPr lang="en-IN" sz="3000" dirty="0"/>
              <a:t>Running time = 20 </a:t>
            </a:r>
            <a:r>
              <a:rPr lang="en-IN" sz="3000" dirty="0" err="1"/>
              <a:t>ms</a:t>
            </a:r>
            <a:r>
              <a:rPr lang="en-IN" sz="3000" dirty="0"/>
              <a:t> (order)</a:t>
            </a:r>
          </a:p>
        </p:txBody>
      </p:sp>
    </p:spTree>
    <p:extLst>
      <p:ext uri="{BB962C8B-B14F-4D97-AF65-F5344CB8AC3E}">
        <p14:creationId xmlns:p14="http://schemas.microsoft.com/office/powerpoint/2010/main" val="353210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0A4B-C549-4363-9DBE-3A8FA082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Dinic’s</a:t>
            </a: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67ED-9F04-491B-82B0-8B4DA58C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Dinic’s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algorithm, we use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check if more flow is possible and to construct level graph. In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graph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assign levels to all nodes, level of a node is shortest distance (in terms of number of edges) of the node from source. Once level graph is constructed, we send multiple flows using this level graph. 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4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A09BE8-03CA-419C-A826-F68BB22EF041}"/>
              </a:ext>
            </a:extLst>
          </p:cNvPr>
          <p:cNvSpPr/>
          <p:nvPr/>
        </p:nvSpPr>
        <p:spPr>
          <a:xfrm>
            <a:off x="3376409" y="544677"/>
            <a:ext cx="51426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Dinic</a:t>
            </a:r>
            <a:r>
              <a:rPr lang="en-IN" sz="4000" dirty="0">
                <a:latin typeface="Arial" pitchFamily="34" charset="0"/>
              </a:rPr>
              <a:t>’</a:t>
            </a:r>
            <a:r>
              <a:rPr lang="en-US" altLang="ja-JP" sz="4000" dirty="0"/>
              <a:t>s Flow Algorithm </a:t>
            </a:r>
            <a:endParaRPr lang="en-IN" sz="4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FE757A-8864-4B44-B56C-73352F02B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25784"/>
              </p:ext>
            </p:extLst>
          </p:nvPr>
        </p:nvGraphicFramePr>
        <p:xfrm>
          <a:off x="2825750" y="1468438"/>
          <a:ext cx="6243638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2450880" imgH="1828800" progId="Equation.DSMT4">
                  <p:embed/>
                </p:oleObj>
              </mc:Choice>
              <mc:Fallback>
                <p:oleObj name="Equation" r:id="rId3" imgW="2450880" imgH="182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1468438"/>
                        <a:ext cx="6243638" cy="3565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D1AEB7-7920-4CBF-86E9-F2A9F3CF64FB}"/>
              </a:ext>
            </a:extLst>
          </p:cNvPr>
          <p:cNvSpPr txBox="1"/>
          <p:nvPr/>
        </p:nvSpPr>
        <p:spPr>
          <a:xfrm>
            <a:off x="2647406" y="5442857"/>
            <a:ext cx="7289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flow is </a:t>
            </a:r>
            <a:r>
              <a:rPr lang="en-US" b="1" dirty="0"/>
              <a:t>Blocking Flow</a:t>
            </a:r>
            <a:r>
              <a:rPr lang="en-US" dirty="0"/>
              <a:t> if no more flow can be sent using level graph, i.e., no more s-t path exists such that path vertices have current levels 0, 1, 2… in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396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925D-0F9C-4186-9118-1015A8FA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Dinic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</a:rPr>
              <a:t>’</a:t>
            </a:r>
            <a:r>
              <a:rPr lang="en-US" altLang="ja-JP" dirty="0">
                <a:solidFill>
                  <a:schemeClr val="tx1"/>
                </a:solidFill>
              </a:rPr>
              <a:t>s Flow Algorithm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BD01-EC4F-40D5-A108-EFBDF4B9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Clr>
                <a:srgbClr val="FDAD23"/>
              </a:buClr>
              <a:buNone/>
            </a:pPr>
            <a:r>
              <a:rPr lang="en-US" b="1" dirty="0">
                <a:solidFill>
                  <a:schemeClr val="tx1"/>
                </a:solidFill>
              </a:rPr>
              <a:t>Time Complexity :</a:t>
            </a:r>
            <a:r>
              <a:rPr lang="en-US" dirty="0">
                <a:solidFill>
                  <a:schemeClr val="tx1"/>
                </a:solidFill>
              </a:rPr>
              <a:t> O(EV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0" indent="0">
              <a:spcBef>
                <a:spcPct val="20000"/>
              </a:spcBef>
              <a:buClr>
                <a:srgbClr val="FDAD23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Doing a BFS to construct level graph takes O(E) time. </a:t>
            </a:r>
          </a:p>
          <a:p>
            <a:pPr marL="0" indent="0">
              <a:spcBef>
                <a:spcPct val="20000"/>
              </a:spcBef>
              <a:buClr>
                <a:srgbClr val="FDAD23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Sending multiple more flows until a blocking flow is reached takes O(VE) time. </a:t>
            </a:r>
          </a:p>
          <a:p>
            <a:pPr marL="0" indent="0">
              <a:spcBef>
                <a:spcPct val="20000"/>
              </a:spcBef>
              <a:buClr>
                <a:srgbClr val="FDAD23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In each iteration, we construct new level graph and find blocking flow. It can be proved that the number of levels increase at least by one in every iteration.</a:t>
            </a:r>
          </a:p>
          <a:p>
            <a:pPr marL="0" indent="0">
              <a:spcBef>
                <a:spcPct val="20000"/>
              </a:spcBef>
              <a:buClr>
                <a:srgbClr val="FDAD23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So the outer loop runs at most O(V) times. Therefore overall time complexity is O(EV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4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177F-2B65-4AB8-8864-A3ADCF3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8ABE8-B8EB-43D9-8C6B-80F0A0E0F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68300"/>
            <a:ext cx="10477500" cy="5880100"/>
          </a:xfrm>
        </p:spPr>
      </p:pic>
    </p:spTree>
    <p:extLst>
      <p:ext uri="{BB962C8B-B14F-4D97-AF65-F5344CB8AC3E}">
        <p14:creationId xmlns:p14="http://schemas.microsoft.com/office/powerpoint/2010/main" val="191446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6C703F-2279-4389-8B27-51227686E9C5}"/>
              </a:ext>
            </a:extLst>
          </p:cNvPr>
          <p:cNvSpPr txBox="1"/>
          <p:nvPr/>
        </p:nvSpPr>
        <p:spPr>
          <a:xfrm>
            <a:off x="4537166" y="5921829"/>
            <a:ext cx="305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 :</a:t>
            </a:r>
            <a:r>
              <a:rPr lang="en-US" dirty="0"/>
              <a:t> O(EV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A5DD76-DE23-4357-881A-C5CC45891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091353"/>
              </p:ext>
            </p:extLst>
          </p:nvPr>
        </p:nvGraphicFramePr>
        <p:xfrm>
          <a:off x="1079863" y="870857"/>
          <a:ext cx="9953897" cy="4580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9603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650298-6F3E-4870-8BF6-8A78F7248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67590"/>
              </p:ext>
            </p:extLst>
          </p:nvPr>
        </p:nvGraphicFramePr>
        <p:xfrm>
          <a:off x="1105989" y="862149"/>
          <a:ext cx="10180320" cy="429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733350-DDB3-4A16-9DF2-6A70FA0C582C}"/>
              </a:ext>
            </a:extLst>
          </p:cNvPr>
          <p:cNvSpPr txBox="1"/>
          <p:nvPr/>
        </p:nvSpPr>
        <p:spPr>
          <a:xfrm>
            <a:off x="5042263" y="5460275"/>
            <a:ext cx="305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 :</a:t>
            </a:r>
            <a:r>
              <a:rPr lang="en-US" dirty="0"/>
              <a:t> O(EV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55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F151-3929-4F33-8A7C-9F5EDA5A467A}"/>
              </a:ext>
            </a:extLst>
          </p:cNvPr>
          <p:cNvSpPr txBox="1"/>
          <p:nvPr/>
        </p:nvSpPr>
        <p:spPr>
          <a:xfrm>
            <a:off x="2120900" y="1422400"/>
            <a:ext cx="734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For grid of the order of 480*640 using </a:t>
            </a:r>
            <a:r>
              <a:rPr lang="en-IN" sz="3000" dirty="0" err="1"/>
              <a:t>Dinic</a:t>
            </a:r>
            <a:r>
              <a:rPr lang="en-IN" sz="3000" dirty="0"/>
              <a:t> Algorithm  –</a:t>
            </a:r>
          </a:p>
          <a:p>
            <a:r>
              <a:rPr lang="en-IN" sz="3000" dirty="0"/>
              <a:t>Running time =  2.8  - 3.2 </a:t>
            </a:r>
            <a:r>
              <a:rPr lang="en-IN" sz="3000" dirty="0" err="1"/>
              <a:t>milisec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78322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17748-54DB-46AF-AFBB-66E3F58A9478}"/>
              </a:ext>
            </a:extLst>
          </p:cNvPr>
          <p:cNvSpPr txBox="1"/>
          <p:nvPr/>
        </p:nvSpPr>
        <p:spPr>
          <a:xfrm>
            <a:off x="1130300" y="2171700"/>
            <a:ext cx="104267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We have worked on the existing algorithms of network flows and improved their </a:t>
            </a:r>
            <a:r>
              <a:rPr lang="en-IN" sz="3500" dirty="0" err="1"/>
              <a:t>implemtation</a:t>
            </a:r>
            <a:r>
              <a:rPr lang="en-IN" sz="3500" dirty="0"/>
              <a:t> to achieve better running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1D9DC-FF74-4FEA-9926-CCE3866D33DC}"/>
              </a:ext>
            </a:extLst>
          </p:cNvPr>
          <p:cNvSpPr txBox="1"/>
          <p:nvPr/>
        </p:nvSpPr>
        <p:spPr>
          <a:xfrm>
            <a:off x="3937000" y="838200"/>
            <a:ext cx="483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Progress till now –</a:t>
            </a:r>
          </a:p>
        </p:txBody>
      </p:sp>
    </p:spTree>
    <p:extLst>
      <p:ext uri="{BB962C8B-B14F-4D97-AF65-F5344CB8AC3E}">
        <p14:creationId xmlns:p14="http://schemas.microsoft.com/office/powerpoint/2010/main" val="3098895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859D7E-9571-4E63-A39D-BD9482076F2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3372846"/>
              </p:ext>
            </p:extLst>
          </p:nvPr>
        </p:nvGraphicFramePr>
        <p:xfrm>
          <a:off x="6400800" y="906416"/>
          <a:ext cx="4198577" cy="4841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941536158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3681799179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430848235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512253862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505646379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430846836"/>
                    </a:ext>
                  </a:extLst>
                </a:gridCol>
              </a:tblGrid>
              <a:tr h="507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Vertex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LOG(Edges)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Time (10^-9 s)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Log(Time)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47457"/>
                  </a:ext>
                </a:extLst>
              </a:tr>
              <a:tr h="27357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57799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3.176091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3.396548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91997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3.30103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3.623146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57673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3.39794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3.719663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880819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3.477121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3.796366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78115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3.544068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3.915822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42776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3.568202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3.998041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50050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3.60206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10413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4.017576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35375"/>
                  </a:ext>
                </a:extLst>
              </a:tr>
              <a:tr h="50751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3.653213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11233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4.050496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1995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31A1CB-8831-4A4B-B5FD-3092BBE95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95296"/>
              </p:ext>
            </p:extLst>
          </p:nvPr>
        </p:nvGraphicFramePr>
        <p:xfrm>
          <a:off x="1216501" y="1071881"/>
          <a:ext cx="4110447" cy="4724130"/>
        </p:xfrm>
        <a:graphic>
          <a:graphicData uri="http://schemas.openxmlformats.org/drawingml/2006/table">
            <a:tbl>
              <a:tblPr/>
              <a:tblGrid>
                <a:gridCol w="767710">
                  <a:extLst>
                    <a:ext uri="{9D8B030D-6E8A-4147-A177-3AD203B41FA5}">
                      <a16:colId xmlns:a16="http://schemas.microsoft.com/office/drawing/2014/main" val="1571992544"/>
                    </a:ext>
                  </a:extLst>
                </a:gridCol>
                <a:gridCol w="767710">
                  <a:extLst>
                    <a:ext uri="{9D8B030D-6E8A-4147-A177-3AD203B41FA5}">
                      <a16:colId xmlns:a16="http://schemas.microsoft.com/office/drawing/2014/main" val="3796551493"/>
                    </a:ext>
                  </a:extLst>
                </a:gridCol>
                <a:gridCol w="969179">
                  <a:extLst>
                    <a:ext uri="{9D8B030D-6E8A-4147-A177-3AD203B41FA5}">
                      <a16:colId xmlns:a16="http://schemas.microsoft.com/office/drawing/2014/main" val="367252389"/>
                    </a:ext>
                  </a:extLst>
                </a:gridCol>
                <a:gridCol w="838138">
                  <a:extLst>
                    <a:ext uri="{9D8B030D-6E8A-4147-A177-3AD203B41FA5}">
                      <a16:colId xmlns:a16="http://schemas.microsoft.com/office/drawing/2014/main" val="4059131323"/>
                    </a:ext>
                  </a:extLst>
                </a:gridCol>
                <a:gridCol w="767710">
                  <a:extLst>
                    <a:ext uri="{9D8B030D-6E8A-4147-A177-3AD203B41FA5}">
                      <a16:colId xmlns:a16="http://schemas.microsoft.com/office/drawing/2014/main" val="3096779733"/>
                    </a:ext>
                  </a:extLst>
                </a:gridCol>
              </a:tblGrid>
              <a:tr h="3149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vertex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(in 10^-9)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of edge 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Log(time)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152191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2.301029996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56420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2.698970004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2.883661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20526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2.84509804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3.165838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872496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3.33965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623725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3.113943352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3.580697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775274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3.176091259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3.586587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402034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3.230448921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3.769894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491222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3.301029996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3.819676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91005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3.397940009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3.957416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11998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3.431363764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4.084934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226211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3.477121255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4.155427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70947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3.544068044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4.307667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68108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3.602059991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4.551023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66364"/>
                  </a:ext>
                </a:extLst>
              </a:tr>
              <a:tr h="31494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3.653212514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4.686877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7127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DEB9CC-2AA2-4279-9C86-91D8739D643E}"/>
              </a:ext>
            </a:extLst>
          </p:cNvPr>
          <p:cNvSpPr txBox="1"/>
          <p:nvPr/>
        </p:nvSpPr>
        <p:spPr>
          <a:xfrm>
            <a:off x="3631473" y="461554"/>
            <a:ext cx="470262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Dinic’s</a:t>
            </a:r>
            <a:r>
              <a:rPr lang="en-US" dirty="0"/>
              <a:t> Algorithm Implemented and run on fixed vertices and variable edges.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00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3A5-96BB-4819-9568-1A870F1E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2149"/>
            <a:ext cx="10058400" cy="87521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Push-Relabel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C134-046F-4746-BF7E-97100A53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4228"/>
            <a:ext cx="10058400" cy="3604865"/>
          </a:xfrm>
        </p:spPr>
        <p:txBody>
          <a:bodyPr>
            <a:noAutofit/>
          </a:bodyPr>
          <a:lstStyle/>
          <a:p>
            <a:r>
              <a:rPr lang="en-US" sz="2500" spc="-25" dirty="0">
                <a:solidFill>
                  <a:schemeClr val="tx1"/>
                </a:solidFill>
                <a:latin typeface="Times New Roman"/>
                <a:cs typeface="Times New Roman"/>
              </a:rPr>
              <a:t>Leads </a:t>
            </a:r>
            <a:r>
              <a:rPr lang="en-US" sz="2500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better running times, </a:t>
            </a:r>
            <a:r>
              <a:rPr lang="en-US" sz="2500" spc="-15" dirty="0">
                <a:solidFill>
                  <a:schemeClr val="tx1"/>
                </a:solidFill>
                <a:latin typeface="Times New Roman"/>
                <a:cs typeface="Times New Roman"/>
              </a:rPr>
              <a:t>both </a:t>
            </a:r>
            <a:r>
              <a:rPr lang="en-US" sz="2500" spc="-10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theory and</a:t>
            </a:r>
            <a:r>
              <a:rPr lang="en-US" sz="2500" spc="-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practice.</a:t>
            </a:r>
            <a:endParaRPr lang="en-US" sz="2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All previous </a:t>
            </a:r>
            <a:r>
              <a:rPr lang="en-US" sz="2500" spc="-25" dirty="0">
                <a:solidFill>
                  <a:schemeClr val="tx1"/>
                </a:solidFill>
                <a:latin typeface="Times New Roman"/>
                <a:cs typeface="Times New Roman"/>
              </a:rPr>
              <a:t>Network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Flow related algorithms </a:t>
            </a:r>
            <a:r>
              <a:rPr lang="en-US" sz="2500" spc="-15" dirty="0">
                <a:solidFill>
                  <a:schemeClr val="tx1"/>
                </a:solidFill>
                <a:latin typeface="Times New Roman"/>
                <a:cs typeface="Times New Roman"/>
              </a:rPr>
              <a:t>are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related</a:t>
            </a:r>
            <a:r>
              <a:rPr lang="en-US" sz="2500" spc="-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500" spc="-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augmentation.</a:t>
            </a:r>
          </a:p>
          <a:p>
            <a:endParaRPr lang="en-US" sz="2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500" u="sng" dirty="0">
                <a:solidFill>
                  <a:schemeClr val="tx1"/>
                </a:solidFill>
                <a:latin typeface="Times New Roman"/>
                <a:cs typeface="Times New Roman"/>
              </a:rPr>
              <a:t>Draw</a:t>
            </a:r>
            <a:r>
              <a:rPr lang="en-US" sz="2500" u="sng" spc="-20" dirty="0">
                <a:solidFill>
                  <a:schemeClr val="tx1"/>
                </a:solidFill>
                <a:latin typeface="Times New Roman"/>
                <a:cs typeface="Times New Roman"/>
              </a:rPr>
              <a:t>back </a:t>
            </a:r>
            <a:r>
              <a:rPr lang="en-US" sz="2500" u="sng" spc="-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2500" u="sng" spc="-20" dirty="0">
                <a:solidFill>
                  <a:schemeClr val="tx1"/>
                </a:solidFill>
                <a:latin typeface="Times New Roman"/>
                <a:cs typeface="Times New Roman"/>
              </a:rPr>
              <a:t>augmentation-based </a:t>
            </a:r>
            <a:r>
              <a:rPr lang="en-US" sz="2500" u="sng" spc="-25" dirty="0">
                <a:solidFill>
                  <a:schemeClr val="tx1"/>
                </a:solidFill>
                <a:latin typeface="Times New Roman"/>
                <a:cs typeface="Times New Roman"/>
              </a:rPr>
              <a:t>schemes: </a:t>
            </a:r>
          </a:p>
          <a:p>
            <a:r>
              <a:rPr lang="en-US" sz="2500" spc="-25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ach augmentation</a:t>
            </a:r>
            <a:r>
              <a:rPr lang="en-US" sz="2500" spc="-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500" spc="-15" dirty="0">
                <a:solidFill>
                  <a:schemeClr val="tx1"/>
                </a:solidFill>
                <a:latin typeface="Times New Roman"/>
                <a:cs typeface="Times New Roman"/>
              </a:rPr>
              <a:t>takes 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O(n) </a:t>
            </a:r>
            <a:r>
              <a:rPr lang="en-US" sz="2500" spc="-25" dirty="0">
                <a:solidFill>
                  <a:schemeClr val="tx1"/>
                </a:solidFill>
                <a:latin typeface="Times New Roman"/>
                <a:cs typeface="Times New Roman"/>
              </a:rPr>
              <a:t>time. Multiple augmentations may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partially share paths,  but </a:t>
            </a:r>
            <a:r>
              <a:rPr lang="en-US" sz="2500" spc="-10" dirty="0">
                <a:solidFill>
                  <a:schemeClr val="tx1"/>
                </a:solidFill>
                <a:latin typeface="Times New Roman"/>
                <a:cs typeface="Times New Roman"/>
              </a:rPr>
              <a:t>it’s </a:t>
            </a:r>
            <a:r>
              <a:rPr lang="en-US" sz="2500" spc="-15" dirty="0">
                <a:solidFill>
                  <a:schemeClr val="tx1"/>
                </a:solidFill>
                <a:latin typeface="Times New Roman"/>
                <a:cs typeface="Times New Roman"/>
              </a:rPr>
              <a:t>not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exploited </a:t>
            </a:r>
            <a:r>
              <a:rPr lang="en-US" sz="2500" spc="-10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r>
              <a:rPr lang="en-US" sz="2500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500" spc="-20" dirty="0">
                <a:solidFill>
                  <a:schemeClr val="tx1"/>
                </a:solidFill>
                <a:latin typeface="Times New Roman"/>
                <a:cs typeface="Times New Roman"/>
              </a:rPr>
              <a:t>algorithms.</a:t>
            </a:r>
            <a:endParaRPr lang="en-US" sz="2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059949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F9B4F4-B6DA-4093-8DC9-80EF0FAD88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1016015"/>
            <a:ext cx="10058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chemeClr val="tx1"/>
                </a:solidFill>
              </a:rPr>
              <a:t>Preflow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35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1D9D-624F-437D-AD5A-D5AD0D4F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4228"/>
            <a:ext cx="10058400" cy="3604865"/>
          </a:xfrm>
        </p:spPr>
        <p:txBody>
          <a:bodyPr>
            <a:normAutofit lnSpcReduction="10000"/>
          </a:bodyPr>
          <a:lstStyle/>
          <a:p>
            <a:pPr marL="12700" marR="841375">
              <a:lnSpc>
                <a:spcPct val="100000"/>
              </a:lnSpc>
              <a:spcBef>
                <a:spcPts val="100"/>
              </a:spcBef>
            </a:pPr>
            <a:r>
              <a:rPr lang="en-US" u="heavy" spc="-2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Preflow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algorithm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allow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temporary 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imbalance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(excess)</a:t>
            </a:r>
            <a:r>
              <a:rPr lang="en-US" spc="-1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at 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nodes,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work towards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feasibility.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935355">
              <a:lnSpc>
                <a:spcPct val="100000"/>
              </a:lnSpc>
              <a:spcBef>
                <a:spcPts val="1990"/>
              </a:spcBef>
              <a:tabLst>
                <a:tab pos="2531110" algn="l"/>
              </a:tabLst>
            </a:pP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Formally,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i="1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preflow</a:t>
            </a:r>
            <a:r>
              <a:rPr lang="en-US" i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function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p : E </a:t>
            </a:r>
            <a:r>
              <a:rPr lang="en-US" sz="2400" spc="-50" dirty="0">
                <a:solidFill>
                  <a:schemeClr val="tx1"/>
                </a:solidFill>
                <a:latin typeface="Symbol"/>
                <a:cs typeface="Symbol"/>
              </a:rPr>
              <a:t></a:t>
            </a:r>
            <a:r>
              <a:rPr lang="en-US" sz="24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R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lang="en-US" spc="-3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satisfies 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capacity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constraints	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90"/>
              </a:spcBef>
              <a:tabLst>
                <a:tab pos="4394835" algn="l"/>
              </a:tabLst>
            </a:pPr>
            <a:r>
              <a:rPr lang="en-US" spc="-5" dirty="0">
                <a:solidFill>
                  <a:schemeClr val="tx1"/>
                </a:solidFill>
                <a:latin typeface="Symbol"/>
                <a:cs typeface="Symbol"/>
              </a:rPr>
              <a:t></a:t>
            </a:r>
            <a:r>
              <a:rPr lang="en-US" spc="-7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j </a:t>
            </a:r>
            <a:r>
              <a:rPr lang="en-US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pc="-30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ji</a:t>
            </a:r>
            <a:r>
              <a:rPr lang="en-US" spc="-30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- </a:t>
            </a:r>
            <a:r>
              <a:rPr lang="en-US" spc="-5" dirty="0">
                <a:solidFill>
                  <a:schemeClr val="tx1"/>
                </a:solidFill>
                <a:latin typeface="Symbol"/>
                <a:cs typeface="Symbol"/>
              </a:rPr>
              <a:t></a:t>
            </a:r>
            <a:r>
              <a:rPr lang="en-US" spc="-7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j </a:t>
            </a:r>
            <a:r>
              <a:rPr lang="en-US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pc="-30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ij</a:t>
            </a:r>
            <a:r>
              <a:rPr lang="en-US" spc="-30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≥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0,</a:t>
            </a:r>
            <a:r>
              <a:rPr lang="en-US" spc="20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all	</a:t>
            </a:r>
            <a:r>
              <a:rPr lang="en-US" i="1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Symbol"/>
                <a:cs typeface="Symbol"/>
              </a:rPr>
              <a:t>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{s,</a:t>
            </a:r>
            <a:r>
              <a:rPr lang="en-US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t}</a:t>
            </a:r>
          </a:p>
          <a:p>
            <a:pPr marL="1497965">
              <a:lnSpc>
                <a:spcPct val="100000"/>
              </a:lnSpc>
              <a:spcBef>
                <a:spcPts val="590"/>
              </a:spcBef>
              <a:tabLst>
                <a:tab pos="4394835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i.e. Incoming flow – Outgoing flow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≥  0</a:t>
            </a:r>
          </a:p>
          <a:p>
            <a:pPr marL="1497965" marR="1090930" indent="-1485900">
              <a:lnSpc>
                <a:spcPct val="120500"/>
              </a:lnSpc>
              <a:spcBef>
                <a:spcPts val="409"/>
              </a:spcBef>
            </a:pP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given </a:t>
            </a:r>
            <a:r>
              <a:rPr lang="en-US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preflow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excess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at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node </a:t>
            </a:r>
            <a:r>
              <a:rPr lang="en-US" i="1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defined</a:t>
            </a:r>
            <a:r>
              <a:rPr lang="en-US" spc="-2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as 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e(</a:t>
            </a:r>
            <a:r>
              <a:rPr lang="en-US" i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= </a:t>
            </a:r>
            <a:r>
              <a:rPr lang="en-US" spc="-5" dirty="0">
                <a:solidFill>
                  <a:schemeClr val="tx1"/>
                </a:solidFill>
                <a:latin typeface="Symbol"/>
                <a:cs typeface="Symbol"/>
              </a:rPr>
              <a:t></a:t>
            </a:r>
            <a:r>
              <a:rPr lang="en-US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pc="-30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ji</a:t>
            </a:r>
            <a:r>
              <a:rPr lang="en-US" spc="-30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- </a:t>
            </a:r>
            <a:r>
              <a:rPr lang="en-US" spc="-5" dirty="0">
                <a:solidFill>
                  <a:schemeClr val="tx1"/>
                </a:solidFill>
                <a:latin typeface="Symbol"/>
                <a:cs typeface="Symbol"/>
              </a:rPr>
              <a:t></a:t>
            </a:r>
            <a:r>
              <a:rPr lang="en-US" spc="-7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j</a:t>
            </a:r>
            <a:r>
              <a:rPr lang="en-US" spc="-112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pc="-30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ij</a:t>
            </a:r>
            <a:endParaRPr lang="en-US" baseline="-23809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Because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no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edge 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leaves </a:t>
            </a:r>
            <a:r>
              <a:rPr lang="en-US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e(</a:t>
            </a:r>
            <a:r>
              <a:rPr lang="en-US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≥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0.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Node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s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pc="-15" dirty="0">
                <a:solidFill>
                  <a:schemeClr val="tx1"/>
                </a:solidFill>
                <a:latin typeface="Times New Roman"/>
                <a:cs typeface="Times New Roman"/>
              </a:rPr>
              <a:t>the only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one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with  e(</a:t>
            </a:r>
            <a:r>
              <a:rPr lang="en-US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schemeClr val="tx1"/>
                </a:solidFill>
                <a:latin typeface="Symbol"/>
                <a:cs typeface="Symbol"/>
              </a:rPr>
              <a:t>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0.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329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935F-7180-4B75-8E83-43DB2C1B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-35" dirty="0">
                <a:solidFill>
                  <a:schemeClr val="tx1"/>
                </a:solidFill>
              </a:rPr>
              <a:t>Distance Labels </a:t>
            </a:r>
            <a:r>
              <a:rPr lang="en-IN" spc="-25" dirty="0">
                <a:solidFill>
                  <a:schemeClr val="tx1"/>
                </a:solidFill>
              </a:rPr>
              <a:t>and</a:t>
            </a:r>
            <a:r>
              <a:rPr lang="en-IN" spc="-175" dirty="0">
                <a:solidFill>
                  <a:schemeClr val="tx1"/>
                </a:solidFill>
              </a:rPr>
              <a:t> </a:t>
            </a:r>
            <a:r>
              <a:rPr lang="en-IN" spc="-30" dirty="0" err="1">
                <a:solidFill>
                  <a:schemeClr val="tx1"/>
                </a:solidFill>
              </a:rPr>
              <a:t>Preflow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493C-63E2-4979-93A3-06F9EE4C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We call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node 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active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if it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has 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lang="en-US" sz="1800" i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ve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 excess </a:t>
            </a:r>
            <a:r>
              <a:rPr lang="en-US" sz="18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(e(v)&gt;0).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Source and</a:t>
            </a:r>
            <a:r>
              <a:rPr lang="en-US" sz="1800" spc="-22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Sink are never</a:t>
            </a:r>
            <a:r>
              <a:rPr lang="en-US"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active.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2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Preflow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 algorithms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repeatedly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select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an 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active </a:t>
            </a:r>
            <a:r>
              <a:rPr lang="en-US" sz="18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mode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-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push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it’s flow </a:t>
            </a:r>
            <a:r>
              <a:rPr lang="en-US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neighbors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which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are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close </a:t>
            </a:r>
            <a:r>
              <a:rPr lang="en-US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-1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sink.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10"/>
              </a:lnSpc>
              <a:spcBef>
                <a:spcPts val="1990"/>
              </a:spcBef>
            </a:pPr>
            <a:r>
              <a:rPr lang="en-US" sz="18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Distance Labeling </a:t>
            </a:r>
            <a:r>
              <a:rPr lang="en-US" sz="1800" spc="-3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assigns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each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node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v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an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integer</a:t>
            </a:r>
            <a:r>
              <a:rPr lang="en-US" sz="1800" spc="-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(v).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10"/>
              </a:lnSpc>
            </a:pP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Initially,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(s)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= n = </a:t>
            </a:r>
            <a:r>
              <a:rPr lang="en-US" sz="1800" dirty="0">
                <a:solidFill>
                  <a:schemeClr val="tx1"/>
                </a:solidFill>
                <a:latin typeface="Symbol"/>
                <a:cs typeface="Symbol"/>
              </a:rPr>
              <a:t>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V </a:t>
            </a:r>
            <a:r>
              <a:rPr lang="en-US" sz="1800" dirty="0">
                <a:solidFill>
                  <a:schemeClr val="tx1"/>
                </a:solidFill>
                <a:latin typeface="Symbol"/>
                <a:cs typeface="Symbol"/>
              </a:rPr>
              <a:t>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(v)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= 0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all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other</a:t>
            </a:r>
            <a:r>
              <a:rPr lang="en-US" sz="1800" spc="-4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nodes </a:t>
            </a:r>
            <a:r>
              <a:rPr lang="en-US" sz="1800" i="1" spc="-15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05600"/>
              </a:lnSpc>
              <a:spcBef>
                <a:spcPts val="1825"/>
              </a:spcBef>
              <a:buNone/>
            </a:pP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  If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edge </a:t>
            </a:r>
            <a:r>
              <a:rPr lang="en-US" sz="1800" i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ij</a:t>
            </a:r>
            <a:r>
              <a:rPr lang="en-US" sz="1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available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push then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1800" i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Symbol"/>
                <a:cs typeface="Symbol"/>
              </a:rPr>
              <a:t>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(j)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+ </a:t>
            </a:r>
            <a:r>
              <a:rPr lang="en-US" sz="18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1.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So 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whenever </a:t>
            </a:r>
            <a:r>
              <a:rPr lang="en-US" sz="1800" i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800" i="1" spc="-15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ij</a:t>
            </a:r>
            <a:r>
              <a:rPr lang="en-US" sz="1800" i="1" spc="-15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&lt; </a:t>
            </a:r>
            <a:r>
              <a:rPr lang="en-US" sz="1800" i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1800" i="1" spc="-30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ij</a:t>
            </a:r>
            <a:r>
              <a:rPr lang="en-US" sz="1800" i="1" spc="-30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or </a:t>
            </a:r>
            <a:r>
              <a:rPr lang="en-US" sz="1800" i="1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800" i="1" spc="-22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ji</a:t>
            </a:r>
            <a:r>
              <a:rPr lang="en-US" sz="1800" i="1" spc="-22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&gt; </a:t>
            </a:r>
            <a:r>
              <a:rPr lang="en-US" sz="1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0,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we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have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1800" i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Symbol"/>
                <a:cs typeface="Symbol"/>
              </a:rPr>
              <a:t>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(j)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+ </a:t>
            </a:r>
            <a:r>
              <a:rPr lang="en-US" sz="1800" i="1" spc="-15" dirty="0">
                <a:solidFill>
                  <a:schemeClr val="tx1"/>
                </a:solidFill>
                <a:latin typeface="Times New Roman"/>
                <a:cs typeface="Times New Roman"/>
              </a:rPr>
              <a:t>1.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Here </a:t>
            </a:r>
            <a:r>
              <a:rPr lang="en-US" sz="1800" i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800" i="1" spc="-15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ij</a:t>
            </a:r>
            <a:r>
              <a:rPr lang="en-US" sz="1800" i="1" spc="-15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or  </a:t>
            </a:r>
            <a:r>
              <a:rPr lang="en-US" sz="1800" i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800" i="1" spc="-15" baseline="-23809" dirty="0" err="1">
                <a:solidFill>
                  <a:schemeClr val="tx1"/>
                </a:solidFill>
                <a:latin typeface="Times New Roman"/>
                <a:cs typeface="Times New Roman"/>
              </a:rPr>
              <a:t>ji</a:t>
            </a:r>
            <a:r>
              <a:rPr lang="en-US" sz="1800" i="1" spc="-15" baseline="-23809" dirty="0">
                <a:solidFill>
                  <a:schemeClr val="tx1"/>
                </a:solidFill>
                <a:latin typeface="Times New Roman"/>
                <a:cs typeface="Times New Roman"/>
              </a:rPr>
              <a:t>   ``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preflow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Call 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an edge </a:t>
            </a:r>
            <a:r>
              <a:rPr lang="en-US" sz="1800" i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ij</a:t>
            </a:r>
            <a:r>
              <a:rPr lang="en-US" sz="1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admissible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if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1800" i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= </a:t>
            </a:r>
            <a:r>
              <a:rPr lang="en-US" sz="1800" spc="-20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r>
              <a:rPr lang="en-US" sz="18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(j)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lang="en-US" sz="1800" i="1" spc="-2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1.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49493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354" y="845459"/>
            <a:ext cx="6220822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Generic</a:t>
            </a:r>
            <a:r>
              <a:rPr spc="-114" dirty="0"/>
              <a:t> </a:t>
            </a:r>
            <a:r>
              <a:rPr spc="-40" dirty="0"/>
              <a:t>Preflow-Push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02839" y="1767774"/>
            <a:ext cx="116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li</a:t>
            </a:r>
            <a:r>
              <a:rPr sz="2400" spc="-30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39" y="2109429"/>
            <a:ext cx="3016250" cy="10669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69265" algn="l"/>
                <a:tab pos="469900" algn="l"/>
                <a:tab pos="92138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	Set	</a:t>
            </a:r>
            <a:r>
              <a:rPr lang="en-US" sz="2000" i="1" dirty="0">
                <a:latin typeface="Times New Roman"/>
                <a:cs typeface="Times New Roman"/>
              </a:rPr>
              <a:t>p = 0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469265" algn="l"/>
                <a:tab pos="469900" algn="l"/>
              </a:tabLst>
            </a:pPr>
            <a:r>
              <a:rPr lang="en-US" sz="3000" baseline="1388" dirty="0">
                <a:latin typeface="Times New Roman"/>
                <a:cs typeface="Times New Roman"/>
              </a:rPr>
              <a:t>	For </a:t>
            </a:r>
            <a:r>
              <a:rPr lang="en-US" sz="3000" spc="-7" baseline="1388" dirty="0">
                <a:latin typeface="Times New Roman"/>
                <a:cs typeface="Times New Roman"/>
              </a:rPr>
              <a:t>all </a:t>
            </a:r>
            <a:r>
              <a:rPr lang="en-US" sz="3000" i="1" baseline="1388" dirty="0">
                <a:latin typeface="Times New Roman"/>
                <a:cs typeface="Times New Roman"/>
              </a:rPr>
              <a:t>(</a:t>
            </a:r>
            <a:r>
              <a:rPr lang="en-US" sz="3000" i="1" baseline="1388" dirty="0" err="1">
                <a:latin typeface="Times New Roman"/>
                <a:cs typeface="Times New Roman"/>
              </a:rPr>
              <a:t>s,j</a:t>
            </a:r>
            <a:r>
              <a:rPr lang="en-US" sz="3000" i="1" baseline="1388" dirty="0">
                <a:latin typeface="Times New Roman"/>
                <a:cs typeface="Times New Roman"/>
              </a:rPr>
              <a:t>) </a:t>
            </a:r>
            <a:r>
              <a:rPr lang="en-US" sz="3075" spc="-60" baseline="1355" dirty="0">
                <a:latin typeface="Symbol"/>
                <a:cs typeface="Symbol"/>
              </a:rPr>
              <a:t></a:t>
            </a:r>
            <a:r>
              <a:rPr lang="en-US" sz="3075" spc="-60" baseline="1355" dirty="0">
                <a:latin typeface="Times New Roman"/>
                <a:cs typeface="Times New Roman"/>
              </a:rPr>
              <a:t> </a:t>
            </a:r>
            <a:r>
              <a:rPr lang="en-US" sz="3000" i="1" baseline="1388" dirty="0">
                <a:latin typeface="Times New Roman"/>
                <a:cs typeface="Times New Roman"/>
              </a:rPr>
              <a:t>E, </a:t>
            </a:r>
            <a:r>
              <a:rPr lang="en-US" sz="3000" i="1" baseline="1388" dirty="0" err="1">
                <a:latin typeface="Times New Roman"/>
                <a:cs typeface="Times New Roman"/>
              </a:rPr>
              <a:t>p</a:t>
            </a:r>
            <a:r>
              <a:rPr lang="en-US" sz="1725" i="1" baseline="-21739" dirty="0" err="1">
                <a:latin typeface="Times New Roman"/>
                <a:cs typeface="Times New Roman"/>
              </a:rPr>
              <a:t>sj</a:t>
            </a:r>
            <a:r>
              <a:rPr lang="en-US" sz="1725" i="1" baseline="-21739" dirty="0">
                <a:latin typeface="Times New Roman"/>
                <a:cs typeface="Times New Roman"/>
              </a:rPr>
              <a:t> </a:t>
            </a:r>
            <a:r>
              <a:rPr lang="en-US" sz="3000" i="1" baseline="1388" dirty="0">
                <a:latin typeface="Times New Roman"/>
                <a:cs typeface="Times New Roman"/>
              </a:rPr>
              <a:t>=</a:t>
            </a:r>
            <a:r>
              <a:rPr lang="en-US" sz="3000" i="1" spc="-89" baseline="1388" dirty="0">
                <a:latin typeface="Times New Roman"/>
                <a:cs typeface="Times New Roman"/>
              </a:rPr>
              <a:t> </a:t>
            </a:r>
            <a:r>
              <a:rPr lang="en-US" sz="3000" i="1" spc="-7" baseline="1388" dirty="0" err="1">
                <a:latin typeface="Times New Roman"/>
                <a:cs typeface="Times New Roman"/>
              </a:rPr>
              <a:t>c</a:t>
            </a:r>
            <a:r>
              <a:rPr lang="en-US" sz="1725" i="1" spc="-7" baseline="-21739" dirty="0" err="1">
                <a:latin typeface="Times New Roman"/>
                <a:cs typeface="Times New Roman"/>
              </a:rPr>
              <a:t>sj</a:t>
            </a:r>
            <a:r>
              <a:rPr lang="en-US" sz="3000" i="1" spc="-7" baseline="1388" dirty="0">
                <a:latin typeface="Times New Roman"/>
                <a:cs typeface="Times New Roman"/>
              </a:rPr>
              <a:t>.</a:t>
            </a:r>
            <a:endParaRPr lang="en-US" sz="3000" baseline="1388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469265" algn="l"/>
              </a:tabLst>
            </a:pPr>
            <a:r>
              <a:rPr lang="en-US" sz="3000" baseline="2777" dirty="0">
                <a:latin typeface="Arial"/>
                <a:cs typeface="Arial"/>
              </a:rPr>
              <a:t>	</a:t>
            </a:r>
            <a:r>
              <a:rPr lang="en-US" sz="2000" spc="-5" dirty="0">
                <a:latin typeface="Times New Roman"/>
                <a:cs typeface="Times New Roman"/>
              </a:rPr>
              <a:t>Set </a:t>
            </a:r>
            <a:r>
              <a:rPr lang="en-US" sz="2050" spc="-5" dirty="0">
                <a:latin typeface="Symbol"/>
                <a:cs typeface="Symbol"/>
              </a:rPr>
              <a:t></a:t>
            </a:r>
            <a:r>
              <a:rPr lang="en-US" sz="2000" i="1" spc="-5" dirty="0">
                <a:latin typeface="Times New Roman"/>
                <a:cs typeface="Times New Roman"/>
              </a:rPr>
              <a:t>(s) </a:t>
            </a:r>
            <a:r>
              <a:rPr lang="en-US" sz="2000" i="1" dirty="0">
                <a:latin typeface="Times New Roman"/>
                <a:cs typeface="Times New Roman"/>
              </a:rPr>
              <a:t>= n = </a:t>
            </a:r>
            <a:r>
              <a:rPr lang="en-US" sz="2000" dirty="0">
                <a:latin typeface="Symbol"/>
                <a:cs typeface="Symbol"/>
              </a:rPr>
              <a:t>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02839" y="3180314"/>
            <a:ext cx="2056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25" dirty="0">
                <a:latin typeface="Times New Roman"/>
                <a:cs typeface="Times New Roman"/>
              </a:rPr>
              <a:t>Push-Relabel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(</a:t>
            </a:r>
            <a:r>
              <a:rPr sz="2200" i="1" spc="-20" dirty="0">
                <a:latin typeface="Times New Roman"/>
                <a:cs typeface="Times New Roman"/>
              </a:rPr>
              <a:t>i</a:t>
            </a:r>
            <a:r>
              <a:rPr sz="2200" spc="-20" dirty="0">
                <a:latin typeface="Times New Roman"/>
                <a:cs typeface="Times New Roman"/>
              </a:rPr>
              <a:t>):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4339" y="3436621"/>
            <a:ext cx="539623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1391920" indent="-383540">
              <a:lnSpc>
                <a:spcPct val="109200"/>
              </a:lnSpc>
              <a:spcBef>
                <a:spcPts val="100"/>
              </a:spcBef>
            </a:pPr>
            <a:r>
              <a:rPr lang="en-IN" sz="2000" spc="-5" dirty="0">
                <a:latin typeface="Times New Roman"/>
                <a:cs typeface="Times New Roman"/>
              </a:rPr>
              <a:t>If </a:t>
            </a:r>
            <a:r>
              <a:rPr lang="en-IN" sz="2000" dirty="0">
                <a:latin typeface="Times New Roman"/>
                <a:cs typeface="Times New Roman"/>
              </a:rPr>
              <a:t>there </a:t>
            </a:r>
            <a:r>
              <a:rPr lang="en-IN" sz="2000" spc="-5" dirty="0">
                <a:latin typeface="Times New Roman"/>
                <a:cs typeface="Times New Roman"/>
              </a:rPr>
              <a:t>is </a:t>
            </a:r>
            <a:r>
              <a:rPr lang="en-IN" sz="2000" dirty="0">
                <a:latin typeface="Times New Roman"/>
                <a:cs typeface="Times New Roman"/>
              </a:rPr>
              <a:t>an </a:t>
            </a:r>
            <a:r>
              <a:rPr lang="en-IN" sz="2000" i="1" spc="-5" dirty="0">
                <a:latin typeface="Times New Roman"/>
                <a:cs typeface="Times New Roman"/>
              </a:rPr>
              <a:t>admissible </a:t>
            </a:r>
            <a:r>
              <a:rPr lang="en-IN" sz="2000" dirty="0">
                <a:latin typeface="Times New Roman"/>
                <a:cs typeface="Times New Roman"/>
              </a:rPr>
              <a:t>edge 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spc="-5" dirty="0" err="1">
                <a:latin typeface="Times New Roman"/>
                <a:cs typeface="Times New Roman"/>
              </a:rPr>
              <a:t>i,j</a:t>
            </a:r>
            <a:r>
              <a:rPr lang="en-IN" sz="2000" spc="-5" dirty="0">
                <a:latin typeface="Times New Roman"/>
                <a:cs typeface="Times New Roman"/>
              </a:rPr>
              <a:t>) then  </a:t>
            </a:r>
            <a:r>
              <a:rPr lang="en-IN" sz="2000" dirty="0">
                <a:latin typeface="Times New Roman"/>
                <a:cs typeface="Times New Roman"/>
              </a:rPr>
              <a:t>Push </a:t>
            </a:r>
            <a:r>
              <a:rPr lang="en-IN" sz="2000" i="1" spc="-5" dirty="0">
                <a:latin typeface="Times New Roman"/>
                <a:cs typeface="Times New Roman"/>
              </a:rPr>
              <a:t>min {e(</a:t>
            </a:r>
            <a:r>
              <a:rPr lang="en-IN" sz="2000" i="1" spc="-5" dirty="0" err="1">
                <a:latin typeface="Times New Roman"/>
                <a:cs typeface="Times New Roman"/>
              </a:rPr>
              <a:t>i</a:t>
            </a:r>
            <a:r>
              <a:rPr lang="en-IN" sz="2000" i="1" spc="-5" dirty="0">
                <a:latin typeface="Times New Roman"/>
                <a:cs typeface="Times New Roman"/>
              </a:rPr>
              <a:t>), </a:t>
            </a:r>
            <a:r>
              <a:rPr lang="en-IN" sz="2000" i="1" spc="-5" dirty="0" err="1">
                <a:latin typeface="Times New Roman"/>
                <a:cs typeface="Times New Roman"/>
              </a:rPr>
              <a:t>c</a:t>
            </a:r>
            <a:r>
              <a:rPr lang="en-IN" sz="1725" i="1" spc="-7" baseline="-24154" dirty="0" err="1">
                <a:latin typeface="Times New Roman"/>
                <a:cs typeface="Times New Roman"/>
              </a:rPr>
              <a:t>f</a:t>
            </a:r>
            <a:r>
              <a:rPr lang="en-IN" sz="2000" i="1" spc="-5" dirty="0">
                <a:latin typeface="Times New Roman"/>
                <a:cs typeface="Times New Roman"/>
              </a:rPr>
              <a:t>(</a:t>
            </a:r>
            <a:r>
              <a:rPr lang="en-IN" sz="2000" i="1" spc="-5" dirty="0" err="1">
                <a:latin typeface="Times New Roman"/>
                <a:cs typeface="Times New Roman"/>
              </a:rPr>
              <a:t>i,j</a:t>
            </a:r>
            <a:r>
              <a:rPr lang="en-IN" sz="2000" i="1" spc="-5" dirty="0">
                <a:latin typeface="Times New Roman"/>
                <a:cs typeface="Times New Roman"/>
              </a:rPr>
              <a:t>)} </a:t>
            </a:r>
            <a:r>
              <a:rPr lang="en-IN" sz="2000" dirty="0">
                <a:latin typeface="Times New Roman"/>
                <a:cs typeface="Times New Roman"/>
              </a:rPr>
              <a:t>units on</a:t>
            </a:r>
            <a:r>
              <a:rPr lang="en-IN" sz="2000" spc="6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spc="-5" dirty="0" err="1">
                <a:latin typeface="Times New Roman"/>
                <a:cs typeface="Times New Roman"/>
              </a:rPr>
              <a:t>i,j</a:t>
            </a:r>
            <a:r>
              <a:rPr lang="en-IN" sz="2000" spc="-5" dirty="0">
                <a:latin typeface="Times New Roman"/>
                <a:cs typeface="Times New Roman"/>
              </a:rPr>
              <a:t>).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836545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Else </a:t>
            </a:r>
            <a:r>
              <a:rPr lang="en-IN" sz="2050" spc="-15" dirty="0">
                <a:latin typeface="Symbol"/>
                <a:cs typeface="Symbol"/>
              </a:rPr>
              <a:t></a:t>
            </a:r>
            <a:r>
              <a:rPr lang="en-IN" sz="2000" i="1" spc="-15" dirty="0">
                <a:latin typeface="Times New Roman"/>
                <a:cs typeface="Times New Roman"/>
              </a:rPr>
              <a:t>(</a:t>
            </a:r>
            <a:r>
              <a:rPr lang="en-IN" sz="2000" i="1" spc="-15" dirty="0" err="1">
                <a:latin typeface="Times New Roman"/>
                <a:cs typeface="Times New Roman"/>
              </a:rPr>
              <a:t>i</a:t>
            </a:r>
            <a:r>
              <a:rPr lang="en-IN" sz="2000" i="1" spc="-15" dirty="0">
                <a:latin typeface="Times New Roman"/>
                <a:cs typeface="Times New Roman"/>
              </a:rPr>
              <a:t>) </a:t>
            </a:r>
            <a:r>
              <a:rPr lang="en-IN" sz="2000" i="1" dirty="0">
                <a:latin typeface="Times New Roman"/>
                <a:cs typeface="Times New Roman"/>
              </a:rPr>
              <a:t>= 1 +</a:t>
            </a:r>
            <a:r>
              <a:rPr lang="en-IN" sz="2000" i="1" spc="75" dirty="0">
                <a:latin typeface="Times New Roman"/>
                <a:cs typeface="Times New Roman"/>
              </a:rPr>
              <a:t> </a:t>
            </a:r>
            <a:r>
              <a:rPr lang="en-IN" sz="2000" i="1" spc="-5" dirty="0">
                <a:latin typeface="Times New Roman"/>
                <a:cs typeface="Times New Roman"/>
              </a:rPr>
              <a:t>min</a:t>
            </a:r>
            <a:r>
              <a:rPr lang="en-IN" sz="2000" i="1" spc="5" dirty="0">
                <a:latin typeface="Times New Roman"/>
                <a:cs typeface="Times New Roman"/>
              </a:rPr>
              <a:t> </a:t>
            </a:r>
            <a:r>
              <a:rPr lang="en-IN" sz="2000" i="1" spc="-10" dirty="0">
                <a:latin typeface="Times New Roman"/>
                <a:cs typeface="Times New Roman"/>
              </a:rPr>
              <a:t>{</a:t>
            </a:r>
            <a:r>
              <a:rPr lang="en-IN" sz="2050" spc="-10" dirty="0">
                <a:latin typeface="Symbol"/>
                <a:cs typeface="Symbol"/>
              </a:rPr>
              <a:t></a:t>
            </a:r>
            <a:r>
              <a:rPr lang="en-IN" sz="2000" i="1" spc="-10" dirty="0">
                <a:latin typeface="Times New Roman"/>
                <a:cs typeface="Times New Roman"/>
              </a:rPr>
              <a:t>(j)}</a:t>
            </a:r>
            <a:r>
              <a:rPr lang="en-IN" sz="2000" spc="-10" dirty="0">
                <a:latin typeface="Times New Roman"/>
                <a:cs typeface="Times New Roman"/>
              </a:rPr>
              <a:t>,	</a:t>
            </a:r>
            <a:r>
              <a:rPr lang="en-IN" sz="2000" i="1" dirty="0" err="1">
                <a:latin typeface="Times New Roman"/>
                <a:cs typeface="Times New Roman"/>
              </a:rPr>
              <a:t>c</a:t>
            </a:r>
            <a:r>
              <a:rPr lang="en-IN" sz="1725" i="1" baseline="-24154" dirty="0" err="1">
                <a:latin typeface="Times New Roman"/>
                <a:cs typeface="Times New Roman"/>
              </a:rPr>
              <a:t>f</a:t>
            </a:r>
            <a:r>
              <a:rPr lang="en-IN" sz="2000" i="1" dirty="0">
                <a:latin typeface="Times New Roman"/>
                <a:cs typeface="Times New Roman"/>
              </a:rPr>
              <a:t>(</a:t>
            </a:r>
            <a:r>
              <a:rPr lang="en-IN" sz="2000" i="1" dirty="0" err="1">
                <a:latin typeface="Times New Roman"/>
                <a:cs typeface="Times New Roman"/>
              </a:rPr>
              <a:t>i,j</a:t>
            </a:r>
            <a:r>
              <a:rPr lang="en-IN" sz="2000" i="1" dirty="0">
                <a:latin typeface="Times New Roman"/>
                <a:cs typeface="Times New Roman"/>
              </a:rPr>
              <a:t>) &gt; </a:t>
            </a:r>
            <a:r>
              <a:rPr lang="en-IN" sz="2000" i="1" spc="-5" dirty="0">
                <a:latin typeface="Times New Roman"/>
                <a:cs typeface="Times New Roman"/>
              </a:rPr>
              <a:t>0</a:t>
            </a:r>
            <a:r>
              <a:rPr lang="en-IN" sz="2000" spc="-5" dirty="0">
                <a:latin typeface="Times New Roman"/>
                <a:cs typeface="Times New Roman"/>
              </a:rPr>
              <a:t>. </a:t>
            </a:r>
            <a:r>
              <a:rPr lang="en-IN" sz="2000" dirty="0">
                <a:latin typeface="Times New Roman"/>
                <a:cs typeface="Times New Roman"/>
              </a:rPr>
              <a:t>Here </a:t>
            </a:r>
            <a:r>
              <a:rPr lang="en-IN" sz="2000" i="1" spc="-5" dirty="0">
                <a:latin typeface="Times New Roman"/>
                <a:cs typeface="Times New Roman"/>
              </a:rPr>
              <a:t>(</a:t>
            </a:r>
            <a:r>
              <a:rPr lang="en-IN" sz="2000" i="1" spc="-5" dirty="0" err="1">
                <a:latin typeface="Times New Roman"/>
                <a:cs typeface="Times New Roman"/>
              </a:rPr>
              <a:t>i,j</a:t>
            </a:r>
            <a:r>
              <a:rPr lang="en-IN" sz="2000" i="1" spc="-5" dirty="0">
                <a:latin typeface="Times New Roman"/>
                <a:cs typeface="Times New Roman"/>
              </a:rPr>
              <a:t>) </a:t>
            </a:r>
            <a:r>
              <a:rPr lang="en-IN" sz="2050" spc="-40" dirty="0">
                <a:latin typeface="Symbol"/>
                <a:cs typeface="Symbol"/>
              </a:rPr>
              <a:t></a:t>
            </a:r>
            <a:r>
              <a:rPr lang="en-IN" sz="2050" spc="-35" dirty="0">
                <a:latin typeface="Times New Roman"/>
                <a:cs typeface="Times New Roman"/>
              </a:rPr>
              <a:t> </a:t>
            </a:r>
            <a:r>
              <a:rPr lang="en-IN" sz="2000" i="1" dirty="0">
                <a:latin typeface="Times New Roman"/>
                <a:cs typeface="Times New Roman"/>
              </a:rPr>
              <a:t>E.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2839" y="4726940"/>
            <a:ext cx="27584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Generic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Preflow-Push: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339" y="5023818"/>
            <a:ext cx="3313250" cy="135351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Initialize.</a:t>
            </a:r>
            <a:endParaRPr lang="en-US" sz="2000" dirty="0">
              <a:latin typeface="Times New Roman"/>
              <a:cs typeface="Times New Roman"/>
            </a:endParaRPr>
          </a:p>
          <a:p>
            <a:pPr marL="461009" marR="5080" indent="-448309">
              <a:lnSpc>
                <a:spcPct val="110800"/>
              </a:lnSpc>
              <a:tabLst>
                <a:tab pos="293687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spc="-10" dirty="0">
                <a:latin typeface="Times New Roman"/>
                <a:cs typeface="Times New Roman"/>
              </a:rPr>
              <a:t>hil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x</a:t>
            </a:r>
            <a:r>
              <a:rPr lang="en-US" sz="2000" spc="-5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s an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a</a:t>
            </a:r>
            <a:r>
              <a:rPr lang="en-US" sz="2000" i="1" spc="10" dirty="0">
                <a:latin typeface="Times New Roman"/>
                <a:cs typeface="Times New Roman"/>
              </a:rPr>
              <a:t>c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r>
              <a:rPr lang="en-US" sz="2000" i="1" spc="-10" dirty="0">
                <a:latin typeface="Times New Roman"/>
                <a:cs typeface="Times New Roman"/>
              </a:rPr>
              <a:t>i</a:t>
            </a:r>
            <a:r>
              <a:rPr lang="en-US" sz="2000" i="1" dirty="0">
                <a:latin typeface="Times New Roman"/>
                <a:cs typeface="Times New Roman"/>
              </a:rPr>
              <a:t>ve n</a:t>
            </a:r>
            <a:r>
              <a:rPr lang="en-US" sz="2000" i="1" spc="10" dirty="0">
                <a:latin typeface="Times New Roman"/>
                <a:cs typeface="Times New Roman"/>
              </a:rPr>
              <a:t>o</a:t>
            </a:r>
            <a:r>
              <a:rPr lang="en-US" sz="2000" i="1" spc="-10" dirty="0">
                <a:latin typeface="Times New Roman"/>
                <a:cs typeface="Times New Roman"/>
              </a:rPr>
              <a:t>d</a:t>
            </a:r>
            <a:r>
              <a:rPr lang="en-US" sz="2000" i="1" dirty="0">
                <a:latin typeface="Times New Roman"/>
                <a:cs typeface="Times New Roman"/>
              </a:rPr>
              <a:t>e	</a:t>
            </a:r>
            <a:r>
              <a:rPr lang="en-US" sz="2000" dirty="0">
                <a:latin typeface="Times New Roman"/>
                <a:cs typeface="Times New Roman"/>
              </a:rPr>
              <a:t>do  </a:t>
            </a:r>
            <a:r>
              <a:rPr lang="en-US" sz="2000" spc="-5" dirty="0">
                <a:latin typeface="Times New Roman"/>
                <a:cs typeface="Times New Roman"/>
              </a:rPr>
              <a:t>Select </a:t>
            </a:r>
            <a:r>
              <a:rPr lang="en-US" sz="2000" dirty="0">
                <a:latin typeface="Times New Roman"/>
                <a:cs typeface="Times New Roman"/>
              </a:rPr>
              <a:t>an </a:t>
            </a:r>
            <a:r>
              <a:rPr lang="en-US" sz="2000" i="1" dirty="0">
                <a:latin typeface="Times New Roman"/>
                <a:cs typeface="Times New Roman"/>
              </a:rPr>
              <a:t>active node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i="1" dirty="0">
                <a:latin typeface="Times New Roman"/>
                <a:cs typeface="Times New Roman"/>
              </a:rPr>
              <a:t>  </a:t>
            </a:r>
            <a:r>
              <a:rPr lang="en-US" sz="2000" dirty="0">
                <a:latin typeface="Times New Roman"/>
                <a:cs typeface="Times New Roman"/>
              </a:rPr>
              <a:t>Push-Relabel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38878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5646" y="146402"/>
            <a:ext cx="5116103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541" y="1211579"/>
            <a:ext cx="1857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Step </a:t>
            </a:r>
            <a:r>
              <a:rPr sz="1600" spc="-10" dirty="0">
                <a:latin typeface="Times New Roman"/>
                <a:cs typeface="Times New Roman"/>
              </a:rPr>
              <a:t>1: Initial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5611" y="2760979"/>
            <a:ext cx="116839" cy="10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5860" y="280670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30" h="383539">
                <a:moveTo>
                  <a:pt x="577850" y="0"/>
                </a:moveTo>
                <a:lnTo>
                  <a:pt x="0" y="375920"/>
                </a:lnTo>
                <a:lnTo>
                  <a:pt x="5079" y="383539"/>
                </a:lnTo>
                <a:lnTo>
                  <a:pt x="582929" y="7620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9200" y="248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3600" y="302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3600" y="195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8000" y="248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6761" y="2108200"/>
            <a:ext cx="116839" cy="102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7010" y="2152650"/>
            <a:ext cx="582930" cy="384810"/>
          </a:xfrm>
          <a:custGeom>
            <a:avLst/>
            <a:gdLst/>
            <a:ahLst/>
            <a:cxnLst/>
            <a:rect l="l" t="t" r="r" b="b"/>
            <a:pathLst>
              <a:path w="582930" h="384810">
                <a:moveTo>
                  <a:pt x="577850" y="0"/>
                </a:moveTo>
                <a:lnTo>
                  <a:pt x="0" y="377189"/>
                </a:lnTo>
                <a:lnTo>
                  <a:pt x="5080" y="384810"/>
                </a:lnTo>
                <a:lnTo>
                  <a:pt x="582929" y="8889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6761" y="3070861"/>
            <a:ext cx="116839" cy="10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7010" y="2745739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30" h="383539">
                <a:moveTo>
                  <a:pt x="5080" y="0"/>
                </a:moveTo>
                <a:lnTo>
                  <a:pt x="0" y="7620"/>
                </a:lnTo>
                <a:lnTo>
                  <a:pt x="577850" y="383539"/>
                </a:lnTo>
                <a:lnTo>
                  <a:pt x="582929" y="375920"/>
                </a:lnTo>
                <a:lnTo>
                  <a:pt x="508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4339" y="2429511"/>
            <a:ext cx="118110" cy="104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5860" y="2104389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30" h="383539">
                <a:moveTo>
                  <a:pt x="5079" y="0"/>
                </a:moveTo>
                <a:lnTo>
                  <a:pt x="0" y="7620"/>
                </a:lnTo>
                <a:lnTo>
                  <a:pt x="577850" y="383539"/>
                </a:lnTo>
                <a:lnTo>
                  <a:pt x="582929" y="375920"/>
                </a:lnTo>
                <a:lnTo>
                  <a:pt x="50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8850" y="2260601"/>
            <a:ext cx="113030" cy="113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5364" y="235077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60039" y="21336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39" y="28841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8600" y="20574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0500" y="29095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4070" y="24765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32911" y="5529580"/>
            <a:ext cx="116839" cy="104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3160" y="5575300"/>
            <a:ext cx="584200" cy="383540"/>
          </a:xfrm>
          <a:custGeom>
            <a:avLst/>
            <a:gdLst/>
            <a:ahLst/>
            <a:cxnLst/>
            <a:rect l="l" t="t" r="r" b="b"/>
            <a:pathLst>
              <a:path w="584200" h="383539">
                <a:moveTo>
                  <a:pt x="579119" y="0"/>
                </a:moveTo>
                <a:lnTo>
                  <a:pt x="0" y="375919"/>
                </a:lnTo>
                <a:lnTo>
                  <a:pt x="5079" y="383540"/>
                </a:lnTo>
                <a:lnTo>
                  <a:pt x="584200" y="7619"/>
                </a:lnTo>
                <a:lnTo>
                  <a:pt x="5791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765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0900" y="5791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0900" y="4724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3875"/>
                </a:lnTo>
                <a:lnTo>
                  <a:pt x="29504" y="61996"/>
                </a:lnTo>
                <a:lnTo>
                  <a:pt x="62544" y="29138"/>
                </a:lnTo>
                <a:lnTo>
                  <a:pt x="104363" y="7680"/>
                </a:lnTo>
                <a:lnTo>
                  <a:pt x="152400" y="0"/>
                </a:lnTo>
                <a:lnTo>
                  <a:pt x="200436" y="7680"/>
                </a:lnTo>
                <a:lnTo>
                  <a:pt x="242255" y="29138"/>
                </a:lnTo>
                <a:lnTo>
                  <a:pt x="275295" y="61996"/>
                </a:lnTo>
                <a:lnTo>
                  <a:pt x="296997" y="103875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53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924" y="7802"/>
                </a:lnTo>
                <a:lnTo>
                  <a:pt x="242803" y="29504"/>
                </a:lnTo>
                <a:lnTo>
                  <a:pt x="275661" y="62544"/>
                </a:lnTo>
                <a:lnTo>
                  <a:pt x="297119" y="104363"/>
                </a:lnTo>
                <a:lnTo>
                  <a:pt x="304800" y="152400"/>
                </a:lnTo>
                <a:lnTo>
                  <a:pt x="297119" y="200436"/>
                </a:lnTo>
                <a:lnTo>
                  <a:pt x="275661" y="242255"/>
                </a:lnTo>
                <a:lnTo>
                  <a:pt x="242803" y="275295"/>
                </a:lnTo>
                <a:lnTo>
                  <a:pt x="200924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4061" y="4876801"/>
            <a:ext cx="116839" cy="102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4310" y="492252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30" h="383539">
                <a:moveTo>
                  <a:pt x="577850" y="0"/>
                </a:moveTo>
                <a:lnTo>
                  <a:pt x="0" y="375919"/>
                </a:lnTo>
                <a:lnTo>
                  <a:pt x="5080" y="383539"/>
                </a:lnTo>
                <a:lnTo>
                  <a:pt x="582929" y="7619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74061" y="5839459"/>
            <a:ext cx="116839" cy="104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34310" y="551434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30" h="383539">
                <a:moveTo>
                  <a:pt x="5080" y="0"/>
                </a:moveTo>
                <a:lnTo>
                  <a:pt x="0" y="7620"/>
                </a:lnTo>
                <a:lnTo>
                  <a:pt x="577850" y="383540"/>
                </a:lnTo>
                <a:lnTo>
                  <a:pt x="582929" y="375920"/>
                </a:lnTo>
                <a:lnTo>
                  <a:pt x="508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2911" y="5198110"/>
            <a:ext cx="116839" cy="1041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3160" y="487299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30" h="383539">
                <a:moveTo>
                  <a:pt x="5079" y="0"/>
                </a:moveTo>
                <a:lnTo>
                  <a:pt x="0" y="7620"/>
                </a:lnTo>
                <a:lnTo>
                  <a:pt x="577850" y="383540"/>
                </a:lnTo>
                <a:lnTo>
                  <a:pt x="582929" y="375920"/>
                </a:lnTo>
                <a:lnTo>
                  <a:pt x="50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87420" y="5030470"/>
            <a:ext cx="113030" cy="1130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43300" y="512064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ln w="101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06600" y="513924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97401" y="5341176"/>
            <a:ext cx="41592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30" dirty="0">
                <a:latin typeface="Symbol"/>
                <a:cs typeface="Symbol"/>
              </a:rPr>
              <a:t></a:t>
            </a:r>
            <a:r>
              <a:rPr i="1" spc="-3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02000" y="602697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2000" y="6187440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4541" y="3507930"/>
            <a:ext cx="2427605" cy="12642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spcBef>
                <a:spcPts val="495"/>
              </a:spcBef>
            </a:pPr>
            <a:r>
              <a:rPr sz="1600" spc="-15" dirty="0">
                <a:latin typeface="Times New Roman"/>
                <a:cs typeface="Times New Roman"/>
              </a:rPr>
              <a:t>Step </a:t>
            </a:r>
            <a:r>
              <a:rPr sz="1600" spc="-10" dirty="0">
                <a:latin typeface="Times New Roman"/>
                <a:cs typeface="Times New Roman"/>
              </a:rPr>
              <a:t>3: </a:t>
            </a:r>
            <a:r>
              <a:rPr sz="1600" spc="-15" dirty="0">
                <a:latin typeface="Times New Roman"/>
                <a:cs typeface="Times New Roman"/>
              </a:rPr>
              <a:t>Relabel 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Symbol"/>
                <a:cs typeface="Symbol"/>
              </a:rPr>
              <a:t></a:t>
            </a:r>
            <a:r>
              <a:rPr sz="1600" i="1" spc="-15" dirty="0">
                <a:latin typeface="Times New Roman"/>
                <a:cs typeface="Times New Roman"/>
              </a:rPr>
              <a:t>=1</a:t>
            </a:r>
            <a:endParaRPr sz="1600">
              <a:latin typeface="Times New Roman"/>
              <a:cs typeface="Times New Roman"/>
            </a:endParaRPr>
          </a:p>
          <a:p>
            <a:pPr marL="594360" algn="ctr">
              <a:spcBef>
                <a:spcPts val="380"/>
              </a:spcBef>
            </a:pPr>
            <a:r>
              <a:rPr sz="1600" spc="-15" dirty="0">
                <a:latin typeface="Times New Roman"/>
                <a:cs typeface="Times New Roman"/>
              </a:rPr>
              <a:t>Push </a:t>
            </a:r>
            <a:r>
              <a:rPr sz="1600" spc="-10" dirty="0">
                <a:latin typeface="Times New Roman"/>
                <a:cs typeface="Times New Roman"/>
              </a:rPr>
              <a:t>on </a:t>
            </a:r>
            <a:r>
              <a:rPr sz="1600" i="1" spc="-5" dirty="0">
                <a:latin typeface="Times New Roman"/>
                <a:cs typeface="Times New Roman"/>
              </a:rPr>
              <a:t>at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350" i="1" baseline="-24691" dirty="0">
                <a:latin typeface="Times New Roman"/>
                <a:cs typeface="Times New Roman"/>
              </a:rPr>
              <a:t>at</a:t>
            </a:r>
            <a:r>
              <a:rPr sz="1600" i="1" dirty="0">
                <a:latin typeface="Times New Roman"/>
                <a:cs typeface="Times New Roman"/>
              </a:rPr>
              <a:t>=4,</a:t>
            </a:r>
            <a:r>
              <a:rPr sz="1600" i="1" spc="-13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e=0</a:t>
            </a:r>
            <a:endParaRPr sz="1600">
              <a:latin typeface="Times New Roman"/>
              <a:cs typeface="Times New Roman"/>
            </a:endParaRPr>
          </a:p>
          <a:p>
            <a:pPr marL="650875" algn="ctr">
              <a:lnSpc>
                <a:spcPts val="1905"/>
              </a:lnSpc>
              <a:spcBef>
                <a:spcPts val="1200"/>
              </a:spcBef>
            </a:pPr>
            <a:r>
              <a:rPr i="1" spc="-15" dirty="0">
                <a:latin typeface="Times New Roman"/>
                <a:cs typeface="Times New Roman"/>
              </a:rPr>
              <a:t>e=0</a:t>
            </a:r>
            <a:endParaRPr>
              <a:latin typeface="Times New Roman"/>
              <a:cs typeface="Times New Roman"/>
            </a:endParaRPr>
          </a:p>
          <a:p>
            <a:pPr marL="573405" algn="ctr">
              <a:lnSpc>
                <a:spcPts val="1964"/>
              </a:lnSpc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35500" y="5170170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31769" y="4837429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4,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6200" y="573024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2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87800" y="478790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5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87800" y="573024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1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25800" y="5245100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3,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576309" y="2655571"/>
            <a:ext cx="116840" cy="1028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36559" y="2700020"/>
            <a:ext cx="584200" cy="384810"/>
          </a:xfrm>
          <a:custGeom>
            <a:avLst/>
            <a:gdLst/>
            <a:ahLst/>
            <a:cxnLst/>
            <a:rect l="l" t="t" r="r" b="b"/>
            <a:pathLst>
              <a:path w="584200" h="384810">
                <a:moveTo>
                  <a:pt x="579120" y="0"/>
                </a:moveTo>
                <a:lnTo>
                  <a:pt x="0" y="375919"/>
                </a:lnTo>
                <a:lnTo>
                  <a:pt x="5080" y="384809"/>
                </a:lnTo>
                <a:lnTo>
                  <a:pt x="584200" y="8889"/>
                </a:lnTo>
                <a:lnTo>
                  <a:pt x="57912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19900" y="23825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34300" y="29159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4300" y="1849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48700" y="23825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924" y="7802"/>
                </a:lnTo>
                <a:lnTo>
                  <a:pt x="242803" y="29504"/>
                </a:lnTo>
                <a:lnTo>
                  <a:pt x="275661" y="62544"/>
                </a:lnTo>
                <a:lnTo>
                  <a:pt x="297119" y="104363"/>
                </a:lnTo>
                <a:lnTo>
                  <a:pt x="304800" y="152400"/>
                </a:lnTo>
                <a:lnTo>
                  <a:pt x="297119" y="200436"/>
                </a:lnTo>
                <a:lnTo>
                  <a:pt x="275661" y="242255"/>
                </a:lnTo>
                <a:lnTo>
                  <a:pt x="242803" y="275295"/>
                </a:lnTo>
                <a:lnTo>
                  <a:pt x="200924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7460" y="2001521"/>
            <a:ext cx="116839" cy="1041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77709" y="2047239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77850" y="0"/>
                </a:moveTo>
                <a:lnTo>
                  <a:pt x="0" y="375920"/>
                </a:lnTo>
                <a:lnTo>
                  <a:pt x="5079" y="383539"/>
                </a:lnTo>
                <a:lnTo>
                  <a:pt x="582929" y="7620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17460" y="2965450"/>
            <a:ext cx="116839" cy="1028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77709" y="263906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079" y="0"/>
                </a:moveTo>
                <a:lnTo>
                  <a:pt x="0" y="7619"/>
                </a:lnTo>
                <a:lnTo>
                  <a:pt x="577850" y="383539"/>
                </a:lnTo>
                <a:lnTo>
                  <a:pt x="582929" y="375919"/>
                </a:lnTo>
                <a:lnTo>
                  <a:pt x="50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76309" y="2322829"/>
            <a:ext cx="116840" cy="1041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36559" y="199771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080" y="0"/>
                </a:moveTo>
                <a:lnTo>
                  <a:pt x="0" y="7619"/>
                </a:lnTo>
                <a:lnTo>
                  <a:pt x="577850" y="383539"/>
                </a:lnTo>
                <a:lnTo>
                  <a:pt x="582930" y="375919"/>
                </a:lnTo>
                <a:lnTo>
                  <a:pt x="508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30821" y="2155189"/>
            <a:ext cx="113029" cy="1130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86700" y="224536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ln w="10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50000" y="226396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940801" y="2465896"/>
            <a:ext cx="41592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30" dirty="0">
                <a:latin typeface="Symbol"/>
                <a:cs typeface="Symbol"/>
              </a:rPr>
              <a:t></a:t>
            </a:r>
            <a:r>
              <a:rPr i="1" spc="-3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45400" y="315169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92141" y="1211580"/>
            <a:ext cx="320611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Step </a:t>
            </a:r>
            <a:r>
              <a:rPr sz="1600" spc="-5" dirty="0">
                <a:latin typeface="Times New Roman"/>
                <a:cs typeface="Times New Roman"/>
              </a:rPr>
              <a:t>2: </a:t>
            </a:r>
            <a:r>
              <a:rPr sz="1600" spc="-10" dirty="0">
                <a:latin typeface="Times New Roman"/>
                <a:cs typeface="Times New Roman"/>
              </a:rPr>
              <a:t>Initialize </a:t>
            </a:r>
            <a:r>
              <a:rPr sz="1600" spc="-15" dirty="0">
                <a:latin typeface="Times New Roman"/>
                <a:cs typeface="Times New Roman"/>
              </a:rPr>
              <a:t>the preflow </a:t>
            </a:r>
            <a:r>
              <a:rPr sz="1600" dirty="0">
                <a:latin typeface="Times New Roman"/>
                <a:cs typeface="Times New Roman"/>
              </a:rPr>
              <a:t>&amp;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labeling</a:t>
            </a:r>
            <a:endParaRPr sz="1600">
              <a:latin typeface="Times New Roman"/>
              <a:cs typeface="Times New Roman"/>
            </a:endParaRPr>
          </a:p>
          <a:p>
            <a:pPr marL="2042160">
              <a:lnSpc>
                <a:spcPts val="1610"/>
              </a:lnSpc>
            </a:pPr>
            <a:r>
              <a:rPr i="1" spc="-15" dirty="0">
                <a:latin typeface="Times New Roman"/>
                <a:cs typeface="Times New Roman"/>
              </a:rPr>
              <a:t>e=4</a:t>
            </a:r>
            <a:endParaRPr>
              <a:latin typeface="Times New Roman"/>
              <a:cs typeface="Times New Roman"/>
            </a:endParaRPr>
          </a:p>
          <a:p>
            <a:pPr marL="1991360">
              <a:lnSpc>
                <a:spcPts val="1970"/>
              </a:lnSpc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78900" y="2296159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75170" y="1963420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4,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31200" y="191262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5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59601" y="2854959"/>
            <a:ext cx="1678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83665" algn="l"/>
              </a:tabLst>
            </a:pPr>
            <a:r>
              <a:rPr i="1" spc="-20" dirty="0">
                <a:latin typeface="Times New Roman"/>
                <a:cs typeface="Times New Roman"/>
              </a:rPr>
              <a:t>2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2	</a:t>
            </a:r>
            <a:r>
              <a:rPr i="1" spc="-20" dirty="0">
                <a:latin typeface="Times New Roman"/>
                <a:cs typeface="Times New Roman"/>
              </a:rPr>
              <a:t>1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69200" y="2369820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3,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804909" y="5528309"/>
            <a:ext cx="116840" cy="1041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65159" y="5574029"/>
            <a:ext cx="584200" cy="383540"/>
          </a:xfrm>
          <a:custGeom>
            <a:avLst/>
            <a:gdLst/>
            <a:ahLst/>
            <a:cxnLst/>
            <a:rect l="l" t="t" r="r" b="b"/>
            <a:pathLst>
              <a:path w="584200" h="383539">
                <a:moveTo>
                  <a:pt x="579120" y="0"/>
                </a:moveTo>
                <a:lnTo>
                  <a:pt x="0" y="375920"/>
                </a:lnTo>
                <a:lnTo>
                  <a:pt x="5080" y="383540"/>
                </a:lnTo>
                <a:lnTo>
                  <a:pt x="584200" y="7620"/>
                </a:lnTo>
                <a:lnTo>
                  <a:pt x="57912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48500" y="52565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3875"/>
                </a:lnTo>
                <a:lnTo>
                  <a:pt x="29504" y="61996"/>
                </a:lnTo>
                <a:lnTo>
                  <a:pt x="62544" y="29138"/>
                </a:lnTo>
                <a:lnTo>
                  <a:pt x="104363" y="7680"/>
                </a:lnTo>
                <a:lnTo>
                  <a:pt x="152400" y="0"/>
                </a:lnTo>
                <a:lnTo>
                  <a:pt x="200436" y="7680"/>
                </a:lnTo>
                <a:lnTo>
                  <a:pt x="242255" y="29138"/>
                </a:lnTo>
                <a:lnTo>
                  <a:pt x="275295" y="61996"/>
                </a:lnTo>
                <a:lnTo>
                  <a:pt x="296997" y="103875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62900" y="57899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62900" y="47231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3875"/>
                </a:lnTo>
                <a:lnTo>
                  <a:pt x="29504" y="61996"/>
                </a:lnTo>
                <a:lnTo>
                  <a:pt x="62544" y="29138"/>
                </a:lnTo>
                <a:lnTo>
                  <a:pt x="104363" y="7680"/>
                </a:lnTo>
                <a:lnTo>
                  <a:pt x="152400" y="0"/>
                </a:lnTo>
                <a:lnTo>
                  <a:pt x="200436" y="7680"/>
                </a:lnTo>
                <a:lnTo>
                  <a:pt x="242255" y="29138"/>
                </a:lnTo>
                <a:lnTo>
                  <a:pt x="275295" y="61996"/>
                </a:lnTo>
                <a:lnTo>
                  <a:pt x="296997" y="103875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7300" y="52565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3875"/>
                </a:lnTo>
                <a:lnTo>
                  <a:pt x="29504" y="61996"/>
                </a:lnTo>
                <a:lnTo>
                  <a:pt x="62544" y="29138"/>
                </a:lnTo>
                <a:lnTo>
                  <a:pt x="104363" y="7680"/>
                </a:lnTo>
                <a:lnTo>
                  <a:pt x="152400" y="0"/>
                </a:lnTo>
                <a:lnTo>
                  <a:pt x="200924" y="7680"/>
                </a:lnTo>
                <a:lnTo>
                  <a:pt x="242803" y="29138"/>
                </a:lnTo>
                <a:lnTo>
                  <a:pt x="275661" y="61996"/>
                </a:lnTo>
                <a:lnTo>
                  <a:pt x="297119" y="103875"/>
                </a:lnTo>
                <a:lnTo>
                  <a:pt x="304800" y="152400"/>
                </a:lnTo>
                <a:lnTo>
                  <a:pt x="297119" y="200436"/>
                </a:lnTo>
                <a:lnTo>
                  <a:pt x="275661" y="242255"/>
                </a:lnTo>
                <a:lnTo>
                  <a:pt x="242803" y="275295"/>
                </a:lnTo>
                <a:lnTo>
                  <a:pt x="200924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46060" y="4875530"/>
            <a:ext cx="116839" cy="102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06309" y="4919979"/>
            <a:ext cx="582930" cy="384810"/>
          </a:xfrm>
          <a:custGeom>
            <a:avLst/>
            <a:gdLst/>
            <a:ahLst/>
            <a:cxnLst/>
            <a:rect l="l" t="t" r="r" b="b"/>
            <a:pathLst>
              <a:path w="582929" h="384810">
                <a:moveTo>
                  <a:pt x="577850" y="0"/>
                </a:moveTo>
                <a:lnTo>
                  <a:pt x="0" y="375920"/>
                </a:lnTo>
                <a:lnTo>
                  <a:pt x="5079" y="384810"/>
                </a:lnTo>
                <a:lnTo>
                  <a:pt x="582929" y="8890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46060" y="5838190"/>
            <a:ext cx="116839" cy="104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06309" y="5511800"/>
            <a:ext cx="582930" cy="384810"/>
          </a:xfrm>
          <a:custGeom>
            <a:avLst/>
            <a:gdLst/>
            <a:ahLst/>
            <a:cxnLst/>
            <a:rect l="l" t="t" r="r" b="b"/>
            <a:pathLst>
              <a:path w="582929" h="384810">
                <a:moveTo>
                  <a:pt x="5079" y="0"/>
                </a:moveTo>
                <a:lnTo>
                  <a:pt x="0" y="8890"/>
                </a:lnTo>
                <a:lnTo>
                  <a:pt x="577850" y="384809"/>
                </a:lnTo>
                <a:lnTo>
                  <a:pt x="582929" y="377190"/>
                </a:lnTo>
                <a:lnTo>
                  <a:pt x="50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04909" y="5196840"/>
            <a:ext cx="116840" cy="1028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5159" y="487172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080" y="0"/>
                </a:moveTo>
                <a:lnTo>
                  <a:pt x="0" y="7619"/>
                </a:lnTo>
                <a:lnTo>
                  <a:pt x="577850" y="383539"/>
                </a:lnTo>
                <a:lnTo>
                  <a:pt x="582930" y="374649"/>
                </a:lnTo>
                <a:lnTo>
                  <a:pt x="508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59420" y="5027929"/>
            <a:ext cx="113029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15300" y="51193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59"/>
                </a:lnTo>
              </a:path>
            </a:pathLst>
          </a:custGeom>
          <a:ln w="10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578600" y="513670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169401" y="5338636"/>
            <a:ext cx="41592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30" dirty="0">
                <a:latin typeface="Symbol"/>
                <a:cs typeface="Symbol"/>
              </a:rPr>
              <a:t></a:t>
            </a:r>
            <a:r>
              <a:rPr i="1" spc="-3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74000" y="602570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74000" y="6184900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606541" y="3312159"/>
            <a:ext cx="2484755" cy="147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ctr">
              <a:lnSpc>
                <a:spcPts val="2050"/>
              </a:lnSpc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e=2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00" spc="-15" dirty="0">
                <a:latin typeface="Times New Roman"/>
                <a:cs typeface="Times New Roman"/>
              </a:rPr>
              <a:t>Step </a:t>
            </a:r>
            <a:r>
              <a:rPr sz="1600" spc="-10" dirty="0">
                <a:latin typeface="Times New Roman"/>
                <a:cs typeface="Times New Roman"/>
              </a:rPr>
              <a:t>4: </a:t>
            </a:r>
            <a:r>
              <a:rPr sz="1600" spc="-15" dirty="0">
                <a:latin typeface="Times New Roman"/>
                <a:cs typeface="Times New Roman"/>
              </a:rPr>
              <a:t>Relabel </a:t>
            </a:r>
            <a:r>
              <a:rPr sz="1600" i="1" dirty="0">
                <a:latin typeface="Times New Roman"/>
                <a:cs typeface="Times New Roman"/>
              </a:rPr>
              <a:t>b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Symbol"/>
                <a:cs typeface="Symbol"/>
              </a:rPr>
              <a:t></a:t>
            </a:r>
            <a:r>
              <a:rPr sz="1600" i="1" spc="-10" dirty="0">
                <a:latin typeface="Times New Roman"/>
                <a:cs typeface="Times New Roman"/>
              </a:rPr>
              <a:t>=1</a:t>
            </a:r>
            <a:endParaRPr sz="1600">
              <a:latin typeface="Times New Roman"/>
              <a:cs typeface="Times New Roman"/>
            </a:endParaRPr>
          </a:p>
          <a:p>
            <a:pPr marL="652780" algn="ctr">
              <a:spcBef>
                <a:spcPts val="380"/>
              </a:spcBef>
            </a:pPr>
            <a:r>
              <a:rPr sz="1600" spc="-15" dirty="0">
                <a:latin typeface="Times New Roman"/>
                <a:cs typeface="Times New Roman"/>
              </a:rPr>
              <a:t>Push </a:t>
            </a:r>
            <a:r>
              <a:rPr sz="1600" spc="-10" dirty="0">
                <a:latin typeface="Times New Roman"/>
                <a:cs typeface="Times New Roman"/>
              </a:rPr>
              <a:t>on </a:t>
            </a:r>
            <a:r>
              <a:rPr sz="1600" i="1" dirty="0">
                <a:latin typeface="Times New Roman"/>
                <a:cs typeface="Times New Roman"/>
              </a:rPr>
              <a:t>bt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i="1" spc="-5" dirty="0">
                <a:latin typeface="Times New Roman"/>
                <a:cs typeface="Times New Roman"/>
              </a:rPr>
              <a:t>p</a:t>
            </a:r>
            <a:r>
              <a:rPr sz="1350" i="1" spc="-7" baseline="-24691" dirty="0">
                <a:latin typeface="Times New Roman"/>
                <a:cs typeface="Times New Roman"/>
              </a:rPr>
              <a:t>bt</a:t>
            </a:r>
            <a:r>
              <a:rPr sz="1600" i="1" spc="-5" dirty="0">
                <a:latin typeface="Times New Roman"/>
                <a:cs typeface="Times New Roman"/>
              </a:rPr>
              <a:t>=2,</a:t>
            </a:r>
            <a:r>
              <a:rPr sz="1600" i="1" spc="-13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e=0</a:t>
            </a:r>
            <a:endParaRPr sz="1600">
              <a:latin typeface="Times New Roman"/>
              <a:cs typeface="Times New Roman"/>
            </a:endParaRPr>
          </a:p>
          <a:p>
            <a:pPr marL="593725" algn="ctr">
              <a:lnSpc>
                <a:spcPts val="1910"/>
              </a:lnSpc>
              <a:spcBef>
                <a:spcPts val="1180"/>
              </a:spcBef>
            </a:pPr>
            <a:r>
              <a:rPr i="1" spc="-15" dirty="0">
                <a:latin typeface="Times New Roman"/>
                <a:cs typeface="Times New Roman"/>
              </a:rPr>
              <a:t>e=0</a:t>
            </a:r>
            <a:endParaRPr>
              <a:latin typeface="Times New Roman"/>
              <a:cs typeface="Times New Roman"/>
            </a:endParaRPr>
          </a:p>
          <a:p>
            <a:pPr marL="1305560">
              <a:lnSpc>
                <a:spcPts val="1970"/>
              </a:lnSpc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207500" y="5168900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303770" y="4836159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4,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88200" y="572770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2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559800" y="4785359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5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559800" y="572770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1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797800" y="5242559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3,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A6D84-F1B1-464C-B278-14A3BFBFFEB9}"/>
              </a:ext>
            </a:extLst>
          </p:cNvPr>
          <p:cNvSpPr txBox="1"/>
          <p:nvPr/>
        </p:nvSpPr>
        <p:spPr>
          <a:xfrm>
            <a:off x="3717290" y="1767840"/>
            <a:ext cx="17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A35804-F7BE-4B42-A384-ECD8F4A24FF4}"/>
              </a:ext>
            </a:extLst>
          </p:cNvPr>
          <p:cNvSpPr txBox="1"/>
          <p:nvPr/>
        </p:nvSpPr>
        <p:spPr>
          <a:xfrm>
            <a:off x="3701416" y="3212714"/>
            <a:ext cx="20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28791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5766" y="353372"/>
            <a:ext cx="280143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541" y="1042859"/>
            <a:ext cx="2545715" cy="6197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spcBef>
                <a:spcPts val="495"/>
              </a:spcBef>
            </a:pPr>
            <a:r>
              <a:rPr sz="1600" spc="-15" dirty="0">
                <a:latin typeface="Times New Roman"/>
                <a:cs typeface="Times New Roman"/>
              </a:rPr>
              <a:t>Step </a:t>
            </a:r>
            <a:r>
              <a:rPr sz="1600" spc="-10" dirty="0">
                <a:latin typeface="Times New Roman"/>
                <a:cs typeface="Times New Roman"/>
              </a:rPr>
              <a:t>5: </a:t>
            </a:r>
            <a:r>
              <a:rPr sz="1600" spc="-15" dirty="0">
                <a:latin typeface="Times New Roman"/>
                <a:cs typeface="Times New Roman"/>
              </a:rPr>
              <a:t>Relabel </a:t>
            </a:r>
            <a:r>
              <a:rPr sz="1600" i="1" dirty="0">
                <a:latin typeface="Times New Roman"/>
                <a:cs typeface="Times New Roman"/>
              </a:rPr>
              <a:t>b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Symbol"/>
                <a:cs typeface="Symbol"/>
              </a:rPr>
              <a:t></a:t>
            </a:r>
            <a:r>
              <a:rPr sz="1600" i="1" spc="-15" dirty="0">
                <a:latin typeface="Times New Roman"/>
                <a:cs typeface="Times New Roman"/>
              </a:rPr>
              <a:t>=2</a:t>
            </a:r>
            <a:endParaRPr sz="1600">
              <a:latin typeface="Times New Roman"/>
              <a:cs typeface="Times New Roman"/>
            </a:endParaRPr>
          </a:p>
          <a:p>
            <a:pPr marL="656590">
              <a:spcBef>
                <a:spcPts val="380"/>
              </a:spcBef>
            </a:pPr>
            <a:r>
              <a:rPr sz="1600" spc="-15" dirty="0">
                <a:latin typeface="Times New Roman"/>
                <a:cs typeface="Times New Roman"/>
              </a:rPr>
              <a:t>Push </a:t>
            </a:r>
            <a:r>
              <a:rPr sz="1600" spc="-10" dirty="0">
                <a:latin typeface="Times New Roman"/>
                <a:cs typeface="Times New Roman"/>
              </a:rPr>
              <a:t>on </a:t>
            </a:r>
            <a:r>
              <a:rPr sz="1600" i="1" spc="-5" dirty="0">
                <a:latin typeface="Times New Roman"/>
                <a:cs typeface="Times New Roman"/>
              </a:rPr>
              <a:t>ba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i="1" spc="-5" dirty="0">
                <a:latin typeface="Times New Roman"/>
                <a:cs typeface="Times New Roman"/>
              </a:rPr>
              <a:t>p</a:t>
            </a:r>
            <a:r>
              <a:rPr sz="1350" i="1" spc="-7" baseline="-24691" dirty="0">
                <a:latin typeface="Times New Roman"/>
                <a:cs typeface="Times New Roman"/>
              </a:rPr>
              <a:t>ba</a:t>
            </a:r>
            <a:r>
              <a:rPr sz="1600" i="1" spc="-5" dirty="0">
                <a:latin typeface="Times New Roman"/>
                <a:cs typeface="Times New Roman"/>
              </a:rPr>
              <a:t>=1,</a:t>
            </a:r>
            <a:r>
              <a:rPr sz="1600" i="1" spc="-10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e=0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4609" y="2472689"/>
            <a:ext cx="118110" cy="102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6129" y="251841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77850" y="0"/>
                </a:moveTo>
                <a:lnTo>
                  <a:pt x="0" y="375919"/>
                </a:lnTo>
                <a:lnTo>
                  <a:pt x="5080" y="383539"/>
                </a:lnTo>
                <a:lnTo>
                  <a:pt x="582930" y="7619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9470" y="21996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363" y="296997"/>
                </a:lnTo>
                <a:lnTo>
                  <a:pt x="62544" y="275295"/>
                </a:lnTo>
                <a:lnTo>
                  <a:pt x="29504" y="242255"/>
                </a:lnTo>
                <a:lnTo>
                  <a:pt x="7802" y="200436"/>
                </a:lnTo>
                <a:lnTo>
                  <a:pt x="0" y="152400"/>
                </a:lnTo>
                <a:lnTo>
                  <a:pt x="7802" y="104363"/>
                </a:lnTo>
                <a:lnTo>
                  <a:pt x="29504" y="62544"/>
                </a:lnTo>
                <a:lnTo>
                  <a:pt x="62544" y="29504"/>
                </a:lnTo>
                <a:lnTo>
                  <a:pt x="104363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3870" y="27330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3875" y="297129"/>
                </a:lnTo>
                <a:lnTo>
                  <a:pt x="61996" y="275742"/>
                </a:lnTo>
                <a:lnTo>
                  <a:pt x="29138" y="243077"/>
                </a:lnTo>
                <a:lnTo>
                  <a:pt x="7680" y="201574"/>
                </a:lnTo>
                <a:lnTo>
                  <a:pt x="0" y="153670"/>
                </a:lnTo>
                <a:lnTo>
                  <a:pt x="7680" y="105013"/>
                </a:lnTo>
                <a:lnTo>
                  <a:pt x="29138" y="62819"/>
                </a:lnTo>
                <a:lnTo>
                  <a:pt x="61996" y="29585"/>
                </a:lnTo>
                <a:lnTo>
                  <a:pt x="103875" y="7813"/>
                </a:lnTo>
                <a:lnTo>
                  <a:pt x="152400" y="0"/>
                </a:lnTo>
                <a:lnTo>
                  <a:pt x="200436" y="7813"/>
                </a:lnTo>
                <a:lnTo>
                  <a:pt x="242255" y="29585"/>
                </a:lnTo>
                <a:lnTo>
                  <a:pt x="275295" y="62819"/>
                </a:lnTo>
                <a:lnTo>
                  <a:pt x="296997" y="105013"/>
                </a:lnTo>
                <a:lnTo>
                  <a:pt x="304800" y="153670"/>
                </a:lnTo>
                <a:lnTo>
                  <a:pt x="296997" y="201574"/>
                </a:lnTo>
                <a:lnTo>
                  <a:pt x="275295" y="243077"/>
                </a:lnTo>
                <a:lnTo>
                  <a:pt x="242255" y="275742"/>
                </a:lnTo>
                <a:lnTo>
                  <a:pt x="200436" y="297129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3870" y="16662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3875" y="296997"/>
                </a:lnTo>
                <a:lnTo>
                  <a:pt x="61996" y="275295"/>
                </a:lnTo>
                <a:lnTo>
                  <a:pt x="29138" y="242255"/>
                </a:lnTo>
                <a:lnTo>
                  <a:pt x="7680" y="200436"/>
                </a:lnTo>
                <a:lnTo>
                  <a:pt x="0" y="152400"/>
                </a:lnTo>
                <a:lnTo>
                  <a:pt x="7680" y="104363"/>
                </a:lnTo>
                <a:lnTo>
                  <a:pt x="29138" y="62544"/>
                </a:lnTo>
                <a:lnTo>
                  <a:pt x="61996" y="29504"/>
                </a:lnTo>
                <a:lnTo>
                  <a:pt x="103875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8270" y="21996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3875" y="296997"/>
                </a:lnTo>
                <a:lnTo>
                  <a:pt x="61996" y="275295"/>
                </a:lnTo>
                <a:lnTo>
                  <a:pt x="29138" y="242255"/>
                </a:lnTo>
                <a:lnTo>
                  <a:pt x="7680" y="200436"/>
                </a:lnTo>
                <a:lnTo>
                  <a:pt x="0" y="152400"/>
                </a:lnTo>
                <a:lnTo>
                  <a:pt x="7680" y="104363"/>
                </a:lnTo>
                <a:lnTo>
                  <a:pt x="29138" y="62544"/>
                </a:lnTo>
                <a:lnTo>
                  <a:pt x="61996" y="29504"/>
                </a:lnTo>
                <a:lnTo>
                  <a:pt x="103875" y="7802"/>
                </a:lnTo>
                <a:lnTo>
                  <a:pt x="152400" y="0"/>
                </a:lnTo>
                <a:lnTo>
                  <a:pt x="200436" y="7802"/>
                </a:lnTo>
                <a:lnTo>
                  <a:pt x="242255" y="29504"/>
                </a:lnTo>
                <a:lnTo>
                  <a:pt x="275295" y="62544"/>
                </a:lnTo>
                <a:lnTo>
                  <a:pt x="296997" y="104363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5760" y="1818640"/>
            <a:ext cx="116839" cy="104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7279" y="1864360"/>
            <a:ext cx="582930" cy="384810"/>
          </a:xfrm>
          <a:custGeom>
            <a:avLst/>
            <a:gdLst/>
            <a:ahLst/>
            <a:cxnLst/>
            <a:rect l="l" t="t" r="r" b="b"/>
            <a:pathLst>
              <a:path w="582929" h="384810">
                <a:moveTo>
                  <a:pt x="577850" y="0"/>
                </a:moveTo>
                <a:lnTo>
                  <a:pt x="0" y="375919"/>
                </a:lnTo>
                <a:lnTo>
                  <a:pt x="5080" y="384810"/>
                </a:lnTo>
                <a:lnTo>
                  <a:pt x="582930" y="7619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5759" y="2782571"/>
            <a:ext cx="118110" cy="10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7279" y="2456179"/>
            <a:ext cx="582930" cy="384810"/>
          </a:xfrm>
          <a:custGeom>
            <a:avLst/>
            <a:gdLst/>
            <a:ahLst/>
            <a:cxnLst/>
            <a:rect l="l" t="t" r="r" b="b"/>
            <a:pathLst>
              <a:path w="582929" h="384810">
                <a:moveTo>
                  <a:pt x="5080" y="0"/>
                </a:moveTo>
                <a:lnTo>
                  <a:pt x="0" y="7620"/>
                </a:lnTo>
                <a:lnTo>
                  <a:pt x="577850" y="384810"/>
                </a:lnTo>
                <a:lnTo>
                  <a:pt x="582930" y="377190"/>
                </a:lnTo>
                <a:lnTo>
                  <a:pt x="508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4610" y="2141221"/>
            <a:ext cx="116839" cy="102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6129" y="1814829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080" y="0"/>
                </a:moveTo>
                <a:lnTo>
                  <a:pt x="0" y="7620"/>
                </a:lnTo>
                <a:lnTo>
                  <a:pt x="577850" y="383540"/>
                </a:lnTo>
                <a:lnTo>
                  <a:pt x="582930" y="375920"/>
                </a:lnTo>
                <a:lnTo>
                  <a:pt x="508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9120" y="1972311"/>
            <a:ext cx="114300" cy="113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270" y="206375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ln w="101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79570" y="208108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69100" y="228301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4970" y="296881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4970" y="3129279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0371" y="1196341"/>
            <a:ext cx="441959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ts val="1910"/>
              </a:lnSpc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1970"/>
              </a:lnSpc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07200" y="2113279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4740" y="1780540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4,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9170" y="2672079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2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0770" y="172974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5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60770" y="2672079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1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98770" y="2186940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3,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02071" y="5160010"/>
            <a:ext cx="116839" cy="104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2320" y="5205729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77850" y="0"/>
                </a:moveTo>
                <a:lnTo>
                  <a:pt x="0" y="375920"/>
                </a:lnTo>
                <a:lnTo>
                  <a:pt x="5079" y="383540"/>
                </a:lnTo>
                <a:lnTo>
                  <a:pt x="582929" y="7620"/>
                </a:lnTo>
                <a:lnTo>
                  <a:pt x="5778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5660" y="4888229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29" h="304800">
                <a:moveTo>
                  <a:pt x="152400" y="304800"/>
                </a:moveTo>
                <a:lnTo>
                  <a:pt x="103875" y="296997"/>
                </a:lnTo>
                <a:lnTo>
                  <a:pt x="61996" y="275295"/>
                </a:lnTo>
                <a:lnTo>
                  <a:pt x="29138" y="242255"/>
                </a:lnTo>
                <a:lnTo>
                  <a:pt x="7680" y="200436"/>
                </a:lnTo>
                <a:lnTo>
                  <a:pt x="0" y="152400"/>
                </a:lnTo>
                <a:lnTo>
                  <a:pt x="7680" y="103875"/>
                </a:lnTo>
                <a:lnTo>
                  <a:pt x="29138" y="61996"/>
                </a:lnTo>
                <a:lnTo>
                  <a:pt x="61996" y="29138"/>
                </a:lnTo>
                <a:lnTo>
                  <a:pt x="103875" y="7680"/>
                </a:lnTo>
                <a:lnTo>
                  <a:pt x="152400" y="0"/>
                </a:lnTo>
                <a:lnTo>
                  <a:pt x="200304" y="7680"/>
                </a:lnTo>
                <a:lnTo>
                  <a:pt x="241807" y="29138"/>
                </a:lnTo>
                <a:lnTo>
                  <a:pt x="274472" y="61996"/>
                </a:lnTo>
                <a:lnTo>
                  <a:pt x="295859" y="103875"/>
                </a:lnTo>
                <a:lnTo>
                  <a:pt x="303529" y="152400"/>
                </a:lnTo>
                <a:lnTo>
                  <a:pt x="295859" y="200436"/>
                </a:lnTo>
                <a:lnTo>
                  <a:pt x="274472" y="242255"/>
                </a:lnTo>
                <a:lnTo>
                  <a:pt x="241807" y="275295"/>
                </a:lnTo>
                <a:lnTo>
                  <a:pt x="200304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0059" y="5421629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29" h="304800">
                <a:moveTo>
                  <a:pt x="152400" y="304800"/>
                </a:moveTo>
                <a:lnTo>
                  <a:pt x="103875" y="296997"/>
                </a:lnTo>
                <a:lnTo>
                  <a:pt x="61996" y="275295"/>
                </a:lnTo>
                <a:lnTo>
                  <a:pt x="29138" y="242255"/>
                </a:lnTo>
                <a:lnTo>
                  <a:pt x="7680" y="200436"/>
                </a:lnTo>
                <a:lnTo>
                  <a:pt x="0" y="152400"/>
                </a:lnTo>
                <a:lnTo>
                  <a:pt x="7680" y="104363"/>
                </a:lnTo>
                <a:lnTo>
                  <a:pt x="29138" y="62544"/>
                </a:lnTo>
                <a:lnTo>
                  <a:pt x="61996" y="29504"/>
                </a:lnTo>
                <a:lnTo>
                  <a:pt x="103875" y="7802"/>
                </a:lnTo>
                <a:lnTo>
                  <a:pt x="152400" y="0"/>
                </a:lnTo>
                <a:lnTo>
                  <a:pt x="200304" y="7802"/>
                </a:lnTo>
                <a:lnTo>
                  <a:pt x="241807" y="29504"/>
                </a:lnTo>
                <a:lnTo>
                  <a:pt x="274472" y="62544"/>
                </a:lnTo>
                <a:lnTo>
                  <a:pt x="295859" y="104363"/>
                </a:lnTo>
                <a:lnTo>
                  <a:pt x="303529" y="152400"/>
                </a:lnTo>
                <a:lnTo>
                  <a:pt x="295859" y="200436"/>
                </a:lnTo>
                <a:lnTo>
                  <a:pt x="274472" y="242255"/>
                </a:lnTo>
                <a:lnTo>
                  <a:pt x="241807" y="275295"/>
                </a:lnTo>
                <a:lnTo>
                  <a:pt x="200304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0059" y="4354829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29" h="304800">
                <a:moveTo>
                  <a:pt x="152400" y="304800"/>
                </a:moveTo>
                <a:lnTo>
                  <a:pt x="103875" y="296997"/>
                </a:lnTo>
                <a:lnTo>
                  <a:pt x="61996" y="275295"/>
                </a:lnTo>
                <a:lnTo>
                  <a:pt x="29138" y="242255"/>
                </a:lnTo>
                <a:lnTo>
                  <a:pt x="7680" y="200436"/>
                </a:lnTo>
                <a:lnTo>
                  <a:pt x="0" y="152400"/>
                </a:lnTo>
                <a:lnTo>
                  <a:pt x="7680" y="103875"/>
                </a:lnTo>
                <a:lnTo>
                  <a:pt x="29138" y="61996"/>
                </a:lnTo>
                <a:lnTo>
                  <a:pt x="61996" y="29138"/>
                </a:lnTo>
                <a:lnTo>
                  <a:pt x="103875" y="7680"/>
                </a:lnTo>
                <a:lnTo>
                  <a:pt x="152400" y="0"/>
                </a:lnTo>
                <a:lnTo>
                  <a:pt x="200304" y="7680"/>
                </a:lnTo>
                <a:lnTo>
                  <a:pt x="241807" y="29138"/>
                </a:lnTo>
                <a:lnTo>
                  <a:pt x="274472" y="61996"/>
                </a:lnTo>
                <a:lnTo>
                  <a:pt x="295859" y="103875"/>
                </a:lnTo>
                <a:lnTo>
                  <a:pt x="303529" y="152400"/>
                </a:lnTo>
                <a:lnTo>
                  <a:pt x="295859" y="200436"/>
                </a:lnTo>
                <a:lnTo>
                  <a:pt x="274472" y="242255"/>
                </a:lnTo>
                <a:lnTo>
                  <a:pt x="241807" y="275295"/>
                </a:lnTo>
                <a:lnTo>
                  <a:pt x="200304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4459" y="48882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3875" y="296997"/>
                </a:lnTo>
                <a:lnTo>
                  <a:pt x="61996" y="275295"/>
                </a:lnTo>
                <a:lnTo>
                  <a:pt x="29138" y="242255"/>
                </a:lnTo>
                <a:lnTo>
                  <a:pt x="7680" y="200436"/>
                </a:lnTo>
                <a:lnTo>
                  <a:pt x="0" y="152400"/>
                </a:lnTo>
                <a:lnTo>
                  <a:pt x="7680" y="103875"/>
                </a:lnTo>
                <a:lnTo>
                  <a:pt x="29138" y="61996"/>
                </a:lnTo>
                <a:lnTo>
                  <a:pt x="61996" y="29138"/>
                </a:lnTo>
                <a:lnTo>
                  <a:pt x="103875" y="7680"/>
                </a:lnTo>
                <a:lnTo>
                  <a:pt x="152400" y="0"/>
                </a:lnTo>
                <a:lnTo>
                  <a:pt x="200436" y="7680"/>
                </a:lnTo>
                <a:lnTo>
                  <a:pt x="242255" y="29138"/>
                </a:lnTo>
                <a:lnTo>
                  <a:pt x="275295" y="61996"/>
                </a:lnTo>
                <a:lnTo>
                  <a:pt x="296997" y="103875"/>
                </a:lnTo>
                <a:lnTo>
                  <a:pt x="304800" y="152400"/>
                </a:lnTo>
                <a:lnTo>
                  <a:pt x="296997" y="200436"/>
                </a:lnTo>
                <a:lnTo>
                  <a:pt x="275295" y="242255"/>
                </a:lnTo>
                <a:lnTo>
                  <a:pt x="242255" y="275295"/>
                </a:lnTo>
                <a:lnTo>
                  <a:pt x="200436" y="296997"/>
                </a:lnTo>
                <a:lnTo>
                  <a:pt x="152400" y="3048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41950" y="4507230"/>
            <a:ext cx="118110" cy="102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2200" y="4551679"/>
            <a:ext cx="584200" cy="384810"/>
          </a:xfrm>
          <a:custGeom>
            <a:avLst/>
            <a:gdLst/>
            <a:ahLst/>
            <a:cxnLst/>
            <a:rect l="l" t="t" r="r" b="b"/>
            <a:pathLst>
              <a:path w="584200" h="384810">
                <a:moveTo>
                  <a:pt x="579120" y="0"/>
                </a:moveTo>
                <a:lnTo>
                  <a:pt x="0" y="375920"/>
                </a:lnTo>
                <a:lnTo>
                  <a:pt x="5079" y="384810"/>
                </a:lnTo>
                <a:lnTo>
                  <a:pt x="584200" y="8890"/>
                </a:lnTo>
                <a:lnTo>
                  <a:pt x="57912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41950" y="5469890"/>
            <a:ext cx="118110" cy="104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2200" y="5143500"/>
            <a:ext cx="584200" cy="384810"/>
          </a:xfrm>
          <a:custGeom>
            <a:avLst/>
            <a:gdLst/>
            <a:ahLst/>
            <a:cxnLst/>
            <a:rect l="l" t="t" r="r" b="b"/>
            <a:pathLst>
              <a:path w="584200" h="384810">
                <a:moveTo>
                  <a:pt x="5079" y="0"/>
                </a:moveTo>
                <a:lnTo>
                  <a:pt x="0" y="8889"/>
                </a:lnTo>
                <a:lnTo>
                  <a:pt x="579120" y="384809"/>
                </a:lnTo>
                <a:lnTo>
                  <a:pt x="584200" y="377190"/>
                </a:lnTo>
                <a:lnTo>
                  <a:pt x="50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800" y="4828540"/>
            <a:ext cx="118110" cy="1028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62320" y="4503420"/>
            <a:ext cx="582930" cy="383540"/>
          </a:xfrm>
          <a:custGeom>
            <a:avLst/>
            <a:gdLst/>
            <a:ahLst/>
            <a:cxnLst/>
            <a:rect l="l" t="t" r="r" b="b"/>
            <a:pathLst>
              <a:path w="582929" h="383539">
                <a:moveTo>
                  <a:pt x="5079" y="0"/>
                </a:moveTo>
                <a:lnTo>
                  <a:pt x="0" y="7619"/>
                </a:lnTo>
                <a:lnTo>
                  <a:pt x="577850" y="383539"/>
                </a:lnTo>
                <a:lnTo>
                  <a:pt x="582929" y="375919"/>
                </a:lnTo>
                <a:lnTo>
                  <a:pt x="50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6579" y="4659629"/>
            <a:ext cx="113030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12459" y="47510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59"/>
                </a:lnTo>
              </a:path>
            </a:pathLst>
          </a:custGeom>
          <a:ln w="101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34540" y="4084510"/>
            <a:ext cx="2556510" cy="9937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spcBef>
                <a:spcPts val="495"/>
              </a:spcBef>
            </a:pPr>
            <a:r>
              <a:rPr sz="1600" spc="-15" dirty="0">
                <a:latin typeface="Times New Roman"/>
                <a:cs typeface="Times New Roman"/>
              </a:rPr>
              <a:t>Step </a:t>
            </a:r>
            <a:r>
              <a:rPr sz="1600" spc="-10" dirty="0">
                <a:latin typeface="Times New Roman"/>
                <a:cs typeface="Times New Roman"/>
              </a:rPr>
              <a:t>6: </a:t>
            </a:r>
            <a:r>
              <a:rPr sz="1600" spc="-15" dirty="0">
                <a:latin typeface="Times New Roman"/>
                <a:cs typeface="Times New Roman"/>
              </a:rPr>
              <a:t>Relabel 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Symbol"/>
                <a:cs typeface="Symbol"/>
              </a:rPr>
              <a:t></a:t>
            </a:r>
            <a:r>
              <a:rPr sz="1600" i="1" spc="-15" dirty="0">
                <a:latin typeface="Times New Roman"/>
                <a:cs typeface="Times New Roman"/>
              </a:rPr>
              <a:t>=1</a:t>
            </a:r>
            <a:endParaRPr sz="1600">
              <a:latin typeface="Times New Roman"/>
              <a:cs typeface="Times New Roman"/>
            </a:endParaRPr>
          </a:p>
          <a:p>
            <a:pPr marL="607060">
              <a:spcBef>
                <a:spcPts val="380"/>
              </a:spcBef>
            </a:pPr>
            <a:r>
              <a:rPr sz="1600" spc="-15" dirty="0">
                <a:latin typeface="Times New Roman"/>
                <a:cs typeface="Times New Roman"/>
              </a:rPr>
              <a:t>Push </a:t>
            </a:r>
            <a:r>
              <a:rPr sz="1600" spc="-10" dirty="0">
                <a:latin typeface="Times New Roman"/>
                <a:cs typeface="Times New Roman"/>
              </a:rPr>
              <a:t>on </a:t>
            </a:r>
            <a:r>
              <a:rPr sz="1600" i="1" spc="-5" dirty="0">
                <a:latin typeface="Times New Roman"/>
                <a:cs typeface="Times New Roman"/>
              </a:rPr>
              <a:t>at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350" i="1" baseline="-24691" dirty="0">
                <a:latin typeface="Times New Roman"/>
                <a:cs typeface="Times New Roman"/>
              </a:rPr>
              <a:t>at</a:t>
            </a:r>
            <a:r>
              <a:rPr sz="1600" i="1" dirty="0">
                <a:latin typeface="Times New Roman"/>
                <a:cs typeface="Times New Roman"/>
              </a:rPr>
              <a:t>=4,</a:t>
            </a:r>
            <a:r>
              <a:rPr sz="1600" i="1" spc="-10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e=0</a:t>
            </a:r>
            <a:endParaRPr sz="1600">
              <a:latin typeface="Times New Roman"/>
              <a:cs typeface="Times New Roman"/>
            </a:endParaRPr>
          </a:p>
          <a:p>
            <a:pPr marR="5080" algn="r">
              <a:spcBef>
                <a:spcPts val="72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8399780" y="6383629"/>
            <a:ext cx="220979" cy="251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0489">
              <a:spcBef>
                <a:spcPts val="335"/>
              </a:spcBef>
            </a:pPr>
            <a:fld id="{81D60167-4931-47E6-BA6A-407CBD079E47}" type="slidenum">
              <a:rPr lang="en-IN" spc="-5" smtClean="0"/>
              <a:pPr marL="110489">
                <a:spcBef>
                  <a:spcPts val="335"/>
                </a:spcBef>
              </a:pPr>
              <a:t>36</a:t>
            </a:fld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6766559" y="497033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71159" y="5657406"/>
            <a:ext cx="415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40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71159" y="5816600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96560" y="3884930"/>
            <a:ext cx="441959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1905"/>
              </a:lnSpc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i="1" spc="-25" dirty="0">
                <a:latin typeface="Times New Roman"/>
                <a:cs typeface="Times New Roman"/>
              </a:rPr>
              <a:t>=1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03390" y="4800600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2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00929" y="4467859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4,</a:t>
            </a:r>
            <a:r>
              <a:rPr i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85359" y="535940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2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56959" y="4417059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5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56959" y="535940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1</a:t>
            </a:r>
            <a:r>
              <a:rPr i="1" spc="-15"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94959" y="4874259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5" dirty="0">
                <a:latin typeface="Times New Roman"/>
                <a:cs typeface="Times New Roman"/>
              </a:rPr>
              <a:t>3,</a:t>
            </a:r>
            <a:r>
              <a:rPr i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B7786-CE87-4ADE-AE8F-3701B01876B7}"/>
              </a:ext>
            </a:extLst>
          </p:cNvPr>
          <p:cNvSpPr txBox="1"/>
          <p:nvPr/>
        </p:nvSpPr>
        <p:spPr>
          <a:xfrm>
            <a:off x="6096000" y="13759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B737E-A9E0-4703-AD08-8A96FD9AFEB1}"/>
              </a:ext>
            </a:extLst>
          </p:cNvPr>
          <p:cNvSpPr txBox="1"/>
          <p:nvPr/>
        </p:nvSpPr>
        <p:spPr>
          <a:xfrm>
            <a:off x="5955030" y="290195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34364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AC48D1-9B4B-42BF-9663-DA31C9A3E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3300" y="2170380"/>
            <a:ext cx="704712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http://www.csd.uwo.ca/~yuri/Papers/pami04.pdf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Kolmogorov thesis for more detailed description (chapter 5):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http://pub.ist.ac.at/~vnk/papers/thesis.pdf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DEE31-489D-4060-B6E3-02344BF55165}"/>
              </a:ext>
            </a:extLst>
          </p:cNvPr>
          <p:cNvSpPr txBox="1"/>
          <p:nvPr/>
        </p:nvSpPr>
        <p:spPr>
          <a:xfrm>
            <a:off x="2667000" y="4191000"/>
            <a:ext cx="6400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/>
              <a:t>We have to implement the algorithm suggested in the research paper and reach the execution time values as stated in the research paper and validate it. </a:t>
            </a:r>
          </a:p>
        </p:txBody>
      </p:sp>
    </p:spTree>
    <p:extLst>
      <p:ext uri="{BB962C8B-B14F-4D97-AF65-F5344CB8AC3E}">
        <p14:creationId xmlns:p14="http://schemas.microsoft.com/office/powerpoint/2010/main" val="498821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9578-F767-404D-A7AB-A1D78D10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3555-885C-43C5-B0E3-07194DC7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</a:t>
            </a:r>
            <a:r>
              <a:rPr lang="en-IN" sz="6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132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726" y="440649"/>
            <a:ext cx="6751825" cy="793584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sz="5000" spc="-59" dirty="0"/>
              <a:t>Network </a:t>
            </a:r>
            <a:r>
              <a:rPr sz="5000" spc="-99" dirty="0"/>
              <a:t>Flow</a:t>
            </a:r>
            <a:r>
              <a:rPr lang="en-IN" sz="5000" spc="-208" dirty="0"/>
              <a:t> </a:t>
            </a:r>
            <a:r>
              <a:rPr sz="5000" spc="-79" dirty="0"/>
              <a:t>Problem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106">
              <a:lnSpc>
                <a:spcPts val="1932"/>
              </a:lnSpc>
            </a:pPr>
            <a:fld id="{81D60167-4931-47E6-BA6A-407CBD079E47}" type="slidenum">
              <a:rPr spc="-79" dirty="0"/>
              <a:pPr marL="166106">
                <a:lnSpc>
                  <a:spcPts val="1932"/>
                </a:lnSpc>
              </a:pPr>
              <a:t>4</a:t>
            </a:fld>
            <a:endParaRPr spc="-79" dirty="0"/>
          </a:p>
        </p:txBody>
      </p:sp>
      <p:sp>
        <p:nvSpPr>
          <p:cNvPr id="3" name="object 3"/>
          <p:cNvSpPr txBox="1"/>
          <p:nvPr/>
        </p:nvSpPr>
        <p:spPr>
          <a:xfrm>
            <a:off x="2149200" y="2055255"/>
            <a:ext cx="7499758" cy="35097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18370" marR="10067" indent="-294461">
              <a:lnSpc>
                <a:spcPct val="102600"/>
              </a:lnSpc>
              <a:spcBef>
                <a:spcPts val="109"/>
              </a:spcBef>
            </a:pPr>
            <a:r>
              <a:rPr sz="2400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lang="en-IN" sz="2400" spc="-79" dirty="0">
                <a:latin typeface="Arial"/>
                <a:cs typeface="Arial"/>
              </a:rPr>
              <a:t> </a:t>
            </a:r>
            <a:r>
              <a:rPr lang="en-IN" sz="2400" spc="-139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IN" sz="2400" spc="-139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: </a:t>
            </a:r>
            <a:r>
              <a:rPr lang="en-IN" sz="2400" spc="-178" dirty="0">
                <a:latin typeface="Arial"/>
                <a:cs typeface="Arial"/>
              </a:rPr>
              <a:t>A</a:t>
            </a:r>
            <a:r>
              <a:rPr sz="2400" spc="-178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directed </a:t>
            </a:r>
            <a:r>
              <a:rPr sz="2400" spc="-109" dirty="0">
                <a:latin typeface="Arial"/>
                <a:cs typeface="Arial"/>
              </a:rPr>
              <a:t>graph </a:t>
            </a:r>
            <a:r>
              <a:rPr lang="en-IN" sz="2400" i="1" spc="238" dirty="0">
                <a:latin typeface="Times New Roman"/>
                <a:cs typeface="Times New Roman"/>
              </a:rPr>
              <a:t> </a:t>
            </a:r>
            <a:r>
              <a:rPr sz="2400" i="1" spc="238" dirty="0">
                <a:latin typeface="Times New Roman"/>
                <a:cs typeface="Times New Roman"/>
              </a:rPr>
              <a:t>t </a:t>
            </a:r>
            <a:r>
              <a:rPr sz="2400" spc="277" dirty="0">
                <a:latin typeface="Georgia"/>
                <a:cs typeface="Georgia"/>
              </a:rPr>
              <a:t>= </a:t>
            </a:r>
            <a:r>
              <a:rPr sz="2400" spc="30" dirty="0">
                <a:latin typeface="Georgia"/>
                <a:cs typeface="Georgia"/>
              </a:rPr>
              <a:t>(</a:t>
            </a:r>
            <a:r>
              <a:rPr sz="2400" i="1" spc="30" dirty="0">
                <a:latin typeface="Times New Roman"/>
                <a:cs typeface="Times New Roman"/>
              </a:rPr>
              <a:t>V, </a:t>
            </a:r>
            <a:r>
              <a:rPr sz="2400" i="1" spc="129" dirty="0">
                <a:latin typeface="Times New Roman"/>
                <a:cs typeface="Times New Roman"/>
              </a:rPr>
              <a:t>E</a:t>
            </a:r>
            <a:r>
              <a:rPr sz="2400" spc="129" dirty="0">
                <a:latin typeface="Georgia"/>
                <a:cs typeface="Georgia"/>
              </a:rPr>
              <a:t>)</a:t>
            </a:r>
            <a:r>
              <a:rPr sz="2400" spc="129" dirty="0">
                <a:latin typeface="Arial"/>
                <a:cs typeface="Arial"/>
              </a:rPr>
              <a:t>, </a:t>
            </a:r>
            <a:r>
              <a:rPr sz="2400" spc="-149" dirty="0">
                <a:latin typeface="Arial"/>
                <a:cs typeface="Arial"/>
              </a:rPr>
              <a:t>where </a:t>
            </a:r>
            <a:r>
              <a:rPr sz="2400" spc="-168" dirty="0">
                <a:latin typeface="Arial"/>
                <a:cs typeface="Arial"/>
              </a:rPr>
              <a:t>each </a:t>
            </a:r>
            <a:r>
              <a:rPr sz="2400" spc="-188" dirty="0">
                <a:latin typeface="Arial"/>
                <a:cs typeface="Arial"/>
              </a:rPr>
              <a:t>edge  </a:t>
            </a:r>
            <a:r>
              <a:rPr sz="2400" i="1" spc="40" dirty="0">
                <a:latin typeface="Times New Roman"/>
                <a:cs typeface="Times New Roman"/>
              </a:rPr>
              <a:t>e </a:t>
            </a:r>
            <a:r>
              <a:rPr sz="2400" spc="-119" dirty="0">
                <a:latin typeface="Arial"/>
                <a:cs typeface="Arial"/>
              </a:rPr>
              <a:t>is </a:t>
            </a:r>
            <a:r>
              <a:rPr sz="2400" spc="-129" dirty="0">
                <a:latin typeface="Arial"/>
                <a:cs typeface="Arial"/>
              </a:rPr>
              <a:t>associated </a:t>
            </a:r>
            <a:r>
              <a:rPr sz="2400" dirty="0">
                <a:latin typeface="Arial"/>
                <a:cs typeface="Arial"/>
              </a:rPr>
              <a:t>with </a:t>
            </a:r>
            <a:r>
              <a:rPr sz="2400" spc="-20" dirty="0">
                <a:latin typeface="Arial"/>
                <a:cs typeface="Arial"/>
              </a:rPr>
              <a:t>its </a:t>
            </a:r>
            <a:r>
              <a:rPr sz="2400" spc="-89" dirty="0">
                <a:latin typeface="Arial"/>
                <a:cs typeface="Arial"/>
              </a:rPr>
              <a:t>capacity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Georgia"/>
                <a:cs typeface="Georgia"/>
              </a:rPr>
              <a:t>) </a:t>
            </a:r>
            <a:r>
              <a:rPr sz="2400" i="1" spc="208" dirty="0">
                <a:latin typeface="Times New Roman"/>
                <a:cs typeface="Times New Roman"/>
              </a:rPr>
              <a:t>&gt; </a:t>
            </a:r>
            <a:r>
              <a:rPr sz="2400" spc="-139" dirty="0">
                <a:latin typeface="Georgia"/>
                <a:cs typeface="Georgia"/>
              </a:rPr>
              <a:t>0</a:t>
            </a:r>
            <a:r>
              <a:rPr sz="2400" spc="-139" dirty="0">
                <a:latin typeface="Arial"/>
                <a:cs typeface="Arial"/>
              </a:rPr>
              <a:t>. </a:t>
            </a:r>
            <a:r>
              <a:rPr sz="2400" spc="-119" dirty="0">
                <a:latin typeface="Arial"/>
                <a:cs typeface="Arial"/>
              </a:rPr>
              <a:t>Two special </a:t>
            </a:r>
            <a:r>
              <a:rPr sz="2400" spc="-168" dirty="0">
                <a:latin typeface="Arial"/>
                <a:cs typeface="Arial"/>
              </a:rPr>
              <a:t>nodes  </a:t>
            </a:r>
            <a:r>
              <a:rPr sz="2400" spc="-149" dirty="0">
                <a:latin typeface="Arial"/>
                <a:cs typeface="Arial"/>
              </a:rPr>
              <a:t>source </a:t>
            </a:r>
            <a:r>
              <a:rPr sz="2400" i="1" spc="159" dirty="0">
                <a:latin typeface="Times New Roman"/>
                <a:cs typeface="Times New Roman"/>
              </a:rPr>
              <a:t>s </a:t>
            </a:r>
            <a:r>
              <a:rPr sz="2400" spc="-129" dirty="0">
                <a:latin typeface="Arial"/>
                <a:cs typeface="Arial"/>
              </a:rPr>
              <a:t>and </a:t>
            </a:r>
            <a:r>
              <a:rPr sz="2400" spc="-99" dirty="0">
                <a:latin typeface="Arial"/>
                <a:cs typeface="Arial"/>
              </a:rPr>
              <a:t>sink </a:t>
            </a:r>
            <a:r>
              <a:rPr sz="2400" i="1" spc="168" dirty="0">
                <a:latin typeface="Times New Roman"/>
                <a:cs typeface="Times New Roman"/>
              </a:rPr>
              <a:t>t </a:t>
            </a:r>
            <a:r>
              <a:rPr sz="2400" spc="-168" dirty="0">
                <a:latin typeface="Arial"/>
                <a:cs typeface="Arial"/>
              </a:rPr>
              <a:t>are </a:t>
            </a:r>
            <a:r>
              <a:rPr sz="2400" spc="-119" dirty="0">
                <a:latin typeface="Arial"/>
                <a:cs typeface="Arial"/>
              </a:rPr>
              <a:t>given </a:t>
            </a:r>
            <a:r>
              <a:rPr sz="2400" spc="89" dirty="0">
                <a:latin typeface="Georgia"/>
                <a:cs typeface="Georgia"/>
              </a:rPr>
              <a:t>(</a:t>
            </a:r>
            <a:r>
              <a:rPr sz="2400" i="1" spc="89" dirty="0">
                <a:latin typeface="Times New Roman"/>
                <a:cs typeface="Times New Roman"/>
              </a:rPr>
              <a:t>s </a:t>
            </a:r>
            <a:r>
              <a:rPr sz="2400" spc="129" dirty="0">
                <a:latin typeface="Arial"/>
                <a:cs typeface="Arial"/>
              </a:rPr>
              <a:t>ƒ</a:t>
            </a:r>
            <a:r>
              <a:rPr sz="2400" spc="129" dirty="0">
                <a:latin typeface="Georgia"/>
                <a:cs typeface="Georgia"/>
              </a:rPr>
              <a:t>=</a:t>
            </a:r>
            <a:r>
              <a:rPr sz="2400" spc="337" dirty="0">
                <a:latin typeface="Georgia"/>
                <a:cs typeface="Georgia"/>
              </a:rPr>
              <a:t> </a:t>
            </a:r>
            <a:r>
              <a:rPr sz="2400" i="1" spc="99" dirty="0">
                <a:latin typeface="Times New Roman"/>
                <a:cs typeface="Times New Roman"/>
              </a:rPr>
              <a:t>t</a:t>
            </a:r>
            <a:r>
              <a:rPr sz="2400" spc="99" dirty="0"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79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5168">
              <a:lnSpc>
                <a:spcPts val="2497"/>
              </a:lnSpc>
            </a:pPr>
            <a:r>
              <a:rPr sz="2400" baseline="6944" dirty="0">
                <a:solidFill>
                  <a:srgbClr val="214796"/>
                </a:solidFill>
                <a:latin typeface="DejaVu Sans"/>
                <a:cs typeface="DejaVu Sans"/>
              </a:rPr>
              <a:t> </a:t>
            </a:r>
            <a:r>
              <a:rPr sz="2400" spc="-89" dirty="0">
                <a:latin typeface="Arial"/>
                <a:cs typeface="Arial"/>
              </a:rPr>
              <a:t>Problem: Maximize </a:t>
            </a:r>
            <a:r>
              <a:rPr sz="2400" spc="-69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total </a:t>
            </a:r>
            <a:r>
              <a:rPr sz="2400" spc="-79" dirty="0">
                <a:latin typeface="Arial"/>
                <a:cs typeface="Arial"/>
              </a:rPr>
              <a:t>amount </a:t>
            </a:r>
            <a:r>
              <a:rPr sz="2400" spc="-50" dirty="0">
                <a:latin typeface="Arial"/>
                <a:cs typeface="Arial"/>
              </a:rPr>
              <a:t>of </a:t>
            </a:r>
            <a:r>
              <a:rPr sz="2400" spc="-59" dirty="0">
                <a:latin typeface="Arial"/>
                <a:cs typeface="Arial"/>
              </a:rPr>
              <a:t>flow </a:t>
            </a:r>
            <a:r>
              <a:rPr sz="2400" spc="-50" dirty="0">
                <a:latin typeface="Arial"/>
                <a:cs typeface="Arial"/>
              </a:rPr>
              <a:t>from </a:t>
            </a:r>
            <a:r>
              <a:rPr sz="2400" i="1" spc="159" dirty="0">
                <a:latin typeface="Times New Roman"/>
                <a:cs typeface="Times New Roman"/>
              </a:rPr>
              <a:t>s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139" dirty="0">
                <a:latin typeface="Arial"/>
                <a:cs typeface="Arial"/>
              </a:rPr>
              <a:t> </a:t>
            </a:r>
            <a:r>
              <a:rPr sz="2400" i="1" spc="168" dirty="0"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  <a:p>
            <a:pPr marL="318370">
              <a:lnSpc>
                <a:spcPts val="2497"/>
              </a:lnSpc>
            </a:pPr>
            <a:r>
              <a:rPr sz="2400" spc="-89" dirty="0">
                <a:latin typeface="Arial"/>
                <a:cs typeface="Arial"/>
              </a:rPr>
              <a:t>subject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69" dirty="0">
                <a:latin typeface="Arial"/>
                <a:cs typeface="Arial"/>
              </a:rPr>
              <a:t>two</a:t>
            </a:r>
            <a:r>
              <a:rPr sz="2400" spc="-129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constraints</a:t>
            </a:r>
            <a:endParaRPr sz="2400" dirty="0">
              <a:latin typeface="Arial"/>
              <a:cs typeface="Arial"/>
            </a:endParaRPr>
          </a:p>
          <a:p>
            <a:pPr marL="867023" indent="-263001">
              <a:lnSpc>
                <a:spcPts val="2378"/>
              </a:lnSpc>
              <a:spcBef>
                <a:spcPts val="347"/>
              </a:spcBef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2400" spc="-89" dirty="0">
                <a:latin typeface="Arial"/>
                <a:cs typeface="Arial"/>
              </a:rPr>
              <a:t>Flow </a:t>
            </a:r>
            <a:r>
              <a:rPr sz="2400" spc="-109" dirty="0">
                <a:latin typeface="Arial"/>
                <a:cs typeface="Arial"/>
              </a:rPr>
              <a:t>on </a:t>
            </a:r>
            <a:r>
              <a:rPr sz="2400" spc="-168" dirty="0">
                <a:latin typeface="Arial"/>
                <a:cs typeface="Arial"/>
              </a:rPr>
              <a:t>edge </a:t>
            </a:r>
            <a:r>
              <a:rPr sz="2400" i="1" spc="40" dirty="0">
                <a:latin typeface="Times New Roman"/>
                <a:cs typeface="Times New Roman"/>
              </a:rPr>
              <a:t>e </a:t>
            </a:r>
            <a:r>
              <a:rPr sz="2400" spc="-69" dirty="0">
                <a:latin typeface="Arial"/>
                <a:cs typeface="Arial"/>
              </a:rPr>
              <a:t>doesn’t </a:t>
            </a:r>
            <a:r>
              <a:rPr sz="2400" spc="-168" dirty="0">
                <a:latin typeface="Arial"/>
                <a:cs typeface="Arial"/>
              </a:rPr>
              <a:t>exceed</a:t>
            </a:r>
            <a:r>
              <a:rPr sz="2400" spc="-198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Georgia"/>
                <a:cs typeface="Georgia"/>
              </a:rPr>
              <a:t>)</a:t>
            </a:r>
          </a:p>
          <a:p>
            <a:pPr marL="867023" indent="-263001">
              <a:lnSpc>
                <a:spcPts val="2378"/>
              </a:lnSpc>
              <a:buClr>
                <a:srgbClr val="214796"/>
              </a:buClr>
              <a:buChar char="–"/>
              <a:tabLst>
                <a:tab pos="868282" algn="l"/>
              </a:tabLst>
            </a:pPr>
            <a:r>
              <a:rPr sz="2400" spc="-109" dirty="0">
                <a:latin typeface="Arial"/>
                <a:cs typeface="Arial"/>
              </a:rPr>
              <a:t>For </a:t>
            </a:r>
            <a:r>
              <a:rPr sz="2400" spc="-129" dirty="0">
                <a:latin typeface="Arial"/>
                <a:cs typeface="Arial"/>
              </a:rPr>
              <a:t>every </a:t>
            </a:r>
            <a:r>
              <a:rPr sz="2400" spc="-119" dirty="0">
                <a:latin typeface="Arial"/>
                <a:cs typeface="Arial"/>
              </a:rPr>
              <a:t>node </a:t>
            </a:r>
            <a:r>
              <a:rPr sz="2400" i="1" spc="69" dirty="0">
                <a:latin typeface="Times New Roman"/>
                <a:cs typeface="Times New Roman"/>
              </a:rPr>
              <a:t>v </a:t>
            </a:r>
            <a:r>
              <a:rPr sz="2400" spc="129" dirty="0">
                <a:latin typeface="Arial"/>
                <a:cs typeface="Arial"/>
              </a:rPr>
              <a:t>ƒ</a:t>
            </a:r>
            <a:r>
              <a:rPr sz="2400" spc="129" dirty="0">
                <a:latin typeface="Georgia"/>
                <a:cs typeface="Georgia"/>
              </a:rPr>
              <a:t>= </a:t>
            </a:r>
            <a:r>
              <a:rPr sz="2400" i="1" spc="99" dirty="0">
                <a:latin typeface="Times New Roman"/>
                <a:cs typeface="Times New Roman"/>
              </a:rPr>
              <a:t>s, </a:t>
            </a:r>
            <a:r>
              <a:rPr sz="2400" i="1" spc="69" dirty="0">
                <a:latin typeface="Times New Roman"/>
                <a:cs typeface="Times New Roman"/>
              </a:rPr>
              <a:t>t</a:t>
            </a:r>
            <a:r>
              <a:rPr sz="2400" spc="69" dirty="0">
                <a:latin typeface="Arial"/>
                <a:cs typeface="Arial"/>
              </a:rPr>
              <a:t>, </a:t>
            </a:r>
            <a:r>
              <a:rPr sz="2400" spc="-79" dirty="0">
                <a:latin typeface="Arial"/>
                <a:cs typeface="Arial"/>
              </a:rPr>
              <a:t>incoming </a:t>
            </a:r>
            <a:r>
              <a:rPr sz="2400" spc="-59" dirty="0">
                <a:latin typeface="Arial"/>
                <a:cs typeface="Arial"/>
              </a:rPr>
              <a:t>flow </a:t>
            </a:r>
            <a:r>
              <a:rPr sz="2400" spc="-109" dirty="0">
                <a:latin typeface="Arial"/>
                <a:cs typeface="Arial"/>
              </a:rPr>
              <a:t>is equal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59" dirty="0">
                <a:latin typeface="Arial"/>
                <a:cs typeface="Arial"/>
              </a:rPr>
              <a:t>outgoing</a:t>
            </a:r>
            <a:r>
              <a:rPr sz="2400" spc="377" dirty="0">
                <a:latin typeface="Arial"/>
                <a:cs typeface="Arial"/>
              </a:rPr>
              <a:t> </a:t>
            </a:r>
            <a:r>
              <a:rPr sz="2400" spc="-258" dirty="0">
                <a:latin typeface="Arial"/>
                <a:cs typeface="Arial"/>
              </a:rPr>
              <a:t>flow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5214E-6607-42DF-990B-3EB700FAC198}"/>
              </a:ext>
            </a:extLst>
          </p:cNvPr>
          <p:cNvSpPr txBox="1"/>
          <p:nvPr/>
        </p:nvSpPr>
        <p:spPr>
          <a:xfrm>
            <a:off x="1404439" y="1167690"/>
            <a:ext cx="8496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US" sz="2500" spc="-10" dirty="0">
                <a:latin typeface="Arial"/>
                <a:cs typeface="Arial"/>
              </a:rPr>
              <a:t>                   A </a:t>
            </a:r>
            <a:r>
              <a:rPr lang="en-US" sz="2500" spc="-35" dirty="0">
                <a:latin typeface="Arial"/>
                <a:cs typeface="Arial"/>
              </a:rPr>
              <a:t>type </a:t>
            </a:r>
            <a:r>
              <a:rPr lang="en-US" sz="2500" spc="-25" dirty="0">
                <a:latin typeface="Arial"/>
                <a:cs typeface="Arial"/>
              </a:rPr>
              <a:t>of </a:t>
            </a:r>
            <a:r>
              <a:rPr lang="en-US" sz="2500" spc="-50" dirty="0">
                <a:latin typeface="Arial"/>
                <a:cs typeface="Arial"/>
              </a:rPr>
              <a:t>network </a:t>
            </a:r>
            <a:r>
              <a:rPr lang="en-US" sz="2500" spc="-20" dirty="0">
                <a:latin typeface="Arial"/>
                <a:cs typeface="Arial"/>
              </a:rPr>
              <a:t>optimization</a:t>
            </a:r>
            <a:r>
              <a:rPr lang="en-US" sz="2500" spc="-105" dirty="0">
                <a:latin typeface="Arial"/>
                <a:cs typeface="Arial"/>
              </a:rPr>
              <a:t> </a:t>
            </a:r>
            <a:r>
              <a:rPr lang="en-US" sz="2500" spc="-55" dirty="0">
                <a:latin typeface="Arial"/>
                <a:cs typeface="Arial"/>
              </a:rPr>
              <a:t>problem</a:t>
            </a:r>
            <a:endParaRPr lang="en-US" sz="25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3936-9FF8-4C65-9664-8493C59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Max-flow min-cut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EC78-B1D4-40D0-AE16-C6AC8F0A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4524"/>
            <a:ext cx="10058400" cy="234212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It states that in a flow network, the maximum amount of flow passing from the 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 to the 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sink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 is equal to the total weight of the edges in the minimum cut, i.e. the smallest total weight of the edges which if removed would disconnect the source from the sink.</a:t>
            </a:r>
          </a:p>
          <a:p>
            <a:pPr lvl="8"/>
            <a:endParaRPr lang="en-US" sz="20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71400" lvl="8" indent="0">
              <a:buNone/>
            </a:pPr>
            <a:r>
              <a:rPr lang="en-US" sz="2000" spc="-50" dirty="0">
                <a:latin typeface="Arial" panose="020B0604020202020204" pitchFamily="34" charset="0"/>
                <a:cs typeface="Arial" panose="020B0604020202020204" pitchFamily="34" charset="0"/>
              </a:rPr>
              <a:t>	            Theorem: </a:t>
            </a:r>
            <a:r>
              <a:rPr lang="en-US" sz="2000" spc="-40" dirty="0">
                <a:latin typeface="Arial" panose="020B0604020202020204" pitchFamily="34" charset="0"/>
                <a:cs typeface="Arial" panose="020B0604020202020204" pitchFamily="34" charset="0"/>
              </a:rPr>
              <a:t>(maximum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flow) </a:t>
            </a:r>
            <a:r>
              <a:rPr lang="en-US" sz="2000" spc="14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(minimum</a:t>
            </a:r>
            <a:r>
              <a:rPr lang="en-US" sz="20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cut)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49701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448-5138-4A5C-ACB4-8E8A34B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7314"/>
            <a:ext cx="10058400" cy="910046"/>
          </a:xfrm>
        </p:spPr>
        <p:txBody>
          <a:bodyPr/>
          <a:lstStyle/>
          <a:p>
            <a:pPr algn="ctr"/>
            <a:r>
              <a:rPr lang="en-IN" spc="-15" dirty="0"/>
              <a:t>Minimum</a:t>
            </a:r>
            <a:r>
              <a:rPr lang="en-IN" spc="-100" dirty="0"/>
              <a:t> </a:t>
            </a:r>
            <a:r>
              <a:rPr lang="en-IN" spc="-5" dirty="0"/>
              <a:t>Cut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551C-3E0F-4CF2-86A4-4DAD231A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7109"/>
            <a:ext cx="10058400" cy="1813559"/>
          </a:xfrm>
        </p:spPr>
        <p:txBody>
          <a:bodyPr/>
          <a:lstStyle/>
          <a:p>
            <a:pPr marL="160655" marR="5080" indent="-148590">
              <a:lnSpc>
                <a:spcPct val="102699"/>
              </a:lnSpc>
              <a:spcBef>
                <a:spcPts val="55"/>
              </a:spcBef>
            </a:pP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pc="-105" dirty="0">
                <a:latin typeface="Arial" panose="020B0604020202020204" pitchFamily="34" charset="0"/>
                <a:cs typeface="Arial" panose="020B0604020202020204" pitchFamily="34" charset="0"/>
              </a:rPr>
              <a:t>edges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removing </a:t>
            </a: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edges,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is no 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path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i="1" spc="8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spc="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85" dirty="0">
                <a:latin typeface="Arial" panose="020B0604020202020204" pitchFamily="34" charset="0"/>
                <a:cs typeface="Arial" panose="020B0604020202020204" pitchFamily="34" charset="0"/>
              </a:rPr>
              <a:t>sink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2400" baseline="6944" dirty="0">
                <a:solidFill>
                  <a:srgbClr val="2147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removing </a:t>
            </a:r>
            <a:r>
              <a:rPr lang="en-US" i="1" spc="2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equal </a:t>
            </a:r>
            <a:r>
              <a:rPr lang="en-US" spc="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en-US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minimum cut possible is equal to the maximum flow through the graph.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9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17AF-A862-4DF4-8C7E-634643F4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 of Min Cut -</a:t>
            </a:r>
          </a:p>
        </p:txBody>
      </p:sp>
      <p:pic>
        <p:nvPicPr>
          <p:cNvPr id="3074" name="Picture 2" descr="minCut">
            <a:extLst>
              <a:ext uri="{FF2B5EF4-FFF2-40B4-BE49-F238E27FC236}">
                <a16:creationId xmlns:a16="http://schemas.microsoft.com/office/drawing/2014/main" id="{EF003960-5C23-4DE4-A286-AB2BC360B3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1246" y="2595154"/>
            <a:ext cx="5886994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462AC0-30B1-491E-85C7-68FD8DD88154}"/>
              </a:ext>
            </a:extLst>
          </p:cNvPr>
          <p:cNvSpPr txBox="1"/>
          <p:nvPr/>
        </p:nvSpPr>
        <p:spPr>
          <a:xfrm>
            <a:off x="8987247" y="4859383"/>
            <a:ext cx="253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Cost of min cut = 12+7+4</a:t>
            </a:r>
          </a:p>
          <a:p>
            <a:r>
              <a:rPr lang="en-IN" dirty="0"/>
              <a:t>		  	  =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EA92E-6610-4E8B-A1A5-5A04338284C3}"/>
              </a:ext>
            </a:extLst>
          </p:cNvPr>
          <p:cNvSpPr txBox="1"/>
          <p:nvPr/>
        </p:nvSpPr>
        <p:spPr>
          <a:xfrm>
            <a:off x="949234" y="2154108"/>
            <a:ext cx="253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-35" dirty="0">
                <a:latin typeface="Arial"/>
                <a:cs typeface="Arial"/>
              </a:rPr>
              <a:t>(red </a:t>
            </a:r>
            <a:r>
              <a:rPr lang="en-IN" spc="-105" dirty="0">
                <a:latin typeface="Arial"/>
                <a:cs typeface="Arial"/>
              </a:rPr>
              <a:t>edges </a:t>
            </a:r>
            <a:r>
              <a:rPr lang="en-IN" spc="-85" dirty="0">
                <a:latin typeface="Arial"/>
                <a:cs typeface="Arial"/>
              </a:rPr>
              <a:t>are</a:t>
            </a:r>
            <a:r>
              <a:rPr lang="en-IN" spc="5" dirty="0">
                <a:latin typeface="Arial"/>
                <a:cs typeface="Arial"/>
              </a:rPr>
              <a:t> </a:t>
            </a:r>
            <a:r>
              <a:rPr lang="en-IN" spc="-55" dirty="0">
                <a:latin typeface="Arial"/>
                <a:cs typeface="Arial"/>
              </a:rPr>
              <a:t>removed)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8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23FEAED-4B7C-4144-B7C7-442D7A73C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72419"/>
              </p:ext>
            </p:extLst>
          </p:nvPr>
        </p:nvGraphicFramePr>
        <p:xfrm>
          <a:off x="1617663" y="38100"/>
          <a:ext cx="8296275" cy="622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Slide" r:id="rId3" imgW="1403710" imgH="1053068" progId="PowerPoint.Slide.12">
                  <p:embed/>
                </p:oleObj>
              </mc:Choice>
              <mc:Fallback>
                <p:oleObj name="Slide" r:id="rId3" imgW="1403710" imgH="1053068" progId="PowerPoint.Slid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663" y="38100"/>
                        <a:ext cx="8296275" cy="622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74DADE-0F99-4B2D-BF35-A1BD4D4D613F}"/>
              </a:ext>
            </a:extLst>
          </p:cNvPr>
          <p:cNvSpPr txBox="1"/>
          <p:nvPr/>
        </p:nvSpPr>
        <p:spPr>
          <a:xfrm>
            <a:off x="3837622" y="5463847"/>
            <a:ext cx="38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Flow = 11+1+7+4 = 23 = Min Cut</a:t>
            </a:r>
          </a:p>
        </p:txBody>
      </p:sp>
    </p:spTree>
    <p:extLst>
      <p:ext uri="{BB962C8B-B14F-4D97-AF65-F5344CB8AC3E}">
        <p14:creationId xmlns:p14="http://schemas.microsoft.com/office/powerpoint/2010/main" val="215052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DD84-2078-45F9-9A24-81565D9E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97986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IN" sz="5500" dirty="0"/>
              <a:t>Some Well Known Algorithms for Maximum Flow</a:t>
            </a:r>
          </a:p>
        </p:txBody>
      </p:sp>
    </p:spTree>
    <p:extLst>
      <p:ext uri="{BB962C8B-B14F-4D97-AF65-F5344CB8AC3E}">
        <p14:creationId xmlns:p14="http://schemas.microsoft.com/office/powerpoint/2010/main" val="2801724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3268</TotalTime>
  <Words>1928</Words>
  <Application>Microsoft Office PowerPoint</Application>
  <PresentationFormat>Widescreen</PresentationFormat>
  <Paragraphs>523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Corbel</vt:lpstr>
      <vt:lpstr>DejaVu Sans</vt:lpstr>
      <vt:lpstr>Georgia</vt:lpstr>
      <vt:lpstr>Symbol</vt:lpstr>
      <vt:lpstr>Times New Roman</vt:lpstr>
      <vt:lpstr>Trebuchet MS</vt:lpstr>
      <vt:lpstr>Verdana</vt:lpstr>
      <vt:lpstr>Wingdings 3</vt:lpstr>
      <vt:lpstr>Retrospect</vt:lpstr>
      <vt:lpstr>Basis</vt:lpstr>
      <vt:lpstr>Berlin</vt:lpstr>
      <vt:lpstr>Facet</vt:lpstr>
      <vt:lpstr>Microsoft PowerPoint Slide</vt:lpstr>
      <vt:lpstr>MathType 5.0 Equation</vt:lpstr>
      <vt:lpstr>Maximising Network Flow Problem</vt:lpstr>
      <vt:lpstr>PowerPoint Presentation</vt:lpstr>
      <vt:lpstr>PowerPoint Presentation</vt:lpstr>
      <vt:lpstr>Network Flow Problem</vt:lpstr>
      <vt:lpstr>Max-flow min-cut theorem</vt:lpstr>
      <vt:lpstr>Minimum Cut</vt:lpstr>
      <vt:lpstr>An example of Min Cut -</vt:lpstr>
      <vt:lpstr>PowerPoint Presentation</vt:lpstr>
      <vt:lpstr>Some Well Known Algorithms for Maximum Flow</vt:lpstr>
      <vt:lpstr>Ford-Fulkerson Algorithm</vt:lpstr>
      <vt:lpstr>Back Edges</vt:lpstr>
      <vt:lpstr>Ford-Fulkerson Pseudocode</vt:lpstr>
      <vt:lpstr>Analysis</vt:lpstr>
      <vt:lpstr>Edmonds-Karp algorithm</vt:lpstr>
      <vt:lpstr>PowerPoint Presentation</vt:lpstr>
      <vt:lpstr>Non-decreasing shortest paths</vt:lpstr>
      <vt:lpstr>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Dinic’s Flow Algorithm</vt:lpstr>
      <vt:lpstr>PowerPoint Presentation</vt:lpstr>
      <vt:lpstr>Dinic’s Flow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Push-Relabel Algorithm</vt:lpstr>
      <vt:lpstr>Preflow Basics</vt:lpstr>
      <vt:lpstr>Distance Labels and Preflow</vt:lpstr>
      <vt:lpstr>Generic Preflow-Push</vt:lpstr>
      <vt:lpstr>Example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Gupta</dc:creator>
  <cp:lastModifiedBy>Shreya Sharma</cp:lastModifiedBy>
  <cp:revision>56</cp:revision>
  <dcterms:created xsi:type="dcterms:W3CDTF">2019-02-12T06:19:05Z</dcterms:created>
  <dcterms:modified xsi:type="dcterms:W3CDTF">2019-02-15T05:57:01Z</dcterms:modified>
</cp:coreProperties>
</file>