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Catamaran"/>
      <p:regular r:id="rId25"/>
      <p:bold r:id="rId26"/>
    </p:embeddedFont>
    <p:embeddedFont>
      <p:font typeface="Proxima Nova"/>
      <p:regular r:id="rId27"/>
      <p:bold r:id="rId28"/>
      <p:italic r:id="rId29"/>
      <p:boldItalic r:id="rId30"/>
    </p:embeddedFont>
    <p:embeddedFont>
      <p:font typeface="Roboto"/>
      <p:regular r:id="rId31"/>
      <p:bold r:id="rId32"/>
      <p:italic r:id="rId33"/>
      <p:boldItalic r:id="rId34"/>
    </p:embeddedFont>
    <p:embeddedFont>
      <p:font typeface="Fira Sans Extra Condensed Medium"/>
      <p:regular r:id="rId35"/>
      <p:bold r:id="rId36"/>
      <p:italic r:id="rId37"/>
      <p:boldItalic r:id="rId38"/>
    </p:embeddedFont>
    <p:embeddedFont>
      <p:font typeface="Poppins Light"/>
      <p:regular r:id="rId39"/>
      <p:bold r:id="rId40"/>
      <p:italic r:id="rId41"/>
      <p:boldItalic r:id="rId42"/>
    </p:embeddedFont>
    <p:embeddedFont>
      <p:font typeface="Pacifico"/>
      <p:regular r:id="rId43"/>
    </p:embeddedFont>
    <p:embeddedFont>
      <p:font typeface="Livvic"/>
      <p:regular r:id="rId44"/>
      <p:bold r:id="rId45"/>
      <p:italic r:id="rId46"/>
      <p:boldItalic r:id="rId47"/>
    </p:embeddedFont>
    <p:embeddedFont>
      <p:font typeface="Proxima Nova Semibold"/>
      <p:regular r:id="rId48"/>
      <p:bold r:id="rId49"/>
      <p:boldItalic r:id="rId50"/>
    </p:embeddedFont>
    <p:embeddedFont>
      <p:font typeface="Catamaran Light"/>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Light-bold.fntdata"/><Relationship Id="rId42" Type="http://schemas.openxmlformats.org/officeDocument/2006/relationships/font" Target="fonts/PoppinsLight-boldItalic.fntdata"/><Relationship Id="rId41" Type="http://schemas.openxmlformats.org/officeDocument/2006/relationships/font" Target="fonts/PoppinsLight-italic.fntdata"/><Relationship Id="rId44" Type="http://schemas.openxmlformats.org/officeDocument/2006/relationships/font" Target="fonts/Livvic-regular.fntdata"/><Relationship Id="rId43" Type="http://schemas.openxmlformats.org/officeDocument/2006/relationships/font" Target="fonts/Pacifico-regular.fntdata"/><Relationship Id="rId46" Type="http://schemas.openxmlformats.org/officeDocument/2006/relationships/font" Target="fonts/Livvic-italic.fntdata"/><Relationship Id="rId45" Type="http://schemas.openxmlformats.org/officeDocument/2006/relationships/font" Target="fonts/Livvic-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ProximaNovaSemibold-regular.fntdata"/><Relationship Id="rId47" Type="http://schemas.openxmlformats.org/officeDocument/2006/relationships/font" Target="fonts/Livvic-boldItalic.fntdata"/><Relationship Id="rId49" Type="http://schemas.openxmlformats.org/officeDocument/2006/relationships/font" Target="fonts/ProximaNova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ProximaNova-boldItalic.fntdata"/><Relationship Id="rId33" Type="http://schemas.openxmlformats.org/officeDocument/2006/relationships/font" Target="fonts/Roboto-italic.fntdata"/><Relationship Id="rId32" Type="http://schemas.openxmlformats.org/officeDocument/2006/relationships/font" Target="fonts/Roboto-bold.fntdata"/><Relationship Id="rId35" Type="http://schemas.openxmlformats.org/officeDocument/2006/relationships/font" Target="fonts/FiraSansExtraCondensedMedium-regular.fntdata"/><Relationship Id="rId34" Type="http://schemas.openxmlformats.org/officeDocument/2006/relationships/font" Target="fonts/Roboto-boldItalic.fntdata"/><Relationship Id="rId37" Type="http://schemas.openxmlformats.org/officeDocument/2006/relationships/font" Target="fonts/FiraSansExtraCondensedMedium-italic.fntdata"/><Relationship Id="rId36" Type="http://schemas.openxmlformats.org/officeDocument/2006/relationships/font" Target="fonts/FiraSansExtraCondensedMedium-bold.fntdata"/><Relationship Id="rId39" Type="http://schemas.openxmlformats.org/officeDocument/2006/relationships/font" Target="fonts/PoppinsLight-regular.fntdata"/><Relationship Id="rId38" Type="http://schemas.openxmlformats.org/officeDocument/2006/relationships/font" Target="fonts/FiraSansExtraCondensed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Catamaran-bold.fntdata"/><Relationship Id="rId25" Type="http://schemas.openxmlformats.org/officeDocument/2006/relationships/font" Target="fonts/Catamaran-regular.fntdata"/><Relationship Id="rId28" Type="http://schemas.openxmlformats.org/officeDocument/2006/relationships/font" Target="fonts/ProximaNova-bold.fntdata"/><Relationship Id="rId27" Type="http://schemas.openxmlformats.org/officeDocument/2006/relationships/font" Target="fonts/ProximaNova-regular.fntdata"/><Relationship Id="rId29" Type="http://schemas.openxmlformats.org/officeDocument/2006/relationships/font" Target="fonts/ProximaNova-italic.fntdata"/><Relationship Id="rId51" Type="http://schemas.openxmlformats.org/officeDocument/2006/relationships/font" Target="fonts/CatamaranLight-regular.fntdata"/><Relationship Id="rId50" Type="http://schemas.openxmlformats.org/officeDocument/2006/relationships/font" Target="fonts/ProximaNovaSemibold-boldItalic.fntdata"/><Relationship Id="rId52" Type="http://schemas.openxmlformats.org/officeDocument/2006/relationships/font" Target="fonts/CatamaranLigh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baa73e0f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baa73e0fa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a:t>
            </a:r>
            <a:r>
              <a:rPr b="1" lang="en"/>
              <a:t>Breach</a:t>
            </a:r>
            <a:r>
              <a:rPr lang="en"/>
              <a:t>: including personal information, financial records, proprietary business data, or other sensitive information. This could lead to the loss of trust and significant harm to the organization's reputation.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Data Manipulatio</a:t>
            </a:r>
            <a:r>
              <a:rPr lang="en"/>
              <a:t>n: Beyond accessing sensitive data, attackers can also manipulate or delete data, impacting its integrity and availability. This could disrupt business operations, damage customer relationships, and lead to significant remediation costs. for example, for the financial </a:t>
            </a:r>
            <a:r>
              <a:rPr lang="en"/>
              <a:t>transaction</a:t>
            </a:r>
            <a:r>
              <a:rPr lang="en"/>
              <a:t>, A transaction intended to transfer $10,000 to the supplier’s account was changed, redirecting funds to an account controlled by the attackers and changing the amount to $100,000. For organizations that rely heavily on MOVEit Transfer for critical data transfers, could result in incorrect decisions based on altered data, or even lead to direct financial loss if financial data are tampered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baa73e0fa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baa73e0fa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rPr>
              <a:t> Financial cost</a:t>
            </a:r>
            <a:r>
              <a:rPr lang="en" sz="1200">
                <a:solidFill>
                  <a:schemeClr val="dk1"/>
                </a:solidFill>
              </a:rPr>
              <a:t>: Direct costs include incident response, investigation, system remediation, data recovery, and potential ransom payments if data are held hostage. Indirect costs may include increased insurance premiums, loss of business, and the need for additional security measures and staff training.</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
              <a:t>Exploitation in the wild</a:t>
            </a:r>
            <a:r>
              <a:rPr lang="en"/>
              <a:t>: it means Attackers are aware of the vulnerability and have developed or obtained tools that can exploit it to attack systems. Unpatched systems are at high risk, as the exploit may be used by different attackers across the globe,  targeting any organization that hasn't updated MOVEit Transfer to a patched version.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bb3faae008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bb3faae008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breaches often attract significant media attention, especially if they involve loss of sensitive or personal information. For businesses in highly competitive markets,  reputational damage can lead to a loss of market position. Competitors may capitalize on the situation to draw away  customers, further impacting the breached organization's business. in the digital age, the impact of a data breach extends far beyond the immediate financial losses. It strikes at the heart of customer relationships, eroding trust and loyalty that can take years to rebuild.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158d5a3e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158d5a3e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bb3faae00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bb3faae00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b3faae00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bb3faae00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bb3faae00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bb3faae00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bb3faae00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bb3faae00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3e13d9a7e_0_7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3e13d9a7e_0_7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e13d9a7e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e13d9a7e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e13d9a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e13d9a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C4043"/>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522eb791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522eb791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af516047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af516047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3e13d9a7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3e13d9a7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b0fcf9e5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b0fcf9e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bb0fcf9e5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bb0fcf9e5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b0fcf9e5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bb0fcf9e5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8" name="Shape 8"/>
        <p:cNvGrpSpPr/>
        <p:nvPr/>
      </p:nvGrpSpPr>
      <p:grpSpPr>
        <a:xfrm>
          <a:off x="0" y="0"/>
          <a:ext cx="0" cy="0"/>
          <a:chOff x="0" y="0"/>
          <a:chExt cx="0" cy="0"/>
        </a:xfrm>
      </p:grpSpPr>
      <p:sp>
        <p:nvSpPr>
          <p:cNvPr id="9" name="Google Shape;9;p2"/>
          <p:cNvSpPr txBox="1"/>
          <p:nvPr>
            <p:ph type="ctrTitle"/>
          </p:nvPr>
        </p:nvSpPr>
        <p:spPr>
          <a:xfrm>
            <a:off x="1039575" y="1701225"/>
            <a:ext cx="4592400" cy="1782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 name="Google Shape;10;p2"/>
          <p:cNvSpPr txBox="1"/>
          <p:nvPr>
            <p:ph idx="1" type="subTitle"/>
          </p:nvPr>
        </p:nvSpPr>
        <p:spPr>
          <a:xfrm>
            <a:off x="1039575" y="3206400"/>
            <a:ext cx="2402100" cy="717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35">
    <p:spTree>
      <p:nvGrpSpPr>
        <p:cNvPr id="61" name="Shape 61"/>
        <p:cNvGrpSpPr/>
        <p:nvPr/>
      </p:nvGrpSpPr>
      <p:grpSpPr>
        <a:xfrm>
          <a:off x="0" y="0"/>
          <a:ext cx="0" cy="0"/>
          <a:chOff x="0" y="0"/>
          <a:chExt cx="0" cy="0"/>
        </a:xfrm>
      </p:grpSpPr>
      <p:sp>
        <p:nvSpPr>
          <p:cNvPr id="62" name="Google Shape;62;p11"/>
          <p:cNvSpPr txBox="1"/>
          <p:nvPr>
            <p:ph type="title"/>
          </p:nvPr>
        </p:nvSpPr>
        <p:spPr>
          <a:xfrm>
            <a:off x="3200250" y="1742750"/>
            <a:ext cx="27432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3600"/>
            </a:lvl1pPr>
            <a:lvl2pPr lvl="1" algn="ctr">
              <a:spcBef>
                <a:spcPts val="0"/>
              </a:spcBef>
              <a:spcAft>
                <a:spcPts val="0"/>
              </a:spcAft>
              <a:buNone/>
              <a:defRPr sz="3600">
                <a:latin typeface="Catamaran Light"/>
                <a:ea typeface="Catamaran Light"/>
                <a:cs typeface="Catamaran Light"/>
                <a:sym typeface="Catamaran Light"/>
              </a:defRPr>
            </a:lvl2pPr>
            <a:lvl3pPr lvl="2" algn="ctr">
              <a:spcBef>
                <a:spcPts val="0"/>
              </a:spcBef>
              <a:spcAft>
                <a:spcPts val="0"/>
              </a:spcAft>
              <a:buNone/>
              <a:defRPr sz="3600">
                <a:latin typeface="Catamaran Light"/>
                <a:ea typeface="Catamaran Light"/>
                <a:cs typeface="Catamaran Light"/>
                <a:sym typeface="Catamaran Light"/>
              </a:defRPr>
            </a:lvl3pPr>
            <a:lvl4pPr lvl="3" algn="ctr">
              <a:spcBef>
                <a:spcPts val="0"/>
              </a:spcBef>
              <a:spcAft>
                <a:spcPts val="0"/>
              </a:spcAft>
              <a:buNone/>
              <a:defRPr sz="3600">
                <a:latin typeface="Catamaran Light"/>
                <a:ea typeface="Catamaran Light"/>
                <a:cs typeface="Catamaran Light"/>
                <a:sym typeface="Catamaran Light"/>
              </a:defRPr>
            </a:lvl4pPr>
            <a:lvl5pPr lvl="4" algn="ctr">
              <a:spcBef>
                <a:spcPts val="0"/>
              </a:spcBef>
              <a:spcAft>
                <a:spcPts val="0"/>
              </a:spcAft>
              <a:buNone/>
              <a:defRPr sz="3600">
                <a:latin typeface="Catamaran Light"/>
                <a:ea typeface="Catamaran Light"/>
                <a:cs typeface="Catamaran Light"/>
                <a:sym typeface="Catamaran Light"/>
              </a:defRPr>
            </a:lvl5pPr>
            <a:lvl6pPr lvl="5" algn="ctr">
              <a:spcBef>
                <a:spcPts val="0"/>
              </a:spcBef>
              <a:spcAft>
                <a:spcPts val="0"/>
              </a:spcAft>
              <a:buNone/>
              <a:defRPr sz="3600">
                <a:latin typeface="Catamaran Light"/>
                <a:ea typeface="Catamaran Light"/>
                <a:cs typeface="Catamaran Light"/>
                <a:sym typeface="Catamaran Light"/>
              </a:defRPr>
            </a:lvl6pPr>
            <a:lvl7pPr lvl="6" algn="ctr">
              <a:spcBef>
                <a:spcPts val="0"/>
              </a:spcBef>
              <a:spcAft>
                <a:spcPts val="0"/>
              </a:spcAft>
              <a:buNone/>
              <a:defRPr sz="3600">
                <a:latin typeface="Catamaran Light"/>
                <a:ea typeface="Catamaran Light"/>
                <a:cs typeface="Catamaran Light"/>
                <a:sym typeface="Catamaran Light"/>
              </a:defRPr>
            </a:lvl7pPr>
            <a:lvl8pPr lvl="7" algn="ctr">
              <a:spcBef>
                <a:spcPts val="0"/>
              </a:spcBef>
              <a:spcAft>
                <a:spcPts val="0"/>
              </a:spcAft>
              <a:buNone/>
              <a:defRPr sz="3600">
                <a:latin typeface="Catamaran Light"/>
                <a:ea typeface="Catamaran Light"/>
                <a:cs typeface="Catamaran Light"/>
                <a:sym typeface="Catamaran Light"/>
              </a:defRPr>
            </a:lvl8pPr>
            <a:lvl9pPr lvl="8" algn="ctr">
              <a:spcBef>
                <a:spcPts val="0"/>
              </a:spcBef>
              <a:spcAft>
                <a:spcPts val="0"/>
              </a:spcAft>
              <a:buNone/>
              <a:defRPr sz="3600">
                <a:latin typeface="Catamaran Light"/>
                <a:ea typeface="Catamaran Light"/>
                <a:cs typeface="Catamaran Light"/>
                <a:sym typeface="Catamaran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38">
    <p:spTree>
      <p:nvGrpSpPr>
        <p:cNvPr id="63" name="Shape 63"/>
        <p:cNvGrpSpPr/>
        <p:nvPr/>
      </p:nvGrpSpPr>
      <p:grpSpPr>
        <a:xfrm>
          <a:off x="0" y="0"/>
          <a:ext cx="0" cy="0"/>
          <a:chOff x="0" y="0"/>
          <a:chExt cx="0" cy="0"/>
        </a:xfrm>
      </p:grpSpPr>
      <p:sp>
        <p:nvSpPr>
          <p:cNvPr id="64" name="Google Shape;64;p12"/>
          <p:cNvSpPr txBox="1"/>
          <p:nvPr>
            <p:ph type="ctrTitle"/>
          </p:nvPr>
        </p:nvSpPr>
        <p:spPr>
          <a:xfrm>
            <a:off x="769725" y="1310050"/>
            <a:ext cx="3430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5" name="Google Shape;65;p12"/>
          <p:cNvSpPr txBox="1"/>
          <p:nvPr>
            <p:ph hasCustomPrompt="1" idx="2" type="title"/>
          </p:nvPr>
        </p:nvSpPr>
        <p:spPr>
          <a:xfrm rot="5400000">
            <a:off x="7142178" y="3570226"/>
            <a:ext cx="17388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30">
    <p:spTree>
      <p:nvGrpSpPr>
        <p:cNvPr id="66" name="Shape 66"/>
        <p:cNvGrpSpPr/>
        <p:nvPr/>
      </p:nvGrpSpPr>
      <p:grpSpPr>
        <a:xfrm>
          <a:off x="0" y="0"/>
          <a:ext cx="0" cy="0"/>
          <a:chOff x="0" y="0"/>
          <a:chExt cx="0" cy="0"/>
        </a:xfrm>
      </p:grpSpPr>
      <p:sp>
        <p:nvSpPr>
          <p:cNvPr id="67" name="Google Shape;67;p13"/>
          <p:cNvSpPr txBox="1"/>
          <p:nvPr>
            <p:ph type="ctrTitle"/>
          </p:nvPr>
        </p:nvSpPr>
        <p:spPr>
          <a:xfrm>
            <a:off x="656422" y="1394416"/>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8" name="Google Shape;68;p13"/>
          <p:cNvSpPr txBox="1"/>
          <p:nvPr>
            <p:ph idx="1" type="subTitle"/>
          </p:nvPr>
        </p:nvSpPr>
        <p:spPr>
          <a:xfrm>
            <a:off x="656425" y="1886725"/>
            <a:ext cx="1563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9" name="Google Shape;69;p13"/>
          <p:cNvSpPr txBox="1"/>
          <p:nvPr>
            <p:ph idx="2" type="ctrTitle"/>
          </p:nvPr>
        </p:nvSpPr>
        <p:spPr>
          <a:xfrm>
            <a:off x="2650710" y="139441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 name="Google Shape;70;p13"/>
          <p:cNvSpPr txBox="1"/>
          <p:nvPr>
            <p:ph idx="3" type="subTitle"/>
          </p:nvPr>
        </p:nvSpPr>
        <p:spPr>
          <a:xfrm>
            <a:off x="2610700" y="1886725"/>
            <a:ext cx="196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1" name="Google Shape;71;p13"/>
          <p:cNvSpPr txBox="1"/>
          <p:nvPr>
            <p:ph idx="4" type="ctrTitle"/>
          </p:nvPr>
        </p:nvSpPr>
        <p:spPr>
          <a:xfrm>
            <a:off x="4638106" y="1394416"/>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72" name="Google Shape;72;p13"/>
          <p:cNvSpPr txBox="1"/>
          <p:nvPr>
            <p:ph idx="5" type="subTitle"/>
          </p:nvPr>
        </p:nvSpPr>
        <p:spPr>
          <a:xfrm>
            <a:off x="4878076" y="1886725"/>
            <a:ext cx="1648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73" name="Google Shape;73;p13"/>
          <p:cNvSpPr txBox="1"/>
          <p:nvPr>
            <p:ph idx="6" type="ctrTitle"/>
          </p:nvPr>
        </p:nvSpPr>
        <p:spPr>
          <a:xfrm rot="5400000">
            <a:off x="6865575" y="1466125"/>
            <a:ext cx="25530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4" name="Google Shape;74;p13"/>
          <p:cNvSpPr txBox="1"/>
          <p:nvPr>
            <p:ph idx="7" type="ctrTitle"/>
          </p:nvPr>
        </p:nvSpPr>
        <p:spPr>
          <a:xfrm>
            <a:off x="656422" y="3367816"/>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5" name="Google Shape;75;p13"/>
          <p:cNvSpPr txBox="1"/>
          <p:nvPr>
            <p:ph idx="8" type="subTitle"/>
          </p:nvPr>
        </p:nvSpPr>
        <p:spPr>
          <a:xfrm>
            <a:off x="656425" y="3860125"/>
            <a:ext cx="1563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6" name="Google Shape;76;p13"/>
          <p:cNvSpPr txBox="1"/>
          <p:nvPr>
            <p:ph idx="9" type="ctrTitle"/>
          </p:nvPr>
        </p:nvSpPr>
        <p:spPr>
          <a:xfrm>
            <a:off x="2650710" y="336781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7" name="Google Shape;77;p13"/>
          <p:cNvSpPr txBox="1"/>
          <p:nvPr>
            <p:ph idx="13" type="subTitle"/>
          </p:nvPr>
        </p:nvSpPr>
        <p:spPr>
          <a:xfrm>
            <a:off x="2610700" y="3860125"/>
            <a:ext cx="196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8" name="Google Shape;78;p13"/>
          <p:cNvSpPr txBox="1"/>
          <p:nvPr>
            <p:ph idx="14" type="ctrTitle"/>
          </p:nvPr>
        </p:nvSpPr>
        <p:spPr>
          <a:xfrm>
            <a:off x="4638106" y="3367816"/>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79" name="Google Shape;79;p13"/>
          <p:cNvSpPr txBox="1"/>
          <p:nvPr>
            <p:ph idx="15" type="subTitle"/>
          </p:nvPr>
        </p:nvSpPr>
        <p:spPr>
          <a:xfrm>
            <a:off x="4878076" y="3860125"/>
            <a:ext cx="1648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31">
    <p:spTree>
      <p:nvGrpSpPr>
        <p:cNvPr id="80" name="Shape 80"/>
        <p:cNvGrpSpPr/>
        <p:nvPr/>
      </p:nvGrpSpPr>
      <p:grpSpPr>
        <a:xfrm>
          <a:off x="0" y="0"/>
          <a:ext cx="0" cy="0"/>
          <a:chOff x="0" y="0"/>
          <a:chExt cx="0" cy="0"/>
        </a:xfrm>
      </p:grpSpPr>
      <p:sp>
        <p:nvSpPr>
          <p:cNvPr id="81" name="Google Shape;81;p14"/>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21">
    <p:spTree>
      <p:nvGrpSpPr>
        <p:cNvPr id="82" name="Shape 82"/>
        <p:cNvGrpSpPr/>
        <p:nvPr/>
      </p:nvGrpSpPr>
      <p:grpSpPr>
        <a:xfrm>
          <a:off x="0" y="0"/>
          <a:ext cx="0" cy="0"/>
          <a:chOff x="0" y="0"/>
          <a:chExt cx="0" cy="0"/>
        </a:xfrm>
      </p:grpSpPr>
      <p:sp>
        <p:nvSpPr>
          <p:cNvPr id="83" name="Google Shape;83;p15"/>
          <p:cNvSpPr txBox="1"/>
          <p:nvPr>
            <p:ph idx="1" type="subTitle"/>
          </p:nvPr>
        </p:nvSpPr>
        <p:spPr>
          <a:xfrm>
            <a:off x="4633950" y="1847896"/>
            <a:ext cx="1818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4" name="Google Shape;84;p15"/>
          <p:cNvSpPr txBox="1"/>
          <p:nvPr>
            <p:ph idx="2" type="subTitle"/>
          </p:nvPr>
        </p:nvSpPr>
        <p:spPr>
          <a:xfrm>
            <a:off x="4633950" y="3827870"/>
            <a:ext cx="1818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5" name="Google Shape;85;p15"/>
          <p:cNvSpPr txBox="1"/>
          <p:nvPr>
            <p:ph type="ctrTitle"/>
          </p:nvPr>
        </p:nvSpPr>
        <p:spPr>
          <a:xfrm>
            <a:off x="4633950" y="1539296"/>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6" name="Google Shape;86;p15"/>
          <p:cNvSpPr txBox="1"/>
          <p:nvPr>
            <p:ph idx="3" type="ctrTitle"/>
          </p:nvPr>
        </p:nvSpPr>
        <p:spPr>
          <a:xfrm>
            <a:off x="4633950" y="351927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7" name="Google Shape;87;p15"/>
          <p:cNvSpPr txBox="1"/>
          <p:nvPr>
            <p:ph idx="4" type="ctrTitle"/>
          </p:nvPr>
        </p:nvSpPr>
        <p:spPr>
          <a:xfrm rot="5400000">
            <a:off x="6917175" y="1414524"/>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32">
    <p:spTree>
      <p:nvGrpSpPr>
        <p:cNvPr id="88" name="Shape 88"/>
        <p:cNvGrpSpPr/>
        <p:nvPr/>
      </p:nvGrpSpPr>
      <p:grpSpPr>
        <a:xfrm>
          <a:off x="0" y="0"/>
          <a:ext cx="0" cy="0"/>
          <a:chOff x="0" y="0"/>
          <a:chExt cx="0" cy="0"/>
        </a:xfrm>
      </p:grpSpPr>
      <p:sp>
        <p:nvSpPr>
          <p:cNvPr id="89" name="Google Shape;89;p16"/>
          <p:cNvSpPr txBox="1"/>
          <p:nvPr>
            <p:ph idx="1" type="subTitle"/>
          </p:nvPr>
        </p:nvSpPr>
        <p:spPr>
          <a:xfrm>
            <a:off x="2258125" y="3106325"/>
            <a:ext cx="3029100" cy="1009500"/>
          </a:xfrm>
          <a:prstGeom prst="rect">
            <a:avLst/>
          </a:prstGeom>
        </p:spPr>
        <p:txBody>
          <a:bodyPr anchorCtr="0" anchor="t" bIns="91425" lIns="91425" spcFirstLastPara="1" rIns="91425" wrap="square" tIns="91425">
            <a:noAutofit/>
          </a:bodyPr>
          <a:lstStyle>
            <a:lvl1pPr lvl="0">
              <a:spcBef>
                <a:spcPts val="0"/>
              </a:spcBef>
              <a:spcAft>
                <a:spcPts val="0"/>
              </a:spcAft>
              <a:buNone/>
              <a:defRPr sz="11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90" name="Google Shape;90;p16"/>
          <p:cNvSpPr txBox="1"/>
          <p:nvPr>
            <p:ph type="ctrTitle"/>
          </p:nvPr>
        </p:nvSpPr>
        <p:spPr>
          <a:xfrm rot="5400000">
            <a:off x="7241489" y="1041025"/>
            <a:ext cx="1702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33">
    <p:spTree>
      <p:nvGrpSpPr>
        <p:cNvPr id="91" name="Shape 91"/>
        <p:cNvGrpSpPr/>
        <p:nvPr/>
      </p:nvGrpSpPr>
      <p:grpSpPr>
        <a:xfrm>
          <a:off x="0" y="0"/>
          <a:ext cx="0" cy="0"/>
          <a:chOff x="0" y="0"/>
          <a:chExt cx="0" cy="0"/>
        </a:xfrm>
      </p:grpSpPr>
      <p:sp>
        <p:nvSpPr>
          <p:cNvPr id="92" name="Google Shape;92;p17"/>
          <p:cNvSpPr txBox="1"/>
          <p:nvPr>
            <p:ph idx="1" type="subTitle"/>
          </p:nvPr>
        </p:nvSpPr>
        <p:spPr>
          <a:xfrm flipH="1">
            <a:off x="840600" y="2432150"/>
            <a:ext cx="1650300" cy="75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solidFill>
                  <a:srgbClr val="000000"/>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93" name="Google Shape;93;p17"/>
          <p:cNvSpPr txBox="1"/>
          <p:nvPr>
            <p:ph idx="2" type="subTitle"/>
          </p:nvPr>
        </p:nvSpPr>
        <p:spPr>
          <a:xfrm>
            <a:off x="4702174" y="1049093"/>
            <a:ext cx="19602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94" name="Google Shape;94;p17"/>
          <p:cNvSpPr txBox="1"/>
          <p:nvPr>
            <p:ph type="ctrTitle"/>
          </p:nvPr>
        </p:nvSpPr>
        <p:spPr>
          <a:xfrm>
            <a:off x="-533400" y="2047350"/>
            <a:ext cx="3024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5" name="Google Shape;95;p17"/>
          <p:cNvSpPr txBox="1"/>
          <p:nvPr>
            <p:ph idx="3" type="ctrTitle"/>
          </p:nvPr>
        </p:nvSpPr>
        <p:spPr>
          <a:xfrm>
            <a:off x="4702174" y="664293"/>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6" name="Google Shape;96;p17"/>
          <p:cNvSpPr txBox="1"/>
          <p:nvPr>
            <p:ph idx="4" type="subTitle"/>
          </p:nvPr>
        </p:nvSpPr>
        <p:spPr>
          <a:xfrm>
            <a:off x="4702174" y="3788925"/>
            <a:ext cx="2214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97" name="Google Shape;97;p17"/>
          <p:cNvSpPr txBox="1"/>
          <p:nvPr>
            <p:ph idx="5" type="ctrTitle"/>
          </p:nvPr>
        </p:nvSpPr>
        <p:spPr>
          <a:xfrm>
            <a:off x="4702174" y="3389725"/>
            <a:ext cx="24756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8" name="Google Shape;98;p17"/>
          <p:cNvSpPr txBox="1"/>
          <p:nvPr>
            <p:ph idx="6"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guide id="2" pos="45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34">
    <p:spTree>
      <p:nvGrpSpPr>
        <p:cNvPr id="99" name="Shape 99"/>
        <p:cNvGrpSpPr/>
        <p:nvPr/>
      </p:nvGrpSpPr>
      <p:grpSpPr>
        <a:xfrm>
          <a:off x="0" y="0"/>
          <a:ext cx="0" cy="0"/>
          <a:chOff x="0" y="0"/>
          <a:chExt cx="0" cy="0"/>
        </a:xfrm>
      </p:grpSpPr>
      <p:sp>
        <p:nvSpPr>
          <p:cNvPr id="100" name="Google Shape;100;p18"/>
          <p:cNvSpPr txBox="1"/>
          <p:nvPr>
            <p:ph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1" name="Google Shape;101;p18"/>
          <p:cNvSpPr txBox="1"/>
          <p:nvPr>
            <p:ph idx="1" type="subTitle"/>
          </p:nvPr>
        </p:nvSpPr>
        <p:spPr>
          <a:xfrm>
            <a:off x="1579064" y="2147200"/>
            <a:ext cx="16266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02" name="Google Shape;102;p18"/>
          <p:cNvSpPr txBox="1"/>
          <p:nvPr>
            <p:ph idx="2" type="ctrTitle"/>
          </p:nvPr>
        </p:nvSpPr>
        <p:spPr>
          <a:xfrm>
            <a:off x="1579064" y="176240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3" name="Google Shape;103;p18"/>
          <p:cNvSpPr txBox="1"/>
          <p:nvPr>
            <p:ph idx="3" type="subTitle"/>
          </p:nvPr>
        </p:nvSpPr>
        <p:spPr>
          <a:xfrm>
            <a:off x="4068269" y="2147200"/>
            <a:ext cx="16266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solidFill>
                  <a:srgbClr val="000000"/>
                </a:solidFill>
              </a:defRPr>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104" name="Google Shape;104;p18"/>
          <p:cNvSpPr txBox="1"/>
          <p:nvPr>
            <p:ph idx="4" type="ctrTitle"/>
          </p:nvPr>
        </p:nvSpPr>
        <p:spPr>
          <a:xfrm>
            <a:off x="3075567" y="1762400"/>
            <a:ext cx="2619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6">
  <p:cSld name="CUSTOM_11_1_2_1">
    <p:spTree>
      <p:nvGrpSpPr>
        <p:cNvPr id="105" name="Shape 105"/>
        <p:cNvGrpSpPr/>
        <p:nvPr/>
      </p:nvGrpSpPr>
      <p:grpSpPr>
        <a:xfrm>
          <a:off x="0" y="0"/>
          <a:ext cx="0" cy="0"/>
          <a:chOff x="0" y="0"/>
          <a:chExt cx="0" cy="0"/>
        </a:xfrm>
      </p:grpSpPr>
      <p:sp>
        <p:nvSpPr>
          <p:cNvPr id="106" name="Google Shape;106;p19"/>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107" name="Google Shape;107;p19"/>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CUSTOM_25">
    <p:spTree>
      <p:nvGrpSpPr>
        <p:cNvPr id="108" name="Shape 108"/>
        <p:cNvGrpSpPr/>
        <p:nvPr/>
      </p:nvGrpSpPr>
      <p:grpSpPr>
        <a:xfrm>
          <a:off x="0" y="0"/>
          <a:ext cx="0" cy="0"/>
          <a:chOff x="0" y="0"/>
          <a:chExt cx="0" cy="0"/>
        </a:xfrm>
      </p:grpSpPr>
      <p:sp>
        <p:nvSpPr>
          <p:cNvPr id="109" name="Google Shape;109;p20"/>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10" name="Google Shape;110;p20"/>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11" name="Shape 11"/>
        <p:cNvGrpSpPr/>
        <p:nvPr/>
      </p:nvGrpSpPr>
      <p:grpSpPr>
        <a:xfrm>
          <a:off x="0" y="0"/>
          <a:ext cx="0" cy="0"/>
          <a:chOff x="0" y="0"/>
          <a:chExt cx="0" cy="0"/>
        </a:xfrm>
      </p:grpSpPr>
      <p:sp>
        <p:nvSpPr>
          <p:cNvPr id="12" name="Google Shape;12;p3"/>
          <p:cNvSpPr txBox="1"/>
          <p:nvPr>
            <p:ph type="ctrTitle"/>
          </p:nvPr>
        </p:nvSpPr>
        <p:spPr>
          <a:xfrm>
            <a:off x="3423902" y="38747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3" name="Google Shape;13;p3"/>
          <p:cNvSpPr txBox="1"/>
          <p:nvPr>
            <p:ph idx="1" type="subTitle"/>
          </p:nvPr>
        </p:nvSpPr>
        <p:spPr>
          <a:xfrm>
            <a:off x="3423900" y="80252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 name="Google Shape;14;p3"/>
          <p:cNvSpPr txBox="1"/>
          <p:nvPr>
            <p:ph hasCustomPrompt="1" idx="2" type="title"/>
          </p:nvPr>
        </p:nvSpPr>
        <p:spPr>
          <a:xfrm>
            <a:off x="2023007" y="654113"/>
            <a:ext cx="17391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p:nvPr>
            <p:ph idx="3" type="ctrTitle"/>
          </p:nvPr>
        </p:nvSpPr>
        <p:spPr>
          <a:xfrm>
            <a:off x="3425264" y="1224286"/>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6" name="Google Shape;16;p3"/>
          <p:cNvSpPr txBox="1"/>
          <p:nvPr>
            <p:ph idx="4" type="subTitle"/>
          </p:nvPr>
        </p:nvSpPr>
        <p:spPr>
          <a:xfrm>
            <a:off x="3425259" y="1638859"/>
            <a:ext cx="19767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 name="Google Shape;17;p3"/>
          <p:cNvSpPr txBox="1"/>
          <p:nvPr>
            <p:ph hasCustomPrompt="1" idx="5" type="title"/>
          </p:nvPr>
        </p:nvSpPr>
        <p:spPr>
          <a:xfrm>
            <a:off x="2023007" y="1488788"/>
            <a:ext cx="1615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idx="6" type="ctrTitle"/>
          </p:nvPr>
        </p:nvSpPr>
        <p:spPr>
          <a:xfrm>
            <a:off x="3427999" y="206109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9" name="Google Shape;19;p3"/>
          <p:cNvSpPr txBox="1"/>
          <p:nvPr>
            <p:ph idx="7" type="subTitle"/>
          </p:nvPr>
        </p:nvSpPr>
        <p:spPr>
          <a:xfrm>
            <a:off x="3427997" y="2475197"/>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 name="Google Shape;20;p3"/>
          <p:cNvSpPr txBox="1"/>
          <p:nvPr>
            <p:ph hasCustomPrompt="1" idx="8" type="title"/>
          </p:nvPr>
        </p:nvSpPr>
        <p:spPr>
          <a:xfrm>
            <a:off x="2023007" y="2323463"/>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rot="5400000">
            <a:off x="6601629"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2" name="Google Shape;22;p3"/>
          <p:cNvSpPr txBox="1"/>
          <p:nvPr>
            <p:ph idx="13" type="ctrTitle"/>
          </p:nvPr>
        </p:nvSpPr>
        <p:spPr>
          <a:xfrm>
            <a:off x="3427999" y="2897911"/>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3" name="Google Shape;23;p3"/>
          <p:cNvSpPr txBox="1"/>
          <p:nvPr>
            <p:ph idx="14" type="subTitle"/>
          </p:nvPr>
        </p:nvSpPr>
        <p:spPr>
          <a:xfrm>
            <a:off x="3427997" y="3311534"/>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4" name="Google Shape;24;p3"/>
          <p:cNvSpPr txBox="1"/>
          <p:nvPr>
            <p:ph hasCustomPrompt="1" idx="15" type="title"/>
          </p:nvPr>
        </p:nvSpPr>
        <p:spPr>
          <a:xfrm>
            <a:off x="2023007" y="3158138"/>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p:nvPr>
            <p:ph idx="16" type="ctrTitle"/>
          </p:nvPr>
        </p:nvSpPr>
        <p:spPr>
          <a:xfrm>
            <a:off x="3427999" y="373472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6" name="Google Shape;26;p3"/>
          <p:cNvSpPr txBox="1"/>
          <p:nvPr>
            <p:ph idx="17" type="subTitle"/>
          </p:nvPr>
        </p:nvSpPr>
        <p:spPr>
          <a:xfrm>
            <a:off x="3427997" y="4147872"/>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7" name="Google Shape;27;p3"/>
          <p:cNvSpPr txBox="1"/>
          <p:nvPr>
            <p:ph hasCustomPrompt="1" idx="18" type="title"/>
          </p:nvPr>
        </p:nvSpPr>
        <p:spPr>
          <a:xfrm>
            <a:off x="2023007" y="3992813"/>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25_1">
    <p:spTree>
      <p:nvGrpSpPr>
        <p:cNvPr id="111" name="Shape 111"/>
        <p:cNvGrpSpPr/>
        <p:nvPr/>
      </p:nvGrpSpPr>
      <p:grpSpPr>
        <a:xfrm>
          <a:off x="0" y="0"/>
          <a:ext cx="0" cy="0"/>
          <a:chOff x="0" y="0"/>
          <a:chExt cx="0" cy="0"/>
        </a:xfrm>
      </p:grpSpPr>
      <p:sp>
        <p:nvSpPr>
          <p:cNvPr id="112" name="Google Shape;112;p21"/>
          <p:cNvSpPr txBox="1"/>
          <p:nvPr>
            <p:ph idx="1" type="body"/>
          </p:nvPr>
        </p:nvSpPr>
        <p:spPr>
          <a:xfrm>
            <a:off x="642050" y="127755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13" name="Google Shape;113;p21"/>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21"/>
          <p:cNvSpPr txBox="1"/>
          <p:nvPr>
            <p:ph idx="2" type="subTitle"/>
          </p:nvPr>
        </p:nvSpPr>
        <p:spPr>
          <a:xfrm>
            <a:off x="642050" y="540000"/>
            <a:ext cx="4655400" cy="9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spTree>
      <p:nvGrpSpPr>
        <p:cNvPr id="28" name="Shape 28"/>
        <p:cNvGrpSpPr/>
        <p:nvPr/>
      </p:nvGrpSpPr>
      <p:grpSpPr>
        <a:xfrm>
          <a:off x="0" y="0"/>
          <a:ext cx="0" cy="0"/>
          <a:chOff x="0" y="0"/>
          <a:chExt cx="0" cy="0"/>
        </a:xfrm>
      </p:grpSpPr>
      <p:sp>
        <p:nvSpPr>
          <p:cNvPr id="29" name="Google Shape;29;p4"/>
          <p:cNvSpPr txBox="1"/>
          <p:nvPr>
            <p:ph type="title"/>
          </p:nvPr>
        </p:nvSpPr>
        <p:spPr>
          <a:xfrm>
            <a:off x="672375" y="1432475"/>
            <a:ext cx="3498000" cy="896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30" name="Google Shape;30;p4"/>
          <p:cNvSpPr txBox="1"/>
          <p:nvPr>
            <p:ph idx="1" type="subTitle"/>
          </p:nvPr>
        </p:nvSpPr>
        <p:spPr>
          <a:xfrm flipH="1">
            <a:off x="1667175" y="2154225"/>
            <a:ext cx="2503200" cy="117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27_1_1">
    <p:spTree>
      <p:nvGrpSpPr>
        <p:cNvPr id="31" name="Shape 31"/>
        <p:cNvGrpSpPr/>
        <p:nvPr/>
      </p:nvGrpSpPr>
      <p:grpSpPr>
        <a:xfrm>
          <a:off x="0" y="0"/>
          <a:ext cx="0" cy="0"/>
          <a:chOff x="0" y="0"/>
          <a:chExt cx="0" cy="0"/>
        </a:xfrm>
      </p:grpSpPr>
      <p:sp>
        <p:nvSpPr>
          <p:cNvPr id="32" name="Google Shape;32;p5"/>
          <p:cNvSpPr txBox="1"/>
          <p:nvPr>
            <p:ph type="ctrTitle"/>
          </p:nvPr>
        </p:nvSpPr>
        <p:spPr>
          <a:xfrm>
            <a:off x="631875" y="842025"/>
            <a:ext cx="287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3" name="Google Shape;33;p5"/>
          <p:cNvSpPr txBox="1"/>
          <p:nvPr>
            <p:ph idx="1" type="subTitle"/>
          </p:nvPr>
        </p:nvSpPr>
        <p:spPr>
          <a:xfrm>
            <a:off x="631884" y="1410841"/>
            <a:ext cx="2480700" cy="53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4" name="Google Shape;34;p5"/>
          <p:cNvSpPr txBox="1"/>
          <p:nvPr>
            <p:ph idx="2" type="ctrTitle"/>
          </p:nvPr>
        </p:nvSpPr>
        <p:spPr>
          <a:xfrm>
            <a:off x="4213664" y="842025"/>
            <a:ext cx="26979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5"/>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6" name="Google Shape;36;p5"/>
          <p:cNvSpPr txBox="1"/>
          <p:nvPr>
            <p:ph idx="4" type="ctrTitle"/>
          </p:nvPr>
        </p:nvSpPr>
        <p:spPr>
          <a:xfrm>
            <a:off x="631883" y="3331927"/>
            <a:ext cx="287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 name="Google Shape;37;p5"/>
          <p:cNvSpPr txBox="1"/>
          <p:nvPr>
            <p:ph idx="5" type="subTitle"/>
          </p:nvPr>
        </p:nvSpPr>
        <p:spPr>
          <a:xfrm>
            <a:off x="631884" y="3914208"/>
            <a:ext cx="24807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8" name="Google Shape;38;p5"/>
          <p:cNvSpPr txBox="1"/>
          <p:nvPr>
            <p:ph idx="6"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9" name="Google Shape;39;p5"/>
          <p:cNvSpPr txBox="1"/>
          <p:nvPr>
            <p:ph idx="7" type="ctrTitle"/>
          </p:nvPr>
        </p:nvSpPr>
        <p:spPr>
          <a:xfrm>
            <a:off x="4213664" y="3331934"/>
            <a:ext cx="25860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 name="Google Shape;40;p5"/>
          <p:cNvSpPr txBox="1"/>
          <p:nvPr>
            <p:ph idx="8" type="subTitle"/>
          </p:nvPr>
        </p:nvSpPr>
        <p:spPr>
          <a:xfrm>
            <a:off x="4213664" y="3914208"/>
            <a:ext cx="25860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7">
    <p:spTree>
      <p:nvGrpSpPr>
        <p:cNvPr id="41" name="Shape 41"/>
        <p:cNvGrpSpPr/>
        <p:nvPr/>
      </p:nvGrpSpPr>
      <p:grpSpPr>
        <a:xfrm>
          <a:off x="0" y="0"/>
          <a:ext cx="0" cy="0"/>
          <a:chOff x="0" y="0"/>
          <a:chExt cx="0" cy="0"/>
        </a:xfrm>
      </p:grpSpPr>
      <p:sp>
        <p:nvSpPr>
          <p:cNvPr id="42" name="Google Shape;42;p6"/>
          <p:cNvSpPr txBox="1"/>
          <p:nvPr>
            <p:ph type="ctrTitle"/>
          </p:nvPr>
        </p:nvSpPr>
        <p:spPr>
          <a:xfrm>
            <a:off x="4921575" y="2993035"/>
            <a:ext cx="1828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43" name="Google Shape;43;p6"/>
          <p:cNvSpPr txBox="1"/>
          <p:nvPr>
            <p:ph idx="1" type="subTitle"/>
          </p:nvPr>
        </p:nvSpPr>
        <p:spPr>
          <a:xfrm>
            <a:off x="4921575" y="3553810"/>
            <a:ext cx="1522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4" name="Google Shape;44;p6"/>
          <p:cNvSpPr txBox="1"/>
          <p:nvPr>
            <p:ph idx="2" type="ctrTitle"/>
          </p:nvPr>
        </p:nvSpPr>
        <p:spPr>
          <a:xfrm>
            <a:off x="906139" y="2993035"/>
            <a:ext cx="1828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45" name="Google Shape;45;p6"/>
          <p:cNvSpPr txBox="1"/>
          <p:nvPr>
            <p:ph idx="3" type="subTitle"/>
          </p:nvPr>
        </p:nvSpPr>
        <p:spPr>
          <a:xfrm>
            <a:off x="906139" y="3553810"/>
            <a:ext cx="1522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 name="Google Shape;46;p6"/>
          <p:cNvSpPr txBox="1"/>
          <p:nvPr>
            <p:ph idx="4"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7" name="Google Shape;47;p6"/>
          <p:cNvSpPr txBox="1"/>
          <p:nvPr>
            <p:ph idx="5" type="ctrTitle"/>
          </p:nvPr>
        </p:nvSpPr>
        <p:spPr>
          <a:xfrm>
            <a:off x="2928557" y="2993035"/>
            <a:ext cx="17988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48" name="Google Shape;48;p6"/>
          <p:cNvSpPr txBox="1"/>
          <p:nvPr>
            <p:ph idx="6" type="subTitle"/>
          </p:nvPr>
        </p:nvSpPr>
        <p:spPr>
          <a:xfrm>
            <a:off x="2928550" y="3553810"/>
            <a:ext cx="14763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49" name="Shape 49"/>
        <p:cNvGrpSpPr/>
        <p:nvPr/>
      </p:nvGrpSpPr>
      <p:grpSpPr>
        <a:xfrm>
          <a:off x="0" y="0"/>
          <a:ext cx="0" cy="0"/>
          <a:chOff x="0" y="0"/>
          <a:chExt cx="0" cy="0"/>
        </a:xfrm>
      </p:grpSpPr>
      <p:sp>
        <p:nvSpPr>
          <p:cNvPr id="50" name="Google Shape;50;p7"/>
          <p:cNvSpPr txBox="1"/>
          <p:nvPr>
            <p:ph type="ctrTitle"/>
          </p:nvPr>
        </p:nvSpPr>
        <p:spPr>
          <a:xfrm>
            <a:off x="5432000" y="710675"/>
            <a:ext cx="28881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51" name="Google Shape;51;p7"/>
          <p:cNvSpPr txBox="1"/>
          <p:nvPr>
            <p:ph idx="1" type="subTitle"/>
          </p:nvPr>
        </p:nvSpPr>
        <p:spPr>
          <a:xfrm>
            <a:off x="5363550" y="2724625"/>
            <a:ext cx="29565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8">
    <p:spTree>
      <p:nvGrpSpPr>
        <p:cNvPr id="52" name="Shape 52"/>
        <p:cNvGrpSpPr/>
        <p:nvPr/>
      </p:nvGrpSpPr>
      <p:grpSpPr>
        <a:xfrm>
          <a:off x="0" y="0"/>
          <a:ext cx="0" cy="0"/>
          <a:chOff x="0" y="0"/>
          <a:chExt cx="0" cy="0"/>
        </a:xfrm>
      </p:grpSpPr>
      <p:sp>
        <p:nvSpPr>
          <p:cNvPr id="53" name="Google Shape;53;p8"/>
          <p:cNvSpPr txBox="1"/>
          <p:nvPr>
            <p:ph idx="1" type="subTitle"/>
          </p:nvPr>
        </p:nvSpPr>
        <p:spPr>
          <a:xfrm>
            <a:off x="915175" y="3380775"/>
            <a:ext cx="3960600" cy="631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4" name="Google Shape;54;p8"/>
          <p:cNvSpPr txBox="1"/>
          <p:nvPr>
            <p:ph idx="2" type="subTitle"/>
          </p:nvPr>
        </p:nvSpPr>
        <p:spPr>
          <a:xfrm>
            <a:off x="915175" y="4004575"/>
            <a:ext cx="1821000" cy="213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atin typeface="Livvic"/>
                <a:ea typeface="Livvic"/>
                <a:cs typeface="Livvic"/>
                <a:sym typeface="Livvic"/>
              </a:defRPr>
            </a:lvl1pPr>
            <a:lvl2pPr lvl="1" rtl="0">
              <a:spcBef>
                <a:spcPts val="1600"/>
              </a:spcBef>
              <a:spcAft>
                <a:spcPts val="0"/>
              </a:spcAft>
              <a:buNone/>
              <a:defRPr b="1">
                <a:latin typeface="Livvic"/>
                <a:ea typeface="Livvic"/>
                <a:cs typeface="Livvic"/>
                <a:sym typeface="Livvic"/>
              </a:defRPr>
            </a:lvl2pPr>
            <a:lvl3pPr lvl="2" rtl="0">
              <a:spcBef>
                <a:spcPts val="1600"/>
              </a:spcBef>
              <a:spcAft>
                <a:spcPts val="0"/>
              </a:spcAft>
              <a:buNone/>
              <a:defRPr b="1">
                <a:latin typeface="Livvic"/>
                <a:ea typeface="Livvic"/>
                <a:cs typeface="Livvic"/>
                <a:sym typeface="Livvic"/>
              </a:defRPr>
            </a:lvl3pPr>
            <a:lvl4pPr lvl="3" rtl="0">
              <a:spcBef>
                <a:spcPts val="1600"/>
              </a:spcBef>
              <a:spcAft>
                <a:spcPts val="0"/>
              </a:spcAft>
              <a:buNone/>
              <a:defRPr b="1">
                <a:latin typeface="Livvic"/>
                <a:ea typeface="Livvic"/>
                <a:cs typeface="Livvic"/>
                <a:sym typeface="Livvic"/>
              </a:defRPr>
            </a:lvl4pPr>
            <a:lvl5pPr lvl="4" rtl="0">
              <a:spcBef>
                <a:spcPts val="1600"/>
              </a:spcBef>
              <a:spcAft>
                <a:spcPts val="0"/>
              </a:spcAft>
              <a:buNone/>
              <a:defRPr b="1">
                <a:latin typeface="Livvic"/>
                <a:ea typeface="Livvic"/>
                <a:cs typeface="Livvic"/>
                <a:sym typeface="Livvic"/>
              </a:defRPr>
            </a:lvl5pPr>
            <a:lvl6pPr lvl="5" rtl="0">
              <a:spcBef>
                <a:spcPts val="1600"/>
              </a:spcBef>
              <a:spcAft>
                <a:spcPts val="0"/>
              </a:spcAft>
              <a:buNone/>
              <a:defRPr b="1">
                <a:latin typeface="Livvic"/>
                <a:ea typeface="Livvic"/>
                <a:cs typeface="Livvic"/>
                <a:sym typeface="Livvic"/>
              </a:defRPr>
            </a:lvl6pPr>
            <a:lvl7pPr lvl="6" rtl="0">
              <a:spcBef>
                <a:spcPts val="1600"/>
              </a:spcBef>
              <a:spcAft>
                <a:spcPts val="0"/>
              </a:spcAft>
              <a:buNone/>
              <a:defRPr b="1">
                <a:latin typeface="Livvic"/>
                <a:ea typeface="Livvic"/>
                <a:cs typeface="Livvic"/>
                <a:sym typeface="Livvic"/>
              </a:defRPr>
            </a:lvl7pPr>
            <a:lvl8pPr lvl="7" rtl="0">
              <a:spcBef>
                <a:spcPts val="1600"/>
              </a:spcBef>
              <a:spcAft>
                <a:spcPts val="0"/>
              </a:spcAft>
              <a:buNone/>
              <a:defRPr b="1">
                <a:latin typeface="Livvic"/>
                <a:ea typeface="Livvic"/>
                <a:cs typeface="Livvic"/>
                <a:sym typeface="Livvic"/>
              </a:defRPr>
            </a:lvl8pPr>
            <a:lvl9pPr lvl="8" rtl="0">
              <a:spcBef>
                <a:spcPts val="1600"/>
              </a:spcBef>
              <a:spcAft>
                <a:spcPts val="1600"/>
              </a:spcAft>
              <a:buNone/>
              <a:defRPr b="1">
                <a:latin typeface="Livvic"/>
                <a:ea typeface="Livvic"/>
                <a:cs typeface="Livvic"/>
                <a:sym typeface="Livvic"/>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16">
    <p:spTree>
      <p:nvGrpSpPr>
        <p:cNvPr id="55" name="Shape 55"/>
        <p:cNvGrpSpPr/>
        <p:nvPr/>
      </p:nvGrpSpPr>
      <p:grpSpPr>
        <a:xfrm>
          <a:off x="0" y="0"/>
          <a:ext cx="0" cy="0"/>
          <a:chOff x="0" y="0"/>
          <a:chExt cx="0" cy="0"/>
        </a:xfrm>
      </p:grpSpPr>
      <p:sp>
        <p:nvSpPr>
          <p:cNvPr id="56" name="Google Shape;56;p9"/>
          <p:cNvSpPr txBox="1"/>
          <p:nvPr>
            <p:ph idx="1" type="subTitle"/>
          </p:nvPr>
        </p:nvSpPr>
        <p:spPr>
          <a:xfrm>
            <a:off x="2117847" y="3380460"/>
            <a:ext cx="2951400" cy="295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7" name="Google Shape;57;p9"/>
          <p:cNvSpPr txBox="1"/>
          <p:nvPr>
            <p:ph type="ctrTitle"/>
          </p:nvPr>
        </p:nvSpPr>
        <p:spPr>
          <a:xfrm rot="-5400000">
            <a:off x="-343101" y="1759150"/>
            <a:ext cx="2888100" cy="897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16_1">
    <p:spTree>
      <p:nvGrpSpPr>
        <p:cNvPr id="58" name="Shape 58"/>
        <p:cNvGrpSpPr/>
        <p:nvPr/>
      </p:nvGrpSpPr>
      <p:grpSpPr>
        <a:xfrm>
          <a:off x="0" y="0"/>
          <a:ext cx="0" cy="0"/>
          <a:chOff x="0" y="0"/>
          <a:chExt cx="0" cy="0"/>
        </a:xfrm>
      </p:grpSpPr>
      <p:sp>
        <p:nvSpPr>
          <p:cNvPr id="59" name="Google Shape;59;p10"/>
          <p:cNvSpPr txBox="1"/>
          <p:nvPr>
            <p:ph idx="1" type="subTitle"/>
          </p:nvPr>
        </p:nvSpPr>
        <p:spPr>
          <a:xfrm flipH="1">
            <a:off x="4189625" y="3380460"/>
            <a:ext cx="2951400" cy="295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0" name="Google Shape;60;p10"/>
          <p:cNvSpPr txBox="1"/>
          <p:nvPr>
            <p:ph type="ctrTitle"/>
          </p:nvPr>
        </p:nvSpPr>
        <p:spPr>
          <a:xfrm rot="5400000">
            <a:off x="6612409" y="1752564"/>
            <a:ext cx="2888100" cy="897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indent="-304800" lvl="1" marL="9144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indent="-304800" lvl="2" marL="13716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indent="-304800" lvl="3" marL="1828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indent="-304800" lvl="4" marL="22860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indent="-304800" lvl="5" marL="27432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indent="-304800" lvl="6" marL="32004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indent="-304800" lvl="7" marL="36576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indent="-304800" lvl="8" marL="411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17" name="Google Shape;117;p22"/>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community.progress.com/s/products/moveit/product-lifecycle" TargetMode="External"/><Relationship Id="rId4" Type="http://schemas.openxmlformats.org/officeDocument/2006/relationships/hyperlink" Target="https://community.progress.com/s/article/MOVEit-Transfer-Critical-Vulnerability-15June202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pic>
        <p:nvPicPr>
          <p:cNvPr id="123" name="Google Shape;123;p24"/>
          <p:cNvPicPr preferRelativeResize="0"/>
          <p:nvPr/>
        </p:nvPicPr>
        <p:blipFill rotWithShape="1">
          <a:blip r:embed="rId3">
            <a:alphaModFix/>
          </a:blip>
          <a:srcRect b="0" l="23336" r="23336" t="0"/>
          <a:stretch/>
        </p:blipFill>
        <p:spPr>
          <a:xfrm flipH="1">
            <a:off x="2308465" y="0"/>
            <a:ext cx="6929409" cy="5143497"/>
          </a:xfrm>
          <a:prstGeom prst="rect">
            <a:avLst/>
          </a:prstGeom>
          <a:noFill/>
          <a:ln>
            <a:noFill/>
          </a:ln>
        </p:spPr>
      </p:pic>
      <p:sp>
        <p:nvSpPr>
          <p:cNvPr id="124" name="Google Shape;124;p24"/>
          <p:cNvSpPr/>
          <p:nvPr/>
        </p:nvSpPr>
        <p:spPr>
          <a:xfrm rot="5400000">
            <a:off x="973850" y="58500"/>
            <a:ext cx="3358800" cy="5026500"/>
          </a:xfrm>
          <a:prstGeom prst="rect">
            <a:avLst/>
          </a:prstGeom>
          <a:solidFill>
            <a:srgbClr val="5285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txBox="1"/>
          <p:nvPr>
            <p:ph idx="1" type="subTitle"/>
          </p:nvPr>
        </p:nvSpPr>
        <p:spPr>
          <a:xfrm>
            <a:off x="518900" y="3235300"/>
            <a:ext cx="4268700" cy="71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Font typeface="Arial"/>
              <a:buNone/>
            </a:pPr>
            <a:r>
              <a:rPr lang="en" sz="1600">
                <a:latin typeface="Poppins Light"/>
                <a:ea typeface="Poppins Light"/>
                <a:cs typeface="Poppins Light"/>
                <a:sym typeface="Poppins Light"/>
              </a:rPr>
              <a:t>Common Vulnerabilities and Exposures</a:t>
            </a:r>
            <a:endParaRPr>
              <a:solidFill>
                <a:schemeClr val="lt1"/>
              </a:solidFill>
            </a:endParaRPr>
          </a:p>
        </p:txBody>
      </p:sp>
      <p:sp>
        <p:nvSpPr>
          <p:cNvPr id="126" name="Google Shape;126;p24"/>
          <p:cNvSpPr txBox="1"/>
          <p:nvPr>
            <p:ph type="ctrTitle"/>
          </p:nvPr>
        </p:nvSpPr>
        <p:spPr>
          <a:xfrm>
            <a:off x="584550" y="1745875"/>
            <a:ext cx="4592400" cy="17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CVE - 2023-34362</a:t>
            </a:r>
            <a:endParaRPr>
              <a:solidFill>
                <a:schemeClr val="lt1"/>
              </a:solidFill>
              <a:latin typeface="Livvic"/>
              <a:ea typeface="Livvic"/>
              <a:cs typeface="Livvic"/>
              <a:sym typeface="Livvic"/>
            </a:endParaRPr>
          </a:p>
        </p:txBody>
      </p:sp>
      <p:sp>
        <p:nvSpPr>
          <p:cNvPr id="127" name="Google Shape;127;p24"/>
          <p:cNvSpPr/>
          <p:nvPr/>
        </p:nvSpPr>
        <p:spPr>
          <a:xfrm flipH="1" rot="-5400000">
            <a:off x="7354200" y="2416550"/>
            <a:ext cx="3358800" cy="221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4"/>
          <p:cNvSpPr txBox="1"/>
          <p:nvPr/>
        </p:nvSpPr>
        <p:spPr>
          <a:xfrm>
            <a:off x="-511075" y="4527900"/>
            <a:ext cx="2780700" cy="615600"/>
          </a:xfrm>
          <a:prstGeom prst="rect">
            <a:avLst/>
          </a:prstGeom>
          <a:noFill/>
          <a:ln>
            <a:noFill/>
          </a:ln>
        </p:spPr>
        <p:txBody>
          <a:bodyPr anchorCtr="0" anchor="t" bIns="91425" lIns="91425" spcFirstLastPara="1" rIns="91425" wrap="square" tIns="91425">
            <a:spAutoFit/>
          </a:bodyPr>
          <a:lstStyle/>
          <a:p>
            <a:pPr indent="0" lvl="0" marL="571500" rtl="0" algn="ctr">
              <a:spcBef>
                <a:spcPts val="0"/>
              </a:spcBef>
              <a:spcAft>
                <a:spcPts val="0"/>
              </a:spcAft>
              <a:buNone/>
            </a:pPr>
            <a:r>
              <a:rPr lang="en">
                <a:solidFill>
                  <a:srgbClr val="7F7F7F"/>
                </a:solidFill>
                <a:latin typeface="Source Sans Pro"/>
                <a:ea typeface="Source Sans Pro"/>
                <a:cs typeface="Source Sans Pro"/>
                <a:sym typeface="Source Sans Pro"/>
              </a:rPr>
              <a:t>Shreya, Fanxin, Angel, Linting, Yuxin</a:t>
            </a:r>
            <a:endParaRPr>
              <a:solidFill>
                <a:srgbClr val="7F7F7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5" name="Shape 255"/>
        <p:cNvGrpSpPr/>
        <p:nvPr/>
      </p:nvGrpSpPr>
      <p:grpSpPr>
        <a:xfrm>
          <a:off x="0" y="0"/>
          <a:ext cx="0" cy="0"/>
          <a:chOff x="0" y="0"/>
          <a:chExt cx="0" cy="0"/>
        </a:xfrm>
      </p:grpSpPr>
      <p:sp>
        <p:nvSpPr>
          <p:cNvPr id="256" name="Google Shape;256;p33"/>
          <p:cNvSpPr/>
          <p:nvPr/>
        </p:nvSpPr>
        <p:spPr>
          <a:xfrm rot="-5400000">
            <a:off x="6349650" y="643825"/>
            <a:ext cx="1057500" cy="310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33"/>
          <p:cNvPicPr preferRelativeResize="0"/>
          <p:nvPr/>
        </p:nvPicPr>
        <p:blipFill rotWithShape="1">
          <a:blip r:embed="rId3">
            <a:alphaModFix/>
          </a:blip>
          <a:srcRect b="0" l="0" r="37496" t="0"/>
          <a:stretch/>
        </p:blipFill>
        <p:spPr>
          <a:xfrm>
            <a:off x="331425" y="271375"/>
            <a:ext cx="4224900" cy="4506150"/>
          </a:xfrm>
          <a:prstGeom prst="rect">
            <a:avLst/>
          </a:prstGeom>
          <a:noFill/>
          <a:ln>
            <a:noFill/>
          </a:ln>
        </p:spPr>
      </p:pic>
      <p:sp>
        <p:nvSpPr>
          <p:cNvPr id="258" name="Google Shape;258;p33"/>
          <p:cNvSpPr txBox="1"/>
          <p:nvPr>
            <p:ph type="ctrTitle"/>
          </p:nvPr>
        </p:nvSpPr>
        <p:spPr>
          <a:xfrm>
            <a:off x="5432000" y="710675"/>
            <a:ext cx="2888100" cy="2054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400">
                <a:solidFill>
                  <a:schemeClr val="lt1"/>
                </a:solidFill>
              </a:rPr>
              <a:t>Impacts</a:t>
            </a:r>
            <a:endParaRPr sz="3400">
              <a:solidFill>
                <a:schemeClr val="lt1"/>
              </a:solidFill>
            </a:endParaRPr>
          </a:p>
        </p:txBody>
      </p:sp>
      <p:sp>
        <p:nvSpPr>
          <p:cNvPr id="259" name="Google Shape;259;p33"/>
          <p:cNvSpPr/>
          <p:nvPr/>
        </p:nvSpPr>
        <p:spPr>
          <a:xfrm rot="-5400000">
            <a:off x="6600" y="1660525"/>
            <a:ext cx="1057500" cy="1070700"/>
          </a:xfrm>
          <a:prstGeom prst="rect">
            <a:avLst/>
          </a:prstGeom>
          <a:gradFill>
            <a:gsLst>
              <a:gs pos="0">
                <a:srgbClr val="A9B9D3">
                  <a:alpha val="30980"/>
                </a:srgbClr>
              </a:gs>
              <a:gs pos="100000">
                <a:schemeClr val="accent1"/>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idx="4" type="ctrTitle"/>
          </p:nvPr>
        </p:nvSpPr>
        <p:spPr>
          <a:xfrm rot="5400000">
            <a:off x="6917175" y="1414524"/>
            <a:ext cx="24498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Impact</a:t>
            </a:r>
            <a:endParaRPr/>
          </a:p>
        </p:txBody>
      </p:sp>
      <p:pic>
        <p:nvPicPr>
          <p:cNvPr id="265" name="Google Shape;265;p34"/>
          <p:cNvPicPr preferRelativeResize="0"/>
          <p:nvPr/>
        </p:nvPicPr>
        <p:blipFill rotWithShape="1">
          <a:blip r:embed="rId3">
            <a:alphaModFix/>
          </a:blip>
          <a:srcRect b="0" l="69" r="79" t="0"/>
          <a:stretch/>
        </p:blipFill>
        <p:spPr>
          <a:xfrm>
            <a:off x="0" y="2623525"/>
            <a:ext cx="4091848" cy="1867499"/>
          </a:xfrm>
          <a:prstGeom prst="rect">
            <a:avLst/>
          </a:prstGeom>
          <a:noFill/>
          <a:ln>
            <a:noFill/>
          </a:ln>
        </p:spPr>
      </p:pic>
      <p:pic>
        <p:nvPicPr>
          <p:cNvPr id="266" name="Google Shape;266;p34"/>
          <p:cNvPicPr preferRelativeResize="0"/>
          <p:nvPr/>
        </p:nvPicPr>
        <p:blipFill rotWithShape="1">
          <a:blip r:embed="rId4">
            <a:alphaModFix/>
          </a:blip>
          <a:srcRect b="9436" l="0" r="0" t="9427"/>
          <a:stretch/>
        </p:blipFill>
        <p:spPr>
          <a:xfrm>
            <a:off x="0" y="652475"/>
            <a:ext cx="4091850" cy="1867501"/>
          </a:xfrm>
          <a:prstGeom prst="rect">
            <a:avLst/>
          </a:prstGeom>
          <a:noFill/>
          <a:ln>
            <a:noFill/>
          </a:ln>
        </p:spPr>
      </p:pic>
      <p:sp>
        <p:nvSpPr>
          <p:cNvPr id="267" name="Google Shape;267;p34"/>
          <p:cNvSpPr txBox="1"/>
          <p:nvPr>
            <p:ph idx="1" type="subTitle"/>
          </p:nvPr>
        </p:nvSpPr>
        <p:spPr>
          <a:xfrm>
            <a:off x="4633950" y="1695496"/>
            <a:ext cx="18180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attacker exploiting this vulnerability could gain unauthorized access to sensitive data stored in MOVEit </a:t>
            </a:r>
            <a:r>
              <a:rPr lang="en"/>
              <a:t>Transfer</a:t>
            </a:r>
            <a:r>
              <a:rPr lang="en"/>
              <a:t> database</a:t>
            </a:r>
            <a:endParaRPr/>
          </a:p>
        </p:txBody>
      </p:sp>
      <p:sp>
        <p:nvSpPr>
          <p:cNvPr id="268" name="Google Shape;268;p34"/>
          <p:cNvSpPr txBox="1"/>
          <p:nvPr>
            <p:ph idx="2" type="subTitle"/>
          </p:nvPr>
        </p:nvSpPr>
        <p:spPr>
          <a:xfrm>
            <a:off x="4633950" y="3827870"/>
            <a:ext cx="18180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could result in corrupted data, loss of critical information, and disruption to business operations.</a:t>
            </a:r>
            <a:endParaRPr/>
          </a:p>
        </p:txBody>
      </p:sp>
      <p:sp>
        <p:nvSpPr>
          <p:cNvPr id="269" name="Google Shape;269;p34"/>
          <p:cNvSpPr txBox="1"/>
          <p:nvPr>
            <p:ph type="ctrTitle"/>
          </p:nvPr>
        </p:nvSpPr>
        <p:spPr>
          <a:xfrm>
            <a:off x="4633950" y="1386896"/>
            <a:ext cx="26193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Breach</a:t>
            </a:r>
            <a:endParaRPr>
              <a:solidFill>
                <a:schemeClr val="lt1"/>
              </a:solidFill>
            </a:endParaRPr>
          </a:p>
        </p:txBody>
      </p:sp>
      <p:sp>
        <p:nvSpPr>
          <p:cNvPr id="270" name="Google Shape;270;p34"/>
          <p:cNvSpPr txBox="1"/>
          <p:nvPr>
            <p:ph idx="3" type="ctrTitle"/>
          </p:nvPr>
        </p:nvSpPr>
        <p:spPr>
          <a:xfrm>
            <a:off x="4633950" y="3519270"/>
            <a:ext cx="26193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Manipulation </a:t>
            </a:r>
            <a:endParaRPr>
              <a:solidFill>
                <a:schemeClr val="lt1"/>
              </a:solidFill>
            </a:endParaRPr>
          </a:p>
        </p:txBody>
      </p:sp>
      <p:sp>
        <p:nvSpPr>
          <p:cNvPr id="271" name="Google Shape;271;p34"/>
          <p:cNvSpPr/>
          <p:nvPr/>
        </p:nvSpPr>
        <p:spPr>
          <a:xfrm>
            <a:off x="4091850" y="652475"/>
            <a:ext cx="159300" cy="186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a:off x="4091850" y="2623525"/>
            <a:ext cx="159300" cy="186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idx="4" type="ctrTitle"/>
          </p:nvPr>
        </p:nvSpPr>
        <p:spPr>
          <a:xfrm rot="5400000">
            <a:off x="6917175" y="1414524"/>
            <a:ext cx="24498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Impact</a:t>
            </a:r>
            <a:endParaRPr/>
          </a:p>
        </p:txBody>
      </p:sp>
      <p:pic>
        <p:nvPicPr>
          <p:cNvPr id="278" name="Google Shape;278;p35"/>
          <p:cNvPicPr preferRelativeResize="0"/>
          <p:nvPr/>
        </p:nvPicPr>
        <p:blipFill rotWithShape="1">
          <a:blip r:embed="rId3">
            <a:alphaModFix/>
          </a:blip>
          <a:srcRect b="0" l="1625" r="1625" t="0"/>
          <a:stretch/>
        </p:blipFill>
        <p:spPr>
          <a:xfrm>
            <a:off x="0" y="2623525"/>
            <a:ext cx="4091847" cy="1867499"/>
          </a:xfrm>
          <a:prstGeom prst="rect">
            <a:avLst/>
          </a:prstGeom>
          <a:noFill/>
          <a:ln>
            <a:noFill/>
          </a:ln>
        </p:spPr>
      </p:pic>
      <p:pic>
        <p:nvPicPr>
          <p:cNvPr id="279" name="Google Shape;279;p35"/>
          <p:cNvPicPr preferRelativeResize="0"/>
          <p:nvPr/>
        </p:nvPicPr>
        <p:blipFill rotWithShape="1">
          <a:blip r:embed="rId4">
            <a:alphaModFix/>
          </a:blip>
          <a:srcRect b="14345" l="0" r="0" t="14352"/>
          <a:stretch/>
        </p:blipFill>
        <p:spPr>
          <a:xfrm>
            <a:off x="0" y="652475"/>
            <a:ext cx="4093729" cy="1867501"/>
          </a:xfrm>
          <a:prstGeom prst="rect">
            <a:avLst/>
          </a:prstGeom>
          <a:noFill/>
          <a:ln>
            <a:noFill/>
          </a:ln>
        </p:spPr>
      </p:pic>
      <p:sp>
        <p:nvSpPr>
          <p:cNvPr id="280" name="Google Shape;280;p35"/>
          <p:cNvSpPr txBox="1"/>
          <p:nvPr>
            <p:ph idx="1" type="subTitle"/>
          </p:nvPr>
        </p:nvSpPr>
        <p:spPr>
          <a:xfrm>
            <a:off x="4633950" y="1695500"/>
            <a:ext cx="21261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including the costs associated with incident response, system remediation, data recovery, legal fees,  and potential settlements.</a:t>
            </a:r>
            <a:endParaRPr sz="1100"/>
          </a:p>
        </p:txBody>
      </p:sp>
      <p:sp>
        <p:nvSpPr>
          <p:cNvPr id="281" name="Google Shape;281;p35"/>
          <p:cNvSpPr txBox="1"/>
          <p:nvPr>
            <p:ph idx="2" type="subTitle"/>
          </p:nvPr>
        </p:nvSpPr>
        <p:spPr>
          <a:xfrm>
            <a:off x="4633950" y="3827875"/>
            <a:ext cx="20688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Organizations using unpatched versions of the software are at immediate risk of targeted attacks.</a:t>
            </a:r>
            <a:endParaRPr sz="1100"/>
          </a:p>
        </p:txBody>
      </p:sp>
      <p:sp>
        <p:nvSpPr>
          <p:cNvPr id="282" name="Google Shape;282;p35"/>
          <p:cNvSpPr txBox="1"/>
          <p:nvPr>
            <p:ph type="ctrTitle"/>
          </p:nvPr>
        </p:nvSpPr>
        <p:spPr>
          <a:xfrm>
            <a:off x="4633950" y="1386896"/>
            <a:ext cx="26193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Financial Cost</a:t>
            </a:r>
            <a:endParaRPr>
              <a:solidFill>
                <a:schemeClr val="lt1"/>
              </a:solidFill>
            </a:endParaRPr>
          </a:p>
        </p:txBody>
      </p:sp>
      <p:sp>
        <p:nvSpPr>
          <p:cNvPr id="283" name="Google Shape;283;p35"/>
          <p:cNvSpPr txBox="1"/>
          <p:nvPr>
            <p:ph idx="3" type="ctrTitle"/>
          </p:nvPr>
        </p:nvSpPr>
        <p:spPr>
          <a:xfrm>
            <a:off x="4633950" y="3519275"/>
            <a:ext cx="3054300" cy="3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Exploitation in the Wild</a:t>
            </a:r>
            <a:endParaRPr/>
          </a:p>
        </p:txBody>
      </p:sp>
      <p:sp>
        <p:nvSpPr>
          <p:cNvPr id="284" name="Google Shape;284;p35"/>
          <p:cNvSpPr/>
          <p:nvPr/>
        </p:nvSpPr>
        <p:spPr>
          <a:xfrm>
            <a:off x="4091850" y="652475"/>
            <a:ext cx="159300" cy="186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p:nvPr/>
        </p:nvSpPr>
        <p:spPr>
          <a:xfrm>
            <a:off x="4091850" y="2623525"/>
            <a:ext cx="159300" cy="186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p:nvPr/>
        </p:nvSpPr>
        <p:spPr>
          <a:xfrm>
            <a:off x="0" y="1559850"/>
            <a:ext cx="5197200" cy="359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Impact</a:t>
            </a:r>
            <a:endParaRPr/>
          </a:p>
        </p:txBody>
      </p:sp>
      <p:sp>
        <p:nvSpPr>
          <p:cNvPr id="292" name="Google Shape;292;p36"/>
          <p:cNvSpPr/>
          <p:nvPr/>
        </p:nvSpPr>
        <p:spPr>
          <a:xfrm>
            <a:off x="4961825" y="3661475"/>
            <a:ext cx="487500" cy="15291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Reputational Damage Control: Protecting A Company's Reputation" id="293" name="Google Shape;293;p36"/>
          <p:cNvPicPr preferRelativeResize="0"/>
          <p:nvPr/>
        </p:nvPicPr>
        <p:blipFill>
          <a:blip r:embed="rId3">
            <a:alphaModFix/>
          </a:blip>
          <a:stretch>
            <a:fillRect/>
          </a:stretch>
        </p:blipFill>
        <p:spPr>
          <a:xfrm>
            <a:off x="281325" y="1936388"/>
            <a:ext cx="4255975" cy="2837325"/>
          </a:xfrm>
          <a:prstGeom prst="rect">
            <a:avLst/>
          </a:prstGeom>
          <a:noFill/>
          <a:ln>
            <a:noFill/>
          </a:ln>
        </p:spPr>
      </p:pic>
      <p:sp>
        <p:nvSpPr>
          <p:cNvPr id="294" name="Google Shape;294;p36"/>
          <p:cNvSpPr txBox="1"/>
          <p:nvPr>
            <p:ph idx="4294967295" type="ctrTitle"/>
          </p:nvPr>
        </p:nvSpPr>
        <p:spPr>
          <a:xfrm>
            <a:off x="5449325" y="2876150"/>
            <a:ext cx="3054300" cy="3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Reputational </a:t>
            </a:r>
            <a:r>
              <a:rPr lang="en" sz="1900"/>
              <a:t>Damage</a:t>
            </a:r>
            <a:r>
              <a:rPr lang="en" sz="1900"/>
              <a:t> </a:t>
            </a:r>
            <a:endParaRPr sz="1900"/>
          </a:p>
        </p:txBody>
      </p:sp>
      <p:sp>
        <p:nvSpPr>
          <p:cNvPr id="295" name="Google Shape;295;p36"/>
          <p:cNvSpPr txBox="1"/>
          <p:nvPr>
            <p:ph idx="4294967295" type="subTitle"/>
          </p:nvPr>
        </p:nvSpPr>
        <p:spPr>
          <a:xfrm>
            <a:off x="5694600" y="3405375"/>
            <a:ext cx="20982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Customers and partners may lose trust in an organization's ability to protect their data, potentially leading to a loss of business.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idx="6"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Real World Examples</a:t>
            </a:r>
            <a:endParaRPr/>
          </a:p>
        </p:txBody>
      </p:sp>
      <p:sp>
        <p:nvSpPr>
          <p:cNvPr id="301" name="Google Shape;301;p37"/>
          <p:cNvSpPr/>
          <p:nvPr/>
        </p:nvSpPr>
        <p:spPr>
          <a:xfrm>
            <a:off x="0" y="0"/>
            <a:ext cx="3607500" cy="26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p:nvPr/>
        </p:nvSpPr>
        <p:spPr>
          <a:xfrm>
            <a:off x="3607486" y="-25500"/>
            <a:ext cx="3607500" cy="263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7"/>
          <p:cNvSpPr/>
          <p:nvPr/>
        </p:nvSpPr>
        <p:spPr>
          <a:xfrm>
            <a:off x="0" y="2632200"/>
            <a:ext cx="3607500" cy="251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
          <p:cNvSpPr/>
          <p:nvPr/>
        </p:nvSpPr>
        <p:spPr>
          <a:xfrm>
            <a:off x="3607473" y="2632200"/>
            <a:ext cx="3607500" cy="251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txBox="1"/>
          <p:nvPr>
            <p:ph idx="1" type="subTitle"/>
          </p:nvPr>
        </p:nvSpPr>
        <p:spPr>
          <a:xfrm>
            <a:off x="563409" y="1515091"/>
            <a:ext cx="24807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343741"/>
                </a:solidFill>
                <a:latin typeface="Catamaran"/>
                <a:ea typeface="Catamaran"/>
                <a:cs typeface="Catamaran"/>
                <a:sym typeface="Catamaran"/>
              </a:rPr>
              <a:t>a provider of business software products</a:t>
            </a:r>
            <a:endParaRPr sz="1200"/>
          </a:p>
        </p:txBody>
      </p:sp>
      <p:sp>
        <p:nvSpPr>
          <p:cNvPr id="306" name="Google Shape;306;p37"/>
          <p:cNvSpPr txBox="1"/>
          <p:nvPr>
            <p:ph idx="3" type="subTitle"/>
          </p:nvPr>
        </p:nvSpPr>
        <p:spPr>
          <a:xfrm>
            <a:off x="4178200" y="1515100"/>
            <a:ext cx="2586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rPr>
              <a:t>wireless telecom services provider</a:t>
            </a:r>
            <a:endParaRPr sz="1300">
              <a:solidFill>
                <a:schemeClr val="lt1"/>
              </a:solidFill>
            </a:endParaRPr>
          </a:p>
        </p:txBody>
      </p:sp>
      <p:sp>
        <p:nvSpPr>
          <p:cNvPr id="307" name="Google Shape;307;p37"/>
          <p:cNvSpPr txBox="1"/>
          <p:nvPr>
            <p:ph idx="2" type="ctrTitle"/>
          </p:nvPr>
        </p:nvSpPr>
        <p:spPr>
          <a:xfrm>
            <a:off x="4157714" y="842025"/>
            <a:ext cx="26979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solidFill>
                  <a:schemeClr val="lt1"/>
                </a:solidFill>
              </a:rPr>
              <a:t>T-mobile</a:t>
            </a:r>
            <a:endParaRPr sz="2100">
              <a:solidFill>
                <a:schemeClr val="lt1"/>
              </a:solidFill>
            </a:endParaRPr>
          </a:p>
        </p:txBody>
      </p:sp>
      <p:sp>
        <p:nvSpPr>
          <p:cNvPr id="308" name="Google Shape;308;p37"/>
          <p:cNvSpPr txBox="1"/>
          <p:nvPr>
            <p:ph idx="4" type="ctrTitle"/>
          </p:nvPr>
        </p:nvSpPr>
        <p:spPr>
          <a:xfrm>
            <a:off x="368100" y="3403125"/>
            <a:ext cx="2917500" cy="81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solidFill>
                  <a:schemeClr val="lt1"/>
                </a:solidFill>
              </a:rPr>
              <a:t>Airline Recruitment Website</a:t>
            </a:r>
            <a:endParaRPr sz="2100">
              <a:solidFill>
                <a:schemeClr val="lt1"/>
              </a:solidFill>
            </a:endParaRPr>
          </a:p>
        </p:txBody>
      </p:sp>
      <p:sp>
        <p:nvSpPr>
          <p:cNvPr id="309" name="Google Shape;309;p37"/>
          <p:cNvSpPr txBox="1"/>
          <p:nvPr>
            <p:ph type="ctrTitle"/>
          </p:nvPr>
        </p:nvSpPr>
        <p:spPr>
          <a:xfrm>
            <a:off x="368100" y="842025"/>
            <a:ext cx="29175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Progress Software</a:t>
            </a:r>
            <a:endParaRPr sz="1900"/>
          </a:p>
        </p:txBody>
      </p:sp>
      <p:sp>
        <p:nvSpPr>
          <p:cNvPr id="310" name="Google Shape;310;p37"/>
          <p:cNvSpPr txBox="1"/>
          <p:nvPr>
            <p:ph idx="7" type="ctrTitle"/>
          </p:nvPr>
        </p:nvSpPr>
        <p:spPr>
          <a:xfrm>
            <a:off x="4213664" y="3269509"/>
            <a:ext cx="25860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 PharMerica</a:t>
            </a:r>
            <a:endParaRPr sz="2100"/>
          </a:p>
        </p:txBody>
      </p:sp>
      <p:sp>
        <p:nvSpPr>
          <p:cNvPr id="311" name="Google Shape;311;p37"/>
          <p:cNvSpPr txBox="1"/>
          <p:nvPr>
            <p:ph idx="8" type="subTitle"/>
          </p:nvPr>
        </p:nvSpPr>
        <p:spPr>
          <a:xfrm>
            <a:off x="4213664" y="3914208"/>
            <a:ext cx="2586000" cy="745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300">
                <a:solidFill>
                  <a:srgbClr val="343741"/>
                </a:solidFill>
                <a:latin typeface="Catamaran"/>
                <a:ea typeface="Catamaran"/>
                <a:cs typeface="Catamaran"/>
                <a:sym typeface="Catamaran"/>
              </a:rPr>
              <a:t>U.S. pharmacy network</a:t>
            </a:r>
            <a:endParaRPr sz="1200"/>
          </a:p>
          <a:p>
            <a:pPr indent="0" lvl="0" marL="0" rtl="0" algn="l">
              <a:spcBef>
                <a:spcPts val="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p:nvPr/>
        </p:nvSpPr>
        <p:spPr>
          <a:xfrm flipH="1">
            <a:off x="440500" y="337725"/>
            <a:ext cx="3208500" cy="9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17" name="Google Shape;317;p38"/>
          <p:cNvSpPr txBox="1"/>
          <p:nvPr/>
        </p:nvSpPr>
        <p:spPr>
          <a:xfrm>
            <a:off x="942225" y="554250"/>
            <a:ext cx="21504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tamaran Light"/>
              <a:ea typeface="Catamaran Light"/>
              <a:cs typeface="Catamaran Light"/>
              <a:sym typeface="Catamaran Light"/>
            </a:endParaRPr>
          </a:p>
        </p:txBody>
      </p:sp>
      <p:sp>
        <p:nvSpPr>
          <p:cNvPr id="318" name="Google Shape;318;p38"/>
          <p:cNvSpPr txBox="1"/>
          <p:nvPr/>
        </p:nvSpPr>
        <p:spPr>
          <a:xfrm>
            <a:off x="767325" y="518925"/>
            <a:ext cx="2500200" cy="6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200"/>
              </a:spcAft>
              <a:buNone/>
            </a:pPr>
            <a:r>
              <a:rPr b="1" lang="en" sz="2200">
                <a:solidFill>
                  <a:schemeClr val="lt1"/>
                </a:solidFill>
                <a:latin typeface="Catamaran"/>
                <a:ea typeface="Catamaran"/>
                <a:cs typeface="Catamaran"/>
                <a:sym typeface="Catamaran"/>
              </a:rPr>
              <a:t>Progress Software</a:t>
            </a:r>
            <a:endParaRPr b="1" sz="2200">
              <a:solidFill>
                <a:schemeClr val="lt1"/>
              </a:solidFill>
              <a:latin typeface="Catamaran"/>
              <a:ea typeface="Catamaran"/>
              <a:cs typeface="Catamaran"/>
              <a:sym typeface="Catamaran"/>
            </a:endParaRPr>
          </a:p>
        </p:txBody>
      </p:sp>
      <p:sp>
        <p:nvSpPr>
          <p:cNvPr id="319" name="Google Shape;319;p38"/>
          <p:cNvSpPr/>
          <p:nvPr/>
        </p:nvSpPr>
        <p:spPr>
          <a:xfrm flipH="1">
            <a:off x="800100" y="2061850"/>
            <a:ext cx="15147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20" name="Google Shape;320;p38"/>
          <p:cNvSpPr txBox="1"/>
          <p:nvPr/>
        </p:nvSpPr>
        <p:spPr>
          <a:xfrm>
            <a:off x="836850" y="2061850"/>
            <a:ext cx="14412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The attack</a:t>
            </a:r>
            <a:endParaRPr b="1" sz="1800">
              <a:solidFill>
                <a:schemeClr val="dk1"/>
              </a:solidFill>
              <a:latin typeface="Catamaran"/>
              <a:ea typeface="Catamaran"/>
              <a:cs typeface="Catamaran"/>
              <a:sym typeface="Catamaran"/>
            </a:endParaRPr>
          </a:p>
        </p:txBody>
      </p:sp>
      <p:sp>
        <p:nvSpPr>
          <p:cNvPr id="321" name="Google Shape;321;p38"/>
          <p:cNvSpPr/>
          <p:nvPr/>
        </p:nvSpPr>
        <p:spPr>
          <a:xfrm flipH="1">
            <a:off x="3408450" y="2061850"/>
            <a:ext cx="22131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22" name="Google Shape;322;p38"/>
          <p:cNvSpPr txBox="1"/>
          <p:nvPr/>
        </p:nvSpPr>
        <p:spPr>
          <a:xfrm>
            <a:off x="3456125" y="2061850"/>
            <a:ext cx="21192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Data compromised</a:t>
            </a:r>
            <a:endParaRPr b="1" sz="1800">
              <a:solidFill>
                <a:schemeClr val="dk1"/>
              </a:solidFill>
              <a:latin typeface="Catamaran"/>
              <a:ea typeface="Catamaran"/>
              <a:cs typeface="Catamaran"/>
              <a:sym typeface="Catamaran"/>
            </a:endParaRPr>
          </a:p>
        </p:txBody>
      </p:sp>
      <p:sp>
        <p:nvSpPr>
          <p:cNvPr id="323" name="Google Shape;323;p38"/>
          <p:cNvSpPr/>
          <p:nvPr/>
        </p:nvSpPr>
        <p:spPr>
          <a:xfrm flipH="1">
            <a:off x="6715200" y="2061850"/>
            <a:ext cx="17871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24" name="Google Shape;324;p38"/>
          <p:cNvSpPr txBox="1"/>
          <p:nvPr/>
        </p:nvSpPr>
        <p:spPr>
          <a:xfrm>
            <a:off x="6715200" y="2061850"/>
            <a:ext cx="17871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The response</a:t>
            </a:r>
            <a:endParaRPr b="1" sz="1800">
              <a:solidFill>
                <a:schemeClr val="dk1"/>
              </a:solidFill>
              <a:latin typeface="Catamaran"/>
              <a:ea typeface="Catamaran"/>
              <a:cs typeface="Catamaran"/>
              <a:sym typeface="Catamaran"/>
            </a:endParaRPr>
          </a:p>
        </p:txBody>
      </p:sp>
      <p:sp>
        <p:nvSpPr>
          <p:cNvPr id="325" name="Google Shape;325;p38"/>
          <p:cNvSpPr txBox="1"/>
          <p:nvPr/>
        </p:nvSpPr>
        <p:spPr>
          <a:xfrm>
            <a:off x="59025" y="2822625"/>
            <a:ext cx="3208500" cy="1866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SzPts val="1300"/>
              <a:buChar char="●"/>
            </a:pPr>
            <a:r>
              <a:rPr lang="en" sz="1300"/>
              <a:t>mass exploit</a:t>
            </a:r>
            <a:endParaRPr sz="1300"/>
          </a:p>
          <a:p>
            <a:pPr indent="-311150" lvl="0" marL="457200" rtl="0" algn="l">
              <a:lnSpc>
                <a:spcPct val="115000"/>
              </a:lnSpc>
              <a:spcBef>
                <a:spcPts val="0"/>
              </a:spcBef>
              <a:spcAft>
                <a:spcPts val="0"/>
              </a:spcAft>
              <a:buSzPts val="1300"/>
              <a:buChar char="●"/>
            </a:pPr>
            <a:r>
              <a:rPr lang="en" sz="1300"/>
              <a:t>Russia-linked cybercrime group Clop</a:t>
            </a:r>
            <a:endParaRPr sz="1300"/>
          </a:p>
          <a:p>
            <a:pPr indent="-311150" lvl="0" marL="457200" rtl="0" algn="l">
              <a:lnSpc>
                <a:spcPct val="115000"/>
              </a:lnSpc>
              <a:spcBef>
                <a:spcPts val="0"/>
              </a:spcBef>
              <a:spcAft>
                <a:spcPts val="0"/>
              </a:spcAft>
              <a:buSzPts val="1300"/>
              <a:buChar char="●"/>
            </a:pPr>
            <a:r>
              <a:rPr lang="en" sz="1300"/>
              <a:t>exploited security flaw in MOVEit Transfer </a:t>
            </a:r>
            <a:endParaRPr sz="1300"/>
          </a:p>
          <a:p>
            <a:pPr indent="-311150" lvl="0" marL="457200" rtl="0" algn="l">
              <a:lnSpc>
                <a:spcPct val="115000"/>
              </a:lnSpc>
              <a:spcBef>
                <a:spcPts val="0"/>
              </a:spcBef>
              <a:spcAft>
                <a:spcPts val="0"/>
              </a:spcAft>
              <a:buSzPts val="1300"/>
              <a:buChar char="●"/>
            </a:pPr>
            <a:r>
              <a:rPr lang="en" sz="1300"/>
              <a:t>SQL injection vulnerability</a:t>
            </a:r>
            <a:endParaRPr sz="1300"/>
          </a:p>
          <a:p>
            <a:pPr indent="-311150" lvl="0" marL="457200" rtl="0" algn="l">
              <a:lnSpc>
                <a:spcPct val="115000"/>
              </a:lnSpc>
              <a:spcBef>
                <a:spcPts val="0"/>
              </a:spcBef>
              <a:spcAft>
                <a:spcPts val="0"/>
              </a:spcAft>
              <a:buSzPts val="1300"/>
              <a:buChar char="●"/>
            </a:pPr>
            <a:r>
              <a:rPr lang="en" sz="1300"/>
              <a:t>unauthorized access to database</a:t>
            </a:r>
            <a:endParaRPr sz="1500"/>
          </a:p>
        </p:txBody>
      </p:sp>
      <p:sp>
        <p:nvSpPr>
          <p:cNvPr id="326" name="Google Shape;326;p38"/>
          <p:cNvSpPr txBox="1"/>
          <p:nvPr/>
        </p:nvSpPr>
        <p:spPr>
          <a:xfrm>
            <a:off x="3072000" y="3103125"/>
            <a:ext cx="3000000" cy="130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SzPts val="1300"/>
              <a:buChar char="●"/>
            </a:pPr>
            <a:r>
              <a:rPr lang="en" sz="1300"/>
              <a:t>affects 600+ companies, 40+ million people</a:t>
            </a:r>
            <a:endParaRPr sz="1300"/>
          </a:p>
          <a:p>
            <a:pPr indent="-311150" lvl="0" marL="457200" rtl="0" algn="l">
              <a:lnSpc>
                <a:spcPct val="115000"/>
              </a:lnSpc>
              <a:spcBef>
                <a:spcPts val="0"/>
              </a:spcBef>
              <a:spcAft>
                <a:spcPts val="0"/>
              </a:spcAft>
              <a:buSzPts val="1300"/>
              <a:buChar char="●"/>
            </a:pPr>
            <a:r>
              <a:rPr lang="en" sz="1300"/>
              <a:t>clop posts victims on dark web</a:t>
            </a:r>
            <a:endParaRPr sz="1300"/>
          </a:p>
          <a:p>
            <a:pPr indent="-311150" lvl="0" marL="457200" rtl="0" algn="l">
              <a:lnSpc>
                <a:spcPct val="115000"/>
              </a:lnSpc>
              <a:spcBef>
                <a:spcPts val="0"/>
              </a:spcBef>
              <a:spcAft>
                <a:spcPts val="0"/>
              </a:spcAft>
              <a:buSzPts val="1300"/>
              <a:buChar char="●"/>
            </a:pPr>
            <a:r>
              <a:rPr lang="en" sz="1300"/>
              <a:t>exposed data ranges from pensions to medical records</a:t>
            </a:r>
            <a:endParaRPr sz="1300"/>
          </a:p>
        </p:txBody>
      </p:sp>
      <p:sp>
        <p:nvSpPr>
          <p:cNvPr id="327" name="Google Shape;327;p38"/>
          <p:cNvSpPr txBox="1"/>
          <p:nvPr/>
        </p:nvSpPr>
        <p:spPr>
          <a:xfrm>
            <a:off x="6358650" y="3333225"/>
            <a:ext cx="25002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alerted customers and advised customers</a:t>
            </a:r>
            <a:endParaRPr sz="1300"/>
          </a:p>
          <a:p>
            <a:pPr indent="-311150" lvl="0" marL="457200" rtl="0" algn="l">
              <a:lnSpc>
                <a:spcPct val="115000"/>
              </a:lnSpc>
              <a:spcBef>
                <a:spcPts val="0"/>
              </a:spcBef>
              <a:spcAft>
                <a:spcPts val="0"/>
              </a:spcAft>
              <a:buSzPts val="1300"/>
              <a:buChar char="●"/>
            </a:pPr>
            <a:r>
              <a:rPr lang="en" sz="1300"/>
              <a:t>develop a security patch</a:t>
            </a:r>
            <a:endParaRPr sz="1300"/>
          </a:p>
        </p:txBody>
      </p:sp>
      <p:pic>
        <p:nvPicPr>
          <p:cNvPr id="328" name="Google Shape;328;p38"/>
          <p:cNvPicPr preferRelativeResize="0"/>
          <p:nvPr/>
        </p:nvPicPr>
        <p:blipFill>
          <a:blip r:embed="rId3">
            <a:alphaModFix/>
          </a:blip>
          <a:stretch>
            <a:fillRect/>
          </a:stretch>
        </p:blipFill>
        <p:spPr>
          <a:xfrm>
            <a:off x="4056150" y="279087"/>
            <a:ext cx="3419875" cy="109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p:nvPr/>
        </p:nvSpPr>
        <p:spPr>
          <a:xfrm flipH="1">
            <a:off x="440600" y="337725"/>
            <a:ext cx="2051400" cy="91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34" name="Google Shape;334;p39"/>
          <p:cNvSpPr txBox="1"/>
          <p:nvPr/>
        </p:nvSpPr>
        <p:spPr>
          <a:xfrm>
            <a:off x="942225" y="554250"/>
            <a:ext cx="21504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tamaran Light"/>
              <a:ea typeface="Catamaran Light"/>
              <a:cs typeface="Catamaran Light"/>
              <a:sym typeface="Catamaran Light"/>
            </a:endParaRPr>
          </a:p>
        </p:txBody>
      </p:sp>
      <p:sp>
        <p:nvSpPr>
          <p:cNvPr id="335" name="Google Shape;335;p39"/>
          <p:cNvSpPr txBox="1"/>
          <p:nvPr/>
        </p:nvSpPr>
        <p:spPr>
          <a:xfrm>
            <a:off x="767325" y="518925"/>
            <a:ext cx="2500200" cy="6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200"/>
              </a:spcAft>
              <a:buNone/>
            </a:pPr>
            <a:r>
              <a:rPr b="1" lang="en" sz="2200">
                <a:solidFill>
                  <a:schemeClr val="lt1"/>
                </a:solidFill>
                <a:latin typeface="Catamaran"/>
                <a:ea typeface="Catamaran"/>
                <a:cs typeface="Catamaran"/>
                <a:sym typeface="Catamaran"/>
              </a:rPr>
              <a:t>T-mobile</a:t>
            </a:r>
            <a:endParaRPr b="1" sz="2200">
              <a:solidFill>
                <a:schemeClr val="lt1"/>
              </a:solidFill>
              <a:latin typeface="Catamaran"/>
              <a:ea typeface="Catamaran"/>
              <a:cs typeface="Catamaran"/>
              <a:sym typeface="Catamaran"/>
            </a:endParaRPr>
          </a:p>
        </p:txBody>
      </p:sp>
      <p:sp>
        <p:nvSpPr>
          <p:cNvPr id="336" name="Google Shape;336;p39"/>
          <p:cNvSpPr/>
          <p:nvPr/>
        </p:nvSpPr>
        <p:spPr>
          <a:xfrm flipH="1">
            <a:off x="800100" y="2061850"/>
            <a:ext cx="15147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37" name="Google Shape;337;p39"/>
          <p:cNvSpPr txBox="1"/>
          <p:nvPr/>
        </p:nvSpPr>
        <p:spPr>
          <a:xfrm>
            <a:off x="836850" y="2061850"/>
            <a:ext cx="14412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The attack</a:t>
            </a:r>
            <a:endParaRPr b="1" sz="1800">
              <a:solidFill>
                <a:schemeClr val="dk1"/>
              </a:solidFill>
              <a:latin typeface="Catamaran"/>
              <a:ea typeface="Catamaran"/>
              <a:cs typeface="Catamaran"/>
              <a:sym typeface="Catamaran"/>
            </a:endParaRPr>
          </a:p>
        </p:txBody>
      </p:sp>
      <p:sp>
        <p:nvSpPr>
          <p:cNvPr id="338" name="Google Shape;338;p39"/>
          <p:cNvSpPr/>
          <p:nvPr/>
        </p:nvSpPr>
        <p:spPr>
          <a:xfrm flipH="1">
            <a:off x="3408450" y="2061850"/>
            <a:ext cx="22131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39" name="Google Shape;339;p39"/>
          <p:cNvSpPr txBox="1"/>
          <p:nvPr/>
        </p:nvSpPr>
        <p:spPr>
          <a:xfrm>
            <a:off x="3456125" y="2061850"/>
            <a:ext cx="21192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Data compromised</a:t>
            </a:r>
            <a:endParaRPr b="1" sz="1800">
              <a:solidFill>
                <a:schemeClr val="dk1"/>
              </a:solidFill>
              <a:latin typeface="Catamaran"/>
              <a:ea typeface="Catamaran"/>
              <a:cs typeface="Catamaran"/>
              <a:sym typeface="Catamaran"/>
            </a:endParaRPr>
          </a:p>
        </p:txBody>
      </p:sp>
      <p:sp>
        <p:nvSpPr>
          <p:cNvPr id="340" name="Google Shape;340;p39"/>
          <p:cNvSpPr/>
          <p:nvPr/>
        </p:nvSpPr>
        <p:spPr>
          <a:xfrm flipH="1">
            <a:off x="6715200" y="2061850"/>
            <a:ext cx="17871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41" name="Google Shape;341;p39"/>
          <p:cNvSpPr txBox="1"/>
          <p:nvPr/>
        </p:nvSpPr>
        <p:spPr>
          <a:xfrm>
            <a:off x="6715200" y="2061850"/>
            <a:ext cx="17871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The response</a:t>
            </a:r>
            <a:endParaRPr b="1" sz="1800">
              <a:solidFill>
                <a:schemeClr val="dk1"/>
              </a:solidFill>
              <a:latin typeface="Catamaran"/>
              <a:ea typeface="Catamaran"/>
              <a:cs typeface="Catamaran"/>
              <a:sym typeface="Catamaran"/>
            </a:endParaRPr>
          </a:p>
        </p:txBody>
      </p:sp>
      <p:sp>
        <p:nvSpPr>
          <p:cNvPr id="342" name="Google Shape;342;p39"/>
          <p:cNvSpPr txBox="1"/>
          <p:nvPr/>
        </p:nvSpPr>
        <p:spPr>
          <a:xfrm>
            <a:off x="201825" y="3404375"/>
            <a:ext cx="2890800" cy="794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SzPts val="1300"/>
              <a:buChar char="●"/>
            </a:pPr>
            <a:r>
              <a:rPr lang="en" sz="1300"/>
              <a:t>APIs</a:t>
            </a:r>
            <a:endParaRPr sz="1300"/>
          </a:p>
          <a:p>
            <a:pPr indent="-311150" lvl="0" marL="457200" rtl="0" algn="l">
              <a:lnSpc>
                <a:spcPct val="115000"/>
              </a:lnSpc>
              <a:spcBef>
                <a:spcPts val="0"/>
              </a:spcBef>
              <a:spcAft>
                <a:spcPts val="0"/>
              </a:spcAft>
              <a:buSzPts val="1300"/>
              <a:buChar char="●"/>
            </a:pPr>
            <a:r>
              <a:rPr lang="en" sz="1300"/>
              <a:t>37 million customer accounts</a:t>
            </a:r>
            <a:endParaRPr sz="1500"/>
          </a:p>
        </p:txBody>
      </p:sp>
      <p:sp>
        <p:nvSpPr>
          <p:cNvPr id="343" name="Google Shape;343;p39"/>
          <p:cNvSpPr txBox="1"/>
          <p:nvPr/>
        </p:nvSpPr>
        <p:spPr>
          <a:xfrm>
            <a:off x="3072000" y="3185475"/>
            <a:ext cx="3000000" cy="130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SzPts val="1300"/>
              <a:buChar char="●"/>
            </a:pPr>
            <a:r>
              <a:rPr lang="en" sz="1300"/>
              <a:t>Customers names, email addresses, phone numbers, billing addresses, dates of birth, account numbers, and service plan details</a:t>
            </a:r>
            <a:endParaRPr sz="1300"/>
          </a:p>
        </p:txBody>
      </p:sp>
      <p:sp>
        <p:nvSpPr>
          <p:cNvPr id="344" name="Google Shape;344;p39"/>
          <p:cNvSpPr txBox="1"/>
          <p:nvPr/>
        </p:nvSpPr>
        <p:spPr>
          <a:xfrm>
            <a:off x="6298950" y="2822625"/>
            <a:ext cx="2619600" cy="199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contained the incident within a day</a:t>
            </a:r>
            <a:endParaRPr sz="1300"/>
          </a:p>
          <a:p>
            <a:pPr indent="-311150" lvl="0" marL="457200" rtl="0" algn="l">
              <a:lnSpc>
                <a:spcPct val="115000"/>
              </a:lnSpc>
              <a:spcBef>
                <a:spcPts val="0"/>
              </a:spcBef>
              <a:spcAft>
                <a:spcPts val="0"/>
              </a:spcAft>
              <a:buSzPts val="1300"/>
              <a:buChar char="●"/>
            </a:pPr>
            <a:r>
              <a:rPr lang="en" sz="1300"/>
              <a:t>alerted affected customers by letter</a:t>
            </a:r>
            <a:endParaRPr sz="1300"/>
          </a:p>
          <a:p>
            <a:pPr indent="-311150" lvl="0" marL="457200" rtl="0" algn="l">
              <a:lnSpc>
                <a:spcPct val="115000"/>
              </a:lnSpc>
              <a:spcBef>
                <a:spcPts val="0"/>
              </a:spcBef>
              <a:spcAft>
                <a:spcPts val="0"/>
              </a:spcAft>
              <a:buSzPts val="1300"/>
              <a:buChar char="●"/>
            </a:pPr>
            <a:r>
              <a:rPr lang="en" sz="1300"/>
              <a:t>offered two years of free credit monitoring and identity theft detection services</a:t>
            </a:r>
            <a:endParaRPr sz="1500"/>
          </a:p>
        </p:txBody>
      </p:sp>
      <p:pic>
        <p:nvPicPr>
          <p:cNvPr id="345" name="Google Shape;345;p39"/>
          <p:cNvPicPr preferRelativeResize="0"/>
          <p:nvPr/>
        </p:nvPicPr>
        <p:blipFill>
          <a:blip r:embed="rId3">
            <a:alphaModFix/>
          </a:blip>
          <a:stretch>
            <a:fillRect/>
          </a:stretch>
        </p:blipFill>
        <p:spPr>
          <a:xfrm>
            <a:off x="3072000" y="321113"/>
            <a:ext cx="2119200" cy="9470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p:nvPr/>
        </p:nvSpPr>
        <p:spPr>
          <a:xfrm flipH="1">
            <a:off x="440400" y="321200"/>
            <a:ext cx="4322100" cy="9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51" name="Google Shape;351;p40"/>
          <p:cNvSpPr txBox="1"/>
          <p:nvPr/>
        </p:nvSpPr>
        <p:spPr>
          <a:xfrm>
            <a:off x="942225" y="554250"/>
            <a:ext cx="21504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tamaran Light"/>
              <a:ea typeface="Catamaran Light"/>
              <a:cs typeface="Catamaran Light"/>
              <a:sym typeface="Catamaran Light"/>
            </a:endParaRPr>
          </a:p>
        </p:txBody>
      </p:sp>
      <p:sp>
        <p:nvSpPr>
          <p:cNvPr id="352" name="Google Shape;352;p40"/>
          <p:cNvSpPr txBox="1"/>
          <p:nvPr/>
        </p:nvSpPr>
        <p:spPr>
          <a:xfrm>
            <a:off x="767325" y="518925"/>
            <a:ext cx="3917700" cy="6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200"/>
              </a:spcAft>
              <a:buNone/>
            </a:pPr>
            <a:r>
              <a:rPr b="1" lang="en" sz="2200">
                <a:solidFill>
                  <a:schemeClr val="lt1"/>
                </a:solidFill>
                <a:latin typeface="Catamaran"/>
                <a:ea typeface="Catamaran"/>
                <a:cs typeface="Catamaran"/>
                <a:sym typeface="Catamaran"/>
              </a:rPr>
              <a:t>Airline </a:t>
            </a:r>
            <a:r>
              <a:rPr b="1" lang="en" sz="2200">
                <a:solidFill>
                  <a:schemeClr val="lt1"/>
                </a:solidFill>
                <a:latin typeface="Catamaran"/>
                <a:ea typeface="Catamaran"/>
                <a:cs typeface="Catamaran"/>
                <a:sym typeface="Catamaran"/>
              </a:rPr>
              <a:t>recruitment</a:t>
            </a:r>
            <a:r>
              <a:rPr b="1" lang="en" sz="2200">
                <a:solidFill>
                  <a:schemeClr val="lt1"/>
                </a:solidFill>
                <a:latin typeface="Catamaran"/>
                <a:ea typeface="Catamaran"/>
                <a:cs typeface="Catamaran"/>
                <a:sym typeface="Catamaran"/>
              </a:rPr>
              <a:t> Website</a:t>
            </a:r>
            <a:endParaRPr b="1" sz="2200">
              <a:solidFill>
                <a:schemeClr val="lt1"/>
              </a:solidFill>
              <a:latin typeface="Catamaran"/>
              <a:ea typeface="Catamaran"/>
              <a:cs typeface="Catamaran"/>
              <a:sym typeface="Catamaran"/>
            </a:endParaRPr>
          </a:p>
        </p:txBody>
      </p:sp>
      <p:sp>
        <p:nvSpPr>
          <p:cNvPr id="353" name="Google Shape;353;p40"/>
          <p:cNvSpPr/>
          <p:nvPr/>
        </p:nvSpPr>
        <p:spPr>
          <a:xfrm flipH="1">
            <a:off x="800100" y="2061850"/>
            <a:ext cx="15147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54" name="Google Shape;354;p40"/>
          <p:cNvSpPr txBox="1"/>
          <p:nvPr/>
        </p:nvSpPr>
        <p:spPr>
          <a:xfrm>
            <a:off x="836850" y="2061850"/>
            <a:ext cx="14412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The attack</a:t>
            </a:r>
            <a:endParaRPr b="1" sz="1800">
              <a:solidFill>
                <a:schemeClr val="dk1"/>
              </a:solidFill>
              <a:latin typeface="Catamaran"/>
              <a:ea typeface="Catamaran"/>
              <a:cs typeface="Catamaran"/>
              <a:sym typeface="Catamaran"/>
            </a:endParaRPr>
          </a:p>
        </p:txBody>
      </p:sp>
      <p:sp>
        <p:nvSpPr>
          <p:cNvPr id="355" name="Google Shape;355;p40"/>
          <p:cNvSpPr/>
          <p:nvPr/>
        </p:nvSpPr>
        <p:spPr>
          <a:xfrm flipH="1">
            <a:off x="3408450" y="2061850"/>
            <a:ext cx="22131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56" name="Google Shape;356;p40"/>
          <p:cNvSpPr txBox="1"/>
          <p:nvPr/>
        </p:nvSpPr>
        <p:spPr>
          <a:xfrm>
            <a:off x="3456125" y="2061850"/>
            <a:ext cx="21192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Data compromised</a:t>
            </a:r>
            <a:endParaRPr b="1" sz="1800">
              <a:solidFill>
                <a:schemeClr val="dk1"/>
              </a:solidFill>
              <a:latin typeface="Catamaran"/>
              <a:ea typeface="Catamaran"/>
              <a:cs typeface="Catamaran"/>
              <a:sym typeface="Catamaran"/>
            </a:endParaRPr>
          </a:p>
        </p:txBody>
      </p:sp>
      <p:sp>
        <p:nvSpPr>
          <p:cNvPr id="357" name="Google Shape;357;p40"/>
          <p:cNvSpPr/>
          <p:nvPr/>
        </p:nvSpPr>
        <p:spPr>
          <a:xfrm flipH="1">
            <a:off x="6715200" y="2061850"/>
            <a:ext cx="17871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58" name="Google Shape;358;p40"/>
          <p:cNvSpPr txBox="1"/>
          <p:nvPr/>
        </p:nvSpPr>
        <p:spPr>
          <a:xfrm>
            <a:off x="6715200" y="2061850"/>
            <a:ext cx="17871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The response</a:t>
            </a:r>
            <a:endParaRPr b="1" sz="1800">
              <a:solidFill>
                <a:schemeClr val="dk1"/>
              </a:solidFill>
              <a:latin typeface="Catamaran"/>
              <a:ea typeface="Catamaran"/>
              <a:cs typeface="Catamaran"/>
              <a:sym typeface="Catamaran"/>
            </a:endParaRPr>
          </a:p>
        </p:txBody>
      </p:sp>
      <p:sp>
        <p:nvSpPr>
          <p:cNvPr id="359" name="Google Shape;359;p40"/>
          <p:cNvSpPr txBox="1"/>
          <p:nvPr/>
        </p:nvSpPr>
        <p:spPr>
          <a:xfrm>
            <a:off x="450900" y="3094125"/>
            <a:ext cx="2213100" cy="532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300"/>
              <a:t>Pilot Credentials</a:t>
            </a:r>
            <a:endParaRPr sz="1700"/>
          </a:p>
        </p:txBody>
      </p:sp>
      <p:sp>
        <p:nvSpPr>
          <p:cNvPr id="360" name="Google Shape;360;p40"/>
          <p:cNvSpPr txBox="1"/>
          <p:nvPr/>
        </p:nvSpPr>
        <p:spPr>
          <a:xfrm>
            <a:off x="3138150" y="3052725"/>
            <a:ext cx="27537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personal information</a:t>
            </a:r>
            <a:endParaRPr sz="1300"/>
          </a:p>
          <a:p>
            <a:pPr indent="-311150" lvl="0" marL="457200" rtl="0" algn="l">
              <a:lnSpc>
                <a:spcPct val="115000"/>
              </a:lnSpc>
              <a:spcBef>
                <a:spcPts val="0"/>
              </a:spcBef>
              <a:spcAft>
                <a:spcPts val="0"/>
              </a:spcAft>
              <a:buSzPts val="1300"/>
              <a:buChar char="●"/>
            </a:pPr>
            <a:r>
              <a:rPr lang="en" sz="1300"/>
              <a:t>8,000 pilots and cadets</a:t>
            </a:r>
            <a:endParaRPr sz="1300"/>
          </a:p>
        </p:txBody>
      </p:sp>
      <p:sp>
        <p:nvSpPr>
          <p:cNvPr id="361" name="Google Shape;361;p40"/>
          <p:cNvSpPr txBox="1"/>
          <p:nvPr/>
        </p:nvSpPr>
        <p:spPr>
          <a:xfrm>
            <a:off x="6429150" y="2822625"/>
            <a:ext cx="23592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self-managed internal portals</a:t>
            </a:r>
            <a:endParaRPr sz="1300"/>
          </a:p>
          <a:p>
            <a:pPr indent="-311150" lvl="0" marL="457200" rtl="0" algn="l">
              <a:lnSpc>
                <a:spcPct val="115000"/>
              </a:lnSpc>
              <a:spcBef>
                <a:spcPts val="0"/>
              </a:spcBef>
              <a:spcAft>
                <a:spcPts val="0"/>
              </a:spcAft>
              <a:buSzPts val="1300"/>
              <a:buChar char="●"/>
            </a:pPr>
            <a:r>
              <a:rPr lang="en" sz="1300"/>
              <a:t>two years of identity theft detection service</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1"/>
          <p:cNvSpPr/>
          <p:nvPr/>
        </p:nvSpPr>
        <p:spPr>
          <a:xfrm flipH="1">
            <a:off x="440500" y="387650"/>
            <a:ext cx="2359200" cy="89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67" name="Google Shape;367;p41"/>
          <p:cNvSpPr txBox="1"/>
          <p:nvPr/>
        </p:nvSpPr>
        <p:spPr>
          <a:xfrm>
            <a:off x="942225" y="554250"/>
            <a:ext cx="21504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Catamaran Light"/>
              <a:ea typeface="Catamaran Light"/>
              <a:cs typeface="Catamaran Light"/>
              <a:sym typeface="Catamaran Light"/>
            </a:endParaRPr>
          </a:p>
        </p:txBody>
      </p:sp>
      <p:sp>
        <p:nvSpPr>
          <p:cNvPr id="368" name="Google Shape;368;p41"/>
          <p:cNvSpPr txBox="1"/>
          <p:nvPr/>
        </p:nvSpPr>
        <p:spPr>
          <a:xfrm>
            <a:off x="767325" y="518925"/>
            <a:ext cx="1846500" cy="6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200"/>
              </a:spcAft>
              <a:buNone/>
            </a:pPr>
            <a:r>
              <a:rPr b="1" lang="en" sz="2200">
                <a:solidFill>
                  <a:schemeClr val="lt1"/>
                </a:solidFill>
                <a:latin typeface="Catamaran"/>
                <a:ea typeface="Catamaran"/>
                <a:cs typeface="Catamaran"/>
                <a:sym typeface="Catamaran"/>
              </a:rPr>
              <a:t>PharMerica</a:t>
            </a:r>
            <a:endParaRPr b="1" sz="2200">
              <a:solidFill>
                <a:schemeClr val="lt1"/>
              </a:solidFill>
              <a:latin typeface="Catamaran"/>
              <a:ea typeface="Catamaran"/>
              <a:cs typeface="Catamaran"/>
              <a:sym typeface="Catamaran"/>
            </a:endParaRPr>
          </a:p>
        </p:txBody>
      </p:sp>
      <p:sp>
        <p:nvSpPr>
          <p:cNvPr id="369" name="Google Shape;369;p41"/>
          <p:cNvSpPr/>
          <p:nvPr/>
        </p:nvSpPr>
        <p:spPr>
          <a:xfrm flipH="1">
            <a:off x="800100" y="2061850"/>
            <a:ext cx="15147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70" name="Google Shape;370;p41"/>
          <p:cNvSpPr txBox="1"/>
          <p:nvPr/>
        </p:nvSpPr>
        <p:spPr>
          <a:xfrm>
            <a:off x="836850" y="2061850"/>
            <a:ext cx="14412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The attack</a:t>
            </a:r>
            <a:endParaRPr b="1" sz="1800">
              <a:solidFill>
                <a:schemeClr val="dk1"/>
              </a:solidFill>
              <a:latin typeface="Catamaran"/>
              <a:ea typeface="Catamaran"/>
              <a:cs typeface="Catamaran"/>
              <a:sym typeface="Catamaran"/>
            </a:endParaRPr>
          </a:p>
        </p:txBody>
      </p:sp>
      <p:sp>
        <p:nvSpPr>
          <p:cNvPr id="371" name="Google Shape;371;p41"/>
          <p:cNvSpPr/>
          <p:nvPr/>
        </p:nvSpPr>
        <p:spPr>
          <a:xfrm flipH="1">
            <a:off x="3408450" y="2061850"/>
            <a:ext cx="22131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72" name="Google Shape;372;p41"/>
          <p:cNvSpPr txBox="1"/>
          <p:nvPr/>
        </p:nvSpPr>
        <p:spPr>
          <a:xfrm>
            <a:off x="3456125" y="2061850"/>
            <a:ext cx="21192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Data compromised</a:t>
            </a:r>
            <a:endParaRPr b="1" sz="1800">
              <a:solidFill>
                <a:schemeClr val="dk1"/>
              </a:solidFill>
              <a:latin typeface="Catamaran"/>
              <a:ea typeface="Catamaran"/>
              <a:cs typeface="Catamaran"/>
              <a:sym typeface="Catamaran"/>
            </a:endParaRPr>
          </a:p>
        </p:txBody>
      </p:sp>
      <p:sp>
        <p:nvSpPr>
          <p:cNvPr id="373" name="Google Shape;373;p41"/>
          <p:cNvSpPr/>
          <p:nvPr/>
        </p:nvSpPr>
        <p:spPr>
          <a:xfrm flipH="1">
            <a:off x="6715200" y="2061850"/>
            <a:ext cx="17871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374" name="Google Shape;374;p41"/>
          <p:cNvSpPr txBox="1"/>
          <p:nvPr/>
        </p:nvSpPr>
        <p:spPr>
          <a:xfrm>
            <a:off x="6715200" y="2061850"/>
            <a:ext cx="1787100" cy="53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The response</a:t>
            </a:r>
            <a:endParaRPr b="1" sz="1800">
              <a:solidFill>
                <a:schemeClr val="dk1"/>
              </a:solidFill>
              <a:latin typeface="Catamaran"/>
              <a:ea typeface="Catamaran"/>
              <a:cs typeface="Catamaran"/>
              <a:sym typeface="Catamaran"/>
            </a:endParaRPr>
          </a:p>
        </p:txBody>
      </p:sp>
      <p:sp>
        <p:nvSpPr>
          <p:cNvPr id="375" name="Google Shape;375;p41"/>
          <p:cNvSpPr txBox="1"/>
          <p:nvPr/>
        </p:nvSpPr>
        <p:spPr>
          <a:xfrm>
            <a:off x="120100" y="2922125"/>
            <a:ext cx="3000000" cy="1007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300"/>
              <a:t>Money Message ransomware group</a:t>
            </a:r>
            <a:endParaRPr sz="1300"/>
          </a:p>
          <a:p>
            <a:pPr indent="-323850" lvl="0" marL="457200" rtl="0" algn="l">
              <a:lnSpc>
                <a:spcPct val="115000"/>
              </a:lnSpc>
              <a:spcBef>
                <a:spcPts val="0"/>
              </a:spcBef>
              <a:spcAft>
                <a:spcPts val="0"/>
              </a:spcAft>
              <a:buSzPts val="1500"/>
              <a:buChar char="●"/>
            </a:pPr>
            <a:r>
              <a:rPr lang="en" sz="1300"/>
              <a:t>more than 4.7 TB of data</a:t>
            </a:r>
            <a:endParaRPr sz="1500"/>
          </a:p>
        </p:txBody>
      </p:sp>
      <p:sp>
        <p:nvSpPr>
          <p:cNvPr id="376" name="Google Shape;376;p41"/>
          <p:cNvSpPr txBox="1"/>
          <p:nvPr/>
        </p:nvSpPr>
        <p:spPr>
          <a:xfrm>
            <a:off x="3072000" y="3003425"/>
            <a:ext cx="30000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internal business documents</a:t>
            </a:r>
            <a:endParaRPr sz="1300"/>
          </a:p>
          <a:p>
            <a:pPr indent="-311150" lvl="0" marL="457200" rtl="0" algn="l">
              <a:lnSpc>
                <a:spcPct val="115000"/>
              </a:lnSpc>
              <a:spcBef>
                <a:spcPts val="0"/>
              </a:spcBef>
              <a:spcAft>
                <a:spcPts val="0"/>
              </a:spcAft>
              <a:buSzPts val="1300"/>
              <a:buChar char="●"/>
            </a:pPr>
            <a:r>
              <a:rPr lang="en" sz="1300"/>
              <a:t>Personal information of 6 million patients</a:t>
            </a:r>
            <a:endParaRPr sz="1300"/>
          </a:p>
        </p:txBody>
      </p:sp>
      <p:sp>
        <p:nvSpPr>
          <p:cNvPr id="377" name="Google Shape;377;p41"/>
          <p:cNvSpPr txBox="1"/>
          <p:nvPr/>
        </p:nvSpPr>
        <p:spPr>
          <a:xfrm>
            <a:off x="6429150" y="2888375"/>
            <a:ext cx="23592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detected suspicious activity in two days</a:t>
            </a:r>
            <a:endParaRPr sz="1300"/>
          </a:p>
          <a:p>
            <a:pPr indent="-311150" lvl="0" marL="457200" rtl="0" algn="l">
              <a:lnSpc>
                <a:spcPct val="115000"/>
              </a:lnSpc>
              <a:spcBef>
                <a:spcPts val="0"/>
              </a:spcBef>
              <a:spcAft>
                <a:spcPts val="0"/>
              </a:spcAft>
              <a:buSzPts val="1300"/>
              <a:buChar char="●"/>
            </a:pPr>
            <a:r>
              <a:rPr lang="en" sz="1300"/>
              <a:t>a year of identity protection services</a:t>
            </a:r>
            <a:endParaRPr sz="1300"/>
          </a:p>
        </p:txBody>
      </p:sp>
      <p:pic>
        <p:nvPicPr>
          <p:cNvPr id="378" name="Google Shape;378;p41"/>
          <p:cNvPicPr preferRelativeResize="0"/>
          <p:nvPr/>
        </p:nvPicPr>
        <p:blipFill>
          <a:blip r:embed="rId3">
            <a:alphaModFix/>
          </a:blip>
          <a:stretch>
            <a:fillRect/>
          </a:stretch>
        </p:blipFill>
        <p:spPr>
          <a:xfrm>
            <a:off x="3322550" y="210813"/>
            <a:ext cx="2946226" cy="125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82" name="Shape 382"/>
        <p:cNvGrpSpPr/>
        <p:nvPr/>
      </p:nvGrpSpPr>
      <p:grpSpPr>
        <a:xfrm>
          <a:off x="0" y="0"/>
          <a:ext cx="0" cy="0"/>
          <a:chOff x="0" y="0"/>
          <a:chExt cx="0" cy="0"/>
        </a:xfrm>
      </p:grpSpPr>
      <p:sp>
        <p:nvSpPr>
          <p:cNvPr id="383" name="Google Shape;383;p42"/>
          <p:cNvSpPr txBox="1"/>
          <p:nvPr/>
        </p:nvSpPr>
        <p:spPr>
          <a:xfrm>
            <a:off x="1142575" y="1970725"/>
            <a:ext cx="6689700" cy="15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Pacifico"/>
                <a:ea typeface="Pacifico"/>
                <a:cs typeface="Pacifico"/>
                <a:sym typeface="Pacifico"/>
              </a:rPr>
              <a:t>Thank you for Listening !!</a:t>
            </a:r>
            <a:endParaRPr sz="3000">
              <a:solidFill>
                <a:schemeClr val="lt1"/>
              </a:solidFill>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ctrTitle"/>
          </p:nvPr>
        </p:nvSpPr>
        <p:spPr>
          <a:xfrm>
            <a:off x="1014625" y="97125"/>
            <a:ext cx="6841800" cy="4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CVE - 2023-34362</a:t>
            </a:r>
            <a:endParaRPr sz="3700"/>
          </a:p>
          <a:p>
            <a:pPr indent="0" lvl="0" marL="0" rtl="0" algn="l">
              <a:spcBef>
                <a:spcPts val="0"/>
              </a:spcBef>
              <a:spcAft>
                <a:spcPts val="0"/>
              </a:spcAft>
              <a:buNone/>
            </a:pPr>
            <a:r>
              <a:t/>
            </a:r>
            <a:endParaRPr sz="1300"/>
          </a:p>
        </p:txBody>
      </p:sp>
      <p:sp>
        <p:nvSpPr>
          <p:cNvPr id="134" name="Google Shape;134;p25"/>
          <p:cNvSpPr txBox="1"/>
          <p:nvPr>
            <p:ph idx="4294967295" type="subTitle"/>
          </p:nvPr>
        </p:nvSpPr>
        <p:spPr>
          <a:xfrm flipH="1">
            <a:off x="677000" y="929050"/>
            <a:ext cx="7692000" cy="262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a critical zero-day vulnerability in Progress Software’s MOVEit Transfer solution.</a:t>
            </a:r>
            <a:br>
              <a:rPr lang="en"/>
            </a:br>
            <a:endParaRPr/>
          </a:p>
          <a:p>
            <a:pPr indent="-304800" lvl="0" marL="457200" rtl="0" algn="l">
              <a:lnSpc>
                <a:spcPct val="115000"/>
              </a:lnSpc>
              <a:spcBef>
                <a:spcPts val="0"/>
              </a:spcBef>
              <a:spcAft>
                <a:spcPts val="0"/>
              </a:spcAft>
              <a:buSzPts val="1200"/>
              <a:buChar char="●"/>
            </a:pPr>
            <a:r>
              <a:rPr lang="en"/>
              <a:t>NVD Published date : 06/02/2023</a:t>
            </a:r>
            <a:br>
              <a:rPr lang="en"/>
            </a:br>
            <a:endParaRPr/>
          </a:p>
          <a:p>
            <a:pPr indent="-304800" lvl="0" marL="457200" rtl="0" algn="l">
              <a:lnSpc>
                <a:spcPct val="115000"/>
              </a:lnSpc>
              <a:spcBef>
                <a:spcPts val="0"/>
              </a:spcBef>
              <a:spcAft>
                <a:spcPts val="0"/>
              </a:spcAft>
              <a:buSzPts val="1200"/>
              <a:buChar char="●"/>
            </a:pPr>
            <a:r>
              <a:rPr lang="en"/>
              <a:t>Severity : 9.8 (critical)</a:t>
            </a:r>
            <a:br>
              <a:rPr lang="en"/>
            </a:br>
            <a:endParaRPr/>
          </a:p>
          <a:p>
            <a:pPr indent="-304800" lvl="0" marL="457200" rtl="0" algn="l">
              <a:lnSpc>
                <a:spcPct val="115000"/>
              </a:lnSpc>
              <a:spcBef>
                <a:spcPts val="0"/>
              </a:spcBef>
              <a:spcAft>
                <a:spcPts val="0"/>
              </a:spcAft>
              <a:buSzPts val="1200"/>
              <a:buChar char="●"/>
            </a:pPr>
            <a:r>
              <a:rPr lang="en"/>
              <a:t>CVE-2023-34362 allowed for SQL injection by </a:t>
            </a:r>
            <a:r>
              <a:rPr lang="en"/>
              <a:t>installing</a:t>
            </a:r>
            <a:r>
              <a:rPr lang="en"/>
              <a:t> a web shell named LEMURLOOT on MOVEit Transfer web applications which resulted in unauthorized access to sensitive data, such as passwords, credit card details, or personal user information.</a:t>
            </a:r>
            <a:br>
              <a:rPr lang="en"/>
            </a:br>
            <a:endParaRPr/>
          </a:p>
          <a:p>
            <a:pPr indent="-304800" lvl="0" marL="457200" rtl="0" algn="l">
              <a:lnSpc>
                <a:spcPct val="115000"/>
              </a:lnSpc>
              <a:spcBef>
                <a:spcPts val="0"/>
              </a:spcBef>
              <a:spcAft>
                <a:spcPts val="0"/>
              </a:spcAft>
              <a:buSzPts val="1200"/>
              <a:buChar char="●"/>
            </a:pPr>
            <a:r>
              <a:rPr lang="en"/>
              <a:t>Allowed unauthenticated attacker to gain access to MOVEit Transfer's database. </a:t>
            </a:r>
            <a:br>
              <a:rPr lang="en"/>
            </a:br>
            <a:endParaRPr/>
          </a:p>
          <a:p>
            <a:pPr indent="-304800" lvl="0" marL="457200" rtl="0" algn="l">
              <a:lnSpc>
                <a:spcPct val="115000"/>
              </a:lnSpc>
              <a:spcBef>
                <a:spcPts val="0"/>
              </a:spcBef>
              <a:spcAft>
                <a:spcPts val="0"/>
              </a:spcAft>
              <a:buSzPts val="1200"/>
              <a:buChar char="●"/>
            </a:pPr>
            <a:r>
              <a:rPr lang="en"/>
              <a:t>Depending on the database engine being used (MySQL, Microsoft SQL Server, or Azure SQL), the attacker could infer information about the structure and contents of the database, and execute SQL statements that alter or delete database elements.</a:t>
            </a:r>
            <a:endParaRPr/>
          </a:p>
          <a:p>
            <a:pPr indent="0" lvl="0" marL="0" rtl="0" algn="l">
              <a:lnSpc>
                <a:spcPct val="115000"/>
              </a:lnSpc>
              <a:spcBef>
                <a:spcPts val="0"/>
              </a:spcBef>
              <a:spcAft>
                <a:spcPts val="1600"/>
              </a:spcAft>
              <a:buNone/>
            </a:pPr>
            <a:r>
              <a:t/>
            </a:r>
            <a:endParaRPr/>
          </a:p>
        </p:txBody>
      </p:sp>
      <p:sp>
        <p:nvSpPr>
          <p:cNvPr id="135" name="Google Shape;135;p25"/>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flipH="1" rot="-5400000">
            <a:off x="7398225" y="33976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0" name="Shape 140"/>
        <p:cNvGrpSpPr/>
        <p:nvPr/>
      </p:nvGrpSpPr>
      <p:grpSpPr>
        <a:xfrm>
          <a:off x="0" y="0"/>
          <a:ext cx="0" cy="0"/>
          <a:chOff x="0" y="0"/>
          <a:chExt cx="0" cy="0"/>
        </a:xfrm>
      </p:grpSpPr>
      <p:sp>
        <p:nvSpPr>
          <p:cNvPr id="141" name="Google Shape;141;p26"/>
          <p:cNvSpPr txBox="1"/>
          <p:nvPr>
            <p:ph idx="9" type="ctrTitle"/>
          </p:nvPr>
        </p:nvSpPr>
        <p:spPr>
          <a:xfrm rot="5400000">
            <a:off x="6672869" y="1646270"/>
            <a:ext cx="29133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TABLE OF CONTENTS</a:t>
            </a:r>
            <a:endParaRPr sz="2400"/>
          </a:p>
        </p:txBody>
      </p:sp>
      <p:sp>
        <p:nvSpPr>
          <p:cNvPr id="142" name="Google Shape;142;p26"/>
          <p:cNvSpPr/>
          <p:nvPr/>
        </p:nvSpPr>
        <p:spPr>
          <a:xfrm flipH="1" rot="-5400000">
            <a:off x="-957850" y="957900"/>
            <a:ext cx="5140800" cy="322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txBox="1"/>
          <p:nvPr>
            <p:ph idx="7" type="subTitle"/>
          </p:nvPr>
        </p:nvSpPr>
        <p:spPr>
          <a:xfrm>
            <a:off x="3427997" y="2475197"/>
            <a:ext cx="19065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the CVE be remediated</a:t>
            </a:r>
            <a:endParaRPr/>
          </a:p>
        </p:txBody>
      </p:sp>
      <p:sp>
        <p:nvSpPr>
          <p:cNvPr id="144" name="Google Shape;144;p26"/>
          <p:cNvSpPr txBox="1"/>
          <p:nvPr>
            <p:ph idx="6" type="ctrTitle"/>
          </p:nvPr>
        </p:nvSpPr>
        <p:spPr>
          <a:xfrm>
            <a:off x="3427999" y="2061098"/>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Remediation</a:t>
            </a:r>
            <a:endParaRPr/>
          </a:p>
        </p:txBody>
      </p:sp>
      <p:sp>
        <p:nvSpPr>
          <p:cNvPr id="145" name="Google Shape;145;p26"/>
          <p:cNvSpPr txBox="1"/>
          <p:nvPr>
            <p:ph idx="8" type="title"/>
          </p:nvPr>
        </p:nvSpPr>
        <p:spPr>
          <a:xfrm>
            <a:off x="2023007" y="2323463"/>
            <a:ext cx="15735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03</a:t>
            </a:r>
            <a:endParaRPr>
              <a:solidFill>
                <a:schemeClr val="lt1"/>
              </a:solidFill>
            </a:endParaRPr>
          </a:p>
        </p:txBody>
      </p:sp>
      <p:sp>
        <p:nvSpPr>
          <p:cNvPr id="146" name="Google Shape;146;p26"/>
          <p:cNvSpPr txBox="1"/>
          <p:nvPr>
            <p:ph type="ctrTitle"/>
          </p:nvPr>
        </p:nvSpPr>
        <p:spPr>
          <a:xfrm>
            <a:off x="3423902" y="387473"/>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Discovery</a:t>
            </a:r>
            <a:endParaRPr/>
          </a:p>
        </p:txBody>
      </p:sp>
      <p:sp>
        <p:nvSpPr>
          <p:cNvPr id="147" name="Google Shape;147;p26"/>
          <p:cNvSpPr txBox="1"/>
          <p:nvPr>
            <p:ph idx="1" type="subTitle"/>
          </p:nvPr>
        </p:nvSpPr>
        <p:spPr>
          <a:xfrm>
            <a:off x="3423900" y="802521"/>
            <a:ext cx="19065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this CVE discovered</a:t>
            </a:r>
            <a:endParaRPr/>
          </a:p>
        </p:txBody>
      </p:sp>
      <p:sp>
        <p:nvSpPr>
          <p:cNvPr id="148" name="Google Shape;148;p26"/>
          <p:cNvSpPr txBox="1"/>
          <p:nvPr>
            <p:ph idx="2" type="title"/>
          </p:nvPr>
        </p:nvSpPr>
        <p:spPr>
          <a:xfrm>
            <a:off x="2023007" y="654113"/>
            <a:ext cx="1739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149" name="Google Shape;149;p26"/>
          <p:cNvSpPr txBox="1"/>
          <p:nvPr>
            <p:ph idx="3" type="ctrTitle"/>
          </p:nvPr>
        </p:nvSpPr>
        <p:spPr>
          <a:xfrm>
            <a:off x="3425264" y="1224286"/>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Working</a:t>
            </a:r>
            <a:endParaRPr/>
          </a:p>
        </p:txBody>
      </p:sp>
      <p:sp>
        <p:nvSpPr>
          <p:cNvPr id="150" name="Google Shape;150;p26"/>
          <p:cNvSpPr txBox="1"/>
          <p:nvPr>
            <p:ph idx="4" type="subTitle"/>
          </p:nvPr>
        </p:nvSpPr>
        <p:spPr>
          <a:xfrm>
            <a:off x="3425259" y="1638859"/>
            <a:ext cx="19767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this CVE Work</a:t>
            </a:r>
            <a:endParaRPr/>
          </a:p>
        </p:txBody>
      </p:sp>
      <p:sp>
        <p:nvSpPr>
          <p:cNvPr id="151" name="Google Shape;151;p26"/>
          <p:cNvSpPr txBox="1"/>
          <p:nvPr>
            <p:ph idx="5" type="title"/>
          </p:nvPr>
        </p:nvSpPr>
        <p:spPr>
          <a:xfrm>
            <a:off x="2023007" y="1488788"/>
            <a:ext cx="1615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02</a:t>
            </a:r>
            <a:endParaRPr>
              <a:solidFill>
                <a:schemeClr val="lt1"/>
              </a:solidFill>
            </a:endParaRPr>
          </a:p>
        </p:txBody>
      </p:sp>
      <p:sp>
        <p:nvSpPr>
          <p:cNvPr id="152" name="Google Shape;152;p26"/>
          <p:cNvSpPr txBox="1"/>
          <p:nvPr>
            <p:ph idx="13" type="ctrTitle"/>
          </p:nvPr>
        </p:nvSpPr>
        <p:spPr>
          <a:xfrm>
            <a:off x="3427999" y="2897911"/>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Impacts</a:t>
            </a:r>
            <a:endParaRPr/>
          </a:p>
        </p:txBody>
      </p:sp>
      <p:sp>
        <p:nvSpPr>
          <p:cNvPr id="153" name="Google Shape;153;p26"/>
          <p:cNvSpPr txBox="1"/>
          <p:nvPr>
            <p:ph idx="14" type="subTitle"/>
          </p:nvPr>
        </p:nvSpPr>
        <p:spPr>
          <a:xfrm>
            <a:off x="3427997" y="3311534"/>
            <a:ext cx="19065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impact of the CVE</a:t>
            </a:r>
            <a:endParaRPr/>
          </a:p>
        </p:txBody>
      </p:sp>
      <p:sp>
        <p:nvSpPr>
          <p:cNvPr id="154" name="Google Shape;154;p26"/>
          <p:cNvSpPr txBox="1"/>
          <p:nvPr>
            <p:ph idx="15" type="title"/>
          </p:nvPr>
        </p:nvSpPr>
        <p:spPr>
          <a:xfrm>
            <a:off x="2023007" y="3158138"/>
            <a:ext cx="15735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04</a:t>
            </a:r>
            <a:endParaRPr>
              <a:solidFill>
                <a:schemeClr val="lt1"/>
              </a:solidFill>
            </a:endParaRPr>
          </a:p>
        </p:txBody>
      </p:sp>
      <p:sp>
        <p:nvSpPr>
          <p:cNvPr id="155" name="Google Shape;155;p26"/>
          <p:cNvSpPr txBox="1"/>
          <p:nvPr>
            <p:ph idx="16" type="ctrTitle"/>
          </p:nvPr>
        </p:nvSpPr>
        <p:spPr>
          <a:xfrm>
            <a:off x="3427999" y="3734723"/>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Real World Examples</a:t>
            </a:r>
            <a:endParaRPr/>
          </a:p>
        </p:txBody>
      </p:sp>
      <p:sp>
        <p:nvSpPr>
          <p:cNvPr id="156" name="Google Shape;156;p26"/>
          <p:cNvSpPr txBox="1"/>
          <p:nvPr>
            <p:ph idx="17" type="subTitle"/>
          </p:nvPr>
        </p:nvSpPr>
        <p:spPr>
          <a:xfrm>
            <a:off x="3427997" y="4147872"/>
            <a:ext cx="19065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companies to get affected by this CVE</a:t>
            </a:r>
            <a:endParaRPr/>
          </a:p>
        </p:txBody>
      </p:sp>
      <p:sp>
        <p:nvSpPr>
          <p:cNvPr id="157" name="Google Shape;157;p26"/>
          <p:cNvSpPr txBox="1"/>
          <p:nvPr>
            <p:ph idx="18" type="title"/>
          </p:nvPr>
        </p:nvSpPr>
        <p:spPr>
          <a:xfrm>
            <a:off x="2023007" y="3992813"/>
            <a:ext cx="15735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05</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27"/>
          <p:cNvSpPr txBox="1"/>
          <p:nvPr>
            <p:ph idx="1" type="subTitle"/>
          </p:nvPr>
        </p:nvSpPr>
        <p:spPr>
          <a:xfrm flipH="1">
            <a:off x="527050" y="1123050"/>
            <a:ext cx="7070100" cy="3296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latin typeface="Catamaran"/>
                <a:ea typeface="Catamaran"/>
                <a:cs typeface="Catamaran"/>
                <a:sym typeface="Catamaran"/>
              </a:rPr>
              <a:t>Initial Detection (May 27-28, 2023):</a:t>
            </a:r>
            <a:r>
              <a:rPr lang="en"/>
              <a:t> Indications of compromise and data exfiltration linked to MOVEit Transfer are identified.</a:t>
            </a:r>
            <a:endParaRPr/>
          </a:p>
          <a:p>
            <a:pPr indent="-304800" lvl="0" marL="457200" rtl="0" algn="l">
              <a:spcBef>
                <a:spcPts val="0"/>
              </a:spcBef>
              <a:spcAft>
                <a:spcPts val="0"/>
              </a:spcAft>
              <a:buSzPts val="1200"/>
              <a:buChar char="●"/>
            </a:pPr>
            <a:r>
              <a:rPr b="1" lang="en">
                <a:latin typeface="Catamaran"/>
                <a:ea typeface="Catamaran"/>
                <a:cs typeface="Catamaran"/>
                <a:sym typeface="Catamaran"/>
              </a:rPr>
              <a:t>Advisory and Response (May 31)</a:t>
            </a:r>
            <a:r>
              <a:rPr lang="en"/>
              <a:t>: Progress Software releases an advisory about a critical SQL injection flaw, prompting an immediate investigation into MOVEit Transfer's exploitation.</a:t>
            </a:r>
            <a:endParaRPr/>
          </a:p>
          <a:p>
            <a:pPr indent="-304800" lvl="0" marL="457200" rtl="0" algn="l">
              <a:spcBef>
                <a:spcPts val="0"/>
              </a:spcBef>
              <a:spcAft>
                <a:spcPts val="0"/>
              </a:spcAft>
              <a:buSzPts val="1200"/>
              <a:buChar char="●"/>
            </a:pPr>
            <a:r>
              <a:rPr b="1" lang="en">
                <a:latin typeface="Catamaran"/>
                <a:ea typeface="Catamaran"/>
                <a:cs typeface="Catamaran"/>
                <a:sym typeface="Catamaran"/>
              </a:rPr>
              <a:t>Rapid Developments (June 1-2): </a:t>
            </a:r>
            <a:r>
              <a:rPr lang="en"/>
              <a:t>Rapid7's initial analysis, community-shared technical details, ongoing compromises, a CISA security advisory, and the assignment of CVE-2023-34362 all unfold within these days.</a:t>
            </a:r>
            <a:endParaRPr/>
          </a:p>
          <a:p>
            <a:pPr indent="-304800" lvl="0" marL="457200" rtl="0" algn="l">
              <a:spcBef>
                <a:spcPts val="0"/>
              </a:spcBef>
              <a:spcAft>
                <a:spcPts val="0"/>
              </a:spcAft>
              <a:buSzPts val="1200"/>
              <a:buChar char="●"/>
            </a:pPr>
            <a:r>
              <a:rPr b="1" lang="en">
                <a:latin typeface="Catamaran"/>
                <a:ea typeface="Catamaran"/>
                <a:cs typeface="Catamaran"/>
                <a:sym typeface="Catamaran"/>
              </a:rPr>
              <a:t>Attribution (June 5):</a:t>
            </a:r>
            <a:r>
              <a:rPr lang="en"/>
              <a:t> The Cl0p ransomware group claims responsibility. </a:t>
            </a:r>
            <a:endParaRPr/>
          </a:p>
          <a:p>
            <a:pPr indent="-304800" lvl="0" marL="457200" rtl="0" algn="l">
              <a:spcBef>
                <a:spcPts val="0"/>
              </a:spcBef>
              <a:spcAft>
                <a:spcPts val="0"/>
              </a:spcAft>
              <a:buSzPts val="1200"/>
              <a:buChar char="●"/>
            </a:pPr>
            <a:r>
              <a:rPr b="1" lang="en">
                <a:latin typeface="Catamaran"/>
                <a:ea typeface="Catamaran"/>
                <a:cs typeface="Catamaran"/>
                <a:sym typeface="Catamaran"/>
              </a:rPr>
              <a:t>Exploit Reproduction and Extortion (June 6):</a:t>
            </a:r>
            <a:r>
              <a:rPr lang="en"/>
              <a:t> The Cl0p group issues an extortion demand to affected organizations. </a:t>
            </a:r>
            <a:endParaRPr/>
          </a:p>
          <a:p>
            <a:pPr indent="-304800" lvl="0" marL="457200" rtl="0" algn="l">
              <a:spcBef>
                <a:spcPts val="0"/>
              </a:spcBef>
              <a:spcAft>
                <a:spcPts val="0"/>
              </a:spcAft>
              <a:buSzPts val="1200"/>
              <a:buChar char="●"/>
            </a:pPr>
            <a:r>
              <a:rPr b="1" lang="en">
                <a:latin typeface="Catamaran"/>
                <a:ea typeface="Catamaran"/>
                <a:cs typeface="Catamaran"/>
                <a:sym typeface="Catamaran"/>
              </a:rPr>
              <a:t>Continued Response (June 7-15): </a:t>
            </a:r>
            <a:r>
              <a:rPr lang="en"/>
              <a:t>CISA issues a cybersecurity advisory, and Progress Software releases patches for additional vulnerabilities discovered.</a:t>
            </a:r>
            <a:endParaRPr/>
          </a:p>
        </p:txBody>
      </p:sp>
      <p:sp>
        <p:nvSpPr>
          <p:cNvPr id="163" name="Google Shape;163;p27"/>
          <p:cNvSpPr txBox="1"/>
          <p:nvPr>
            <p:ph type="title"/>
          </p:nvPr>
        </p:nvSpPr>
        <p:spPr>
          <a:xfrm>
            <a:off x="249300" y="166650"/>
            <a:ext cx="8311200" cy="89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DISCOVERY</a:t>
            </a:r>
            <a:endParaRPr/>
          </a:p>
        </p:txBody>
      </p:sp>
      <p:sp>
        <p:nvSpPr>
          <p:cNvPr id="164" name="Google Shape;164;p27"/>
          <p:cNvSpPr/>
          <p:nvPr/>
        </p:nvSpPr>
        <p:spPr>
          <a:xfrm>
            <a:off x="0" y="1577400"/>
            <a:ext cx="362100" cy="19887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8781900" y="0"/>
            <a:ext cx="362100" cy="19887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8"/>
          <p:cNvSpPr txBox="1"/>
          <p:nvPr>
            <p:ph idx="1" type="subTitle"/>
          </p:nvPr>
        </p:nvSpPr>
        <p:spPr>
          <a:xfrm flipH="1">
            <a:off x="527050" y="950125"/>
            <a:ext cx="7070100" cy="3469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0D0D0D"/>
                </a:solidFill>
                <a:highlight>
                  <a:srgbClr val="FFFFFF"/>
                </a:highlight>
                <a:latin typeface="Catamaran"/>
                <a:ea typeface="Catamaran"/>
                <a:cs typeface="Catamaran"/>
                <a:sym typeface="Catamaran"/>
              </a:rPr>
              <a:t>The Common Vulnerabilities and Exposures (CVE) system works by providing a standardized identifier (a CVE ID) for each publicly disclosed cybersecurity vulnerability.</a:t>
            </a:r>
            <a:endParaRPr>
              <a:solidFill>
                <a:srgbClr val="0D0D0D"/>
              </a:solidFill>
              <a:highlight>
                <a:srgbClr val="FFFFFF"/>
              </a:highlight>
              <a:latin typeface="Catamaran"/>
              <a:ea typeface="Catamaran"/>
              <a:cs typeface="Catamaran"/>
              <a:sym typeface="Catamaran"/>
            </a:endParaRPr>
          </a:p>
          <a:p>
            <a:pPr indent="0" lvl="0" marL="457200" rtl="0" algn="l">
              <a:spcBef>
                <a:spcPts val="0"/>
              </a:spcBef>
              <a:spcAft>
                <a:spcPts val="0"/>
              </a:spcAft>
              <a:buNone/>
            </a:pPr>
            <a:r>
              <a:t/>
            </a:r>
            <a:endParaRPr>
              <a:solidFill>
                <a:srgbClr val="0D0D0D"/>
              </a:solidFill>
              <a:highlight>
                <a:srgbClr val="FFFFFF"/>
              </a:highlight>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AutoNum type="arabicPeriod"/>
            </a:pPr>
            <a:r>
              <a:rPr lang="en">
                <a:solidFill>
                  <a:srgbClr val="0D0D0D"/>
                </a:solidFill>
                <a:latin typeface="Catamaran"/>
                <a:ea typeface="Catamaran"/>
                <a:cs typeface="Catamaran"/>
                <a:sym typeface="Catamaran"/>
              </a:rPr>
              <a:t>Identification </a:t>
            </a:r>
            <a:endParaRPr>
              <a:solidFill>
                <a:srgbClr val="0D0D0D"/>
              </a:solidFill>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Char char="●"/>
            </a:pPr>
            <a:r>
              <a:rPr lang="en">
                <a:solidFill>
                  <a:srgbClr val="0D0D0D"/>
                </a:solidFill>
                <a:latin typeface="Catamaran"/>
                <a:ea typeface="Catamaran"/>
                <a:cs typeface="Catamaran"/>
                <a:sym typeface="Catamaran"/>
              </a:rPr>
              <a:t>Vulnerability Discovery</a:t>
            </a:r>
            <a:endParaRPr>
              <a:solidFill>
                <a:srgbClr val="0D0D0D"/>
              </a:solidFill>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AutoNum type="arabicPeriod"/>
            </a:pPr>
            <a:r>
              <a:rPr lang="en">
                <a:solidFill>
                  <a:srgbClr val="0D0D0D"/>
                </a:solidFill>
                <a:latin typeface="Catamaran"/>
                <a:ea typeface="Catamaran"/>
                <a:cs typeface="Catamaran"/>
                <a:sym typeface="Catamaran"/>
              </a:rPr>
              <a:t>Reporting </a:t>
            </a:r>
            <a:endParaRPr>
              <a:solidFill>
                <a:srgbClr val="0D0D0D"/>
              </a:solidFill>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Char char="●"/>
            </a:pPr>
            <a:r>
              <a:rPr lang="en">
                <a:solidFill>
                  <a:srgbClr val="0D0D0D"/>
                </a:solidFill>
                <a:latin typeface="Catamaran"/>
                <a:ea typeface="Catamaran"/>
                <a:cs typeface="Catamaran"/>
                <a:sym typeface="Catamaran"/>
              </a:rPr>
              <a:t>CVE Numbering Authorities </a:t>
            </a:r>
            <a:endParaRPr>
              <a:solidFill>
                <a:srgbClr val="0D0D0D"/>
              </a:solidFill>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Char char="●"/>
            </a:pPr>
            <a:r>
              <a:rPr lang="en">
                <a:solidFill>
                  <a:srgbClr val="0D0D0D"/>
                </a:solidFill>
                <a:latin typeface="Catamaran"/>
                <a:ea typeface="Catamaran"/>
                <a:cs typeface="Catamaran"/>
                <a:sym typeface="Catamaran"/>
              </a:rPr>
              <a:t>CVE Assignment</a:t>
            </a:r>
            <a:endParaRPr>
              <a:solidFill>
                <a:srgbClr val="0D0D0D"/>
              </a:solidFill>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AutoNum type="arabicPeriod"/>
            </a:pPr>
            <a:r>
              <a:rPr lang="en">
                <a:solidFill>
                  <a:srgbClr val="0D0D0D"/>
                </a:solidFill>
                <a:latin typeface="Catamaran"/>
                <a:ea typeface="Catamaran"/>
                <a:cs typeface="Catamaran"/>
                <a:sym typeface="Catamaran"/>
              </a:rPr>
              <a:t>Publication </a:t>
            </a:r>
            <a:endParaRPr>
              <a:solidFill>
                <a:srgbClr val="0D0D0D"/>
              </a:solidFill>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Char char="●"/>
            </a:pPr>
            <a:r>
              <a:rPr lang="en">
                <a:solidFill>
                  <a:srgbClr val="0D0D0D"/>
                </a:solidFill>
                <a:latin typeface="Catamaran"/>
                <a:ea typeface="Catamaran"/>
                <a:cs typeface="Catamaran"/>
                <a:sym typeface="Catamaran"/>
              </a:rPr>
              <a:t>CVE Record Creation </a:t>
            </a:r>
            <a:endParaRPr>
              <a:solidFill>
                <a:srgbClr val="0D0D0D"/>
              </a:solidFill>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Char char="●"/>
            </a:pPr>
            <a:r>
              <a:rPr lang="en">
                <a:solidFill>
                  <a:srgbClr val="0D0D0D"/>
                </a:solidFill>
                <a:latin typeface="Catamaran"/>
                <a:ea typeface="Catamaran"/>
                <a:cs typeface="Catamaran"/>
                <a:sym typeface="Catamaran"/>
              </a:rPr>
              <a:t>CVE List</a:t>
            </a:r>
            <a:endParaRPr>
              <a:solidFill>
                <a:srgbClr val="0D0D0D"/>
              </a:solidFill>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AutoNum type="arabicPeriod"/>
            </a:pPr>
            <a:r>
              <a:rPr lang="en">
                <a:solidFill>
                  <a:srgbClr val="0D0D0D"/>
                </a:solidFill>
                <a:latin typeface="Catamaran"/>
                <a:ea typeface="Catamaran"/>
                <a:cs typeface="Catamaran"/>
                <a:sym typeface="Catamaran"/>
              </a:rPr>
              <a:t>Mitigation </a:t>
            </a:r>
            <a:endParaRPr>
              <a:solidFill>
                <a:srgbClr val="0D0D0D"/>
              </a:solidFill>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Char char="●"/>
            </a:pPr>
            <a:r>
              <a:rPr lang="en">
                <a:solidFill>
                  <a:srgbClr val="0D0D0D"/>
                </a:solidFill>
                <a:latin typeface="Catamaran"/>
                <a:ea typeface="Catamaran"/>
                <a:cs typeface="Catamaran"/>
                <a:sym typeface="Catamaran"/>
              </a:rPr>
              <a:t>Use by Security Tools and Services</a:t>
            </a:r>
            <a:endParaRPr>
              <a:solidFill>
                <a:srgbClr val="0D0D0D"/>
              </a:solidFill>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Char char="●"/>
            </a:pPr>
            <a:r>
              <a:rPr lang="en">
                <a:solidFill>
                  <a:srgbClr val="0D0D0D"/>
                </a:solidFill>
                <a:latin typeface="Catamaran"/>
                <a:ea typeface="Catamaran"/>
                <a:cs typeface="Catamaran"/>
                <a:sym typeface="Catamaran"/>
              </a:rPr>
              <a:t>Awareness and Remediation</a:t>
            </a:r>
            <a:endParaRPr>
              <a:solidFill>
                <a:srgbClr val="0D0D0D"/>
              </a:solidFill>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AutoNum type="arabicPeriod"/>
            </a:pPr>
            <a:r>
              <a:rPr lang="en">
                <a:solidFill>
                  <a:srgbClr val="0D0D0D"/>
                </a:solidFill>
                <a:latin typeface="Catamaran"/>
                <a:ea typeface="Catamaran"/>
                <a:cs typeface="Catamaran"/>
                <a:sym typeface="Catamaran"/>
              </a:rPr>
              <a:t>Community Involvement</a:t>
            </a:r>
            <a:endParaRPr>
              <a:solidFill>
                <a:srgbClr val="0D0D0D"/>
              </a:solidFill>
              <a:latin typeface="Catamaran"/>
              <a:ea typeface="Catamaran"/>
              <a:cs typeface="Catamaran"/>
              <a:sym typeface="Catamaran"/>
            </a:endParaRPr>
          </a:p>
          <a:p>
            <a:pPr indent="-304800" lvl="0" marL="914400" rtl="0" algn="l">
              <a:lnSpc>
                <a:spcPct val="115000"/>
              </a:lnSpc>
              <a:spcBef>
                <a:spcPts val="0"/>
              </a:spcBef>
              <a:spcAft>
                <a:spcPts val="0"/>
              </a:spcAft>
              <a:buClr>
                <a:srgbClr val="0D0D0D"/>
              </a:buClr>
              <a:buSzPts val="1200"/>
              <a:buFont typeface="Catamaran"/>
              <a:buChar char="●"/>
            </a:pPr>
            <a:r>
              <a:rPr lang="en">
                <a:solidFill>
                  <a:srgbClr val="0D0D0D"/>
                </a:solidFill>
                <a:latin typeface="Catamaran"/>
                <a:ea typeface="Catamaran"/>
                <a:cs typeface="Catamaran"/>
                <a:sym typeface="Catamaran"/>
              </a:rPr>
              <a:t>Feedback and Updates</a:t>
            </a:r>
            <a:endParaRPr>
              <a:solidFill>
                <a:srgbClr val="0D0D0D"/>
              </a:solidFill>
              <a:latin typeface="Catamaran"/>
              <a:ea typeface="Catamaran"/>
              <a:cs typeface="Catamaran"/>
              <a:sym typeface="Catamaran"/>
            </a:endParaRPr>
          </a:p>
          <a:p>
            <a:pPr indent="0" lvl="0" marL="0" rtl="0" algn="l">
              <a:lnSpc>
                <a:spcPct val="160000"/>
              </a:lnSpc>
              <a:spcBef>
                <a:spcPts val="0"/>
              </a:spcBef>
              <a:spcAft>
                <a:spcPts val="0"/>
              </a:spcAft>
              <a:buNone/>
            </a:pPr>
            <a:r>
              <a:t/>
            </a:r>
            <a:endParaRPr b="1" sz="1650">
              <a:solidFill>
                <a:srgbClr val="0D0D0D"/>
              </a:solidFill>
              <a:latin typeface="Roboto"/>
              <a:ea typeface="Roboto"/>
              <a:cs typeface="Roboto"/>
              <a:sym typeface="Roboto"/>
            </a:endParaRPr>
          </a:p>
        </p:txBody>
      </p:sp>
      <p:sp>
        <p:nvSpPr>
          <p:cNvPr id="171" name="Google Shape;171;p28"/>
          <p:cNvSpPr txBox="1"/>
          <p:nvPr>
            <p:ph type="title"/>
          </p:nvPr>
        </p:nvSpPr>
        <p:spPr>
          <a:xfrm>
            <a:off x="249300" y="166650"/>
            <a:ext cx="8311200" cy="89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Working</a:t>
            </a:r>
            <a:endParaRPr/>
          </a:p>
        </p:txBody>
      </p:sp>
      <p:sp>
        <p:nvSpPr>
          <p:cNvPr id="172" name="Google Shape;172;p28"/>
          <p:cNvSpPr/>
          <p:nvPr/>
        </p:nvSpPr>
        <p:spPr>
          <a:xfrm>
            <a:off x="0" y="1577400"/>
            <a:ext cx="362100" cy="19887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p:nvPr/>
        </p:nvSpPr>
        <p:spPr>
          <a:xfrm>
            <a:off x="8781900" y="0"/>
            <a:ext cx="362100" cy="19887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9"/>
          <p:cNvPicPr preferRelativeResize="0"/>
          <p:nvPr/>
        </p:nvPicPr>
        <p:blipFill rotWithShape="1">
          <a:blip r:embed="rId3">
            <a:alphaModFix/>
          </a:blip>
          <a:srcRect b="7727" l="0" r="0" t="7727"/>
          <a:stretch/>
        </p:blipFill>
        <p:spPr>
          <a:xfrm>
            <a:off x="0" y="0"/>
            <a:ext cx="5524273" cy="5143499"/>
          </a:xfrm>
          <a:prstGeom prst="rect">
            <a:avLst/>
          </a:prstGeom>
          <a:noFill/>
          <a:ln>
            <a:noFill/>
          </a:ln>
        </p:spPr>
      </p:pic>
      <p:sp>
        <p:nvSpPr>
          <p:cNvPr id="179" name="Google Shape;179;p29"/>
          <p:cNvSpPr/>
          <p:nvPr/>
        </p:nvSpPr>
        <p:spPr>
          <a:xfrm flipH="1">
            <a:off x="5861125" y="1900725"/>
            <a:ext cx="3208500" cy="9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400">
              <a:solidFill>
                <a:schemeClr val="lt1"/>
              </a:solidFill>
              <a:latin typeface="Livvic"/>
              <a:ea typeface="Livvic"/>
              <a:cs typeface="Livvic"/>
              <a:sym typeface="Livvic"/>
            </a:endParaRPr>
          </a:p>
        </p:txBody>
      </p:sp>
      <p:sp>
        <p:nvSpPr>
          <p:cNvPr id="180" name="Google Shape;180;p29"/>
          <p:cNvSpPr txBox="1"/>
          <p:nvPr/>
        </p:nvSpPr>
        <p:spPr>
          <a:xfrm>
            <a:off x="5726425" y="2265600"/>
            <a:ext cx="3343200" cy="61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3400">
                <a:solidFill>
                  <a:schemeClr val="lt1"/>
                </a:solidFill>
                <a:latin typeface="Livvic"/>
                <a:ea typeface="Livvic"/>
                <a:cs typeface="Livvic"/>
                <a:sym typeface="Livvic"/>
              </a:rPr>
              <a:t>Remediation</a:t>
            </a:r>
            <a:endParaRPr sz="1200">
              <a:solidFill>
                <a:schemeClr val="dk1"/>
              </a:solidFill>
              <a:latin typeface="Catamaran Light"/>
              <a:ea typeface="Catamaran Light"/>
              <a:cs typeface="Catamaran Light"/>
              <a:sym typeface="Catamaran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p:nvPr/>
        </p:nvSpPr>
        <p:spPr>
          <a:xfrm>
            <a:off x="5334000" y="533400"/>
            <a:ext cx="352500" cy="9543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p:nvPr/>
        </p:nvSpPr>
        <p:spPr>
          <a:xfrm>
            <a:off x="2400300" y="533400"/>
            <a:ext cx="352500" cy="9543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p:nvPr/>
        </p:nvSpPr>
        <p:spPr>
          <a:xfrm>
            <a:off x="3889388" y="3657600"/>
            <a:ext cx="352500" cy="9543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6718313" y="3657600"/>
            <a:ext cx="352500" cy="9543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p:nvPr/>
        </p:nvSpPr>
        <p:spPr>
          <a:xfrm>
            <a:off x="942975" y="3657600"/>
            <a:ext cx="352500" cy="9543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30"/>
          <p:cNvCxnSpPr/>
          <p:nvPr/>
        </p:nvCxnSpPr>
        <p:spPr>
          <a:xfrm rot="10800000">
            <a:off x="2511450" y="533400"/>
            <a:ext cx="0" cy="2095500"/>
          </a:xfrm>
          <a:prstGeom prst="straightConnector1">
            <a:avLst/>
          </a:prstGeom>
          <a:noFill/>
          <a:ln cap="flat" cmpd="sng" w="19050">
            <a:solidFill>
              <a:schemeClr val="accent1"/>
            </a:solidFill>
            <a:prstDash val="solid"/>
            <a:round/>
            <a:headEnd len="med" w="med" type="none"/>
            <a:tailEnd len="med" w="med" type="none"/>
          </a:ln>
        </p:spPr>
      </p:cxnSp>
      <p:cxnSp>
        <p:nvCxnSpPr>
          <p:cNvPr id="191" name="Google Shape;191;p30"/>
          <p:cNvCxnSpPr/>
          <p:nvPr/>
        </p:nvCxnSpPr>
        <p:spPr>
          <a:xfrm rot="10800000">
            <a:off x="5426100" y="533400"/>
            <a:ext cx="0" cy="2095500"/>
          </a:xfrm>
          <a:prstGeom prst="straightConnector1">
            <a:avLst/>
          </a:prstGeom>
          <a:noFill/>
          <a:ln cap="flat" cmpd="sng" w="19050">
            <a:solidFill>
              <a:schemeClr val="accent1"/>
            </a:solidFill>
            <a:prstDash val="solid"/>
            <a:round/>
            <a:headEnd len="med" w="med" type="none"/>
            <a:tailEnd len="med" w="med" type="none"/>
          </a:ln>
        </p:spPr>
      </p:cxnSp>
      <p:sp>
        <p:nvSpPr>
          <p:cNvPr id="192" name="Google Shape;192;p30"/>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a:t>
            </a:r>
            <a:r>
              <a:rPr lang="en"/>
              <a:t>LINE</a:t>
            </a:r>
            <a:endParaRPr/>
          </a:p>
        </p:txBody>
      </p:sp>
      <p:sp>
        <p:nvSpPr>
          <p:cNvPr id="193" name="Google Shape;193;p30"/>
          <p:cNvSpPr txBox="1"/>
          <p:nvPr/>
        </p:nvSpPr>
        <p:spPr>
          <a:xfrm>
            <a:off x="2739150" y="754225"/>
            <a:ext cx="1851600" cy="67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atamaran Light"/>
                <a:ea typeface="Catamaran Light"/>
                <a:cs typeface="Catamaran Light"/>
                <a:sym typeface="Catamaran Light"/>
              </a:rPr>
              <a:t>Review, </a:t>
            </a:r>
            <a:endParaRPr sz="1200">
              <a:solidFill>
                <a:schemeClr val="dk1"/>
              </a:solidFill>
              <a:latin typeface="Catamaran Light"/>
              <a:ea typeface="Catamaran Light"/>
              <a:cs typeface="Catamaran Light"/>
              <a:sym typeface="Catamaran Light"/>
            </a:endParaRPr>
          </a:p>
          <a:p>
            <a:pPr indent="0" lvl="0" marL="0" rtl="0" algn="l">
              <a:lnSpc>
                <a:spcPct val="100000"/>
              </a:lnSpc>
              <a:spcBef>
                <a:spcPts val="0"/>
              </a:spcBef>
              <a:spcAft>
                <a:spcPts val="0"/>
              </a:spcAft>
              <a:buNone/>
            </a:pPr>
            <a:r>
              <a:rPr lang="en" sz="1200">
                <a:solidFill>
                  <a:schemeClr val="dk1"/>
                </a:solidFill>
                <a:latin typeface="Catamaran Light"/>
                <a:ea typeface="Catamaran Light"/>
                <a:cs typeface="Catamaran Light"/>
                <a:sym typeface="Catamaran Light"/>
              </a:rPr>
              <a:t>Delete, </a:t>
            </a:r>
            <a:endParaRPr sz="1200">
              <a:solidFill>
                <a:schemeClr val="dk1"/>
              </a:solidFill>
              <a:latin typeface="Catamaran Light"/>
              <a:ea typeface="Catamaran Light"/>
              <a:cs typeface="Catamaran Light"/>
              <a:sym typeface="Catamaran Light"/>
            </a:endParaRPr>
          </a:p>
          <a:p>
            <a:pPr indent="0" lvl="0" marL="0" rtl="0" algn="l">
              <a:lnSpc>
                <a:spcPct val="100000"/>
              </a:lnSpc>
              <a:spcBef>
                <a:spcPts val="0"/>
              </a:spcBef>
              <a:spcAft>
                <a:spcPts val="0"/>
              </a:spcAft>
              <a:buNone/>
            </a:pPr>
            <a:r>
              <a:rPr lang="en" sz="1200">
                <a:solidFill>
                  <a:schemeClr val="dk1"/>
                </a:solidFill>
                <a:latin typeface="Catamaran Light"/>
                <a:ea typeface="Catamaran Light"/>
                <a:cs typeface="Catamaran Light"/>
                <a:sym typeface="Catamaran Light"/>
              </a:rPr>
              <a:t>Reset</a:t>
            </a:r>
            <a:endParaRPr sz="1200">
              <a:solidFill>
                <a:schemeClr val="dk1"/>
              </a:solidFill>
              <a:latin typeface="Catamaran Light"/>
              <a:ea typeface="Catamaran Light"/>
              <a:cs typeface="Catamaran Light"/>
              <a:sym typeface="Catamaran Light"/>
            </a:endParaRPr>
          </a:p>
        </p:txBody>
      </p:sp>
      <p:sp>
        <p:nvSpPr>
          <p:cNvPr id="194" name="Google Shape;194;p30"/>
          <p:cNvSpPr txBox="1"/>
          <p:nvPr/>
        </p:nvSpPr>
        <p:spPr>
          <a:xfrm>
            <a:off x="2486100" y="405075"/>
            <a:ext cx="1133400" cy="44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Livvic"/>
                <a:ea typeface="Livvic"/>
                <a:cs typeface="Livvic"/>
                <a:sym typeface="Livvic"/>
              </a:rPr>
              <a:t>STEP </a:t>
            </a:r>
            <a:r>
              <a:rPr b="1" lang="en" sz="1800">
                <a:solidFill>
                  <a:schemeClr val="dk1"/>
                </a:solidFill>
                <a:latin typeface="Livvic"/>
                <a:ea typeface="Livvic"/>
                <a:cs typeface="Livvic"/>
                <a:sym typeface="Livvic"/>
              </a:rPr>
              <a:t>2</a:t>
            </a:r>
            <a:endParaRPr b="1" sz="1800">
              <a:solidFill>
                <a:schemeClr val="dk1"/>
              </a:solidFill>
              <a:latin typeface="Livvic"/>
              <a:ea typeface="Livvic"/>
              <a:cs typeface="Livvic"/>
              <a:sym typeface="Livvic"/>
            </a:endParaRPr>
          </a:p>
        </p:txBody>
      </p:sp>
      <p:grpSp>
        <p:nvGrpSpPr>
          <p:cNvPr id="195" name="Google Shape;195;p30"/>
          <p:cNvGrpSpPr/>
          <p:nvPr/>
        </p:nvGrpSpPr>
        <p:grpSpPr>
          <a:xfrm>
            <a:off x="942975" y="2460601"/>
            <a:ext cx="6001362" cy="222300"/>
            <a:chOff x="1464850" y="436376"/>
            <a:chExt cx="6001362" cy="222300"/>
          </a:xfrm>
        </p:grpSpPr>
        <p:sp>
          <p:nvSpPr>
            <p:cNvPr id="196" name="Google Shape;196;p30"/>
            <p:cNvSpPr/>
            <p:nvPr/>
          </p:nvSpPr>
          <p:spPr>
            <a:xfrm>
              <a:off x="1464850" y="436376"/>
              <a:ext cx="222300" cy="222300"/>
            </a:xfrm>
            <a:prstGeom prst="diamond">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4410215" y="436376"/>
              <a:ext cx="222300" cy="222300"/>
            </a:xfrm>
            <a:prstGeom prst="diamond">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243912" y="436376"/>
              <a:ext cx="222300" cy="222300"/>
            </a:xfrm>
            <a:prstGeom prst="diamond">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2920366" y="436376"/>
              <a:ext cx="222300" cy="222300"/>
            </a:xfrm>
            <a:prstGeom prst="diamond">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5831847" y="436376"/>
              <a:ext cx="222300" cy="222300"/>
            </a:xfrm>
            <a:prstGeom prst="diamond">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30"/>
            <p:cNvCxnSpPr/>
            <p:nvPr/>
          </p:nvCxnSpPr>
          <p:spPr>
            <a:xfrm>
              <a:off x="1798637" y="547513"/>
              <a:ext cx="988200" cy="0"/>
            </a:xfrm>
            <a:prstGeom prst="straightConnector1">
              <a:avLst/>
            </a:prstGeom>
            <a:noFill/>
            <a:ln cap="flat" cmpd="sng" w="19050">
              <a:solidFill>
                <a:schemeClr val="dk1"/>
              </a:solidFill>
              <a:prstDash val="solid"/>
              <a:round/>
              <a:headEnd len="med" w="med" type="none"/>
              <a:tailEnd len="med" w="med" type="none"/>
            </a:ln>
          </p:spPr>
        </p:cxnSp>
        <p:cxnSp>
          <p:nvCxnSpPr>
            <p:cNvPr id="202" name="Google Shape;202;p30"/>
            <p:cNvCxnSpPr/>
            <p:nvPr/>
          </p:nvCxnSpPr>
          <p:spPr>
            <a:xfrm>
              <a:off x="3276248" y="547513"/>
              <a:ext cx="988200" cy="0"/>
            </a:xfrm>
            <a:prstGeom prst="straightConnector1">
              <a:avLst/>
            </a:prstGeom>
            <a:noFill/>
            <a:ln cap="flat" cmpd="sng" w="19050">
              <a:solidFill>
                <a:schemeClr val="dk1"/>
              </a:solidFill>
              <a:prstDash val="solid"/>
              <a:round/>
              <a:headEnd len="med" w="med" type="none"/>
              <a:tailEnd len="med" w="med" type="none"/>
            </a:ln>
          </p:spPr>
        </p:cxnSp>
        <p:cxnSp>
          <p:nvCxnSpPr>
            <p:cNvPr id="203" name="Google Shape;203;p30"/>
            <p:cNvCxnSpPr/>
            <p:nvPr/>
          </p:nvCxnSpPr>
          <p:spPr>
            <a:xfrm>
              <a:off x="4753898" y="547513"/>
              <a:ext cx="988200" cy="0"/>
            </a:xfrm>
            <a:prstGeom prst="straightConnector1">
              <a:avLst/>
            </a:prstGeom>
            <a:noFill/>
            <a:ln cap="flat" cmpd="sng" w="19050">
              <a:solidFill>
                <a:schemeClr val="dk1"/>
              </a:solidFill>
              <a:prstDash val="solid"/>
              <a:round/>
              <a:headEnd len="med" w="med" type="none"/>
              <a:tailEnd len="med" w="med" type="none"/>
            </a:ln>
          </p:spPr>
        </p:cxnSp>
        <p:cxnSp>
          <p:nvCxnSpPr>
            <p:cNvPr id="204" name="Google Shape;204;p30"/>
            <p:cNvCxnSpPr/>
            <p:nvPr/>
          </p:nvCxnSpPr>
          <p:spPr>
            <a:xfrm>
              <a:off x="6143961" y="547513"/>
              <a:ext cx="988200" cy="0"/>
            </a:xfrm>
            <a:prstGeom prst="straightConnector1">
              <a:avLst/>
            </a:prstGeom>
            <a:noFill/>
            <a:ln cap="flat" cmpd="sng" w="19050">
              <a:solidFill>
                <a:schemeClr val="dk1"/>
              </a:solidFill>
              <a:prstDash val="solid"/>
              <a:round/>
              <a:headEnd len="med" w="med" type="none"/>
              <a:tailEnd len="med" w="med" type="none"/>
            </a:ln>
          </p:spPr>
        </p:cxnSp>
      </p:grpSp>
      <p:sp>
        <p:nvSpPr>
          <p:cNvPr id="205" name="Google Shape;205;p30"/>
          <p:cNvSpPr txBox="1"/>
          <p:nvPr/>
        </p:nvSpPr>
        <p:spPr>
          <a:xfrm>
            <a:off x="5686500" y="806400"/>
            <a:ext cx="1851600" cy="67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atamaran Light"/>
                <a:ea typeface="Catamaran Light"/>
                <a:cs typeface="Catamaran Light"/>
                <a:sym typeface="Catamaran Light"/>
              </a:rPr>
              <a:t>Apply vulnerability fixes,</a:t>
            </a:r>
            <a:endParaRPr sz="1200">
              <a:solidFill>
                <a:schemeClr val="dk1"/>
              </a:solidFill>
              <a:latin typeface="Catamaran Light"/>
              <a:ea typeface="Catamaran Light"/>
              <a:cs typeface="Catamaran Light"/>
              <a:sym typeface="Catamaran Light"/>
            </a:endParaRPr>
          </a:p>
          <a:p>
            <a:pPr indent="0" lvl="0" marL="0" rtl="0" algn="l">
              <a:spcBef>
                <a:spcPts val="0"/>
              </a:spcBef>
              <a:spcAft>
                <a:spcPts val="0"/>
              </a:spcAft>
              <a:buNone/>
            </a:pPr>
            <a:r>
              <a:rPr lang="en" sz="1200">
                <a:solidFill>
                  <a:schemeClr val="dk1"/>
                </a:solidFill>
                <a:latin typeface="Catamaran Light"/>
                <a:ea typeface="Catamaran Light"/>
                <a:cs typeface="Catamaran Light"/>
                <a:sym typeface="Catamaran Light"/>
              </a:rPr>
              <a:t>Enable all </a:t>
            </a:r>
            <a:endParaRPr sz="1200">
              <a:solidFill>
                <a:schemeClr val="dk1"/>
              </a:solidFill>
              <a:latin typeface="Catamaran Light"/>
              <a:ea typeface="Catamaran Light"/>
              <a:cs typeface="Catamaran Light"/>
              <a:sym typeface="Catamaran Light"/>
            </a:endParaRPr>
          </a:p>
          <a:p>
            <a:pPr indent="0" lvl="0" marL="0" rtl="0" algn="l">
              <a:spcBef>
                <a:spcPts val="0"/>
              </a:spcBef>
              <a:spcAft>
                <a:spcPts val="0"/>
              </a:spcAft>
              <a:buNone/>
            </a:pPr>
            <a:r>
              <a:rPr lang="en" sz="1200">
                <a:solidFill>
                  <a:schemeClr val="dk1"/>
                </a:solidFill>
                <a:latin typeface="Catamaran Light"/>
                <a:ea typeface="Catamaran Light"/>
                <a:cs typeface="Catamaran Light"/>
                <a:sym typeface="Catamaran Light"/>
              </a:rPr>
              <a:t>HTTP / HTTPs traffic</a:t>
            </a:r>
            <a:endParaRPr sz="1200">
              <a:solidFill>
                <a:schemeClr val="dk1"/>
              </a:solidFill>
              <a:latin typeface="Catamaran Light"/>
              <a:ea typeface="Catamaran Light"/>
              <a:cs typeface="Catamaran Light"/>
              <a:sym typeface="Catamaran Light"/>
            </a:endParaRPr>
          </a:p>
        </p:txBody>
      </p:sp>
      <p:sp>
        <p:nvSpPr>
          <p:cNvPr id="206" name="Google Shape;206;p30"/>
          <p:cNvSpPr txBox="1"/>
          <p:nvPr/>
        </p:nvSpPr>
        <p:spPr>
          <a:xfrm>
            <a:off x="5400750" y="405075"/>
            <a:ext cx="1133400" cy="44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Livvic"/>
                <a:ea typeface="Livvic"/>
                <a:cs typeface="Livvic"/>
                <a:sym typeface="Livvic"/>
              </a:rPr>
              <a:t>STEP</a:t>
            </a:r>
            <a:r>
              <a:rPr b="1" lang="en" sz="1800">
                <a:solidFill>
                  <a:schemeClr val="dk1"/>
                </a:solidFill>
                <a:latin typeface="Livvic"/>
                <a:ea typeface="Livvic"/>
                <a:cs typeface="Livvic"/>
                <a:sym typeface="Livvic"/>
              </a:rPr>
              <a:t> 4</a:t>
            </a:r>
            <a:endParaRPr b="1" sz="1800">
              <a:solidFill>
                <a:schemeClr val="dk1"/>
              </a:solidFill>
              <a:latin typeface="Livvic"/>
              <a:ea typeface="Livvic"/>
              <a:cs typeface="Livvic"/>
              <a:sym typeface="Livvic"/>
            </a:endParaRPr>
          </a:p>
        </p:txBody>
      </p:sp>
      <p:cxnSp>
        <p:nvCxnSpPr>
          <p:cNvPr id="207" name="Google Shape;207;p30"/>
          <p:cNvCxnSpPr/>
          <p:nvPr/>
        </p:nvCxnSpPr>
        <p:spPr>
          <a:xfrm rot="10800000">
            <a:off x="3987825" y="2581800"/>
            <a:ext cx="0" cy="2028300"/>
          </a:xfrm>
          <a:prstGeom prst="straightConnector1">
            <a:avLst/>
          </a:prstGeom>
          <a:noFill/>
          <a:ln cap="flat" cmpd="sng" w="19050">
            <a:solidFill>
              <a:schemeClr val="accent1"/>
            </a:solidFill>
            <a:prstDash val="solid"/>
            <a:round/>
            <a:headEnd len="med" w="med" type="none"/>
            <a:tailEnd len="med" w="med" type="none"/>
          </a:ln>
        </p:spPr>
      </p:cxnSp>
      <p:sp>
        <p:nvSpPr>
          <p:cNvPr id="208" name="Google Shape;208;p30"/>
          <p:cNvSpPr txBox="1"/>
          <p:nvPr/>
        </p:nvSpPr>
        <p:spPr>
          <a:xfrm>
            <a:off x="4241900" y="4290515"/>
            <a:ext cx="18516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atamaran Light"/>
                <a:ea typeface="Catamaran Light"/>
                <a:cs typeface="Catamaran Light"/>
                <a:sym typeface="Catamaran Light"/>
              </a:rPr>
              <a:t>Apply Patches,</a:t>
            </a:r>
            <a:endParaRPr sz="1200">
              <a:solidFill>
                <a:schemeClr val="dk1"/>
              </a:solidFill>
              <a:latin typeface="Catamaran Light"/>
              <a:ea typeface="Catamaran Light"/>
              <a:cs typeface="Catamaran Light"/>
              <a:sym typeface="Catamaran Light"/>
            </a:endParaRPr>
          </a:p>
          <a:p>
            <a:pPr indent="0" lvl="0" marL="0" rtl="0" algn="l">
              <a:spcBef>
                <a:spcPts val="0"/>
              </a:spcBef>
              <a:spcAft>
                <a:spcPts val="0"/>
              </a:spcAft>
              <a:buNone/>
            </a:pPr>
            <a:r>
              <a:rPr lang="en" sz="1200">
                <a:solidFill>
                  <a:schemeClr val="dk1"/>
                </a:solidFill>
                <a:latin typeface="Catamaran Light"/>
                <a:ea typeface="Catamaran Light"/>
                <a:cs typeface="Catamaran Light"/>
                <a:sym typeface="Catamaran Light"/>
              </a:rPr>
              <a:t>Verification</a:t>
            </a:r>
            <a:endParaRPr sz="1200">
              <a:solidFill>
                <a:schemeClr val="dk1"/>
              </a:solidFill>
              <a:latin typeface="Catamaran Light"/>
              <a:ea typeface="Catamaran Light"/>
              <a:cs typeface="Catamaran Light"/>
              <a:sym typeface="Catamaran Light"/>
            </a:endParaRPr>
          </a:p>
        </p:txBody>
      </p:sp>
      <p:sp>
        <p:nvSpPr>
          <p:cNvPr id="209" name="Google Shape;209;p30"/>
          <p:cNvSpPr txBox="1"/>
          <p:nvPr/>
        </p:nvSpPr>
        <p:spPr>
          <a:xfrm>
            <a:off x="4000575" y="3894953"/>
            <a:ext cx="1133400" cy="42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Livvic"/>
                <a:ea typeface="Livvic"/>
                <a:cs typeface="Livvic"/>
                <a:sym typeface="Livvic"/>
              </a:rPr>
              <a:t>STEP</a:t>
            </a:r>
            <a:r>
              <a:rPr b="1" lang="en" sz="1800">
                <a:solidFill>
                  <a:schemeClr val="dk1"/>
                </a:solidFill>
                <a:latin typeface="Livvic"/>
                <a:ea typeface="Livvic"/>
                <a:cs typeface="Livvic"/>
                <a:sym typeface="Livvic"/>
              </a:rPr>
              <a:t> 3</a:t>
            </a:r>
            <a:endParaRPr b="1" sz="1800">
              <a:solidFill>
                <a:schemeClr val="dk1"/>
              </a:solidFill>
              <a:latin typeface="Livvic"/>
              <a:ea typeface="Livvic"/>
              <a:cs typeface="Livvic"/>
              <a:sym typeface="Livvic"/>
            </a:endParaRPr>
          </a:p>
        </p:txBody>
      </p:sp>
      <p:cxnSp>
        <p:nvCxnSpPr>
          <p:cNvPr id="210" name="Google Shape;210;p30"/>
          <p:cNvCxnSpPr/>
          <p:nvPr/>
        </p:nvCxnSpPr>
        <p:spPr>
          <a:xfrm rot="10800000">
            <a:off x="1044600" y="2581800"/>
            <a:ext cx="0" cy="2028300"/>
          </a:xfrm>
          <a:prstGeom prst="straightConnector1">
            <a:avLst/>
          </a:prstGeom>
          <a:noFill/>
          <a:ln cap="flat" cmpd="sng" w="19050">
            <a:solidFill>
              <a:schemeClr val="accent1"/>
            </a:solidFill>
            <a:prstDash val="solid"/>
            <a:round/>
            <a:headEnd len="med" w="med" type="none"/>
            <a:tailEnd len="med" w="med" type="none"/>
          </a:ln>
        </p:spPr>
      </p:cxnSp>
      <p:sp>
        <p:nvSpPr>
          <p:cNvPr id="211" name="Google Shape;211;p30"/>
          <p:cNvSpPr txBox="1"/>
          <p:nvPr/>
        </p:nvSpPr>
        <p:spPr>
          <a:xfrm>
            <a:off x="1295475" y="4191640"/>
            <a:ext cx="18516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atamaran Light"/>
                <a:ea typeface="Catamaran Light"/>
                <a:cs typeface="Catamaran Light"/>
                <a:sym typeface="Catamaran Light"/>
              </a:rPr>
              <a:t>Disable all </a:t>
            </a:r>
            <a:endParaRPr sz="1200">
              <a:solidFill>
                <a:schemeClr val="dk1"/>
              </a:solidFill>
              <a:latin typeface="Catamaran Light"/>
              <a:ea typeface="Catamaran Light"/>
              <a:cs typeface="Catamaran Light"/>
              <a:sym typeface="Catamaran Light"/>
            </a:endParaRPr>
          </a:p>
          <a:p>
            <a:pPr indent="0" lvl="0" marL="0" rtl="0" algn="l">
              <a:lnSpc>
                <a:spcPct val="100000"/>
              </a:lnSpc>
              <a:spcBef>
                <a:spcPts val="0"/>
              </a:spcBef>
              <a:spcAft>
                <a:spcPts val="0"/>
              </a:spcAft>
              <a:buNone/>
            </a:pPr>
            <a:r>
              <a:rPr lang="en" sz="1200">
                <a:solidFill>
                  <a:schemeClr val="dk1"/>
                </a:solidFill>
                <a:latin typeface="Catamaran Light"/>
                <a:ea typeface="Catamaran Light"/>
                <a:cs typeface="Catamaran Light"/>
                <a:sym typeface="Catamaran Light"/>
              </a:rPr>
              <a:t>HTTP / HTTPs traffic</a:t>
            </a:r>
            <a:endParaRPr sz="1200">
              <a:solidFill>
                <a:schemeClr val="dk1"/>
              </a:solidFill>
              <a:latin typeface="Catamaran Light"/>
              <a:ea typeface="Catamaran Light"/>
              <a:cs typeface="Catamaran Light"/>
              <a:sym typeface="Catamaran Light"/>
            </a:endParaRPr>
          </a:p>
        </p:txBody>
      </p:sp>
      <p:sp>
        <p:nvSpPr>
          <p:cNvPr id="212" name="Google Shape;212;p30"/>
          <p:cNvSpPr txBox="1"/>
          <p:nvPr/>
        </p:nvSpPr>
        <p:spPr>
          <a:xfrm>
            <a:off x="1028775" y="3894953"/>
            <a:ext cx="1133400" cy="42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Livvic"/>
                <a:ea typeface="Livvic"/>
                <a:cs typeface="Livvic"/>
                <a:sym typeface="Livvic"/>
              </a:rPr>
              <a:t>STEP</a:t>
            </a:r>
            <a:r>
              <a:rPr b="1" lang="en" sz="1800">
                <a:solidFill>
                  <a:schemeClr val="dk1"/>
                </a:solidFill>
                <a:latin typeface="Livvic"/>
                <a:ea typeface="Livvic"/>
                <a:cs typeface="Livvic"/>
                <a:sym typeface="Livvic"/>
              </a:rPr>
              <a:t> 1</a:t>
            </a:r>
            <a:endParaRPr b="1" sz="1800">
              <a:solidFill>
                <a:schemeClr val="dk1"/>
              </a:solidFill>
              <a:latin typeface="Livvic"/>
              <a:ea typeface="Livvic"/>
              <a:cs typeface="Livvic"/>
              <a:sym typeface="Livvic"/>
            </a:endParaRPr>
          </a:p>
        </p:txBody>
      </p:sp>
      <p:cxnSp>
        <p:nvCxnSpPr>
          <p:cNvPr id="213" name="Google Shape;213;p30"/>
          <p:cNvCxnSpPr/>
          <p:nvPr/>
        </p:nvCxnSpPr>
        <p:spPr>
          <a:xfrm rot="10800000">
            <a:off x="6835800" y="2581800"/>
            <a:ext cx="0" cy="2028300"/>
          </a:xfrm>
          <a:prstGeom prst="straightConnector1">
            <a:avLst/>
          </a:prstGeom>
          <a:noFill/>
          <a:ln cap="flat" cmpd="sng" w="19050">
            <a:solidFill>
              <a:schemeClr val="accent1"/>
            </a:solidFill>
            <a:prstDash val="solid"/>
            <a:round/>
            <a:headEnd len="med" w="med" type="none"/>
            <a:tailEnd len="med" w="med" type="none"/>
          </a:ln>
        </p:spPr>
      </p:cxnSp>
      <p:sp>
        <p:nvSpPr>
          <p:cNvPr id="214" name="Google Shape;214;p30"/>
          <p:cNvSpPr txBox="1"/>
          <p:nvPr/>
        </p:nvSpPr>
        <p:spPr>
          <a:xfrm>
            <a:off x="7086700" y="4240640"/>
            <a:ext cx="1851600" cy="64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atamaran Light"/>
                <a:ea typeface="Catamaran Light"/>
                <a:cs typeface="Catamaran Light"/>
                <a:sym typeface="Catamaran Light"/>
              </a:rPr>
              <a:t>Continuous Monitoring</a:t>
            </a:r>
            <a:endParaRPr sz="1200">
              <a:solidFill>
                <a:schemeClr val="dk1"/>
              </a:solidFill>
              <a:latin typeface="Catamaran Light"/>
              <a:ea typeface="Catamaran Light"/>
              <a:cs typeface="Catamaran Light"/>
              <a:sym typeface="Catamaran Light"/>
            </a:endParaRPr>
          </a:p>
        </p:txBody>
      </p:sp>
      <p:sp>
        <p:nvSpPr>
          <p:cNvPr id="215" name="Google Shape;215;p30"/>
          <p:cNvSpPr txBox="1"/>
          <p:nvPr/>
        </p:nvSpPr>
        <p:spPr>
          <a:xfrm>
            <a:off x="6839025" y="3894950"/>
            <a:ext cx="1261500" cy="42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Livvic"/>
                <a:ea typeface="Livvic"/>
                <a:cs typeface="Livvic"/>
                <a:sym typeface="Livvic"/>
              </a:rPr>
              <a:t>STEP 5</a:t>
            </a:r>
            <a:endParaRPr b="1" sz="1800">
              <a:solidFill>
                <a:schemeClr val="dk1"/>
              </a:solidFill>
              <a:latin typeface="Livvic"/>
              <a:ea typeface="Livvic"/>
              <a:cs typeface="Livvic"/>
              <a:sym typeface="Livv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p:nvPr/>
        </p:nvSpPr>
        <p:spPr>
          <a:xfrm>
            <a:off x="7827875" y="773400"/>
            <a:ext cx="1329600" cy="4370100"/>
          </a:xfrm>
          <a:prstGeom prst="rect">
            <a:avLst/>
          </a:prstGeom>
          <a:solidFill>
            <a:schemeClr val="accent1">
              <a:alpha val="732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p:nvPr/>
        </p:nvSpPr>
        <p:spPr>
          <a:xfrm>
            <a:off x="6872700" y="0"/>
            <a:ext cx="2271300" cy="116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
          <p:cNvSpPr/>
          <p:nvPr/>
        </p:nvSpPr>
        <p:spPr>
          <a:xfrm>
            <a:off x="0" y="832750"/>
            <a:ext cx="1329600" cy="4370100"/>
          </a:xfrm>
          <a:prstGeom prst="rect">
            <a:avLst/>
          </a:prstGeom>
          <a:solidFill>
            <a:schemeClr val="accent1">
              <a:alpha val="732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p:nvPr/>
        </p:nvSpPr>
        <p:spPr>
          <a:xfrm>
            <a:off x="0" y="0"/>
            <a:ext cx="2271300" cy="116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31"/>
          <p:cNvGrpSpPr/>
          <p:nvPr/>
        </p:nvGrpSpPr>
        <p:grpSpPr>
          <a:xfrm>
            <a:off x="124255" y="134467"/>
            <a:ext cx="506574" cy="577802"/>
            <a:chOff x="4017435" y="1499912"/>
            <a:chExt cx="315092" cy="359397"/>
          </a:xfrm>
        </p:grpSpPr>
        <p:sp>
          <p:nvSpPr>
            <p:cNvPr id="225" name="Google Shape;225;p31"/>
            <p:cNvSpPr/>
            <p:nvPr/>
          </p:nvSpPr>
          <p:spPr>
            <a:xfrm>
              <a:off x="4017816" y="1499912"/>
              <a:ext cx="314710" cy="359397"/>
            </a:xfrm>
            <a:custGeom>
              <a:rect b="b" l="l" r="r" t="t"/>
              <a:pathLst>
                <a:path extrusionOk="0" h="11300" w="9895">
                  <a:moveTo>
                    <a:pt x="4929" y="0"/>
                  </a:moveTo>
                  <a:cubicBezTo>
                    <a:pt x="4810" y="0"/>
                    <a:pt x="4691" y="24"/>
                    <a:pt x="4584" y="84"/>
                  </a:cubicBezTo>
                  <a:lnTo>
                    <a:pt x="4048" y="405"/>
                  </a:lnTo>
                  <a:cubicBezTo>
                    <a:pt x="3977" y="441"/>
                    <a:pt x="3941" y="548"/>
                    <a:pt x="3989" y="643"/>
                  </a:cubicBezTo>
                  <a:cubicBezTo>
                    <a:pt x="4022" y="693"/>
                    <a:pt x="4077" y="719"/>
                    <a:pt x="4140" y="719"/>
                  </a:cubicBezTo>
                  <a:cubicBezTo>
                    <a:pt x="4168" y="719"/>
                    <a:pt x="4197" y="714"/>
                    <a:pt x="4227" y="703"/>
                  </a:cubicBezTo>
                  <a:lnTo>
                    <a:pt x="4763" y="381"/>
                  </a:lnTo>
                  <a:cubicBezTo>
                    <a:pt x="4816" y="352"/>
                    <a:pt x="4876" y="337"/>
                    <a:pt x="4935" y="337"/>
                  </a:cubicBezTo>
                  <a:cubicBezTo>
                    <a:pt x="4995" y="337"/>
                    <a:pt x="5054" y="352"/>
                    <a:pt x="5108" y="381"/>
                  </a:cubicBezTo>
                  <a:lnTo>
                    <a:pt x="9335" y="2822"/>
                  </a:lnTo>
                  <a:cubicBezTo>
                    <a:pt x="9346" y="2846"/>
                    <a:pt x="9358" y="2846"/>
                    <a:pt x="9370" y="2858"/>
                  </a:cubicBezTo>
                  <a:lnTo>
                    <a:pt x="4941" y="5382"/>
                  </a:lnTo>
                  <a:lnTo>
                    <a:pt x="4298" y="5013"/>
                  </a:lnTo>
                  <a:cubicBezTo>
                    <a:pt x="4276" y="4998"/>
                    <a:pt x="4250" y="4991"/>
                    <a:pt x="4223" y="4991"/>
                  </a:cubicBezTo>
                  <a:cubicBezTo>
                    <a:pt x="4165" y="4991"/>
                    <a:pt x="4105" y="5023"/>
                    <a:pt x="4072" y="5072"/>
                  </a:cubicBezTo>
                  <a:cubicBezTo>
                    <a:pt x="4036" y="5144"/>
                    <a:pt x="4060" y="5251"/>
                    <a:pt x="4132" y="5299"/>
                  </a:cubicBezTo>
                  <a:lnTo>
                    <a:pt x="4774" y="5668"/>
                  </a:lnTo>
                  <a:lnTo>
                    <a:pt x="4774" y="10823"/>
                  </a:lnTo>
                  <a:lnTo>
                    <a:pt x="488" y="8347"/>
                  </a:lnTo>
                  <a:cubicBezTo>
                    <a:pt x="381" y="8287"/>
                    <a:pt x="322" y="8180"/>
                    <a:pt x="322" y="8073"/>
                  </a:cubicBezTo>
                  <a:lnTo>
                    <a:pt x="322" y="7704"/>
                  </a:lnTo>
                  <a:cubicBezTo>
                    <a:pt x="322" y="7620"/>
                    <a:pt x="250" y="7537"/>
                    <a:pt x="167" y="7537"/>
                  </a:cubicBezTo>
                  <a:cubicBezTo>
                    <a:pt x="72" y="7537"/>
                    <a:pt x="0" y="7620"/>
                    <a:pt x="0" y="7704"/>
                  </a:cubicBezTo>
                  <a:lnTo>
                    <a:pt x="0" y="8073"/>
                  </a:lnTo>
                  <a:cubicBezTo>
                    <a:pt x="0" y="8323"/>
                    <a:pt x="119" y="8525"/>
                    <a:pt x="322" y="8644"/>
                  </a:cubicBezTo>
                  <a:lnTo>
                    <a:pt x="4870" y="11264"/>
                  </a:lnTo>
                  <a:cubicBezTo>
                    <a:pt x="4894" y="11276"/>
                    <a:pt x="4929" y="11299"/>
                    <a:pt x="4953" y="11299"/>
                  </a:cubicBezTo>
                  <a:cubicBezTo>
                    <a:pt x="4989" y="11299"/>
                    <a:pt x="5013" y="11276"/>
                    <a:pt x="5048" y="11264"/>
                  </a:cubicBezTo>
                  <a:lnTo>
                    <a:pt x="6715" y="10311"/>
                  </a:lnTo>
                  <a:cubicBezTo>
                    <a:pt x="6787" y="10263"/>
                    <a:pt x="6810" y="10168"/>
                    <a:pt x="6775" y="10073"/>
                  </a:cubicBezTo>
                  <a:cubicBezTo>
                    <a:pt x="6742" y="10024"/>
                    <a:pt x="6681" y="9992"/>
                    <a:pt x="6620" y="9992"/>
                  </a:cubicBezTo>
                  <a:cubicBezTo>
                    <a:pt x="6591" y="9992"/>
                    <a:pt x="6563" y="9999"/>
                    <a:pt x="6537" y="10013"/>
                  </a:cubicBezTo>
                  <a:lnTo>
                    <a:pt x="5120" y="10835"/>
                  </a:lnTo>
                  <a:lnTo>
                    <a:pt x="5120" y="5680"/>
                  </a:lnTo>
                  <a:lnTo>
                    <a:pt x="9549" y="3155"/>
                  </a:lnTo>
                  <a:lnTo>
                    <a:pt x="9549" y="3167"/>
                  </a:lnTo>
                  <a:lnTo>
                    <a:pt x="9549" y="3179"/>
                  </a:lnTo>
                  <a:lnTo>
                    <a:pt x="9549" y="3215"/>
                  </a:lnTo>
                  <a:lnTo>
                    <a:pt x="9549" y="8108"/>
                  </a:lnTo>
                  <a:cubicBezTo>
                    <a:pt x="9549" y="8228"/>
                    <a:pt x="9489" y="8335"/>
                    <a:pt x="9394" y="8382"/>
                  </a:cubicBezTo>
                  <a:lnTo>
                    <a:pt x="7096" y="9704"/>
                  </a:lnTo>
                  <a:cubicBezTo>
                    <a:pt x="7025" y="9752"/>
                    <a:pt x="6989" y="9847"/>
                    <a:pt x="7037" y="9942"/>
                  </a:cubicBezTo>
                  <a:cubicBezTo>
                    <a:pt x="7069" y="9991"/>
                    <a:pt x="7130" y="10023"/>
                    <a:pt x="7192" y="10023"/>
                  </a:cubicBezTo>
                  <a:cubicBezTo>
                    <a:pt x="7220" y="10023"/>
                    <a:pt x="7249" y="10017"/>
                    <a:pt x="7275" y="10002"/>
                  </a:cubicBezTo>
                  <a:lnTo>
                    <a:pt x="9573" y="8680"/>
                  </a:lnTo>
                  <a:cubicBezTo>
                    <a:pt x="9775" y="8561"/>
                    <a:pt x="9894" y="8347"/>
                    <a:pt x="9894" y="8108"/>
                  </a:cubicBezTo>
                  <a:lnTo>
                    <a:pt x="9894" y="3215"/>
                  </a:lnTo>
                  <a:cubicBezTo>
                    <a:pt x="9882" y="3060"/>
                    <a:pt x="9847" y="2929"/>
                    <a:pt x="9775" y="2810"/>
                  </a:cubicBezTo>
                  <a:cubicBezTo>
                    <a:pt x="9704" y="2691"/>
                    <a:pt x="9608" y="2608"/>
                    <a:pt x="9489" y="2524"/>
                  </a:cubicBezTo>
                  <a:lnTo>
                    <a:pt x="5263" y="84"/>
                  </a:lnTo>
                  <a:cubicBezTo>
                    <a:pt x="5167" y="24"/>
                    <a:pt x="5048" y="0"/>
                    <a:pt x="49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4017435" y="1522302"/>
              <a:ext cx="121591" cy="207114"/>
            </a:xfrm>
            <a:custGeom>
              <a:rect b="b" l="l" r="r" t="t"/>
              <a:pathLst>
                <a:path extrusionOk="0" h="6512" w="3823">
                  <a:moveTo>
                    <a:pt x="3552" y="1"/>
                  </a:moveTo>
                  <a:cubicBezTo>
                    <a:pt x="3525" y="1"/>
                    <a:pt x="3499" y="8"/>
                    <a:pt x="3477" y="23"/>
                  </a:cubicBezTo>
                  <a:lnTo>
                    <a:pt x="429" y="1809"/>
                  </a:lnTo>
                  <a:cubicBezTo>
                    <a:pt x="298" y="1880"/>
                    <a:pt x="191" y="1987"/>
                    <a:pt x="119" y="2118"/>
                  </a:cubicBezTo>
                  <a:cubicBezTo>
                    <a:pt x="36" y="2261"/>
                    <a:pt x="0" y="2404"/>
                    <a:pt x="0" y="2559"/>
                  </a:cubicBezTo>
                  <a:lnTo>
                    <a:pt x="0" y="6345"/>
                  </a:lnTo>
                  <a:cubicBezTo>
                    <a:pt x="0" y="6440"/>
                    <a:pt x="72" y="6512"/>
                    <a:pt x="155" y="6512"/>
                  </a:cubicBezTo>
                  <a:cubicBezTo>
                    <a:pt x="250" y="6512"/>
                    <a:pt x="322" y="6440"/>
                    <a:pt x="322" y="6345"/>
                  </a:cubicBezTo>
                  <a:lnTo>
                    <a:pt x="322" y="2559"/>
                  </a:lnTo>
                  <a:lnTo>
                    <a:pt x="322" y="2511"/>
                  </a:lnTo>
                  <a:lnTo>
                    <a:pt x="322" y="2487"/>
                  </a:lnTo>
                  <a:lnTo>
                    <a:pt x="322" y="2451"/>
                  </a:lnTo>
                  <a:lnTo>
                    <a:pt x="3524" y="4273"/>
                  </a:lnTo>
                  <a:cubicBezTo>
                    <a:pt x="3550" y="4290"/>
                    <a:pt x="3580" y="4298"/>
                    <a:pt x="3610" y="4298"/>
                  </a:cubicBezTo>
                  <a:cubicBezTo>
                    <a:pt x="3664" y="4298"/>
                    <a:pt x="3720" y="4272"/>
                    <a:pt x="3751" y="4226"/>
                  </a:cubicBezTo>
                  <a:cubicBezTo>
                    <a:pt x="3822" y="4130"/>
                    <a:pt x="3810" y="4023"/>
                    <a:pt x="3715" y="3987"/>
                  </a:cubicBezTo>
                  <a:lnTo>
                    <a:pt x="512" y="2154"/>
                  </a:lnTo>
                  <a:cubicBezTo>
                    <a:pt x="548" y="2142"/>
                    <a:pt x="560" y="2106"/>
                    <a:pt x="595" y="2094"/>
                  </a:cubicBezTo>
                  <a:lnTo>
                    <a:pt x="3643" y="320"/>
                  </a:lnTo>
                  <a:cubicBezTo>
                    <a:pt x="3715" y="273"/>
                    <a:pt x="3751" y="177"/>
                    <a:pt x="3703" y="82"/>
                  </a:cubicBezTo>
                  <a:cubicBezTo>
                    <a:pt x="3670" y="33"/>
                    <a:pt x="3610" y="1"/>
                    <a:pt x="35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31"/>
          <p:cNvGrpSpPr/>
          <p:nvPr/>
        </p:nvGrpSpPr>
        <p:grpSpPr>
          <a:xfrm>
            <a:off x="8488074" y="134512"/>
            <a:ext cx="487505" cy="577719"/>
            <a:chOff x="3122257" y="1508594"/>
            <a:chExt cx="294850" cy="349434"/>
          </a:xfrm>
        </p:grpSpPr>
        <p:sp>
          <p:nvSpPr>
            <p:cNvPr id="228" name="Google Shape;228;p31"/>
            <p:cNvSpPr/>
            <p:nvPr/>
          </p:nvSpPr>
          <p:spPr>
            <a:xfrm>
              <a:off x="3226110" y="1659042"/>
              <a:ext cx="87557" cy="29568"/>
            </a:xfrm>
            <a:custGeom>
              <a:rect b="b" l="l" r="r" t="t"/>
              <a:pathLst>
                <a:path extrusionOk="0" h="929" w="2751">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p:nvPr/>
          </p:nvSpPr>
          <p:spPr>
            <a:xfrm>
              <a:off x="3171144" y="1612033"/>
              <a:ext cx="196694" cy="245613"/>
            </a:xfrm>
            <a:custGeom>
              <a:rect b="b" l="l" r="r" t="t"/>
              <a:pathLst>
                <a:path extrusionOk="0" h="7717" w="618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3204117" y="1836767"/>
              <a:ext cx="10630" cy="21261"/>
            </a:xfrm>
            <a:custGeom>
              <a:rect b="b" l="l" r="r" t="t"/>
              <a:pathLst>
                <a:path extrusionOk="0" h="668" w="334">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3324616" y="1836767"/>
              <a:ext cx="10280" cy="21261"/>
            </a:xfrm>
            <a:custGeom>
              <a:rect b="b" l="l" r="r" t="t"/>
              <a:pathLst>
                <a:path extrusionOk="0" h="668" w="323">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3122257" y="1508594"/>
              <a:ext cx="294850" cy="278554"/>
            </a:xfrm>
            <a:custGeom>
              <a:rect b="b" l="l" r="r" t="t"/>
              <a:pathLst>
                <a:path extrusionOk="0" h="8752" w="9264">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31"/>
          <p:cNvSpPr txBox="1"/>
          <p:nvPr/>
        </p:nvSpPr>
        <p:spPr>
          <a:xfrm>
            <a:off x="941700" y="516000"/>
            <a:ext cx="1329600" cy="6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1"/>
                </a:solidFill>
              </a:rPr>
              <a:t>STEP 1</a:t>
            </a:r>
            <a:endParaRPr b="1" sz="2200">
              <a:solidFill>
                <a:schemeClr val="lt1"/>
              </a:solidFill>
            </a:endParaRPr>
          </a:p>
        </p:txBody>
      </p:sp>
      <p:sp>
        <p:nvSpPr>
          <p:cNvPr id="234" name="Google Shape;234;p31"/>
          <p:cNvSpPr txBox="1"/>
          <p:nvPr/>
        </p:nvSpPr>
        <p:spPr>
          <a:xfrm>
            <a:off x="7044150" y="516000"/>
            <a:ext cx="1329600" cy="6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1"/>
                </a:solidFill>
              </a:rPr>
              <a:t>STEP 2</a:t>
            </a:r>
            <a:endParaRPr b="1" sz="2200">
              <a:solidFill>
                <a:schemeClr val="lt1"/>
              </a:solidFill>
            </a:endParaRPr>
          </a:p>
        </p:txBody>
      </p:sp>
      <p:sp>
        <p:nvSpPr>
          <p:cNvPr id="235" name="Google Shape;235;p31"/>
          <p:cNvSpPr txBox="1"/>
          <p:nvPr/>
        </p:nvSpPr>
        <p:spPr>
          <a:xfrm>
            <a:off x="1403075" y="1263975"/>
            <a:ext cx="3031200" cy="3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tamaran Light"/>
                <a:ea typeface="Catamaran Light"/>
                <a:cs typeface="Catamaran Light"/>
                <a:sym typeface="Catamaran Light"/>
              </a:rPr>
              <a:t>Modify firewall rules to deny </a:t>
            </a:r>
            <a:r>
              <a:rPr b="1" lang="en">
                <a:solidFill>
                  <a:schemeClr val="dk1"/>
                </a:solidFill>
                <a:latin typeface="Catamaran"/>
                <a:ea typeface="Catamaran"/>
                <a:cs typeface="Catamaran"/>
                <a:sym typeface="Catamaran"/>
              </a:rPr>
              <a:t>HTTP and HTTPs traffic </a:t>
            </a:r>
            <a:r>
              <a:rPr lang="en">
                <a:solidFill>
                  <a:schemeClr val="dk1"/>
                </a:solidFill>
                <a:latin typeface="Catamaran Light"/>
                <a:ea typeface="Catamaran Light"/>
                <a:cs typeface="Catamaran Light"/>
                <a:sym typeface="Catamaran Light"/>
              </a:rPr>
              <a:t>to MOVEit Transfer on </a:t>
            </a:r>
            <a:r>
              <a:rPr b="1" lang="en">
                <a:solidFill>
                  <a:schemeClr val="dk1"/>
                </a:solidFill>
                <a:latin typeface="Catamaran"/>
                <a:ea typeface="Catamaran"/>
                <a:cs typeface="Catamaran"/>
                <a:sym typeface="Catamaran"/>
              </a:rPr>
              <a:t>ports 80 and 443</a:t>
            </a:r>
            <a:r>
              <a:rPr lang="en">
                <a:solidFill>
                  <a:schemeClr val="dk1"/>
                </a:solidFill>
                <a:latin typeface="Catamaran Light"/>
                <a:ea typeface="Catamaran Light"/>
                <a:cs typeface="Catamaran Light"/>
                <a:sym typeface="Catamaran Light"/>
              </a:rPr>
              <a:t> until the patch can be applied.</a:t>
            </a:r>
            <a:endParaRPr>
              <a:solidFill>
                <a:schemeClr val="dk1"/>
              </a:solidFill>
              <a:latin typeface="Catamaran Light"/>
              <a:ea typeface="Catamaran Light"/>
              <a:cs typeface="Catamaran Light"/>
              <a:sym typeface="Catamaran Light"/>
            </a:endParaRPr>
          </a:p>
          <a:p>
            <a:pPr indent="0" lvl="0" marL="0" rtl="0" algn="l">
              <a:spcBef>
                <a:spcPts val="0"/>
              </a:spcBef>
              <a:spcAft>
                <a:spcPts val="0"/>
              </a:spcAft>
              <a:buNone/>
            </a:pPr>
            <a:r>
              <a:t/>
            </a:r>
            <a:endParaRPr>
              <a:solidFill>
                <a:schemeClr val="dk1"/>
              </a:solidFill>
              <a:latin typeface="Catamaran Light"/>
              <a:ea typeface="Catamaran Light"/>
              <a:cs typeface="Catamaran Light"/>
              <a:sym typeface="Catamaran Light"/>
            </a:endParaRPr>
          </a:p>
          <a:p>
            <a:pPr indent="0" lvl="0" marL="0" rtl="0" algn="l">
              <a:spcBef>
                <a:spcPts val="0"/>
              </a:spcBef>
              <a:spcAft>
                <a:spcPts val="0"/>
              </a:spcAft>
              <a:buNone/>
            </a:pPr>
            <a:r>
              <a:rPr lang="en">
                <a:solidFill>
                  <a:schemeClr val="dk1"/>
                </a:solidFill>
                <a:latin typeface="Catamaran Light"/>
                <a:ea typeface="Catamaran Light"/>
                <a:cs typeface="Catamaran Light"/>
                <a:sym typeface="Catamaran Light"/>
              </a:rPr>
              <a:t>During this time:</a:t>
            </a:r>
            <a:endParaRPr>
              <a:solidFill>
                <a:schemeClr val="dk1"/>
              </a:solidFill>
              <a:latin typeface="Catamaran Light"/>
              <a:ea typeface="Catamaran Light"/>
              <a:cs typeface="Catamaran Light"/>
              <a:sym typeface="Catamaran Light"/>
            </a:endParaRPr>
          </a:p>
          <a:p>
            <a:pPr indent="0" lvl="0" marL="0" rtl="0" algn="l">
              <a:spcBef>
                <a:spcPts val="0"/>
              </a:spcBef>
              <a:spcAft>
                <a:spcPts val="0"/>
              </a:spcAft>
              <a:buNone/>
            </a:pPr>
            <a:r>
              <a:t/>
            </a:r>
            <a:endParaRPr>
              <a:solidFill>
                <a:schemeClr val="dk1"/>
              </a:solidFill>
              <a:latin typeface="Catamaran Light"/>
              <a:ea typeface="Catamaran Light"/>
              <a:cs typeface="Catamaran Light"/>
              <a:sym typeface="Catamaran Light"/>
            </a:endParaRPr>
          </a:p>
          <a:p>
            <a:pPr indent="-317500" lvl="0" marL="457200" rtl="0" algn="l">
              <a:spcBef>
                <a:spcPts val="0"/>
              </a:spcBef>
              <a:spcAft>
                <a:spcPts val="0"/>
              </a:spcAft>
              <a:buClr>
                <a:schemeClr val="dk1"/>
              </a:buClr>
              <a:buSzPts val="1400"/>
              <a:buFont typeface="Catamaran Light"/>
              <a:buChar char="●"/>
            </a:pPr>
            <a:r>
              <a:rPr lang="en">
                <a:solidFill>
                  <a:schemeClr val="dk1"/>
                </a:solidFill>
                <a:latin typeface="Catamaran Light"/>
                <a:ea typeface="Catamaran Light"/>
                <a:cs typeface="Catamaran Light"/>
                <a:sym typeface="Catamaran Light"/>
              </a:rPr>
              <a:t>Users will not be able to log on to the </a:t>
            </a:r>
            <a:r>
              <a:rPr b="1" lang="en">
                <a:solidFill>
                  <a:schemeClr val="dk1"/>
                </a:solidFill>
                <a:latin typeface="Catamaran"/>
                <a:ea typeface="Catamaran"/>
                <a:cs typeface="Catamaran"/>
                <a:sym typeface="Catamaran"/>
              </a:rPr>
              <a:t>MOVEit Transfer web UI  </a:t>
            </a:r>
            <a:endParaRPr b="1">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Light"/>
              <a:buChar char="●"/>
            </a:pPr>
            <a:r>
              <a:rPr b="1" lang="en">
                <a:solidFill>
                  <a:schemeClr val="dk1"/>
                </a:solidFill>
                <a:latin typeface="Catamaran"/>
                <a:ea typeface="Catamaran"/>
                <a:cs typeface="Catamaran"/>
                <a:sym typeface="Catamaran"/>
              </a:rPr>
              <a:t>MOVEit Automation tasks</a:t>
            </a:r>
            <a:r>
              <a:rPr lang="en">
                <a:solidFill>
                  <a:schemeClr val="dk1"/>
                </a:solidFill>
                <a:latin typeface="Catamaran Light"/>
                <a:ea typeface="Catamaran Light"/>
                <a:cs typeface="Catamaran Light"/>
                <a:sym typeface="Catamaran Light"/>
              </a:rPr>
              <a:t> that use the native MOVEit Transfer host will not work </a:t>
            </a:r>
            <a:endParaRPr>
              <a:solidFill>
                <a:schemeClr val="dk1"/>
              </a:solidFill>
              <a:latin typeface="Catamaran Light"/>
              <a:ea typeface="Catamaran Light"/>
              <a:cs typeface="Catamaran Light"/>
              <a:sym typeface="Catamaran Light"/>
            </a:endParaRPr>
          </a:p>
          <a:p>
            <a:pPr indent="-317500" lvl="0" marL="457200" rtl="0" algn="l">
              <a:spcBef>
                <a:spcPts val="0"/>
              </a:spcBef>
              <a:spcAft>
                <a:spcPts val="0"/>
              </a:spcAft>
              <a:buClr>
                <a:schemeClr val="dk1"/>
              </a:buClr>
              <a:buSzPts val="1400"/>
              <a:buFont typeface="Catamaran Light"/>
              <a:buChar char="●"/>
            </a:pPr>
            <a:r>
              <a:rPr b="1" lang="en">
                <a:solidFill>
                  <a:schemeClr val="dk1"/>
                </a:solidFill>
                <a:latin typeface="Catamaran"/>
                <a:ea typeface="Catamaran"/>
                <a:cs typeface="Catamaran"/>
                <a:sym typeface="Catamaran"/>
              </a:rPr>
              <a:t>REST, Java</a:t>
            </a:r>
            <a:r>
              <a:rPr lang="en">
                <a:solidFill>
                  <a:schemeClr val="dk1"/>
                </a:solidFill>
                <a:latin typeface="Catamaran Light"/>
                <a:ea typeface="Catamaran Light"/>
                <a:cs typeface="Catamaran Light"/>
                <a:sym typeface="Catamaran Light"/>
              </a:rPr>
              <a:t> and .</a:t>
            </a:r>
            <a:r>
              <a:rPr b="1" lang="en">
                <a:solidFill>
                  <a:schemeClr val="dk1"/>
                </a:solidFill>
                <a:latin typeface="Catamaran"/>
                <a:ea typeface="Catamaran"/>
                <a:cs typeface="Catamaran"/>
                <a:sym typeface="Catamaran"/>
              </a:rPr>
              <a:t>NET APIs</a:t>
            </a:r>
            <a:r>
              <a:rPr lang="en">
                <a:solidFill>
                  <a:schemeClr val="dk1"/>
                </a:solidFill>
                <a:latin typeface="Catamaran Light"/>
                <a:ea typeface="Catamaran Light"/>
                <a:cs typeface="Catamaran Light"/>
                <a:sym typeface="Catamaran Light"/>
              </a:rPr>
              <a:t> will not work </a:t>
            </a:r>
            <a:endParaRPr>
              <a:solidFill>
                <a:schemeClr val="dk1"/>
              </a:solidFill>
              <a:latin typeface="Catamaran Light"/>
              <a:ea typeface="Catamaran Light"/>
              <a:cs typeface="Catamaran Light"/>
              <a:sym typeface="Catamaran Light"/>
            </a:endParaRPr>
          </a:p>
          <a:p>
            <a:pPr indent="-317500" lvl="0" marL="457200" rtl="0" algn="l">
              <a:spcBef>
                <a:spcPts val="0"/>
              </a:spcBef>
              <a:spcAft>
                <a:spcPts val="0"/>
              </a:spcAft>
              <a:buClr>
                <a:schemeClr val="dk1"/>
              </a:buClr>
              <a:buSzPts val="1400"/>
              <a:buFont typeface="Catamaran Light"/>
              <a:buChar char="●"/>
            </a:pPr>
            <a:r>
              <a:rPr b="1" lang="en">
                <a:solidFill>
                  <a:schemeClr val="dk1"/>
                </a:solidFill>
                <a:latin typeface="Catamaran"/>
                <a:ea typeface="Catamaran"/>
                <a:cs typeface="Catamaran"/>
                <a:sym typeface="Catamaran"/>
              </a:rPr>
              <a:t>MOVEit Transfer add-in for Outlook</a:t>
            </a:r>
            <a:r>
              <a:rPr lang="en">
                <a:solidFill>
                  <a:schemeClr val="dk1"/>
                </a:solidFill>
                <a:latin typeface="Catamaran Light"/>
                <a:ea typeface="Catamaran Light"/>
                <a:cs typeface="Catamaran Light"/>
                <a:sym typeface="Catamaran Light"/>
              </a:rPr>
              <a:t> will not work </a:t>
            </a:r>
            <a:endParaRPr>
              <a:solidFill>
                <a:schemeClr val="dk1"/>
              </a:solidFill>
              <a:latin typeface="Catamaran Light"/>
              <a:ea typeface="Catamaran Light"/>
              <a:cs typeface="Catamaran Light"/>
              <a:sym typeface="Catamaran Light"/>
            </a:endParaRPr>
          </a:p>
          <a:p>
            <a:pPr indent="0" lvl="0" marL="457200" rtl="0" algn="l">
              <a:spcBef>
                <a:spcPts val="0"/>
              </a:spcBef>
              <a:spcAft>
                <a:spcPts val="0"/>
              </a:spcAft>
              <a:buNone/>
            </a:pPr>
            <a:r>
              <a:t/>
            </a:r>
            <a:endParaRPr>
              <a:solidFill>
                <a:schemeClr val="dk1"/>
              </a:solidFill>
              <a:latin typeface="Catamaran Light"/>
              <a:ea typeface="Catamaran Light"/>
              <a:cs typeface="Catamaran Light"/>
              <a:sym typeface="Catamaran Light"/>
            </a:endParaRPr>
          </a:p>
        </p:txBody>
      </p:sp>
      <p:sp>
        <p:nvSpPr>
          <p:cNvPr id="236" name="Google Shape;236;p31"/>
          <p:cNvSpPr txBox="1"/>
          <p:nvPr/>
        </p:nvSpPr>
        <p:spPr>
          <a:xfrm>
            <a:off x="4703800" y="1263975"/>
            <a:ext cx="3271200" cy="3808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tamaran"/>
              <a:buChar char="●"/>
            </a:pPr>
            <a:r>
              <a:rPr b="1" lang="en">
                <a:solidFill>
                  <a:schemeClr val="dk1"/>
                </a:solidFill>
                <a:latin typeface="Catamaran"/>
                <a:ea typeface="Catamaran"/>
                <a:cs typeface="Catamaran"/>
                <a:sym typeface="Catamaran"/>
              </a:rPr>
              <a:t>Delete</a:t>
            </a:r>
            <a:r>
              <a:rPr lang="en">
                <a:solidFill>
                  <a:schemeClr val="dk1"/>
                </a:solidFill>
                <a:latin typeface="Catamaran"/>
                <a:ea typeface="Catamaran"/>
                <a:cs typeface="Catamaran"/>
                <a:sym typeface="Catamaran"/>
              </a:rPr>
              <a:t> Unauthorized Files</a:t>
            </a:r>
            <a:endParaRPr>
              <a:solidFill>
                <a:schemeClr val="dk1"/>
              </a:solidFill>
              <a:latin typeface="Catamaran"/>
              <a:ea typeface="Catamaran"/>
              <a:cs typeface="Catamaran"/>
              <a:sym typeface="Catamaran"/>
            </a:endParaRPr>
          </a:p>
          <a:p>
            <a:pPr indent="0" lvl="0" marL="457200" rtl="0" algn="l">
              <a:lnSpc>
                <a:spcPct val="115000"/>
              </a:lnSpc>
              <a:spcBef>
                <a:spcPts val="0"/>
              </a:spcBef>
              <a:spcAft>
                <a:spcPts val="0"/>
              </a:spcAft>
              <a:buNone/>
            </a:pPr>
            <a:r>
              <a:rPr lang="en">
                <a:solidFill>
                  <a:schemeClr val="dk1"/>
                </a:solidFill>
                <a:latin typeface="Catamaran"/>
                <a:ea typeface="Catamaran"/>
                <a:cs typeface="Catamaran"/>
                <a:sym typeface="Catamaran"/>
              </a:rPr>
              <a:t>- </a:t>
            </a:r>
            <a:r>
              <a:rPr lang="en" sz="1200">
                <a:solidFill>
                  <a:schemeClr val="dk1"/>
                </a:solidFill>
                <a:latin typeface="Catamaran"/>
                <a:ea typeface="Catamaran"/>
                <a:cs typeface="Catamaran"/>
                <a:sym typeface="Catamaran"/>
              </a:rPr>
              <a:t>any files with human2 prefix,  .cmdline script files, etc.</a:t>
            </a:r>
            <a:endParaRPr sz="1200">
              <a:solidFill>
                <a:schemeClr val="dk1"/>
              </a:solidFill>
              <a:latin typeface="Catamaran"/>
              <a:ea typeface="Catamaran"/>
              <a:cs typeface="Catamaran"/>
              <a:sym typeface="Catamaran"/>
            </a:endParaRPr>
          </a:p>
          <a:p>
            <a:pPr indent="0" lvl="0" marL="0" rtl="0" algn="l">
              <a:lnSpc>
                <a:spcPct val="115000"/>
              </a:lnSpc>
              <a:spcBef>
                <a:spcPts val="0"/>
              </a:spcBef>
              <a:spcAft>
                <a:spcPts val="0"/>
              </a:spcAft>
              <a:buNone/>
            </a:pPr>
            <a:r>
              <a:t/>
            </a:r>
            <a:endParaRPr>
              <a:solidFill>
                <a:schemeClr val="dk1"/>
              </a:solidFill>
              <a:latin typeface="Catamaran"/>
              <a:ea typeface="Catamaran"/>
              <a:cs typeface="Catamaran"/>
              <a:sym typeface="Catamaran"/>
            </a:endParaRPr>
          </a:p>
          <a:p>
            <a:pPr indent="-317500" lvl="0" marL="457200" rtl="0" algn="l">
              <a:lnSpc>
                <a:spcPct val="115000"/>
              </a:lnSpc>
              <a:spcBef>
                <a:spcPts val="0"/>
              </a:spcBef>
              <a:spcAft>
                <a:spcPts val="0"/>
              </a:spcAft>
              <a:buClr>
                <a:schemeClr val="dk1"/>
              </a:buClr>
              <a:buSzPts val="1400"/>
              <a:buFont typeface="Catamaran"/>
              <a:buChar char="●"/>
            </a:pPr>
            <a:r>
              <a:rPr b="1" lang="en">
                <a:solidFill>
                  <a:schemeClr val="dk1"/>
                </a:solidFill>
                <a:latin typeface="Catamaran"/>
                <a:ea typeface="Catamaran"/>
                <a:cs typeface="Catamaran"/>
                <a:sym typeface="Catamaran"/>
              </a:rPr>
              <a:t>Remove</a:t>
            </a:r>
            <a:r>
              <a:rPr lang="en">
                <a:solidFill>
                  <a:schemeClr val="dk1"/>
                </a:solidFill>
                <a:latin typeface="Catamaran"/>
                <a:ea typeface="Catamaran"/>
                <a:cs typeface="Catamaran"/>
                <a:sym typeface="Catamaran"/>
              </a:rPr>
              <a:t> any unauthorized user accounts / active sessions</a:t>
            </a:r>
            <a:endParaRPr>
              <a:solidFill>
                <a:schemeClr val="dk1"/>
              </a:solidFill>
              <a:latin typeface="Catamaran"/>
              <a:ea typeface="Catamaran"/>
              <a:cs typeface="Catamaran"/>
              <a:sym typeface="Catamaran"/>
            </a:endParaRPr>
          </a:p>
          <a:p>
            <a:pPr indent="0" lvl="0" marL="457200" rtl="0" algn="l">
              <a:lnSpc>
                <a:spcPct val="115000"/>
              </a:lnSpc>
              <a:spcBef>
                <a:spcPts val="0"/>
              </a:spcBef>
              <a:spcAft>
                <a:spcPts val="0"/>
              </a:spcAft>
              <a:buNone/>
            </a:pPr>
            <a:r>
              <a:t/>
            </a:r>
            <a:endParaRPr>
              <a:solidFill>
                <a:schemeClr val="dk1"/>
              </a:solidFill>
              <a:latin typeface="Catamaran"/>
              <a:ea typeface="Catamaran"/>
              <a:cs typeface="Catamaran"/>
              <a:sym typeface="Catamaran"/>
            </a:endParaRPr>
          </a:p>
          <a:p>
            <a:pPr indent="-317500" lvl="0" marL="457200" rtl="0" algn="l">
              <a:lnSpc>
                <a:spcPct val="115000"/>
              </a:lnSpc>
              <a:spcBef>
                <a:spcPts val="0"/>
              </a:spcBef>
              <a:spcAft>
                <a:spcPts val="0"/>
              </a:spcAft>
              <a:buClr>
                <a:schemeClr val="dk1"/>
              </a:buClr>
              <a:buSzPts val="1400"/>
              <a:buFont typeface="Catamaran"/>
              <a:buChar char="●"/>
            </a:pPr>
            <a:r>
              <a:rPr b="1" lang="en">
                <a:solidFill>
                  <a:schemeClr val="dk1"/>
                </a:solidFill>
                <a:latin typeface="Catamaran"/>
                <a:ea typeface="Catamaran"/>
                <a:cs typeface="Catamaran"/>
                <a:sym typeface="Catamaran"/>
              </a:rPr>
              <a:t>Review</a:t>
            </a:r>
            <a:r>
              <a:rPr lang="en">
                <a:solidFill>
                  <a:schemeClr val="dk1"/>
                </a:solidFill>
                <a:latin typeface="Catamaran"/>
                <a:ea typeface="Catamaran"/>
                <a:cs typeface="Catamaran"/>
                <a:sym typeface="Catamaran"/>
              </a:rPr>
              <a:t> logs for unexpected downloads, suspicious events and unauthorized access</a:t>
            </a:r>
            <a:endParaRPr>
              <a:solidFill>
                <a:schemeClr val="dk1"/>
              </a:solidFill>
              <a:latin typeface="Catamaran"/>
              <a:ea typeface="Catamaran"/>
              <a:cs typeface="Catamaran"/>
              <a:sym typeface="Catamaran"/>
            </a:endParaRPr>
          </a:p>
          <a:p>
            <a:pPr indent="0" lvl="0" marL="457200" rtl="0" algn="l">
              <a:lnSpc>
                <a:spcPct val="115000"/>
              </a:lnSpc>
              <a:spcBef>
                <a:spcPts val="0"/>
              </a:spcBef>
              <a:spcAft>
                <a:spcPts val="0"/>
              </a:spcAft>
              <a:buNone/>
            </a:pPr>
            <a:r>
              <a:t/>
            </a:r>
            <a:endParaRPr>
              <a:solidFill>
                <a:schemeClr val="dk1"/>
              </a:solidFill>
              <a:latin typeface="Catamaran"/>
              <a:ea typeface="Catamaran"/>
              <a:cs typeface="Catamaran"/>
              <a:sym typeface="Catamaran"/>
            </a:endParaRPr>
          </a:p>
          <a:p>
            <a:pPr indent="-317500" lvl="0" marL="457200" rtl="0" algn="l">
              <a:lnSpc>
                <a:spcPct val="115000"/>
              </a:lnSpc>
              <a:spcBef>
                <a:spcPts val="0"/>
              </a:spcBef>
              <a:spcAft>
                <a:spcPts val="0"/>
              </a:spcAft>
              <a:buClr>
                <a:schemeClr val="dk1"/>
              </a:buClr>
              <a:buSzPts val="1400"/>
              <a:buFont typeface="Catamaran"/>
              <a:buChar char="●"/>
            </a:pPr>
            <a:r>
              <a:rPr b="1" lang="en">
                <a:solidFill>
                  <a:schemeClr val="dk1"/>
                </a:solidFill>
                <a:latin typeface="Catamaran"/>
                <a:ea typeface="Catamaran"/>
                <a:cs typeface="Catamaran"/>
                <a:sym typeface="Catamaran"/>
              </a:rPr>
              <a:t>Reset</a:t>
            </a:r>
            <a:r>
              <a:rPr lang="en">
                <a:solidFill>
                  <a:schemeClr val="dk1"/>
                </a:solidFill>
                <a:latin typeface="Catamaran"/>
                <a:ea typeface="Catamaran"/>
                <a:cs typeface="Catamaran"/>
                <a:sym typeface="Catamaran"/>
              </a:rPr>
              <a:t> service account credentials for affected systems and MOVEit Service Account</a:t>
            </a:r>
            <a:endParaRPr>
              <a:solidFill>
                <a:schemeClr val="dk1"/>
              </a:solidFill>
              <a:latin typeface="Catamaran"/>
              <a:ea typeface="Catamaran"/>
              <a:cs typeface="Catamaran"/>
              <a:sym typeface="Catamaran"/>
            </a:endParaRPr>
          </a:p>
          <a:p>
            <a:pPr indent="0" lvl="0" marL="0" rtl="0" algn="l">
              <a:lnSpc>
                <a:spcPct val="115000"/>
              </a:lnSpc>
              <a:spcBef>
                <a:spcPts val="0"/>
              </a:spcBef>
              <a:spcAft>
                <a:spcPts val="0"/>
              </a:spcAft>
              <a:buNone/>
            </a:pPr>
            <a:r>
              <a:t/>
            </a:r>
            <a:endParaRPr>
              <a:solidFill>
                <a:schemeClr val="dk1"/>
              </a:solidFill>
            </a:endParaRPr>
          </a:p>
        </p:txBody>
      </p:sp>
      <p:cxnSp>
        <p:nvCxnSpPr>
          <p:cNvPr id="237" name="Google Shape;237;p31"/>
          <p:cNvCxnSpPr/>
          <p:nvPr/>
        </p:nvCxnSpPr>
        <p:spPr>
          <a:xfrm rot="10800000">
            <a:off x="4562888" y="1417125"/>
            <a:ext cx="12300" cy="35025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p:nvPr/>
        </p:nvSpPr>
        <p:spPr>
          <a:xfrm>
            <a:off x="971275" y="1976981"/>
            <a:ext cx="3135900" cy="116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
          <p:cNvSpPr txBox="1"/>
          <p:nvPr>
            <p:ph type="ctrTitle"/>
          </p:nvPr>
        </p:nvSpPr>
        <p:spPr>
          <a:xfrm>
            <a:off x="1124125" y="2317175"/>
            <a:ext cx="2830200" cy="4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STEP 4</a:t>
            </a:r>
            <a:endParaRPr>
              <a:solidFill>
                <a:schemeClr val="lt1"/>
              </a:solidFill>
            </a:endParaRPr>
          </a:p>
        </p:txBody>
      </p:sp>
      <p:sp>
        <p:nvSpPr>
          <p:cNvPr id="244" name="Google Shape;244;p32"/>
          <p:cNvSpPr/>
          <p:nvPr/>
        </p:nvSpPr>
        <p:spPr>
          <a:xfrm>
            <a:off x="462825" y="309950"/>
            <a:ext cx="3135900" cy="1167900"/>
          </a:xfrm>
          <a:prstGeom prst="rect">
            <a:avLst/>
          </a:prstGeom>
          <a:solidFill>
            <a:schemeClr val="accent1">
              <a:alpha val="617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
          <p:cNvSpPr txBox="1"/>
          <p:nvPr>
            <p:ph type="ctrTitle"/>
          </p:nvPr>
        </p:nvSpPr>
        <p:spPr>
          <a:xfrm>
            <a:off x="615675" y="650150"/>
            <a:ext cx="2830200" cy="4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STEP 3</a:t>
            </a:r>
            <a:r>
              <a:rPr lang="en">
                <a:solidFill>
                  <a:schemeClr val="lt1"/>
                </a:solidFill>
              </a:rPr>
              <a:t> </a:t>
            </a:r>
            <a:endParaRPr>
              <a:solidFill>
                <a:schemeClr val="lt1"/>
              </a:solidFill>
            </a:endParaRPr>
          </a:p>
        </p:txBody>
      </p:sp>
      <p:sp>
        <p:nvSpPr>
          <p:cNvPr id="246" name="Google Shape;246;p32"/>
          <p:cNvSpPr/>
          <p:nvPr/>
        </p:nvSpPr>
        <p:spPr>
          <a:xfrm>
            <a:off x="462825" y="3644012"/>
            <a:ext cx="3135900" cy="1167900"/>
          </a:xfrm>
          <a:prstGeom prst="rect">
            <a:avLst/>
          </a:prstGeom>
          <a:solidFill>
            <a:schemeClr val="accent1">
              <a:alpha val="617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2"/>
          <p:cNvSpPr txBox="1"/>
          <p:nvPr>
            <p:ph type="ctrTitle"/>
          </p:nvPr>
        </p:nvSpPr>
        <p:spPr>
          <a:xfrm>
            <a:off x="615675" y="3984200"/>
            <a:ext cx="2830200" cy="4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STEP 5</a:t>
            </a:r>
            <a:endParaRPr>
              <a:solidFill>
                <a:schemeClr val="lt1"/>
              </a:solidFill>
            </a:endParaRPr>
          </a:p>
          <a:p>
            <a:pPr indent="0" lvl="0" marL="0" rtl="0" algn="ctr">
              <a:spcBef>
                <a:spcPts val="0"/>
              </a:spcBef>
              <a:spcAft>
                <a:spcPts val="0"/>
              </a:spcAft>
              <a:buNone/>
            </a:pPr>
            <a:r>
              <a:t/>
            </a:r>
            <a:endParaRPr>
              <a:solidFill>
                <a:schemeClr val="lt1"/>
              </a:solidFill>
            </a:endParaRPr>
          </a:p>
        </p:txBody>
      </p:sp>
      <p:sp>
        <p:nvSpPr>
          <p:cNvPr id="248" name="Google Shape;248;p32"/>
          <p:cNvSpPr txBox="1"/>
          <p:nvPr/>
        </p:nvSpPr>
        <p:spPr>
          <a:xfrm>
            <a:off x="3956800" y="142850"/>
            <a:ext cx="4996500" cy="133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Catamaran Light"/>
                <a:ea typeface="Catamaran Light"/>
                <a:cs typeface="Catamaran Light"/>
                <a:sym typeface="Catamaran Light"/>
              </a:rPr>
              <a:t>	</a:t>
            </a:r>
            <a:r>
              <a:rPr b="1" lang="en" sz="1600">
                <a:solidFill>
                  <a:schemeClr val="dk1"/>
                </a:solidFill>
                <a:latin typeface="Catamaran"/>
                <a:ea typeface="Catamaran"/>
                <a:cs typeface="Catamaran"/>
                <a:sym typeface="Catamaran"/>
              </a:rPr>
              <a:t>Apply the Patch</a:t>
            </a:r>
            <a:endParaRPr sz="1600">
              <a:solidFill>
                <a:schemeClr val="dk1"/>
              </a:solidFill>
              <a:latin typeface="Catamaran Light"/>
              <a:ea typeface="Catamaran Light"/>
              <a:cs typeface="Catamaran Light"/>
              <a:sym typeface="Catamaran Light"/>
            </a:endParaRPr>
          </a:p>
          <a:p>
            <a:pPr indent="-317500" lvl="0" marL="457200" rtl="0" algn="l">
              <a:lnSpc>
                <a:spcPct val="115000"/>
              </a:lnSpc>
              <a:spcBef>
                <a:spcPts val="0"/>
              </a:spcBef>
              <a:spcAft>
                <a:spcPts val="0"/>
              </a:spcAft>
              <a:buSzPts val="1400"/>
              <a:buFont typeface="Catamaran"/>
              <a:buChar char="●"/>
            </a:pPr>
            <a:r>
              <a:rPr lang="en" u="sng">
                <a:solidFill>
                  <a:schemeClr val="hlink"/>
                </a:solidFill>
                <a:highlight>
                  <a:srgbClr val="FFFFFF"/>
                </a:highlight>
                <a:latin typeface="Catamaran"/>
                <a:ea typeface="Catamaran"/>
                <a:cs typeface="Catamaran"/>
                <a:sym typeface="Catamaran"/>
                <a:hlinkClick r:id="rId3"/>
              </a:rPr>
              <a:t>MOVEit Product Support Lifecycle</a:t>
            </a:r>
            <a:endParaRPr>
              <a:solidFill>
                <a:schemeClr val="dk1"/>
              </a:solidFill>
              <a:latin typeface="Catamaran Light"/>
              <a:ea typeface="Catamaran Light"/>
              <a:cs typeface="Catamaran Light"/>
              <a:sym typeface="Catamaran Light"/>
            </a:endParaRPr>
          </a:p>
          <a:p>
            <a:pPr indent="0" lvl="0" marL="914400" rtl="0" algn="l">
              <a:spcBef>
                <a:spcPts val="0"/>
              </a:spcBef>
              <a:spcAft>
                <a:spcPts val="0"/>
              </a:spcAft>
              <a:buNone/>
            </a:pPr>
            <a:r>
              <a:t/>
            </a:r>
            <a:endParaRPr sz="1200">
              <a:solidFill>
                <a:schemeClr val="dk1"/>
              </a:solidFill>
              <a:latin typeface="Catamaran Light"/>
              <a:ea typeface="Catamaran Light"/>
              <a:cs typeface="Catamaran Light"/>
              <a:sym typeface="Catamaran Light"/>
            </a:endParaRPr>
          </a:p>
          <a:p>
            <a:pPr indent="0" lvl="0" marL="0" rtl="0" algn="l">
              <a:spcBef>
                <a:spcPts val="0"/>
              </a:spcBef>
              <a:spcAft>
                <a:spcPts val="0"/>
              </a:spcAft>
              <a:buNone/>
            </a:pPr>
            <a:r>
              <a:rPr lang="en" sz="1600">
                <a:solidFill>
                  <a:schemeClr val="dk1"/>
                </a:solidFill>
                <a:latin typeface="Catamaran Light"/>
                <a:ea typeface="Catamaran Light"/>
                <a:cs typeface="Catamaran Light"/>
                <a:sym typeface="Catamaran Light"/>
              </a:rPr>
              <a:t>	</a:t>
            </a:r>
            <a:r>
              <a:rPr b="1" lang="en" sz="1600">
                <a:solidFill>
                  <a:schemeClr val="dk1"/>
                </a:solidFill>
                <a:latin typeface="Catamaran"/>
                <a:ea typeface="Catamaran"/>
                <a:cs typeface="Catamaran"/>
                <a:sym typeface="Catamaran"/>
              </a:rPr>
              <a:t>Verification</a:t>
            </a:r>
            <a:endParaRPr b="1" sz="1600">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Light"/>
              <a:buChar char="●"/>
            </a:pPr>
            <a:r>
              <a:rPr lang="en">
                <a:solidFill>
                  <a:schemeClr val="dk1"/>
                </a:solidFill>
                <a:latin typeface="Catamaran Light"/>
                <a:ea typeface="Catamaran Light"/>
                <a:cs typeface="Catamaran Light"/>
                <a:sym typeface="Catamaran Light"/>
              </a:rPr>
              <a:t>Confirm deletion of the files</a:t>
            </a:r>
            <a:endParaRPr>
              <a:solidFill>
                <a:schemeClr val="dk1"/>
              </a:solidFill>
              <a:latin typeface="Catamaran Light"/>
              <a:ea typeface="Catamaran Light"/>
              <a:cs typeface="Catamaran Light"/>
              <a:sym typeface="Catamaran Light"/>
            </a:endParaRPr>
          </a:p>
          <a:p>
            <a:pPr indent="-317500" lvl="0" marL="457200" rtl="0" algn="l">
              <a:spcBef>
                <a:spcPts val="0"/>
              </a:spcBef>
              <a:spcAft>
                <a:spcPts val="0"/>
              </a:spcAft>
              <a:buClr>
                <a:schemeClr val="dk1"/>
              </a:buClr>
              <a:buSzPts val="1400"/>
              <a:buFont typeface="Catamaran Light"/>
              <a:buChar char="●"/>
            </a:pPr>
            <a:r>
              <a:rPr lang="en">
                <a:solidFill>
                  <a:schemeClr val="dk1"/>
                </a:solidFill>
                <a:latin typeface="Catamaran Light"/>
                <a:ea typeface="Catamaran Light"/>
                <a:cs typeface="Catamaran Light"/>
                <a:sym typeface="Catamaran Light"/>
              </a:rPr>
              <a:t>No unauthorized accounts remain</a:t>
            </a:r>
            <a:endParaRPr>
              <a:solidFill>
                <a:schemeClr val="dk1"/>
              </a:solidFill>
              <a:latin typeface="Catamaran Light"/>
              <a:ea typeface="Catamaran Light"/>
              <a:cs typeface="Catamaran Light"/>
              <a:sym typeface="Catamaran Light"/>
            </a:endParaRPr>
          </a:p>
          <a:p>
            <a:pPr indent="0" lvl="0" marL="0" rtl="0" algn="l">
              <a:spcBef>
                <a:spcPts val="0"/>
              </a:spcBef>
              <a:spcAft>
                <a:spcPts val="0"/>
              </a:spcAft>
              <a:buNone/>
            </a:pPr>
            <a:r>
              <a:t/>
            </a:r>
            <a:endParaRPr sz="1600">
              <a:solidFill>
                <a:schemeClr val="dk1"/>
              </a:solidFill>
              <a:latin typeface="Catamaran Light"/>
              <a:ea typeface="Catamaran Light"/>
              <a:cs typeface="Catamaran Light"/>
              <a:sym typeface="Catamaran Light"/>
            </a:endParaRPr>
          </a:p>
        </p:txBody>
      </p:sp>
      <p:sp>
        <p:nvSpPr>
          <p:cNvPr id="249" name="Google Shape;249;p32"/>
          <p:cNvSpPr/>
          <p:nvPr/>
        </p:nvSpPr>
        <p:spPr>
          <a:xfrm>
            <a:off x="4507900" y="1855350"/>
            <a:ext cx="4506600" cy="1576200"/>
          </a:xfrm>
          <a:prstGeom prst="rect">
            <a:avLst/>
          </a:prstGeom>
          <a:solidFill>
            <a:schemeClr val="accent1">
              <a:alpha val="617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txBox="1"/>
          <p:nvPr/>
        </p:nvSpPr>
        <p:spPr>
          <a:xfrm>
            <a:off x="4569100" y="1927050"/>
            <a:ext cx="4384200" cy="1432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600">
                <a:solidFill>
                  <a:schemeClr val="lt1"/>
                </a:solidFill>
                <a:latin typeface="Catamaran"/>
                <a:ea typeface="Catamaran"/>
                <a:cs typeface="Catamaran"/>
                <a:sym typeface="Catamaran"/>
              </a:rPr>
              <a:t>Apply the latest vulnerability fixes</a:t>
            </a:r>
            <a:endParaRPr b="1" sz="1600">
              <a:solidFill>
                <a:schemeClr val="lt1"/>
              </a:solidFill>
              <a:latin typeface="Catamaran"/>
              <a:ea typeface="Catamaran"/>
              <a:cs typeface="Catamaran"/>
              <a:sym typeface="Catamaran"/>
            </a:endParaRPr>
          </a:p>
          <a:p>
            <a:pPr indent="-317500" lvl="0" marL="457200" rtl="0" algn="l">
              <a:spcBef>
                <a:spcPts val="0"/>
              </a:spcBef>
              <a:spcAft>
                <a:spcPts val="0"/>
              </a:spcAft>
              <a:buClr>
                <a:schemeClr val="lt1"/>
              </a:buClr>
              <a:buSzPts val="1400"/>
              <a:buFont typeface="Catamaran Light"/>
              <a:buChar char="●"/>
            </a:pPr>
            <a:r>
              <a:rPr lang="en">
                <a:solidFill>
                  <a:schemeClr val="lt1"/>
                </a:solidFill>
                <a:latin typeface="Catamaran Light"/>
                <a:ea typeface="Catamaran Light"/>
                <a:cs typeface="Catamaran Light"/>
                <a:sym typeface="Catamaran Light"/>
              </a:rPr>
              <a:t>Refer to </a:t>
            </a:r>
            <a:r>
              <a:rPr lang="en" sz="1200" u="sng">
                <a:solidFill>
                  <a:schemeClr val="lt1"/>
                </a:solidFill>
                <a:latin typeface="Catamaran Light"/>
                <a:ea typeface="Catamaran Light"/>
                <a:cs typeface="Catamaran Light"/>
                <a:sym typeface="Catamaran Light"/>
                <a:hlinkClick r:id="rId4">
                  <a:extLst>
                    <a:ext uri="{A12FA001-AC4F-418D-AE19-62706E023703}">
                      <ahyp:hlinkClr val="tx"/>
                    </a:ext>
                  </a:extLst>
                </a:hlinkClick>
              </a:rPr>
              <a:t>MOVEit Transfer Critical Vulnerability – CVE-2023-35708 (June 15, 2023) - Progress Community</a:t>
            </a:r>
            <a:endParaRPr sz="1200">
              <a:solidFill>
                <a:schemeClr val="lt1"/>
              </a:solidFill>
              <a:latin typeface="Catamaran Light"/>
              <a:ea typeface="Catamaran Light"/>
              <a:cs typeface="Catamaran Light"/>
              <a:sym typeface="Catamaran Light"/>
            </a:endParaRPr>
          </a:p>
          <a:p>
            <a:pPr indent="0" lvl="0" marL="457200" rtl="0" algn="l">
              <a:spcBef>
                <a:spcPts val="0"/>
              </a:spcBef>
              <a:spcAft>
                <a:spcPts val="0"/>
              </a:spcAft>
              <a:buNone/>
            </a:pPr>
            <a:r>
              <a:t/>
            </a:r>
            <a:endParaRPr>
              <a:solidFill>
                <a:schemeClr val="lt1"/>
              </a:solidFill>
              <a:latin typeface="Catamaran Light"/>
              <a:ea typeface="Catamaran Light"/>
              <a:cs typeface="Catamaran Light"/>
              <a:sym typeface="Catamaran Light"/>
            </a:endParaRPr>
          </a:p>
          <a:p>
            <a:pPr indent="0" lvl="0" marL="457200" rtl="0" algn="l">
              <a:spcBef>
                <a:spcPts val="0"/>
              </a:spcBef>
              <a:spcAft>
                <a:spcPts val="0"/>
              </a:spcAft>
              <a:buNone/>
            </a:pPr>
            <a:r>
              <a:rPr b="1" lang="en" sz="1600">
                <a:solidFill>
                  <a:schemeClr val="lt1"/>
                </a:solidFill>
                <a:latin typeface="Catamaran"/>
                <a:ea typeface="Catamaran"/>
                <a:cs typeface="Catamaran"/>
                <a:sym typeface="Catamaran"/>
              </a:rPr>
              <a:t>Enable all HTTP and HTTPs traffic to MOVEit Transfer environment</a:t>
            </a:r>
            <a:endParaRPr b="1" sz="1600">
              <a:solidFill>
                <a:schemeClr val="lt1"/>
              </a:solidFill>
              <a:latin typeface="Catamaran"/>
              <a:ea typeface="Catamaran"/>
              <a:cs typeface="Catamaran"/>
              <a:sym typeface="Catamaran"/>
            </a:endParaRPr>
          </a:p>
          <a:p>
            <a:pPr indent="0" lvl="0" marL="0" rtl="0" algn="l">
              <a:spcBef>
                <a:spcPts val="0"/>
              </a:spcBef>
              <a:spcAft>
                <a:spcPts val="0"/>
              </a:spcAft>
              <a:buNone/>
            </a:pPr>
            <a:r>
              <a:t/>
            </a:r>
            <a:endParaRPr sz="1200">
              <a:solidFill>
                <a:schemeClr val="dk1"/>
              </a:solidFill>
              <a:latin typeface="Catamaran Light"/>
              <a:ea typeface="Catamaran Light"/>
              <a:cs typeface="Catamaran Light"/>
              <a:sym typeface="Catamaran Light"/>
            </a:endParaRPr>
          </a:p>
        </p:txBody>
      </p:sp>
      <p:sp>
        <p:nvSpPr>
          <p:cNvPr id="251" name="Google Shape;251;p32"/>
          <p:cNvSpPr txBox="1"/>
          <p:nvPr/>
        </p:nvSpPr>
        <p:spPr>
          <a:xfrm>
            <a:off x="4018000" y="3560450"/>
            <a:ext cx="4996500" cy="133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Catamaran Light"/>
                <a:ea typeface="Catamaran Light"/>
                <a:cs typeface="Catamaran Light"/>
                <a:sym typeface="Catamaran Light"/>
              </a:rPr>
              <a:t>	</a:t>
            </a:r>
            <a:r>
              <a:rPr b="1" lang="en" sz="1600">
                <a:solidFill>
                  <a:schemeClr val="dk1"/>
                </a:solidFill>
                <a:latin typeface="Catamaran"/>
                <a:ea typeface="Catamaran"/>
                <a:cs typeface="Catamaran"/>
                <a:sym typeface="Catamaran"/>
              </a:rPr>
              <a:t>Continuous Monitoring</a:t>
            </a:r>
            <a:endParaRPr sz="1600">
              <a:solidFill>
                <a:schemeClr val="dk1"/>
              </a:solidFill>
              <a:latin typeface="Catamaran Light"/>
              <a:ea typeface="Catamaran Light"/>
              <a:cs typeface="Catamaran Light"/>
              <a:sym typeface="Catamaran Light"/>
            </a:endParaRPr>
          </a:p>
          <a:p>
            <a:pPr indent="-317500" lvl="0" marL="457200" rtl="0" algn="l">
              <a:lnSpc>
                <a:spcPct val="115000"/>
              </a:lnSpc>
              <a:spcBef>
                <a:spcPts val="0"/>
              </a:spcBef>
              <a:spcAft>
                <a:spcPts val="0"/>
              </a:spcAft>
              <a:buSzPts val="1400"/>
              <a:buFont typeface="Catamaran"/>
              <a:buChar char="●"/>
            </a:pPr>
            <a:r>
              <a:rPr lang="en">
                <a:solidFill>
                  <a:schemeClr val="dk1"/>
                </a:solidFill>
                <a:highlight>
                  <a:srgbClr val="FFFFFF"/>
                </a:highlight>
                <a:latin typeface="Catamaran"/>
                <a:ea typeface="Catamaran"/>
                <a:cs typeface="Catamaran"/>
                <a:sym typeface="Catamaran"/>
              </a:rPr>
              <a:t>Monitor network, endpoints, and logs for Indicators of Compromise </a:t>
            </a:r>
            <a:endParaRPr>
              <a:solidFill>
                <a:schemeClr val="dk1"/>
              </a:solidFill>
              <a:highlight>
                <a:srgbClr val="FFFFFF"/>
              </a:highlight>
              <a:latin typeface="Catamaran"/>
              <a:ea typeface="Catamaran"/>
              <a:cs typeface="Catamaran"/>
              <a:sym typeface="Catamaran"/>
            </a:endParaRPr>
          </a:p>
          <a:p>
            <a:pPr indent="-317500" lvl="0" marL="457200" rtl="0" algn="l">
              <a:lnSpc>
                <a:spcPct val="115000"/>
              </a:lnSpc>
              <a:spcBef>
                <a:spcPts val="0"/>
              </a:spcBef>
              <a:spcAft>
                <a:spcPts val="0"/>
              </a:spcAft>
              <a:buClr>
                <a:schemeClr val="dk1"/>
              </a:buClr>
              <a:buSzPts val="1400"/>
              <a:buFont typeface="Catamaran"/>
              <a:buChar char="●"/>
            </a:pPr>
            <a:r>
              <a:rPr lang="en">
                <a:solidFill>
                  <a:schemeClr val="dk1"/>
                </a:solidFill>
                <a:highlight>
                  <a:srgbClr val="FFFFFF"/>
                </a:highlight>
                <a:latin typeface="Catamaran"/>
                <a:ea typeface="Catamaran"/>
                <a:cs typeface="Catamaran"/>
                <a:sym typeface="Catamaran"/>
              </a:rPr>
              <a:t>Bookmark the Progress Security Page to ensure of the latest updates is applied</a:t>
            </a:r>
            <a:endParaRPr sz="1600">
              <a:solidFill>
                <a:schemeClr val="dk1"/>
              </a:solidFill>
              <a:latin typeface="Catamaran Light"/>
              <a:ea typeface="Catamaran Light"/>
              <a:cs typeface="Catamaran Light"/>
              <a:sym typeface="Catamaran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