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662860f3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662860f3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662860f3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662860f3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b54abc416f_1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b54abc416f_1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54abc416f_1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54abc416f_1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54abc416f_1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54abc416f_1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54abc416f_1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b54abc416f_1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f0ac4644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f0ac4644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00a55e4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00a55e4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0ac46441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0ac4644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0ac4644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f0ac4644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54abc416f_1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54abc416f_1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6f83de70926ab6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6f83de70926ab6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support provide internal IT service</a:t>
            </a:r>
            <a:endParaRPr/>
          </a:p>
          <a:p>
            <a:pPr indent="0" lvl="0" marL="0" rtl="0" algn="l">
              <a:spcBef>
                <a:spcPts val="0"/>
              </a:spcBef>
              <a:spcAft>
                <a:spcPts val="0"/>
              </a:spcAft>
              <a:buNone/>
            </a:pPr>
            <a:r>
              <a:rPr lang="en"/>
              <a:t>Technical partners like DUO, Brightspace, and handshake</a:t>
            </a:r>
            <a:endParaRPr/>
          </a:p>
          <a:p>
            <a:pPr indent="0" lvl="0" marL="0" rtl="0" algn="l">
              <a:spcBef>
                <a:spcPts val="0"/>
              </a:spcBef>
              <a:spcAft>
                <a:spcPts val="0"/>
              </a:spcAft>
              <a:buNone/>
            </a:pPr>
            <a:r>
              <a:rPr lang="en"/>
              <a:t>External consultant might needed if university is facing a mass cybersecurity </a:t>
            </a:r>
            <a:r>
              <a:rPr lang="en"/>
              <a:t>attack to help us to </a:t>
            </a:r>
            <a:r>
              <a:rPr lang="en"/>
              <a:t>strength our system and detect the threats.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6f83de70926ab6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6f83de70926ab6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latin typeface="Source Sans Pro"/>
                <a:ea typeface="Source Sans Pro"/>
                <a:cs typeface="Source Sans Pro"/>
                <a:sym typeface="Source Sans Pro"/>
              </a:rPr>
              <a:t>University Legal Counsel</a:t>
            </a:r>
            <a:r>
              <a:rPr lang="en"/>
              <a:t> </a:t>
            </a:r>
            <a:r>
              <a:rPr lang="en"/>
              <a:t>helps the university understand and follow laws, give advice when the school is making decisions,  and represent the university if there's a legal issue or lawsuit.</a:t>
            </a:r>
            <a:endParaRPr/>
          </a:p>
          <a:p>
            <a:pPr indent="0" lvl="0" marL="0" rtl="0" algn="l">
              <a:spcBef>
                <a:spcPts val="1200"/>
              </a:spcBef>
              <a:spcAft>
                <a:spcPts val="0"/>
              </a:spcAft>
              <a:buNone/>
            </a:pPr>
            <a:r>
              <a:rPr b="1" lang="en" sz="1400">
                <a:solidFill>
                  <a:schemeClr val="dk1"/>
                </a:solidFill>
                <a:latin typeface="Source Sans Pro"/>
                <a:ea typeface="Source Sans Pro"/>
                <a:cs typeface="Source Sans Pro"/>
                <a:sym typeface="Source Sans Pro"/>
              </a:rPr>
              <a:t>Compliance Office </a:t>
            </a:r>
            <a:r>
              <a:rPr lang="en" sz="1400">
                <a:solidFill>
                  <a:schemeClr val="dk1"/>
                </a:solidFill>
                <a:latin typeface="Source Sans Pro"/>
                <a:ea typeface="Source Sans Pro"/>
                <a:cs typeface="Source Sans Pro"/>
                <a:sym typeface="Source Sans Pro"/>
              </a:rPr>
              <a:t> could simply understand as rule-keeper or watchdog.</a:t>
            </a:r>
            <a:endParaRPr sz="1400">
              <a:solidFill>
                <a:schemeClr val="dk1"/>
              </a:solidFill>
              <a:latin typeface="Source Sans Pro"/>
              <a:ea typeface="Source Sans Pro"/>
              <a:cs typeface="Source Sans Pro"/>
              <a:sym typeface="Source Sans Pro"/>
            </a:endParaRPr>
          </a:p>
          <a:p>
            <a:pPr indent="0" lvl="0" marL="0" rtl="0" algn="l">
              <a:spcBef>
                <a:spcPts val="1200"/>
              </a:spcBef>
              <a:spcAft>
                <a:spcPts val="120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00a55e4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f00a55e4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n" sz="1400">
                <a:solidFill>
                  <a:schemeClr val="dk1"/>
                </a:solidFill>
                <a:latin typeface="Source Sans Pro"/>
                <a:ea typeface="Source Sans Pro"/>
                <a:cs typeface="Source Sans Pro"/>
                <a:sym typeface="Source Sans Pro"/>
              </a:rPr>
              <a:t>IT Helpdesk is Internal Support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f0ac479ad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f0ac479ad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f0ac479ad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f0ac479ad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54abc416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54abc416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54abc416f_1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54abc416f_1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54abc416f_1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54abc416f_1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54abc416f_1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54abc416f_1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54abc416f_1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54abc416f_1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54abc416f_1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54abc416f_1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662860f3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662860f3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267650" y="1098150"/>
            <a:ext cx="8183700" cy="1473600"/>
          </a:xfrm>
          <a:prstGeom prst="rect">
            <a:avLst/>
          </a:prstGeom>
        </p:spPr>
        <p:txBody>
          <a:bodyPr anchorCtr="0" anchor="b" bIns="91425" lIns="91425" spcFirstLastPara="1" rIns="91425" wrap="square" tIns="91425">
            <a:normAutofit fontScale="90000"/>
          </a:bodyPr>
          <a:lstStyle/>
          <a:p>
            <a:pPr indent="0" lvl="0" marL="228450" rtl="0" algn="ctr">
              <a:spcBef>
                <a:spcPts val="0"/>
              </a:spcBef>
              <a:spcAft>
                <a:spcPts val="0"/>
              </a:spcAft>
              <a:buNone/>
            </a:pPr>
            <a:r>
              <a:rPr lang="en"/>
              <a:t>      Incident Response Plan Presentation </a:t>
            </a:r>
            <a:endParaRPr/>
          </a:p>
        </p:txBody>
      </p:sp>
      <p:pic>
        <p:nvPicPr>
          <p:cNvPr id="59" name="Google Shape;59;p13"/>
          <p:cNvPicPr preferRelativeResize="0"/>
          <p:nvPr/>
        </p:nvPicPr>
        <p:blipFill>
          <a:blip r:embed="rId3">
            <a:alphaModFix/>
          </a:blip>
          <a:stretch>
            <a:fillRect/>
          </a:stretch>
        </p:blipFill>
        <p:spPr>
          <a:xfrm>
            <a:off x="7750700" y="0"/>
            <a:ext cx="1393300" cy="1307675"/>
          </a:xfrm>
          <a:prstGeom prst="rect">
            <a:avLst/>
          </a:prstGeom>
          <a:noFill/>
          <a:ln>
            <a:noFill/>
          </a:ln>
        </p:spPr>
      </p:pic>
      <p:sp>
        <p:nvSpPr>
          <p:cNvPr id="60" name="Google Shape;60;p13"/>
          <p:cNvSpPr txBox="1"/>
          <p:nvPr/>
        </p:nvSpPr>
        <p:spPr>
          <a:xfrm>
            <a:off x="382875" y="4595900"/>
            <a:ext cx="7784400" cy="336300"/>
          </a:xfrm>
          <a:prstGeom prst="rect">
            <a:avLst/>
          </a:prstGeom>
          <a:noFill/>
          <a:ln>
            <a:noFill/>
          </a:ln>
        </p:spPr>
        <p:txBody>
          <a:bodyPr anchorCtr="0" anchor="t" bIns="91425" lIns="91425" spcFirstLastPara="1" rIns="91425" wrap="square" tIns="91425">
            <a:noAutofit/>
          </a:bodyPr>
          <a:lstStyle/>
          <a:p>
            <a:pPr indent="0" lvl="0" marL="2286000" rtl="0" algn="l">
              <a:spcBef>
                <a:spcPts val="0"/>
              </a:spcBef>
              <a:spcAft>
                <a:spcPts val="0"/>
              </a:spcAft>
              <a:buNone/>
            </a:pPr>
            <a:r>
              <a:rPr lang="en" sz="1800">
                <a:solidFill>
                  <a:schemeClr val="lt2"/>
                </a:solidFill>
                <a:latin typeface="Source Sans Pro"/>
                <a:ea typeface="Source Sans Pro"/>
                <a:cs typeface="Source Sans Pro"/>
                <a:sym typeface="Source Sans Pro"/>
              </a:rPr>
              <a:t>Shreya, Fanxin, Angel, Linting, Yuxin</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2"/>
          <p:cNvPicPr preferRelativeResize="0"/>
          <p:nvPr/>
        </p:nvPicPr>
        <p:blipFill>
          <a:blip r:embed="rId3">
            <a:alphaModFix/>
          </a:blip>
          <a:stretch>
            <a:fillRect/>
          </a:stretch>
        </p:blipFill>
        <p:spPr>
          <a:xfrm>
            <a:off x="8133400" y="4189075"/>
            <a:ext cx="910875" cy="854900"/>
          </a:xfrm>
          <a:prstGeom prst="rect">
            <a:avLst/>
          </a:prstGeom>
          <a:noFill/>
          <a:ln>
            <a:noFill/>
          </a:ln>
        </p:spPr>
      </p:pic>
      <p:sp>
        <p:nvSpPr>
          <p:cNvPr id="126" name="Google Shape;126;p22"/>
          <p:cNvSpPr txBox="1"/>
          <p:nvPr/>
        </p:nvSpPr>
        <p:spPr>
          <a:xfrm>
            <a:off x="720000" y="1367175"/>
            <a:ext cx="7704000" cy="3676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System Restoration</a:t>
            </a:r>
            <a:r>
              <a:rPr b="1" lang="en" sz="1500" u="sng">
                <a:solidFill>
                  <a:schemeClr val="accent1"/>
                </a:solidFill>
                <a:latin typeface="Source Sans Pro"/>
                <a:ea typeface="Source Sans Pro"/>
                <a:cs typeface="Source Sans Pro"/>
                <a:sym typeface="Source Sans Pro"/>
              </a:rPr>
              <a:t> </a:t>
            </a:r>
            <a:r>
              <a:rPr b="1" lang="en" sz="1500">
                <a:solidFill>
                  <a:schemeClr val="accent1"/>
                </a:solidFill>
                <a:latin typeface="Source Sans Pro"/>
                <a:ea typeface="Source Sans Pro"/>
                <a:cs typeface="Source Sans Pro"/>
                <a:sym typeface="Source Sans Pro"/>
              </a:rPr>
              <a:t>:</a:t>
            </a:r>
            <a:endParaRPr b="1" sz="1500">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Rebuild and restore systems. </a:t>
            </a:r>
            <a:endParaRPr>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a:t>
            </a:r>
            <a:r>
              <a:rPr i="1" lang="en">
                <a:solidFill>
                  <a:schemeClr val="accent1"/>
                </a:solidFill>
                <a:latin typeface="Source Sans Pro"/>
                <a:ea typeface="Source Sans Pro"/>
                <a:cs typeface="Source Sans Pro"/>
                <a:sym typeface="Source Sans Pro"/>
              </a:rPr>
              <a:t> </a:t>
            </a:r>
            <a:r>
              <a:rPr b="1" i="1" lang="en">
                <a:solidFill>
                  <a:schemeClr val="accent1"/>
                </a:solidFill>
                <a:latin typeface="Source Sans Pro"/>
                <a:ea typeface="Source Sans Pro"/>
                <a:cs typeface="Source Sans Pro"/>
                <a:sym typeface="Source Sans Pro"/>
              </a:rPr>
              <a:t>Responsible</a:t>
            </a:r>
            <a:r>
              <a:rPr lang="en">
                <a:solidFill>
                  <a:schemeClr val="accent1"/>
                </a:solidFill>
                <a:latin typeface="Source Sans Pro"/>
                <a:ea typeface="Source Sans Pro"/>
                <a:cs typeface="Source Sans Pro"/>
                <a:sym typeface="Source Sans Pro"/>
              </a:rPr>
              <a:t> : I</a:t>
            </a:r>
            <a:r>
              <a:rPr lang="en">
                <a:solidFill>
                  <a:schemeClr val="accent1"/>
                </a:solidFill>
                <a:latin typeface="Source Sans Pro"/>
                <a:ea typeface="Source Sans Pro"/>
                <a:cs typeface="Source Sans Pro"/>
                <a:sym typeface="Source Sans Pro"/>
              </a:rPr>
              <a:t>IT Operations Team </a:t>
            </a:r>
            <a:br>
              <a:rPr lang="en">
                <a:solidFill>
                  <a:schemeClr val="accent1"/>
                </a:solidFill>
                <a:latin typeface="Source Sans Pro"/>
                <a:ea typeface="Source Sans Pro"/>
                <a:cs typeface="Source Sans Pro"/>
                <a:sym typeface="Source Sans Pro"/>
              </a:rPr>
            </a:b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457200" lvl="0" marL="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Validation</a:t>
            </a:r>
            <a:r>
              <a:rPr b="1" lang="en" sz="1500">
                <a:solidFill>
                  <a:schemeClr val="accent1"/>
                </a:solidFill>
                <a:latin typeface="Source Sans Pro"/>
                <a:ea typeface="Source Sans Pro"/>
                <a:cs typeface="Source Sans Pro"/>
                <a:sym typeface="Source Sans Pro"/>
              </a:rPr>
              <a:t> : </a:t>
            </a:r>
            <a:endParaRPr sz="1000">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Test systems for security and functionality. </a:t>
            </a:r>
            <a:endParaRPr>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QA Tester, Security Auditor </a:t>
            </a:r>
            <a:endParaRPr>
              <a:solidFill>
                <a:schemeClr val="accent1"/>
              </a:solidFill>
              <a:latin typeface="Source Sans Pro"/>
              <a:ea typeface="Source Sans Pro"/>
              <a:cs typeface="Source Sans Pro"/>
              <a:sym typeface="Source Sans Pro"/>
            </a:endParaRPr>
          </a:p>
          <a:p>
            <a:pPr indent="0" lvl="0" marL="91440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Monitoring</a:t>
            </a:r>
            <a:r>
              <a:rPr b="1" lang="en" sz="1500" u="sng">
                <a:solidFill>
                  <a:schemeClr val="accent1"/>
                </a:solidFill>
                <a:latin typeface="Source Sans Pro"/>
                <a:ea typeface="Source Sans Pro"/>
                <a:cs typeface="Source Sans Pro"/>
                <a:sym typeface="Source Sans Pro"/>
              </a:rPr>
              <a:t> : </a:t>
            </a:r>
            <a:endParaRPr u="sng">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Monitor systems for signs of compromise. </a:t>
            </a:r>
            <a:endParaRPr>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b="1" lang="en">
                <a:solidFill>
                  <a:schemeClr val="accent1"/>
                </a:solidFill>
                <a:latin typeface="Source Sans Pro"/>
                <a:ea typeface="Source Sans Pro"/>
                <a:cs typeface="Source Sans Pro"/>
                <a:sym typeface="Source Sans Pro"/>
              </a:rPr>
              <a:t> </a:t>
            </a:r>
            <a:r>
              <a:rPr lang="en">
                <a:solidFill>
                  <a:schemeClr val="accent1"/>
                </a:solidFill>
                <a:latin typeface="Source Sans Pro"/>
                <a:ea typeface="Source Sans Pro"/>
                <a:cs typeface="Source Sans Pro"/>
                <a:sym typeface="Source Sans Pro"/>
              </a:rPr>
              <a:t>: SOC Team (Security Operations Center) </a:t>
            </a:r>
            <a:endParaRPr sz="1200">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000">
              <a:solidFill>
                <a:schemeClr val="accent1"/>
              </a:solidFill>
              <a:latin typeface="Source Sans Pro"/>
              <a:ea typeface="Source Sans Pro"/>
              <a:cs typeface="Source Sans Pro"/>
              <a:sym typeface="Source Sans Pro"/>
            </a:endParaRPr>
          </a:p>
        </p:txBody>
      </p:sp>
      <p:sp>
        <p:nvSpPr>
          <p:cNvPr id="127" name="Google Shape;127;p22"/>
          <p:cNvSpPr/>
          <p:nvPr/>
        </p:nvSpPr>
        <p:spPr>
          <a:xfrm>
            <a:off x="0" y="0"/>
            <a:ext cx="9144000" cy="984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28" name="Google Shape;128;p22"/>
          <p:cNvSpPr txBox="1"/>
          <p:nvPr/>
        </p:nvSpPr>
        <p:spPr>
          <a:xfrm>
            <a:off x="178225" y="86025"/>
            <a:ext cx="74337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129" name="Google Shape;129;p22"/>
          <p:cNvSpPr txBox="1"/>
          <p:nvPr/>
        </p:nvSpPr>
        <p:spPr>
          <a:xfrm>
            <a:off x="222075" y="86025"/>
            <a:ext cx="74847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Raleway"/>
                <a:ea typeface="Raleway"/>
                <a:cs typeface="Raleway"/>
                <a:sym typeface="Raleway"/>
              </a:rPr>
              <a:t>5. Recovery Phase </a:t>
            </a:r>
            <a:endParaRPr>
              <a:solidFill>
                <a:schemeClr val="accent1"/>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8133400" y="4189075"/>
            <a:ext cx="910875" cy="854900"/>
          </a:xfrm>
          <a:prstGeom prst="rect">
            <a:avLst/>
          </a:prstGeom>
          <a:noFill/>
          <a:ln>
            <a:noFill/>
          </a:ln>
        </p:spPr>
      </p:pic>
      <p:sp>
        <p:nvSpPr>
          <p:cNvPr id="135" name="Google Shape;135;p23"/>
          <p:cNvSpPr txBox="1"/>
          <p:nvPr/>
        </p:nvSpPr>
        <p:spPr>
          <a:xfrm>
            <a:off x="720000" y="1245075"/>
            <a:ext cx="7704000" cy="3676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Impact Review</a:t>
            </a:r>
            <a:r>
              <a:rPr b="1" lang="en" sz="1500" u="sng">
                <a:solidFill>
                  <a:schemeClr val="accent1"/>
                </a:solidFill>
                <a:latin typeface="Source Sans Pro"/>
                <a:ea typeface="Source Sans Pro"/>
                <a:cs typeface="Source Sans Pro"/>
                <a:sym typeface="Source Sans Pro"/>
              </a:rPr>
              <a:t> </a:t>
            </a:r>
            <a:r>
              <a:rPr b="1" lang="en" sz="1500">
                <a:solidFill>
                  <a:schemeClr val="accent1"/>
                </a:solidFill>
                <a:latin typeface="Source Sans Pro"/>
                <a:ea typeface="Source Sans Pro"/>
                <a:cs typeface="Source Sans Pro"/>
                <a:sym typeface="Source Sans Pro"/>
              </a:rPr>
              <a:t>:</a:t>
            </a:r>
            <a:endParaRPr b="1" sz="1500">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Assess financial and operational impact. </a:t>
            </a:r>
            <a:endParaRPr>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a:t>
            </a:r>
            <a:r>
              <a:rPr i="1" lang="en">
                <a:solidFill>
                  <a:schemeClr val="accent1"/>
                </a:solidFill>
                <a:latin typeface="Source Sans Pro"/>
                <a:ea typeface="Source Sans Pro"/>
                <a:cs typeface="Source Sans Pro"/>
                <a:sym typeface="Source Sans Pro"/>
              </a:rPr>
              <a:t> </a:t>
            </a:r>
            <a:r>
              <a:rPr b="1" i="1" lang="en">
                <a:solidFill>
                  <a:schemeClr val="accent1"/>
                </a:solidFill>
                <a:latin typeface="Source Sans Pro"/>
                <a:ea typeface="Source Sans Pro"/>
                <a:cs typeface="Source Sans Pro"/>
                <a:sym typeface="Source Sans Pro"/>
              </a:rPr>
              <a:t>Responsible</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Financial Analyst</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457200" lvl="0" marL="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Debrief and Documentation</a:t>
            </a:r>
            <a:r>
              <a:rPr b="1" lang="en" sz="1500">
                <a:solidFill>
                  <a:schemeClr val="accent1"/>
                </a:solidFill>
                <a:latin typeface="Source Sans Pro"/>
                <a:ea typeface="Source Sans Pro"/>
                <a:cs typeface="Source Sans Pro"/>
                <a:sym typeface="Source Sans Pro"/>
              </a:rPr>
              <a:t> : </a:t>
            </a:r>
            <a:endParaRPr sz="1000">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Conduct review-meetings and generate reports.</a:t>
            </a:r>
            <a:endParaRPr>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Entire CSIRT </a:t>
            </a:r>
            <a:endParaRPr>
              <a:solidFill>
                <a:schemeClr val="accent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Policy Revision</a:t>
            </a:r>
            <a:r>
              <a:rPr b="1" lang="en" sz="1500" u="sng">
                <a:solidFill>
                  <a:schemeClr val="accent1"/>
                </a:solidFill>
                <a:latin typeface="Source Sans Pro"/>
                <a:ea typeface="Source Sans Pro"/>
                <a:cs typeface="Source Sans Pro"/>
                <a:sym typeface="Source Sans Pro"/>
              </a:rPr>
              <a:t> : </a:t>
            </a:r>
            <a:endParaRPr u="sng">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Update policies and procedures. </a:t>
            </a:r>
            <a:endParaRPr>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b="1" lang="en">
                <a:solidFill>
                  <a:schemeClr val="accent1"/>
                </a:solidFill>
                <a:latin typeface="Source Sans Pro"/>
                <a:ea typeface="Source Sans Pro"/>
                <a:cs typeface="Source Sans Pro"/>
                <a:sym typeface="Source Sans Pro"/>
              </a:rPr>
              <a:t> </a:t>
            </a:r>
            <a:r>
              <a:rPr lang="en">
                <a:solidFill>
                  <a:schemeClr val="accent1"/>
                </a:solidFill>
                <a:latin typeface="Source Sans Pro"/>
                <a:ea typeface="Source Sans Pro"/>
                <a:cs typeface="Source Sans Pro"/>
                <a:sym typeface="Source Sans Pro"/>
              </a:rPr>
              <a:t>: Legal Office</a:t>
            </a:r>
            <a:endParaRPr sz="1200">
              <a:solidFill>
                <a:schemeClr val="accent1"/>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Clr>
                <a:schemeClr val="dk2"/>
              </a:buClr>
              <a:buSzPts val="1100"/>
              <a:buFont typeface="Arial"/>
              <a:buNone/>
            </a:pPr>
            <a:r>
              <a:rPr b="1" lang="en" sz="1500" u="sng">
                <a:solidFill>
                  <a:schemeClr val="accent1"/>
                </a:solidFill>
                <a:latin typeface="Source Sans Pro"/>
                <a:ea typeface="Source Sans Pro"/>
                <a:cs typeface="Source Sans Pro"/>
                <a:sym typeface="Source Sans Pro"/>
              </a:rPr>
              <a:t>Training : </a:t>
            </a:r>
            <a:endParaRPr u="sng">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Develop training  based on lessons learned.</a:t>
            </a:r>
            <a:endParaRPr>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b="1" lang="en">
                <a:solidFill>
                  <a:schemeClr val="accent1"/>
                </a:solidFill>
                <a:latin typeface="Source Sans Pro"/>
                <a:ea typeface="Source Sans Pro"/>
                <a:cs typeface="Source Sans Pro"/>
                <a:sym typeface="Source Sans Pro"/>
              </a:rPr>
              <a:t> </a:t>
            </a:r>
            <a:r>
              <a:rPr lang="en">
                <a:solidFill>
                  <a:schemeClr val="accent1"/>
                </a:solidFill>
                <a:latin typeface="Source Sans Pro"/>
                <a:ea typeface="Source Sans Pro"/>
                <a:cs typeface="Source Sans Pro"/>
                <a:sym typeface="Source Sans Pro"/>
              </a:rPr>
              <a:t>: Training Coordinator</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000">
              <a:solidFill>
                <a:schemeClr val="accent1"/>
              </a:solidFill>
              <a:latin typeface="Source Sans Pro"/>
              <a:ea typeface="Source Sans Pro"/>
              <a:cs typeface="Source Sans Pro"/>
              <a:sym typeface="Source Sans Pro"/>
            </a:endParaRPr>
          </a:p>
        </p:txBody>
      </p:sp>
      <p:sp>
        <p:nvSpPr>
          <p:cNvPr id="136" name="Google Shape;136;p23"/>
          <p:cNvSpPr/>
          <p:nvPr/>
        </p:nvSpPr>
        <p:spPr>
          <a:xfrm>
            <a:off x="0" y="0"/>
            <a:ext cx="9144000" cy="984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37" name="Google Shape;137;p23"/>
          <p:cNvSpPr txBox="1"/>
          <p:nvPr/>
        </p:nvSpPr>
        <p:spPr>
          <a:xfrm>
            <a:off x="178225" y="86025"/>
            <a:ext cx="74337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138" name="Google Shape;138;p23"/>
          <p:cNvSpPr txBox="1"/>
          <p:nvPr/>
        </p:nvSpPr>
        <p:spPr>
          <a:xfrm>
            <a:off x="239275" y="0"/>
            <a:ext cx="74847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Raleway"/>
                <a:ea typeface="Raleway"/>
                <a:cs typeface="Raleway"/>
                <a:sym typeface="Raleway"/>
              </a:rPr>
              <a:t>6.    Post incident analysis </a:t>
            </a:r>
            <a:endParaRPr b="1" sz="3000">
              <a:solidFill>
                <a:schemeClr val="lt1"/>
              </a:solidFill>
              <a:latin typeface="Raleway"/>
              <a:ea typeface="Raleway"/>
              <a:cs typeface="Raleway"/>
              <a:sym typeface="Raleway"/>
            </a:endParaRPr>
          </a:p>
          <a:p>
            <a:pPr indent="457200" lvl="0" marL="457200" rtl="0" algn="l">
              <a:spcBef>
                <a:spcPts val="0"/>
              </a:spcBef>
              <a:spcAft>
                <a:spcPts val="0"/>
              </a:spcAft>
              <a:buNone/>
            </a:pPr>
            <a:r>
              <a:rPr b="1" lang="en" sz="3000">
                <a:solidFill>
                  <a:schemeClr val="lt1"/>
                </a:solidFill>
                <a:latin typeface="Raleway"/>
                <a:ea typeface="Raleway"/>
                <a:cs typeface="Raleway"/>
                <a:sym typeface="Raleway"/>
              </a:rPr>
              <a:t>(Lessons Learned) </a:t>
            </a:r>
            <a:endParaRPr>
              <a:solidFill>
                <a:schemeClr val="accent1"/>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Documents Needed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5"/>
          <p:cNvPicPr preferRelativeResize="0"/>
          <p:nvPr/>
        </p:nvPicPr>
        <p:blipFill>
          <a:blip r:embed="rId3">
            <a:alphaModFix/>
          </a:blip>
          <a:stretch>
            <a:fillRect/>
          </a:stretch>
        </p:blipFill>
        <p:spPr>
          <a:xfrm>
            <a:off x="8133400" y="4189075"/>
            <a:ext cx="910875" cy="854900"/>
          </a:xfrm>
          <a:prstGeom prst="rect">
            <a:avLst/>
          </a:prstGeom>
          <a:noFill/>
          <a:ln>
            <a:noFill/>
          </a:ln>
        </p:spPr>
      </p:pic>
      <p:sp>
        <p:nvSpPr>
          <p:cNvPr id="149" name="Google Shape;149;p25"/>
          <p:cNvSpPr txBox="1"/>
          <p:nvPr/>
        </p:nvSpPr>
        <p:spPr>
          <a:xfrm>
            <a:off x="265725" y="-234975"/>
            <a:ext cx="8280300" cy="40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500">
              <a:solidFill>
                <a:schemeClr val="accent1"/>
              </a:solidFill>
              <a:latin typeface="Source Sans Pro"/>
              <a:ea typeface="Source Sans Pro"/>
              <a:cs typeface="Source Sans Pro"/>
              <a:sym typeface="Source Sans Pro"/>
            </a:endParaRPr>
          </a:p>
          <a:p>
            <a:pPr indent="-323850" lvl="0" marL="457200" rtl="0" algn="l">
              <a:spcBef>
                <a:spcPts val="0"/>
              </a:spcBef>
              <a:spcAft>
                <a:spcPts val="0"/>
              </a:spcAft>
              <a:buClr>
                <a:schemeClr val="accent1"/>
              </a:buClr>
              <a:buSzPts val="1500"/>
              <a:buFont typeface="Source Sans Pro"/>
              <a:buAutoNum type="arabicPeriod"/>
            </a:pPr>
            <a:r>
              <a:rPr b="1" lang="en" sz="1500">
                <a:solidFill>
                  <a:schemeClr val="accent1"/>
                </a:solidFill>
                <a:latin typeface="Source Sans Pro"/>
                <a:ea typeface="Source Sans Pro"/>
                <a:cs typeface="Source Sans Pro"/>
                <a:sym typeface="Source Sans Pro"/>
              </a:rPr>
              <a:t>Incident Response Policy</a:t>
            </a:r>
            <a:r>
              <a:rPr lang="en" sz="1500">
                <a:solidFill>
                  <a:schemeClr val="accent1"/>
                </a:solidFill>
                <a:latin typeface="Source Sans Pro"/>
                <a:ea typeface="Source Sans Pro"/>
                <a:cs typeface="Source Sans Pro"/>
                <a:sym typeface="Source Sans Pro"/>
              </a:rPr>
              <a:t>: </a:t>
            </a:r>
            <a:r>
              <a:rPr lang="en">
                <a:solidFill>
                  <a:schemeClr val="accent1"/>
                </a:solidFill>
                <a:latin typeface="Source Sans Pro"/>
                <a:ea typeface="Source Sans Pro"/>
                <a:cs typeface="Source Sans Pro"/>
                <a:sym typeface="Source Sans Pro"/>
              </a:rPr>
              <a:t>Defines how to manage security incidents, outlining objectives, scope, and team roles.</a:t>
            </a:r>
            <a:br>
              <a:rPr lang="en">
                <a:solidFill>
                  <a:schemeClr val="accent1"/>
                </a:solidFill>
                <a:latin typeface="Source Sans Pro"/>
                <a:ea typeface="Source Sans Pro"/>
                <a:cs typeface="Source Sans Pro"/>
                <a:sym typeface="Source Sans Pro"/>
              </a:rPr>
            </a:br>
            <a:endParaRPr>
              <a:solidFill>
                <a:schemeClr val="accent1"/>
              </a:solidFill>
              <a:latin typeface="Source Sans Pro"/>
              <a:ea typeface="Source Sans Pro"/>
              <a:cs typeface="Source Sans Pro"/>
              <a:sym typeface="Source Sans Pro"/>
            </a:endParaRPr>
          </a:p>
          <a:p>
            <a:pPr indent="-323850" lvl="0" marL="457200" rtl="0" algn="l">
              <a:spcBef>
                <a:spcPts val="0"/>
              </a:spcBef>
              <a:spcAft>
                <a:spcPts val="0"/>
              </a:spcAft>
              <a:buClr>
                <a:schemeClr val="accent1"/>
              </a:buClr>
              <a:buSzPts val="1500"/>
              <a:buFont typeface="Source Sans Pro"/>
              <a:buAutoNum type="arabicPeriod"/>
            </a:pPr>
            <a:r>
              <a:rPr b="1" lang="en" sz="1500">
                <a:solidFill>
                  <a:schemeClr val="accent1"/>
                </a:solidFill>
                <a:latin typeface="Source Sans Pro"/>
                <a:ea typeface="Source Sans Pro"/>
                <a:cs typeface="Source Sans Pro"/>
                <a:sym typeface="Source Sans Pro"/>
              </a:rPr>
              <a:t> Incident Response Procedures</a:t>
            </a:r>
            <a:r>
              <a:rPr lang="en" sz="1500">
                <a:solidFill>
                  <a:schemeClr val="accent1"/>
                </a:solidFill>
                <a:latin typeface="Source Sans Pro"/>
                <a:ea typeface="Source Sans Pro"/>
                <a:cs typeface="Source Sans Pro"/>
                <a:sym typeface="Source Sans Pro"/>
              </a:rPr>
              <a:t>: </a:t>
            </a:r>
            <a:r>
              <a:rPr lang="en">
                <a:solidFill>
                  <a:schemeClr val="accent1"/>
                </a:solidFill>
                <a:latin typeface="Source Sans Pro"/>
                <a:ea typeface="Source Sans Pro"/>
                <a:cs typeface="Source Sans Pro"/>
                <a:sym typeface="Source Sans Pro"/>
              </a:rPr>
              <a:t>Step-by-step guides for handling various cyber threats like malware, breaches, and phishing.</a:t>
            </a:r>
            <a:br>
              <a:rPr lang="en">
                <a:solidFill>
                  <a:schemeClr val="accent1"/>
                </a:solidFill>
                <a:latin typeface="Source Sans Pro"/>
                <a:ea typeface="Source Sans Pro"/>
                <a:cs typeface="Source Sans Pro"/>
                <a:sym typeface="Source Sans Pro"/>
              </a:rPr>
            </a:br>
            <a:endParaRPr sz="1700">
              <a:solidFill>
                <a:schemeClr val="accent1"/>
              </a:solidFill>
              <a:latin typeface="Source Sans Pro"/>
              <a:ea typeface="Source Sans Pro"/>
              <a:cs typeface="Source Sans Pro"/>
              <a:sym typeface="Source Sans Pro"/>
            </a:endParaRPr>
          </a:p>
          <a:p>
            <a:pPr indent="-323850" lvl="0" marL="457200" rtl="0" algn="l">
              <a:spcBef>
                <a:spcPts val="0"/>
              </a:spcBef>
              <a:spcAft>
                <a:spcPts val="0"/>
              </a:spcAft>
              <a:buClr>
                <a:schemeClr val="accent1"/>
              </a:buClr>
              <a:buSzPts val="1500"/>
              <a:buFont typeface="Source Sans Pro"/>
              <a:buAutoNum type="arabicPeriod"/>
            </a:pPr>
            <a:r>
              <a:rPr b="1" lang="en" sz="1500">
                <a:solidFill>
                  <a:schemeClr val="accent1"/>
                </a:solidFill>
                <a:latin typeface="Source Sans Pro"/>
                <a:ea typeface="Source Sans Pro"/>
                <a:cs typeface="Source Sans Pro"/>
                <a:sym typeface="Source Sans Pro"/>
              </a:rPr>
              <a:t>Contact Lists</a:t>
            </a:r>
            <a:r>
              <a:rPr lang="en" sz="1500">
                <a:solidFill>
                  <a:schemeClr val="accent1"/>
                </a:solidFill>
                <a:latin typeface="Source Sans Pro"/>
                <a:ea typeface="Source Sans Pro"/>
                <a:cs typeface="Source Sans Pro"/>
                <a:sym typeface="Source Sans Pro"/>
              </a:rPr>
              <a:t>:</a:t>
            </a:r>
            <a:r>
              <a:rPr lang="en" sz="1200">
                <a:solidFill>
                  <a:schemeClr val="accent1"/>
                </a:solidFill>
                <a:latin typeface="Source Sans Pro"/>
                <a:ea typeface="Source Sans Pro"/>
                <a:cs typeface="Source Sans Pro"/>
                <a:sym typeface="Source Sans Pro"/>
              </a:rPr>
              <a:t> </a:t>
            </a:r>
            <a:r>
              <a:rPr lang="en">
                <a:solidFill>
                  <a:schemeClr val="accent1"/>
                </a:solidFill>
                <a:latin typeface="Source Sans Pro"/>
                <a:ea typeface="Source Sans Pro"/>
                <a:cs typeface="Source Sans Pro"/>
                <a:sym typeface="Source Sans Pro"/>
              </a:rPr>
              <a:t>Lists of all internal and external contacts to be notified during an incident.</a:t>
            </a:r>
            <a:br>
              <a:rPr lang="en">
                <a:solidFill>
                  <a:schemeClr val="accent1"/>
                </a:solidFill>
                <a:latin typeface="Source Sans Pro"/>
                <a:ea typeface="Source Sans Pro"/>
                <a:cs typeface="Source Sans Pro"/>
                <a:sym typeface="Source Sans Pro"/>
              </a:rPr>
            </a:br>
            <a:endParaRPr sz="1700">
              <a:solidFill>
                <a:schemeClr val="accent1"/>
              </a:solidFill>
              <a:latin typeface="Source Sans Pro"/>
              <a:ea typeface="Source Sans Pro"/>
              <a:cs typeface="Source Sans Pro"/>
              <a:sym typeface="Source Sans Pro"/>
            </a:endParaRPr>
          </a:p>
          <a:p>
            <a:pPr indent="-323850" lvl="0" marL="457200" rtl="0" algn="l">
              <a:spcBef>
                <a:spcPts val="0"/>
              </a:spcBef>
              <a:spcAft>
                <a:spcPts val="0"/>
              </a:spcAft>
              <a:buClr>
                <a:schemeClr val="accent1"/>
              </a:buClr>
              <a:buSzPts val="1500"/>
              <a:buFont typeface="Source Sans Pro"/>
              <a:buAutoNum type="arabicPeriod"/>
            </a:pPr>
            <a:r>
              <a:rPr b="1" lang="en" sz="1500">
                <a:solidFill>
                  <a:schemeClr val="accent1"/>
                </a:solidFill>
                <a:latin typeface="Source Sans Pro"/>
                <a:ea typeface="Source Sans Pro"/>
                <a:cs typeface="Source Sans Pro"/>
                <a:sym typeface="Source Sans Pro"/>
              </a:rPr>
              <a:t>Communication Plan</a:t>
            </a:r>
            <a:r>
              <a:rPr lang="en" sz="1500">
                <a:solidFill>
                  <a:schemeClr val="accent1"/>
                </a:solidFill>
                <a:latin typeface="Source Sans Pro"/>
                <a:ea typeface="Source Sans Pro"/>
                <a:cs typeface="Source Sans Pro"/>
                <a:sym typeface="Source Sans Pro"/>
              </a:rPr>
              <a:t>: Instructions for incident-related communication, with notification templates for all stakeholders.</a:t>
            </a:r>
            <a:br>
              <a:rPr lang="en" sz="1500">
                <a:solidFill>
                  <a:schemeClr val="accent1"/>
                </a:solidFill>
                <a:latin typeface="Source Sans Pro"/>
                <a:ea typeface="Source Sans Pro"/>
                <a:cs typeface="Source Sans Pro"/>
                <a:sym typeface="Source Sans Pro"/>
              </a:rPr>
            </a:br>
            <a:endParaRPr sz="1500">
              <a:solidFill>
                <a:schemeClr val="accent1"/>
              </a:solidFill>
              <a:latin typeface="Source Sans Pro"/>
              <a:ea typeface="Source Sans Pro"/>
              <a:cs typeface="Source Sans Pro"/>
              <a:sym typeface="Source Sans Pro"/>
            </a:endParaRPr>
          </a:p>
          <a:p>
            <a:pPr indent="-323850" lvl="0" marL="457200" rtl="0" algn="l">
              <a:spcBef>
                <a:spcPts val="0"/>
              </a:spcBef>
              <a:spcAft>
                <a:spcPts val="0"/>
              </a:spcAft>
              <a:buClr>
                <a:schemeClr val="accent1"/>
              </a:buClr>
              <a:buSzPts val="1500"/>
              <a:buFont typeface="Source Sans Pro"/>
              <a:buAutoNum type="arabicPeriod"/>
            </a:pPr>
            <a:r>
              <a:rPr b="1" lang="en" sz="1500">
                <a:solidFill>
                  <a:schemeClr val="accent1"/>
                </a:solidFill>
                <a:latin typeface="Source Sans Pro"/>
                <a:ea typeface="Source Sans Pro"/>
                <a:cs typeface="Source Sans Pro"/>
                <a:sym typeface="Source Sans Pro"/>
              </a:rPr>
              <a:t>Incident Reporting Forms</a:t>
            </a:r>
            <a:r>
              <a:rPr lang="en" sz="1500">
                <a:solidFill>
                  <a:schemeClr val="accent1"/>
                </a:solidFill>
                <a:latin typeface="Source Sans Pro"/>
                <a:ea typeface="Source Sans Pro"/>
                <a:cs typeface="Source Sans Pro"/>
                <a:sym typeface="Source Sans Pro"/>
              </a:rPr>
              <a:t>: Templates for recording incident specifics, actions, and results for analysis and reporting.</a:t>
            </a:r>
            <a:br>
              <a:rPr lang="en" sz="1500">
                <a:solidFill>
                  <a:schemeClr val="accent1"/>
                </a:solidFill>
                <a:latin typeface="Source Sans Pro"/>
                <a:ea typeface="Source Sans Pro"/>
                <a:cs typeface="Source Sans Pro"/>
                <a:sym typeface="Source Sans Pro"/>
              </a:rPr>
            </a:br>
            <a:endParaRPr sz="1500">
              <a:solidFill>
                <a:schemeClr val="accent1"/>
              </a:solidFill>
              <a:latin typeface="Source Sans Pro"/>
              <a:ea typeface="Source Sans Pro"/>
              <a:cs typeface="Source Sans Pro"/>
              <a:sym typeface="Source Sans Pro"/>
            </a:endParaRPr>
          </a:p>
          <a:p>
            <a:pPr indent="-323850" lvl="0" marL="457200" rtl="0" algn="l">
              <a:spcBef>
                <a:spcPts val="0"/>
              </a:spcBef>
              <a:spcAft>
                <a:spcPts val="0"/>
              </a:spcAft>
              <a:buClr>
                <a:schemeClr val="accent1"/>
              </a:buClr>
              <a:buSzPts val="1500"/>
              <a:buFont typeface="Source Sans Pro"/>
              <a:buAutoNum type="arabicPeriod"/>
            </a:pPr>
            <a:r>
              <a:rPr b="1" lang="en" sz="1500">
                <a:solidFill>
                  <a:schemeClr val="accent1"/>
                </a:solidFill>
                <a:latin typeface="Source Sans Pro"/>
                <a:ea typeface="Source Sans Pro"/>
                <a:cs typeface="Source Sans Pro"/>
                <a:sym typeface="Source Sans Pro"/>
              </a:rPr>
              <a:t>Incident Recovery Plans</a:t>
            </a:r>
            <a:r>
              <a:rPr lang="en" sz="1500">
                <a:solidFill>
                  <a:schemeClr val="accent1"/>
                </a:solidFill>
                <a:latin typeface="Source Sans Pro"/>
                <a:ea typeface="Source Sans Pro"/>
                <a:cs typeface="Source Sans Pro"/>
                <a:sym typeface="Source Sans Pro"/>
              </a:rPr>
              <a:t>: Strategies for system and data restoration post-incident.</a:t>
            </a:r>
            <a:br>
              <a:rPr lang="en" sz="1500">
                <a:solidFill>
                  <a:schemeClr val="accent1"/>
                </a:solidFill>
                <a:latin typeface="Source Sans Pro"/>
                <a:ea typeface="Source Sans Pro"/>
                <a:cs typeface="Source Sans Pro"/>
                <a:sym typeface="Source Sans Pro"/>
              </a:rPr>
            </a:br>
            <a:endParaRPr sz="1500">
              <a:solidFill>
                <a:schemeClr val="accent1"/>
              </a:solidFill>
              <a:latin typeface="Source Sans Pro"/>
              <a:ea typeface="Source Sans Pro"/>
              <a:cs typeface="Source Sans Pro"/>
              <a:sym typeface="Source Sans Pro"/>
            </a:endParaRPr>
          </a:p>
          <a:p>
            <a:pPr indent="-323850" lvl="0" marL="457200" rtl="0" algn="l">
              <a:spcBef>
                <a:spcPts val="0"/>
              </a:spcBef>
              <a:spcAft>
                <a:spcPts val="0"/>
              </a:spcAft>
              <a:buClr>
                <a:schemeClr val="accent1"/>
              </a:buClr>
              <a:buSzPts val="1500"/>
              <a:buFont typeface="Source Sans Pro"/>
              <a:buAutoNum type="arabicPeriod"/>
            </a:pPr>
            <a:r>
              <a:rPr b="1" lang="en" sz="1500">
                <a:solidFill>
                  <a:schemeClr val="accent1"/>
                </a:solidFill>
                <a:latin typeface="Source Sans Pro"/>
                <a:ea typeface="Source Sans Pro"/>
                <a:cs typeface="Source Sans Pro"/>
                <a:sym typeface="Source Sans Pro"/>
              </a:rPr>
              <a:t>Lessons Learned Document</a:t>
            </a:r>
            <a:r>
              <a:rPr lang="en" sz="1500">
                <a:solidFill>
                  <a:schemeClr val="accent1"/>
                </a:solidFill>
                <a:latin typeface="Source Sans Pro"/>
                <a:ea typeface="Source Sans Pro"/>
                <a:cs typeface="Source Sans Pro"/>
                <a:sym typeface="Source Sans Pro"/>
              </a:rPr>
              <a:t>: Template for noting experiences, successes, failures, and improvement suggestions post-incident.</a:t>
            </a:r>
            <a:br>
              <a:rPr lang="en" sz="1500">
                <a:solidFill>
                  <a:schemeClr val="accent1"/>
                </a:solidFill>
                <a:latin typeface="Source Sans Pro"/>
                <a:ea typeface="Source Sans Pro"/>
                <a:cs typeface="Source Sans Pro"/>
                <a:sym typeface="Source Sans Pro"/>
              </a:rPr>
            </a:br>
            <a:endParaRPr sz="1500">
              <a:solidFill>
                <a:schemeClr val="accent1"/>
              </a:solidFill>
              <a:latin typeface="Source Sans Pro"/>
              <a:ea typeface="Source Sans Pro"/>
              <a:cs typeface="Source Sans Pro"/>
              <a:sym typeface="Source Sans Pro"/>
            </a:endParaRPr>
          </a:p>
          <a:p>
            <a:pPr indent="-323850" lvl="0" marL="457200" rtl="0" algn="l">
              <a:spcBef>
                <a:spcPts val="0"/>
              </a:spcBef>
              <a:spcAft>
                <a:spcPts val="0"/>
              </a:spcAft>
              <a:buClr>
                <a:schemeClr val="accent1"/>
              </a:buClr>
              <a:buSzPts val="1500"/>
              <a:buFont typeface="Source Sans Pro"/>
              <a:buAutoNum type="arabicPeriod"/>
            </a:pPr>
            <a:r>
              <a:rPr b="1" lang="en" sz="1500">
                <a:solidFill>
                  <a:schemeClr val="accent1"/>
                </a:solidFill>
                <a:latin typeface="Source Sans Pro"/>
                <a:ea typeface="Source Sans Pro"/>
                <a:cs typeface="Source Sans Pro"/>
                <a:sym typeface="Source Sans Pro"/>
              </a:rPr>
              <a:t>Training and Awareness Materials</a:t>
            </a:r>
            <a:r>
              <a:rPr lang="en" sz="1500">
                <a:solidFill>
                  <a:schemeClr val="accent1"/>
                </a:solidFill>
                <a:latin typeface="Source Sans Pro"/>
                <a:ea typeface="Source Sans Pro"/>
                <a:cs typeface="Source Sans Pro"/>
                <a:sym typeface="Source Sans Pro"/>
              </a:rPr>
              <a:t>: Resources and training for the Incident Response Team </a:t>
            </a:r>
            <a:br>
              <a:rPr lang="en" sz="1500">
                <a:solidFill>
                  <a:schemeClr val="accent1"/>
                </a:solidFill>
                <a:latin typeface="Source Sans Pro"/>
                <a:ea typeface="Source Sans Pro"/>
                <a:cs typeface="Source Sans Pro"/>
                <a:sym typeface="Source Sans Pro"/>
              </a:rPr>
            </a:br>
            <a:r>
              <a:rPr lang="en" sz="1500">
                <a:solidFill>
                  <a:schemeClr val="accent1"/>
                </a:solidFill>
                <a:latin typeface="Source Sans Pro"/>
                <a:ea typeface="Source Sans Pro"/>
                <a:cs typeface="Source Sans Pro"/>
                <a:sym typeface="Source Sans Pro"/>
              </a:rPr>
              <a:t>and the wider university to boost cybersecurity knowledge and readiness.</a:t>
            </a:r>
            <a:endParaRPr sz="1500">
              <a:solidFill>
                <a:schemeClr val="accent1"/>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t/>
            </a:r>
            <a:endParaRPr sz="1500">
              <a:solidFill>
                <a:schemeClr val="accent1"/>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t/>
            </a:r>
            <a:endParaRPr sz="1500">
              <a:solidFill>
                <a:schemeClr val="accent1"/>
              </a:solidFill>
              <a:latin typeface="Source Sans Pro"/>
              <a:ea typeface="Source Sans Pro"/>
              <a:cs typeface="Source Sans Pro"/>
              <a:sym typeface="Source Sans Pro"/>
            </a:endParaRPr>
          </a:p>
          <a:p>
            <a:pPr indent="0" lvl="0" marL="0" rtl="0" algn="l">
              <a:spcBef>
                <a:spcPts val="0"/>
              </a:spcBef>
              <a:spcAft>
                <a:spcPts val="0"/>
              </a:spcAft>
              <a:buNone/>
            </a:pPr>
            <a:r>
              <a:t/>
            </a:r>
            <a:endParaRPr sz="1500">
              <a:solidFill>
                <a:schemeClr val="accent1"/>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Training Requirements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7"/>
          <p:cNvPicPr preferRelativeResize="0"/>
          <p:nvPr/>
        </p:nvPicPr>
        <p:blipFill>
          <a:blip r:embed="rId3">
            <a:alphaModFix/>
          </a:blip>
          <a:stretch>
            <a:fillRect/>
          </a:stretch>
        </p:blipFill>
        <p:spPr>
          <a:xfrm>
            <a:off x="8133400" y="4189075"/>
            <a:ext cx="910875" cy="854900"/>
          </a:xfrm>
          <a:prstGeom prst="rect">
            <a:avLst/>
          </a:prstGeom>
          <a:noFill/>
          <a:ln>
            <a:noFill/>
          </a:ln>
        </p:spPr>
      </p:pic>
      <p:sp>
        <p:nvSpPr>
          <p:cNvPr id="160" name="Google Shape;160;p27"/>
          <p:cNvSpPr txBox="1"/>
          <p:nvPr/>
        </p:nvSpPr>
        <p:spPr>
          <a:xfrm>
            <a:off x="276200" y="503325"/>
            <a:ext cx="8280300" cy="4050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u="sng">
                <a:solidFill>
                  <a:schemeClr val="accent1"/>
                </a:solidFill>
                <a:latin typeface="Source Sans Pro"/>
                <a:ea typeface="Source Sans Pro"/>
                <a:cs typeface="Source Sans Pro"/>
                <a:sym typeface="Source Sans Pro"/>
              </a:rPr>
              <a:t>Staff and Professors</a:t>
            </a:r>
            <a:endParaRPr b="1" sz="1600" u="sng">
              <a:solidFill>
                <a:schemeClr val="accent1"/>
              </a:solidFill>
              <a:latin typeface="Source Sans Pro"/>
              <a:ea typeface="Source Sans Pro"/>
              <a:cs typeface="Source Sans Pro"/>
              <a:sym typeface="Source Sans Pro"/>
            </a:endParaRPr>
          </a:p>
          <a:p>
            <a:pPr indent="0" lvl="0" marL="0" rtl="0" algn="l">
              <a:lnSpc>
                <a:spcPct val="150000"/>
              </a:lnSpc>
              <a:spcBef>
                <a:spcPts val="0"/>
              </a:spcBef>
              <a:spcAft>
                <a:spcPts val="0"/>
              </a:spcAft>
              <a:buClr>
                <a:schemeClr val="dk2"/>
              </a:buClr>
              <a:buSzPts val="1100"/>
              <a:buFont typeface="Arial"/>
              <a:buNone/>
            </a:pPr>
            <a:r>
              <a:t/>
            </a:r>
            <a:endParaRPr b="1" u="sng">
              <a:solidFill>
                <a:schemeClr val="accent1"/>
              </a:solidFill>
              <a:latin typeface="Source Sans Pro"/>
              <a:ea typeface="Source Sans Pro"/>
              <a:cs typeface="Source Sans Pro"/>
              <a:sym typeface="Source Sans Pro"/>
            </a:endParaRPr>
          </a:p>
          <a:p>
            <a:pPr indent="-317500" lvl="0" marL="457200" rtl="0" algn="l">
              <a:lnSpc>
                <a:spcPct val="150000"/>
              </a:lnSpc>
              <a:spcBef>
                <a:spcPts val="0"/>
              </a:spcBef>
              <a:spcAft>
                <a:spcPts val="0"/>
              </a:spcAft>
              <a:buClr>
                <a:schemeClr val="accent1"/>
              </a:buClr>
              <a:buSzPts val="1400"/>
              <a:buFont typeface="Source Sans Pro"/>
              <a:buAutoNum type="arabicPeriod"/>
            </a:pPr>
            <a:r>
              <a:rPr b="1" lang="en" u="sng">
                <a:solidFill>
                  <a:schemeClr val="accent1"/>
                </a:solidFill>
                <a:latin typeface="Source Sans Pro"/>
                <a:ea typeface="Source Sans Pro"/>
                <a:cs typeface="Source Sans Pro"/>
                <a:sym typeface="Source Sans Pro"/>
              </a:rPr>
              <a:t>Cybersecurity Basics Workshop</a:t>
            </a:r>
            <a:r>
              <a:rPr lang="en">
                <a:solidFill>
                  <a:schemeClr val="accent1"/>
                </a:solidFill>
                <a:latin typeface="Source Sans Pro"/>
                <a:ea typeface="Source Sans Pro"/>
                <a:cs typeface="Source Sans Pro"/>
                <a:sym typeface="Source Sans Pro"/>
              </a:rPr>
              <a:t>: identifying phishing attempts, creating strong passwords, and securing personal and professional data.</a:t>
            </a:r>
            <a:endParaRPr>
              <a:solidFill>
                <a:schemeClr val="accent1"/>
              </a:solidFill>
              <a:latin typeface="Source Sans Pro"/>
              <a:ea typeface="Source Sans Pro"/>
              <a:cs typeface="Source Sans Pro"/>
              <a:sym typeface="Source Sans Pro"/>
            </a:endParaRPr>
          </a:p>
          <a:p>
            <a:pPr indent="-317500" lvl="0" marL="457200" rtl="0" algn="l">
              <a:lnSpc>
                <a:spcPct val="150000"/>
              </a:lnSpc>
              <a:spcBef>
                <a:spcPts val="0"/>
              </a:spcBef>
              <a:spcAft>
                <a:spcPts val="0"/>
              </a:spcAft>
              <a:buClr>
                <a:schemeClr val="accent1"/>
              </a:buClr>
              <a:buSzPts val="1400"/>
              <a:buFont typeface="Source Sans Pro"/>
              <a:buAutoNum type="arabicPeriod"/>
            </a:pPr>
            <a:r>
              <a:rPr b="1" lang="en" u="sng">
                <a:solidFill>
                  <a:schemeClr val="accent1"/>
                </a:solidFill>
                <a:latin typeface="Source Sans Pro"/>
                <a:ea typeface="Source Sans Pro"/>
                <a:cs typeface="Source Sans Pro"/>
                <a:sym typeface="Source Sans Pro"/>
              </a:rPr>
              <a:t>Advanced Cybersecurity Training</a:t>
            </a:r>
            <a:r>
              <a:rPr lang="en">
                <a:solidFill>
                  <a:schemeClr val="accent1"/>
                </a:solidFill>
                <a:latin typeface="Source Sans Pro"/>
                <a:ea typeface="Source Sans Pro"/>
                <a:cs typeface="Source Sans Pro"/>
                <a:sym typeface="Source Sans Pro"/>
              </a:rPr>
              <a:t>: offer in-depth training on network security, encryption, and incident response tactics.</a:t>
            </a:r>
            <a:endParaRPr>
              <a:solidFill>
                <a:schemeClr val="accent1"/>
              </a:solidFill>
              <a:latin typeface="Source Sans Pro"/>
              <a:ea typeface="Source Sans Pro"/>
              <a:cs typeface="Source Sans Pro"/>
              <a:sym typeface="Source Sans Pro"/>
            </a:endParaRPr>
          </a:p>
          <a:p>
            <a:pPr indent="-317500" lvl="0" marL="457200" rtl="0" algn="l">
              <a:lnSpc>
                <a:spcPct val="150000"/>
              </a:lnSpc>
              <a:spcBef>
                <a:spcPts val="0"/>
              </a:spcBef>
              <a:spcAft>
                <a:spcPts val="0"/>
              </a:spcAft>
              <a:buClr>
                <a:schemeClr val="accent1"/>
              </a:buClr>
              <a:buSzPts val="1400"/>
              <a:buFont typeface="Source Sans Pro"/>
              <a:buAutoNum type="arabicPeriod"/>
            </a:pPr>
            <a:r>
              <a:rPr b="1" lang="en" u="sng">
                <a:solidFill>
                  <a:schemeClr val="accent1"/>
                </a:solidFill>
                <a:latin typeface="Source Sans Pro"/>
                <a:ea typeface="Source Sans Pro"/>
                <a:cs typeface="Source Sans Pro"/>
                <a:sym typeface="Source Sans Pro"/>
              </a:rPr>
              <a:t>Simulation Exercises</a:t>
            </a:r>
            <a:r>
              <a:rPr lang="en">
                <a:solidFill>
                  <a:schemeClr val="accent1"/>
                </a:solidFill>
                <a:latin typeface="Source Sans Pro"/>
                <a:ea typeface="Source Sans Pro"/>
                <a:cs typeface="Source Sans Pro"/>
                <a:sym typeface="Source Sans Pro"/>
              </a:rPr>
              <a:t>: Conduct realistic cyber threat scenarios to practice detection, reporting, and response strategies. Eg: mock phishing emails or simulated ransomware attacks to see how well staff and professors adhere to protocols.</a:t>
            </a:r>
            <a:endParaRPr>
              <a:solidFill>
                <a:schemeClr val="accent1"/>
              </a:solidFill>
              <a:latin typeface="Source Sans Pro"/>
              <a:ea typeface="Source Sans Pro"/>
              <a:cs typeface="Source Sans Pro"/>
              <a:sym typeface="Source Sans Pro"/>
            </a:endParaRPr>
          </a:p>
          <a:p>
            <a:pPr indent="-317500" lvl="0" marL="457200" rtl="0" algn="l">
              <a:lnSpc>
                <a:spcPct val="150000"/>
              </a:lnSpc>
              <a:spcBef>
                <a:spcPts val="0"/>
              </a:spcBef>
              <a:spcAft>
                <a:spcPts val="0"/>
              </a:spcAft>
              <a:buClr>
                <a:schemeClr val="accent1"/>
              </a:buClr>
              <a:buSzPts val="1400"/>
              <a:buFont typeface="Source Sans Pro"/>
              <a:buAutoNum type="arabicPeriod"/>
            </a:pPr>
            <a:r>
              <a:rPr b="1" lang="en" u="sng">
                <a:solidFill>
                  <a:schemeClr val="accent1"/>
                </a:solidFill>
                <a:latin typeface="Source Sans Pro"/>
                <a:ea typeface="Source Sans Pro"/>
                <a:cs typeface="Source Sans Pro"/>
                <a:sym typeface="Source Sans Pro"/>
              </a:rPr>
              <a:t>Secure Research Practices</a:t>
            </a:r>
            <a:r>
              <a:rPr lang="en">
                <a:solidFill>
                  <a:schemeClr val="accent1"/>
                </a:solidFill>
                <a:latin typeface="Source Sans Pro"/>
                <a:ea typeface="Source Sans Pro"/>
                <a:cs typeface="Source Sans Pro"/>
                <a:sym typeface="Source Sans Pro"/>
              </a:rPr>
              <a:t>: Specialized training for professors involved in research to protect sensitive data and understand compliance with data protection laws relevant to their work.</a:t>
            </a:r>
            <a:endParaRPr>
              <a:solidFill>
                <a:schemeClr val="accent1"/>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8"/>
          <p:cNvPicPr preferRelativeResize="0"/>
          <p:nvPr/>
        </p:nvPicPr>
        <p:blipFill>
          <a:blip r:embed="rId3">
            <a:alphaModFix/>
          </a:blip>
          <a:stretch>
            <a:fillRect/>
          </a:stretch>
        </p:blipFill>
        <p:spPr>
          <a:xfrm>
            <a:off x="8133400" y="4189075"/>
            <a:ext cx="910875" cy="854900"/>
          </a:xfrm>
          <a:prstGeom prst="rect">
            <a:avLst/>
          </a:prstGeom>
          <a:noFill/>
          <a:ln>
            <a:noFill/>
          </a:ln>
        </p:spPr>
      </p:pic>
      <p:sp>
        <p:nvSpPr>
          <p:cNvPr id="166" name="Google Shape;166;p28"/>
          <p:cNvSpPr txBox="1"/>
          <p:nvPr/>
        </p:nvSpPr>
        <p:spPr>
          <a:xfrm>
            <a:off x="266975" y="138475"/>
            <a:ext cx="8271600" cy="4578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300">
              <a:solidFill>
                <a:schemeClr val="accent1"/>
              </a:solidFill>
              <a:latin typeface="Source Sans Pro"/>
              <a:ea typeface="Source Sans Pro"/>
              <a:cs typeface="Source Sans Pro"/>
              <a:sym typeface="Source Sans Pro"/>
            </a:endParaRPr>
          </a:p>
          <a:p>
            <a:pPr indent="0" lvl="0" marL="0" rtl="0" algn="l">
              <a:lnSpc>
                <a:spcPct val="150000"/>
              </a:lnSpc>
              <a:spcBef>
                <a:spcPts val="0"/>
              </a:spcBef>
              <a:spcAft>
                <a:spcPts val="0"/>
              </a:spcAft>
              <a:buNone/>
            </a:pPr>
            <a:r>
              <a:rPr b="1" lang="en" sz="1700" u="sng">
                <a:solidFill>
                  <a:schemeClr val="accent1"/>
                </a:solidFill>
                <a:latin typeface="Source Sans Pro"/>
                <a:ea typeface="Source Sans Pro"/>
                <a:cs typeface="Source Sans Pro"/>
                <a:sym typeface="Source Sans Pro"/>
              </a:rPr>
              <a:t>Students</a:t>
            </a:r>
            <a:endParaRPr b="1" sz="1700" u="sng">
              <a:solidFill>
                <a:schemeClr val="accent1"/>
              </a:solidFill>
              <a:latin typeface="Source Sans Pro"/>
              <a:ea typeface="Source Sans Pro"/>
              <a:cs typeface="Source Sans Pro"/>
              <a:sym typeface="Source Sans Pro"/>
            </a:endParaRPr>
          </a:p>
          <a:p>
            <a:pPr indent="0" lvl="0" marL="0" rtl="0" algn="l">
              <a:lnSpc>
                <a:spcPct val="150000"/>
              </a:lnSpc>
              <a:spcBef>
                <a:spcPts val="0"/>
              </a:spcBef>
              <a:spcAft>
                <a:spcPts val="0"/>
              </a:spcAft>
              <a:buClr>
                <a:schemeClr val="dk2"/>
              </a:buClr>
              <a:buSzPts val="1100"/>
              <a:buFont typeface="Arial"/>
              <a:buNone/>
            </a:pPr>
            <a:r>
              <a:t/>
            </a:r>
            <a:endParaRPr b="1" u="sng">
              <a:solidFill>
                <a:schemeClr val="accent1"/>
              </a:solidFill>
              <a:latin typeface="Source Sans Pro"/>
              <a:ea typeface="Source Sans Pro"/>
              <a:cs typeface="Source Sans Pro"/>
              <a:sym typeface="Source Sans Pro"/>
            </a:endParaRPr>
          </a:p>
          <a:p>
            <a:pPr indent="-317500" lvl="0" marL="457200" rtl="0" algn="l">
              <a:lnSpc>
                <a:spcPct val="150000"/>
              </a:lnSpc>
              <a:spcBef>
                <a:spcPts val="0"/>
              </a:spcBef>
              <a:spcAft>
                <a:spcPts val="0"/>
              </a:spcAft>
              <a:buClr>
                <a:schemeClr val="accent1"/>
              </a:buClr>
              <a:buSzPts val="1400"/>
              <a:buFont typeface="Source Sans Pro"/>
              <a:buAutoNum type="arabicPeriod"/>
            </a:pPr>
            <a:r>
              <a:rPr b="1" lang="en" u="sng">
                <a:solidFill>
                  <a:schemeClr val="accent1"/>
                </a:solidFill>
                <a:latin typeface="Source Sans Pro"/>
                <a:ea typeface="Source Sans Pro"/>
                <a:cs typeface="Source Sans Pro"/>
                <a:sym typeface="Source Sans Pro"/>
              </a:rPr>
              <a:t>Digital Citizenship Course</a:t>
            </a:r>
            <a:r>
              <a:rPr lang="en">
                <a:solidFill>
                  <a:schemeClr val="accent1"/>
                </a:solidFill>
                <a:latin typeface="Source Sans Pro"/>
                <a:ea typeface="Source Sans Pro"/>
                <a:cs typeface="Source Sans Pro"/>
                <a:sym typeface="Source Sans Pro"/>
              </a:rPr>
              <a:t>: Teach students about responsible internet use, including protecting personal information, recognizing unsafe online environments, and the importance of maintaining digital privacy.</a:t>
            </a:r>
            <a:endParaRPr>
              <a:solidFill>
                <a:schemeClr val="accent1"/>
              </a:solidFill>
              <a:latin typeface="Source Sans Pro"/>
              <a:ea typeface="Source Sans Pro"/>
              <a:cs typeface="Source Sans Pro"/>
              <a:sym typeface="Source Sans Pro"/>
            </a:endParaRPr>
          </a:p>
          <a:p>
            <a:pPr indent="-317500" lvl="0" marL="457200" rtl="0" algn="l">
              <a:lnSpc>
                <a:spcPct val="150000"/>
              </a:lnSpc>
              <a:spcBef>
                <a:spcPts val="0"/>
              </a:spcBef>
              <a:spcAft>
                <a:spcPts val="0"/>
              </a:spcAft>
              <a:buClr>
                <a:schemeClr val="accent1"/>
              </a:buClr>
              <a:buSzPts val="1400"/>
              <a:buFont typeface="Source Sans Pro"/>
              <a:buAutoNum type="arabicPeriod"/>
            </a:pPr>
            <a:r>
              <a:rPr b="1" lang="en" u="sng">
                <a:solidFill>
                  <a:schemeClr val="accent1"/>
                </a:solidFill>
                <a:latin typeface="Source Sans Pro"/>
                <a:ea typeface="Source Sans Pro"/>
                <a:cs typeface="Source Sans Pro"/>
                <a:sym typeface="Source Sans Pro"/>
              </a:rPr>
              <a:t>Interactive Cybersecurity Games and Quizzes</a:t>
            </a:r>
            <a:r>
              <a:rPr lang="en">
                <a:solidFill>
                  <a:schemeClr val="accent1"/>
                </a:solidFill>
                <a:latin typeface="Source Sans Pro"/>
                <a:ea typeface="Source Sans Pro"/>
                <a:cs typeface="Source Sans Pro"/>
                <a:sym typeface="Source Sans Pro"/>
              </a:rPr>
              <a:t>: Use engaging tools to teach students about cybersecurity. Games can simulate cyber security scenarios or test knowledge on how to react to potential threats.</a:t>
            </a:r>
            <a:endParaRPr>
              <a:solidFill>
                <a:schemeClr val="accent1"/>
              </a:solidFill>
              <a:latin typeface="Source Sans Pro"/>
              <a:ea typeface="Source Sans Pro"/>
              <a:cs typeface="Source Sans Pro"/>
              <a:sym typeface="Source Sans Pro"/>
            </a:endParaRPr>
          </a:p>
          <a:p>
            <a:pPr indent="-317500" lvl="0" marL="457200" rtl="0" algn="l">
              <a:lnSpc>
                <a:spcPct val="150000"/>
              </a:lnSpc>
              <a:spcBef>
                <a:spcPts val="0"/>
              </a:spcBef>
              <a:spcAft>
                <a:spcPts val="0"/>
              </a:spcAft>
              <a:buClr>
                <a:schemeClr val="accent1"/>
              </a:buClr>
              <a:buSzPts val="1400"/>
              <a:buFont typeface="Source Sans Pro"/>
              <a:buAutoNum type="arabicPeriod"/>
            </a:pPr>
            <a:r>
              <a:rPr b="1" lang="en" u="sng">
                <a:solidFill>
                  <a:schemeClr val="accent1"/>
                </a:solidFill>
                <a:latin typeface="Source Sans Pro"/>
                <a:ea typeface="Source Sans Pro"/>
                <a:cs typeface="Source Sans Pro"/>
                <a:sym typeface="Source Sans Pro"/>
              </a:rPr>
              <a:t>Social Media Safety Workshops</a:t>
            </a:r>
            <a:r>
              <a:rPr lang="en">
                <a:solidFill>
                  <a:schemeClr val="accent1"/>
                </a:solidFill>
                <a:latin typeface="Source Sans Pro"/>
                <a:ea typeface="Source Sans Pro"/>
                <a:cs typeface="Source Sans Pro"/>
                <a:sym typeface="Source Sans Pro"/>
              </a:rPr>
              <a:t>: Sessions focused on teaching students the importance of privacy settings, the risks of sharing personal information online, and how to identify and report cyberbullying.</a:t>
            </a:r>
            <a:endParaRPr>
              <a:solidFill>
                <a:schemeClr val="accent1"/>
              </a:solidFill>
              <a:latin typeface="Source Sans Pro"/>
              <a:ea typeface="Source Sans Pro"/>
              <a:cs typeface="Source Sans Pro"/>
              <a:sym typeface="Source Sans Pro"/>
            </a:endParaRPr>
          </a:p>
          <a:p>
            <a:pPr indent="-317500" lvl="0" marL="457200" rtl="0" algn="l">
              <a:lnSpc>
                <a:spcPct val="150000"/>
              </a:lnSpc>
              <a:spcBef>
                <a:spcPts val="0"/>
              </a:spcBef>
              <a:spcAft>
                <a:spcPts val="0"/>
              </a:spcAft>
              <a:buClr>
                <a:schemeClr val="accent1"/>
              </a:buClr>
              <a:buSzPts val="1400"/>
              <a:buFont typeface="Source Sans Pro"/>
              <a:buAutoNum type="arabicPeriod"/>
            </a:pPr>
            <a:r>
              <a:rPr b="1" lang="en" u="sng">
                <a:solidFill>
                  <a:schemeClr val="accent1"/>
                </a:solidFill>
                <a:latin typeface="Source Sans Pro"/>
                <a:ea typeface="Source Sans Pro"/>
                <a:cs typeface="Source Sans Pro"/>
                <a:sym typeface="Source Sans Pro"/>
              </a:rPr>
              <a:t>Cybersecurity Club or Group</a:t>
            </a:r>
            <a:r>
              <a:rPr lang="en">
                <a:solidFill>
                  <a:schemeClr val="accent1"/>
                </a:solidFill>
                <a:latin typeface="Source Sans Pro"/>
                <a:ea typeface="Source Sans Pro"/>
                <a:cs typeface="Source Sans Pro"/>
                <a:sym typeface="Source Sans Pro"/>
              </a:rPr>
              <a:t>: Establish a club that meets regularly to discuss current cybersecurity trends, share tips, and even compete in cybersecurity competitions.</a:t>
            </a:r>
            <a:endParaRPr>
              <a:solidFill>
                <a:schemeClr val="accent1"/>
              </a:solidFill>
              <a:latin typeface="Source Sans Pro"/>
              <a:ea typeface="Source Sans Pro"/>
              <a:cs typeface="Source Sans Pro"/>
              <a:sym typeface="Source Sans Pro"/>
            </a:endParaRPr>
          </a:p>
          <a:p>
            <a:pPr indent="0" lvl="0" marL="0" rtl="0" algn="l">
              <a:spcBef>
                <a:spcPts val="0"/>
              </a:spcBef>
              <a:spcAft>
                <a:spcPts val="0"/>
              </a:spcAft>
              <a:buClr>
                <a:schemeClr val="dk2"/>
              </a:buClr>
              <a:buSzPts val="1100"/>
              <a:buFont typeface="Arial"/>
              <a:buNone/>
            </a:pPr>
            <a:r>
              <a:t/>
            </a:r>
            <a:endParaRPr sz="1500">
              <a:solidFill>
                <a:schemeClr val="accent1"/>
              </a:solidFill>
              <a:latin typeface="Source Sans Pro"/>
              <a:ea typeface="Source Sans Pro"/>
              <a:cs typeface="Source Sans Pro"/>
              <a:sym typeface="Source Sans Pro"/>
            </a:endParaRPr>
          </a:p>
          <a:p>
            <a:pPr indent="0" lvl="0" marL="0" rtl="0" algn="l">
              <a:spcBef>
                <a:spcPts val="0"/>
              </a:spcBef>
              <a:spcAft>
                <a:spcPts val="0"/>
              </a:spcAft>
              <a:buNone/>
            </a:pPr>
            <a:r>
              <a:t/>
            </a:r>
            <a:endParaRPr sz="1500">
              <a:solidFill>
                <a:schemeClr val="accent1"/>
              </a:solidFill>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Roles and Responsibilities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107050" y="79550"/>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6666"/>
              <a:buFont typeface="Arial"/>
              <a:buNone/>
            </a:pPr>
            <a:r>
              <a:t/>
            </a:r>
            <a:endParaRPr>
              <a:solidFill>
                <a:schemeClr val="lt1"/>
              </a:solidFill>
            </a:endParaRPr>
          </a:p>
        </p:txBody>
      </p:sp>
      <p:sp>
        <p:nvSpPr>
          <p:cNvPr id="177" name="Google Shape;177;p30"/>
          <p:cNvSpPr txBox="1"/>
          <p:nvPr>
            <p:ph idx="1" type="body"/>
          </p:nvPr>
        </p:nvSpPr>
        <p:spPr>
          <a:xfrm>
            <a:off x="176925" y="1099150"/>
            <a:ext cx="8915400" cy="3395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b="1" sz="1300">
              <a:solidFill>
                <a:schemeClr val="accent1"/>
              </a:solidFill>
            </a:endParaRPr>
          </a:p>
          <a:p>
            <a:pPr indent="0" lvl="0" marL="0" rtl="0" algn="l">
              <a:lnSpc>
                <a:spcPct val="200000"/>
              </a:lnSpc>
              <a:spcBef>
                <a:spcPts val="1200"/>
              </a:spcBef>
              <a:spcAft>
                <a:spcPts val="0"/>
              </a:spcAft>
              <a:buNone/>
            </a:pPr>
            <a:r>
              <a:rPr b="1" lang="en" sz="1300">
                <a:solidFill>
                  <a:schemeClr val="accent1"/>
                </a:solidFill>
              </a:rPr>
              <a:t>Chief Information Security Officer (CISO): </a:t>
            </a:r>
            <a:endParaRPr b="1" sz="1300">
              <a:solidFill>
                <a:schemeClr val="accent1"/>
              </a:solidFill>
            </a:endParaRPr>
          </a:p>
          <a:p>
            <a:pPr indent="-311150" lvl="0" marL="457200" rtl="0" algn="l">
              <a:lnSpc>
                <a:spcPct val="200000"/>
              </a:lnSpc>
              <a:spcBef>
                <a:spcPts val="0"/>
              </a:spcBef>
              <a:spcAft>
                <a:spcPts val="0"/>
              </a:spcAft>
              <a:buClr>
                <a:schemeClr val="accent1"/>
              </a:buClr>
              <a:buSzPts val="1300"/>
              <a:buChar char="●"/>
            </a:pPr>
            <a:r>
              <a:rPr lang="en" sz="1300">
                <a:solidFill>
                  <a:schemeClr val="accent1"/>
                </a:solidFill>
              </a:rPr>
              <a:t>Strategic leader for cybersecurity within the university. Develops criteria for risk assessment and incident prioritization. Decides on the disclosure of incident details. Liaison for university executives and governance boards.</a:t>
            </a:r>
            <a:endParaRPr sz="1300">
              <a:solidFill>
                <a:schemeClr val="accent1"/>
              </a:solidFill>
            </a:endParaRPr>
          </a:p>
          <a:p>
            <a:pPr indent="0" lvl="0" marL="0" rtl="0" algn="l">
              <a:lnSpc>
                <a:spcPct val="200000"/>
              </a:lnSpc>
              <a:spcBef>
                <a:spcPts val="0"/>
              </a:spcBef>
              <a:spcAft>
                <a:spcPts val="0"/>
              </a:spcAft>
              <a:buNone/>
            </a:pPr>
            <a:r>
              <a:rPr b="1" lang="en" sz="1300">
                <a:solidFill>
                  <a:schemeClr val="accent1"/>
                </a:solidFill>
              </a:rPr>
              <a:t>Incident Response Coordinator and Team: </a:t>
            </a:r>
            <a:endParaRPr b="1" sz="1300">
              <a:solidFill>
                <a:schemeClr val="accent1"/>
              </a:solidFill>
            </a:endParaRPr>
          </a:p>
          <a:p>
            <a:pPr indent="-311150" lvl="0" marL="457200" rtl="0" algn="l">
              <a:lnSpc>
                <a:spcPct val="200000"/>
              </a:lnSpc>
              <a:spcBef>
                <a:spcPts val="0"/>
              </a:spcBef>
              <a:spcAft>
                <a:spcPts val="0"/>
              </a:spcAft>
              <a:buClr>
                <a:schemeClr val="accent1"/>
              </a:buClr>
              <a:buSzPts val="1300"/>
              <a:buChar char="●"/>
            </a:pPr>
            <a:r>
              <a:rPr lang="en" sz="1300">
                <a:solidFill>
                  <a:schemeClr val="accent1"/>
                </a:solidFill>
              </a:rPr>
              <a:t>The central unit that leads and coordinates the incident response across different departments. Manages the incident response plan, documentation, and incident logs. Oversees incident identification, confirmation, and impact assessment. Conducts periodic security audits.</a:t>
            </a:r>
            <a:endParaRPr sz="1300">
              <a:solidFill>
                <a:schemeClr val="accent1"/>
              </a:solidFill>
            </a:endParaRPr>
          </a:p>
        </p:txBody>
      </p:sp>
      <p:pic>
        <p:nvPicPr>
          <p:cNvPr id="178" name="Google Shape;178;p30"/>
          <p:cNvPicPr preferRelativeResize="0"/>
          <p:nvPr/>
        </p:nvPicPr>
        <p:blipFill>
          <a:blip r:embed="rId3">
            <a:alphaModFix/>
          </a:blip>
          <a:stretch>
            <a:fillRect/>
          </a:stretch>
        </p:blipFill>
        <p:spPr>
          <a:xfrm>
            <a:off x="8133400" y="4189075"/>
            <a:ext cx="910875" cy="854900"/>
          </a:xfrm>
          <a:prstGeom prst="rect">
            <a:avLst/>
          </a:prstGeom>
          <a:noFill/>
          <a:ln>
            <a:noFill/>
          </a:ln>
        </p:spPr>
      </p:pic>
      <p:sp>
        <p:nvSpPr>
          <p:cNvPr id="179" name="Google Shape;179;p30"/>
          <p:cNvSpPr/>
          <p:nvPr/>
        </p:nvSpPr>
        <p:spPr>
          <a:xfrm>
            <a:off x="-34600" y="-11525"/>
            <a:ext cx="9225900" cy="114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000">
              <a:solidFill>
                <a:schemeClr val="lt1"/>
              </a:solidFill>
              <a:latin typeface="Raleway"/>
              <a:ea typeface="Raleway"/>
              <a:cs typeface="Raleway"/>
              <a:sym typeface="Raleway"/>
            </a:endParaRPr>
          </a:p>
        </p:txBody>
      </p:sp>
      <p:sp>
        <p:nvSpPr>
          <p:cNvPr id="180" name="Google Shape;180;p30"/>
          <p:cNvSpPr txBox="1"/>
          <p:nvPr/>
        </p:nvSpPr>
        <p:spPr>
          <a:xfrm>
            <a:off x="189625" y="276750"/>
            <a:ext cx="69753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Raleway"/>
                <a:ea typeface="Raleway"/>
                <a:cs typeface="Raleway"/>
                <a:sym typeface="Raleway"/>
              </a:rPr>
              <a:t>Information Security Team</a:t>
            </a:r>
            <a:endParaRPr b="1" sz="3000">
              <a:solidFill>
                <a:schemeClr val="lt1"/>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idx="1" type="body"/>
          </p:nvPr>
        </p:nvSpPr>
        <p:spPr>
          <a:xfrm>
            <a:off x="290050" y="1039975"/>
            <a:ext cx="8154600" cy="3149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300">
              <a:solidFill>
                <a:schemeClr val="accent1"/>
              </a:solidFill>
            </a:endParaRPr>
          </a:p>
          <a:p>
            <a:pPr indent="0" lvl="0" marL="0" rtl="0" algn="l">
              <a:lnSpc>
                <a:spcPct val="150000"/>
              </a:lnSpc>
              <a:spcBef>
                <a:spcPts val="0"/>
              </a:spcBef>
              <a:spcAft>
                <a:spcPts val="0"/>
              </a:spcAft>
              <a:buNone/>
            </a:pPr>
            <a:r>
              <a:rPr b="1" lang="en" sz="1300">
                <a:solidFill>
                  <a:schemeClr val="accent1"/>
                </a:solidFill>
              </a:rPr>
              <a:t>Network security Team</a:t>
            </a:r>
            <a:endParaRPr b="1" sz="1300">
              <a:solidFill>
                <a:schemeClr val="accent1"/>
              </a:solidFill>
            </a:endParaRPr>
          </a:p>
          <a:p>
            <a:pPr indent="-311150" lvl="0" marL="457200" rtl="0" algn="l">
              <a:lnSpc>
                <a:spcPct val="150000"/>
              </a:lnSpc>
              <a:spcBef>
                <a:spcPts val="0"/>
              </a:spcBef>
              <a:spcAft>
                <a:spcPts val="0"/>
              </a:spcAft>
              <a:buClr>
                <a:schemeClr val="accent1"/>
              </a:buClr>
              <a:buSzPts val="1300"/>
              <a:buChar char="●"/>
            </a:pPr>
            <a:r>
              <a:rPr lang="en" sz="1300">
                <a:solidFill>
                  <a:schemeClr val="accent1"/>
                </a:solidFill>
              </a:rPr>
              <a:t>Monitors and secures the university's network infrastructure. Manages firewalls, intrusion detection systems, and other network defenses. Works closely with the incident response team during cyber incidents.</a:t>
            </a:r>
            <a:endParaRPr sz="1300">
              <a:solidFill>
                <a:schemeClr val="accent1"/>
              </a:solidFill>
            </a:endParaRPr>
          </a:p>
          <a:p>
            <a:pPr indent="0" lvl="0" marL="0" rtl="0" algn="l">
              <a:lnSpc>
                <a:spcPct val="150000"/>
              </a:lnSpc>
              <a:spcBef>
                <a:spcPts val="0"/>
              </a:spcBef>
              <a:spcAft>
                <a:spcPts val="0"/>
              </a:spcAft>
              <a:buNone/>
            </a:pPr>
            <a:r>
              <a:rPr b="1" lang="en" sz="1300">
                <a:solidFill>
                  <a:schemeClr val="accent1"/>
                </a:solidFill>
              </a:rPr>
              <a:t>Security Incident Response Team (SIRT):</a:t>
            </a:r>
            <a:r>
              <a:rPr lang="en" sz="1300">
                <a:solidFill>
                  <a:schemeClr val="accent1"/>
                </a:solidFill>
              </a:rPr>
              <a:t> </a:t>
            </a:r>
            <a:endParaRPr sz="1300">
              <a:solidFill>
                <a:schemeClr val="accent1"/>
              </a:solidFill>
            </a:endParaRPr>
          </a:p>
          <a:p>
            <a:pPr indent="-311150" lvl="0" marL="457200" rtl="0" algn="l">
              <a:lnSpc>
                <a:spcPct val="150000"/>
              </a:lnSpc>
              <a:spcBef>
                <a:spcPts val="0"/>
              </a:spcBef>
              <a:spcAft>
                <a:spcPts val="0"/>
              </a:spcAft>
              <a:buClr>
                <a:schemeClr val="accent1"/>
              </a:buClr>
              <a:buSzPts val="1300"/>
              <a:buChar char="●"/>
            </a:pPr>
            <a:r>
              <a:rPr lang="en" sz="1300">
                <a:solidFill>
                  <a:schemeClr val="accent1"/>
                </a:solidFill>
              </a:rPr>
              <a:t>The primary team responsible for immediate response to security incidents. Manages technical investigation, containment, eradication, and recovery from cybersecurity events. Coordinates with IT, network security, and external partners.</a:t>
            </a:r>
            <a:endParaRPr sz="1300">
              <a:solidFill>
                <a:schemeClr val="accent1"/>
              </a:solidFill>
            </a:endParaRPr>
          </a:p>
        </p:txBody>
      </p:sp>
      <p:pic>
        <p:nvPicPr>
          <p:cNvPr id="186" name="Google Shape;186;p31"/>
          <p:cNvPicPr preferRelativeResize="0"/>
          <p:nvPr/>
        </p:nvPicPr>
        <p:blipFill>
          <a:blip r:embed="rId3">
            <a:alphaModFix/>
          </a:blip>
          <a:stretch>
            <a:fillRect/>
          </a:stretch>
        </p:blipFill>
        <p:spPr>
          <a:xfrm>
            <a:off x="8133400" y="4189075"/>
            <a:ext cx="910875" cy="854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to hack Universities</a:t>
            </a:r>
            <a:r>
              <a:rPr lang="en"/>
              <a:t> </a:t>
            </a:r>
            <a:endParaRPr/>
          </a:p>
        </p:txBody>
      </p:sp>
      <p:sp>
        <p:nvSpPr>
          <p:cNvPr id="66" name="Google Shape;66;p14"/>
          <p:cNvSpPr txBox="1"/>
          <p:nvPr>
            <p:ph idx="1" type="body"/>
          </p:nvPr>
        </p:nvSpPr>
        <p:spPr>
          <a:xfrm>
            <a:off x="311700" y="110132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accent1"/>
              </a:buClr>
              <a:buSzPts val="1400"/>
              <a:buChar char="●"/>
            </a:pPr>
            <a:r>
              <a:rPr lang="en" sz="1400">
                <a:solidFill>
                  <a:schemeClr val="accent1"/>
                </a:solidFill>
              </a:rPr>
              <a:t>Private data of professor and student</a:t>
            </a:r>
            <a:endParaRPr sz="1400">
              <a:solidFill>
                <a:schemeClr val="accent1"/>
              </a:solidFill>
            </a:endParaRPr>
          </a:p>
          <a:p>
            <a:pPr indent="-317500" lvl="0" marL="457200" rtl="0" algn="l">
              <a:spcBef>
                <a:spcPts val="0"/>
              </a:spcBef>
              <a:spcAft>
                <a:spcPts val="0"/>
              </a:spcAft>
              <a:buClr>
                <a:schemeClr val="accent1"/>
              </a:buClr>
              <a:buSzPts val="1400"/>
              <a:buChar char="●"/>
            </a:pPr>
            <a:r>
              <a:rPr lang="en" sz="1400">
                <a:solidFill>
                  <a:schemeClr val="accent1"/>
                </a:solidFill>
              </a:rPr>
              <a:t>Limited security protections</a:t>
            </a:r>
            <a:endParaRPr sz="1400">
              <a:solidFill>
                <a:schemeClr val="accent1"/>
              </a:solidFill>
            </a:endParaRPr>
          </a:p>
          <a:p>
            <a:pPr indent="-317500" lvl="0" marL="457200" rtl="0" algn="l">
              <a:spcBef>
                <a:spcPts val="0"/>
              </a:spcBef>
              <a:spcAft>
                <a:spcPts val="0"/>
              </a:spcAft>
              <a:buClr>
                <a:schemeClr val="accent1"/>
              </a:buClr>
              <a:buSzPts val="1400"/>
              <a:buChar char="●"/>
            </a:pPr>
            <a:r>
              <a:rPr lang="en" sz="1400">
                <a:solidFill>
                  <a:schemeClr val="accent1"/>
                </a:solidFill>
              </a:rPr>
              <a:t>Value of .edu ids</a:t>
            </a:r>
            <a:endParaRPr sz="1400">
              <a:solidFill>
                <a:schemeClr val="accent1"/>
              </a:solidFill>
            </a:endParaRPr>
          </a:p>
          <a:p>
            <a:pPr indent="-317500" lvl="0" marL="457200" rtl="0" algn="l">
              <a:spcBef>
                <a:spcPts val="0"/>
              </a:spcBef>
              <a:spcAft>
                <a:spcPts val="0"/>
              </a:spcAft>
              <a:buClr>
                <a:schemeClr val="accent1"/>
              </a:buClr>
              <a:buSzPts val="1400"/>
              <a:buChar char="●"/>
            </a:pPr>
            <a:r>
              <a:rPr lang="en" sz="1400">
                <a:solidFill>
                  <a:schemeClr val="accent1"/>
                </a:solidFill>
              </a:rPr>
              <a:t>Some institutions have paid ransomware in past which acts as motivation for hackers : </a:t>
            </a:r>
            <a:endParaRPr sz="1400">
              <a:solidFill>
                <a:schemeClr val="accent1"/>
              </a:solidFill>
            </a:endParaRPr>
          </a:p>
          <a:p>
            <a:pPr indent="-317500" lvl="0" marL="457200" rtl="0" algn="l">
              <a:spcBef>
                <a:spcPts val="0"/>
              </a:spcBef>
              <a:spcAft>
                <a:spcPts val="0"/>
              </a:spcAft>
              <a:buClr>
                <a:schemeClr val="accent1"/>
              </a:buClr>
              <a:buSzPts val="1400"/>
              <a:buChar char="❖"/>
            </a:pPr>
            <a:r>
              <a:rPr lang="en" sz="1400" u="sng">
                <a:solidFill>
                  <a:schemeClr val="accent1"/>
                </a:solidFill>
              </a:rPr>
              <a:t>Lincoln College Ransomware Attack</a:t>
            </a:r>
            <a:r>
              <a:rPr lang="en" sz="1400">
                <a:solidFill>
                  <a:schemeClr val="accent1"/>
                </a:solidFill>
              </a:rPr>
              <a:t>: In 2022, Lincoln College suffered a ransomware attack that critically impacted its operational systems, contributing to the college's closure.</a:t>
            </a:r>
            <a:endParaRPr sz="1400">
              <a:solidFill>
                <a:schemeClr val="accent1"/>
              </a:solidFill>
            </a:endParaRPr>
          </a:p>
          <a:p>
            <a:pPr indent="-317500" lvl="0" marL="457200" rtl="0" algn="l">
              <a:spcBef>
                <a:spcPts val="0"/>
              </a:spcBef>
              <a:spcAft>
                <a:spcPts val="0"/>
              </a:spcAft>
              <a:buClr>
                <a:schemeClr val="accent1"/>
              </a:buClr>
              <a:buSzPts val="1400"/>
              <a:buChar char="❖"/>
            </a:pPr>
            <a:r>
              <a:rPr lang="en" sz="1400" u="sng">
                <a:solidFill>
                  <a:schemeClr val="accent1"/>
                </a:solidFill>
              </a:rPr>
              <a:t>Chegg Data Breach:</a:t>
            </a:r>
            <a:r>
              <a:rPr lang="en" sz="1400">
                <a:solidFill>
                  <a:schemeClr val="accent1"/>
                </a:solidFill>
              </a:rPr>
              <a:t> In 2018, Chegg, an online textbook rental service, experienced a data breach affecting 40 million customers, including leaked usernames and email addresses</a:t>
            </a:r>
            <a:r>
              <a:rPr lang="en" sz="1400">
                <a:solidFill>
                  <a:schemeClr val="accent1"/>
                </a:solidFill>
              </a:rPr>
              <a:t>.</a:t>
            </a:r>
            <a:endParaRPr sz="1400">
              <a:solidFill>
                <a:schemeClr val="accent1"/>
              </a:solidFill>
            </a:endParaRPr>
          </a:p>
          <a:p>
            <a:pPr indent="-317500" lvl="0" marL="457200" rtl="0" algn="l">
              <a:spcBef>
                <a:spcPts val="0"/>
              </a:spcBef>
              <a:spcAft>
                <a:spcPts val="0"/>
              </a:spcAft>
              <a:buClr>
                <a:schemeClr val="accent1"/>
              </a:buClr>
              <a:buSzPts val="1400"/>
              <a:buChar char="❖"/>
            </a:pPr>
            <a:r>
              <a:rPr lang="en" sz="1400" u="sng">
                <a:solidFill>
                  <a:schemeClr val="accent1"/>
                </a:solidFill>
              </a:rPr>
              <a:t>Australian Catholic University Phishing Attack</a:t>
            </a:r>
            <a:r>
              <a:rPr lang="en" sz="1400">
                <a:solidFill>
                  <a:schemeClr val="accent1"/>
                </a:solidFill>
              </a:rPr>
              <a:t>: In 2019, a phishing attack on the Australian Catholic University led to the theft of staff login credentials and sensitive information.</a:t>
            </a:r>
            <a:endParaRPr sz="1400">
              <a:solidFill>
                <a:schemeClr val="accent1"/>
              </a:solidFill>
            </a:endParaRPr>
          </a:p>
          <a:p>
            <a:pPr indent="-317500" lvl="0" marL="457200" rtl="0" algn="l">
              <a:spcBef>
                <a:spcPts val="0"/>
              </a:spcBef>
              <a:spcAft>
                <a:spcPts val="0"/>
              </a:spcAft>
              <a:buClr>
                <a:schemeClr val="accent1"/>
              </a:buClr>
              <a:buSzPts val="1400"/>
              <a:buChar char="❖"/>
            </a:pPr>
            <a:r>
              <a:rPr lang="en" sz="1400" u="sng">
                <a:solidFill>
                  <a:schemeClr val="accent1"/>
                </a:solidFill>
              </a:rPr>
              <a:t>NetWalker Ransomware Attacks</a:t>
            </a:r>
            <a:r>
              <a:rPr lang="en" sz="1400">
                <a:solidFill>
                  <a:schemeClr val="accent1"/>
                </a:solidFill>
              </a:rPr>
              <a:t>: In 2020, universities like Columbia University and the University of California, San Francisco, faced ransomware attacks, with UCSF paying $1.14 million in ransom.</a:t>
            </a:r>
            <a:endParaRPr sz="1400">
              <a:solidFill>
                <a:schemeClr val="accent1"/>
              </a:solidFill>
            </a:endParaRPr>
          </a:p>
        </p:txBody>
      </p:sp>
      <p:pic>
        <p:nvPicPr>
          <p:cNvPr id="67" name="Google Shape;67;p14"/>
          <p:cNvPicPr preferRelativeResize="0"/>
          <p:nvPr/>
        </p:nvPicPr>
        <p:blipFill>
          <a:blip r:embed="rId3">
            <a:alphaModFix/>
          </a:blip>
          <a:stretch>
            <a:fillRect/>
          </a:stretch>
        </p:blipFill>
        <p:spPr>
          <a:xfrm>
            <a:off x="8133400" y="4189075"/>
            <a:ext cx="910875" cy="8549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2" name="Google Shape;192;p32"/>
          <p:cNvSpPr txBox="1"/>
          <p:nvPr>
            <p:ph idx="1" type="body"/>
          </p:nvPr>
        </p:nvSpPr>
        <p:spPr>
          <a:xfrm>
            <a:off x="663525" y="1466225"/>
            <a:ext cx="7341900" cy="31455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2"/>
              </a:buClr>
              <a:buSzPct val="68750"/>
              <a:buFont typeface="Arial"/>
              <a:buNone/>
            </a:pPr>
            <a:r>
              <a:rPr b="1" lang="en" sz="1600">
                <a:solidFill>
                  <a:schemeClr val="dk2"/>
                </a:solidFill>
              </a:rPr>
              <a:t>IT Support services:</a:t>
            </a:r>
            <a:endParaRPr b="1" sz="1600">
              <a:solidFill>
                <a:schemeClr val="dk2"/>
              </a:solidFill>
            </a:endParaRPr>
          </a:p>
          <a:p>
            <a:pPr indent="-314960" lvl="0" marL="457200" rtl="0" algn="l">
              <a:lnSpc>
                <a:spcPct val="115000"/>
              </a:lnSpc>
              <a:spcBef>
                <a:spcPts val="1200"/>
              </a:spcBef>
              <a:spcAft>
                <a:spcPts val="0"/>
              </a:spcAft>
              <a:buClr>
                <a:schemeClr val="dk2"/>
              </a:buClr>
              <a:buSzPct val="100000"/>
              <a:buChar char="●"/>
            </a:pPr>
            <a:r>
              <a:rPr lang="en" sz="1600">
                <a:solidFill>
                  <a:schemeClr val="dk2"/>
                </a:solidFill>
              </a:rPr>
              <a:t>Manages access to IT systems and services for faculty, staff, and students. Implements patches, updates,  and other system maintenance tasks.</a:t>
            </a:r>
            <a:endParaRPr sz="1600">
              <a:solidFill>
                <a:schemeClr val="dk2"/>
              </a:solidFill>
            </a:endParaRPr>
          </a:p>
          <a:p>
            <a:pPr indent="0" lvl="0" marL="0" rtl="0" algn="l">
              <a:lnSpc>
                <a:spcPct val="115000"/>
              </a:lnSpc>
              <a:spcBef>
                <a:spcPts val="1200"/>
              </a:spcBef>
              <a:spcAft>
                <a:spcPts val="0"/>
              </a:spcAft>
              <a:buClr>
                <a:schemeClr val="dk2"/>
              </a:buClr>
              <a:buSzPct val="68750"/>
              <a:buFont typeface="Arial"/>
              <a:buNone/>
            </a:pPr>
            <a:r>
              <a:rPr b="1" lang="en" sz="1600">
                <a:solidFill>
                  <a:schemeClr val="dk2"/>
                </a:solidFill>
              </a:rPr>
              <a:t>Technical Partners</a:t>
            </a:r>
            <a:r>
              <a:rPr lang="en" sz="1600">
                <a:solidFill>
                  <a:schemeClr val="dk2"/>
                </a:solidFill>
              </a:rPr>
              <a:t>:</a:t>
            </a:r>
            <a:endParaRPr sz="1600">
              <a:solidFill>
                <a:schemeClr val="dk2"/>
              </a:solidFill>
            </a:endParaRPr>
          </a:p>
          <a:p>
            <a:pPr indent="-314960" lvl="0" marL="457200" rtl="0" algn="l">
              <a:lnSpc>
                <a:spcPct val="115000"/>
              </a:lnSpc>
              <a:spcBef>
                <a:spcPts val="1200"/>
              </a:spcBef>
              <a:spcAft>
                <a:spcPts val="0"/>
              </a:spcAft>
              <a:buClr>
                <a:schemeClr val="dk2"/>
              </a:buClr>
              <a:buSzPct val="100000"/>
              <a:buChar char="●"/>
            </a:pPr>
            <a:r>
              <a:rPr lang="en" sz="1600">
                <a:solidFill>
                  <a:schemeClr val="dk2"/>
                </a:solidFill>
              </a:rPr>
              <a:t>third-party systems used by the university. Collaborates with internal teams during a cyber incident.</a:t>
            </a:r>
            <a:endParaRPr sz="1600">
              <a:solidFill>
                <a:schemeClr val="dk2"/>
              </a:solidFill>
            </a:endParaRPr>
          </a:p>
          <a:p>
            <a:pPr indent="0" lvl="0" marL="0" rtl="0" algn="l">
              <a:lnSpc>
                <a:spcPct val="115000"/>
              </a:lnSpc>
              <a:spcBef>
                <a:spcPts val="1200"/>
              </a:spcBef>
              <a:spcAft>
                <a:spcPts val="0"/>
              </a:spcAft>
              <a:buClr>
                <a:schemeClr val="dk2"/>
              </a:buClr>
              <a:buSzPct val="68750"/>
              <a:buFont typeface="Arial"/>
              <a:buNone/>
            </a:pPr>
            <a:r>
              <a:rPr b="1" lang="en" sz="1600">
                <a:solidFill>
                  <a:schemeClr val="dk2"/>
                </a:solidFill>
              </a:rPr>
              <a:t>External Incident Response Consultants:</a:t>
            </a:r>
            <a:endParaRPr b="1" sz="1600">
              <a:solidFill>
                <a:schemeClr val="dk2"/>
              </a:solidFill>
            </a:endParaRPr>
          </a:p>
          <a:p>
            <a:pPr indent="-314960" lvl="0" marL="457200" rtl="0" algn="l">
              <a:lnSpc>
                <a:spcPct val="115000"/>
              </a:lnSpc>
              <a:spcBef>
                <a:spcPts val="1200"/>
              </a:spcBef>
              <a:spcAft>
                <a:spcPts val="0"/>
              </a:spcAft>
              <a:buClr>
                <a:schemeClr val="dk2"/>
              </a:buClr>
              <a:buSzPct val="100000"/>
              <a:buChar char="●"/>
            </a:pPr>
            <a:r>
              <a:rPr lang="en" sz="1600">
                <a:solidFill>
                  <a:schemeClr val="dk2"/>
                </a:solidFill>
              </a:rPr>
              <a:t>Works with the internal incident response team to manage and mitigate risks. Provides expertise and support during an  incident.</a:t>
            </a:r>
            <a:endParaRPr sz="1600">
              <a:solidFill>
                <a:schemeClr val="dk2"/>
              </a:solidFill>
            </a:endParaRPr>
          </a:p>
          <a:p>
            <a:pPr indent="0" lvl="0" marL="0" rtl="0" algn="l">
              <a:spcBef>
                <a:spcPts val="1200"/>
              </a:spcBef>
              <a:spcAft>
                <a:spcPts val="1200"/>
              </a:spcAft>
              <a:buNone/>
            </a:pPr>
            <a:r>
              <a:t/>
            </a:r>
            <a:endParaRPr>
              <a:solidFill>
                <a:schemeClr val="dk2"/>
              </a:solidFill>
            </a:endParaRPr>
          </a:p>
        </p:txBody>
      </p:sp>
      <p:sp>
        <p:nvSpPr>
          <p:cNvPr id="193" name="Google Shape;193;p32"/>
          <p:cNvSpPr/>
          <p:nvPr/>
        </p:nvSpPr>
        <p:spPr>
          <a:xfrm>
            <a:off x="-34600" y="-11525"/>
            <a:ext cx="9225900" cy="114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94" name="Google Shape;194;p32"/>
          <p:cNvSpPr txBox="1"/>
          <p:nvPr>
            <p:ph type="title"/>
          </p:nvPr>
        </p:nvSpPr>
        <p:spPr>
          <a:xfrm>
            <a:off x="380875" y="2835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IT Operation Team</a:t>
            </a:r>
            <a:endParaRPr>
              <a:solidFill>
                <a:schemeClr val="lt1"/>
              </a:solidFill>
            </a:endParaRPr>
          </a:p>
        </p:txBody>
      </p:sp>
      <p:pic>
        <p:nvPicPr>
          <p:cNvPr id="195" name="Google Shape;195;p32"/>
          <p:cNvPicPr preferRelativeResize="0"/>
          <p:nvPr/>
        </p:nvPicPr>
        <p:blipFill>
          <a:blip r:embed="rId3">
            <a:alphaModFix/>
          </a:blip>
          <a:stretch>
            <a:fillRect/>
          </a:stretch>
        </p:blipFill>
        <p:spPr>
          <a:xfrm>
            <a:off x="8133400" y="4189075"/>
            <a:ext cx="910875" cy="854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1" name="Google Shape;201;p33"/>
          <p:cNvSpPr txBox="1"/>
          <p:nvPr>
            <p:ph idx="1" type="body"/>
          </p:nvPr>
        </p:nvSpPr>
        <p:spPr>
          <a:xfrm>
            <a:off x="620750" y="1594625"/>
            <a:ext cx="7249800" cy="298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dk2"/>
                </a:solidFill>
              </a:rPr>
              <a:t>University Legal Counsel: </a:t>
            </a:r>
            <a:endParaRPr b="1" sz="1400">
              <a:solidFill>
                <a:schemeClr val="dk2"/>
              </a:solidFill>
            </a:endParaRPr>
          </a:p>
          <a:p>
            <a:pPr indent="-317500" lvl="0" marL="457200" rtl="0" algn="l">
              <a:lnSpc>
                <a:spcPct val="100000"/>
              </a:lnSpc>
              <a:spcBef>
                <a:spcPts val="1200"/>
              </a:spcBef>
              <a:spcAft>
                <a:spcPts val="0"/>
              </a:spcAft>
              <a:buClr>
                <a:schemeClr val="dk2"/>
              </a:buClr>
              <a:buSzPts val="1400"/>
              <a:buChar char="●"/>
            </a:pPr>
            <a:r>
              <a:rPr lang="en" sz="1400">
                <a:solidFill>
                  <a:schemeClr val="dk2"/>
                </a:solidFill>
              </a:rPr>
              <a:t>Advice on legal obligations related to cyber incidents. Coordinates with law enforcement and ensures monitoring  activities are compliant</a:t>
            </a:r>
            <a:endParaRPr sz="1400">
              <a:solidFill>
                <a:schemeClr val="dk2"/>
              </a:solidFill>
            </a:endParaRPr>
          </a:p>
          <a:p>
            <a:pPr indent="0" lvl="0" marL="0" rtl="0" algn="l">
              <a:lnSpc>
                <a:spcPct val="100000"/>
              </a:lnSpc>
              <a:spcBef>
                <a:spcPts val="1200"/>
              </a:spcBef>
              <a:spcAft>
                <a:spcPts val="0"/>
              </a:spcAft>
              <a:buNone/>
            </a:pPr>
            <a:r>
              <a:rPr b="1" lang="en" sz="1400">
                <a:solidFill>
                  <a:schemeClr val="dk2"/>
                </a:solidFill>
              </a:rPr>
              <a:t>Compliance Office: </a:t>
            </a:r>
            <a:endParaRPr b="1" sz="1400">
              <a:solidFill>
                <a:schemeClr val="dk2"/>
              </a:solidFill>
            </a:endParaRPr>
          </a:p>
          <a:p>
            <a:pPr indent="-317500" lvl="0" marL="457200" rtl="0" algn="l">
              <a:lnSpc>
                <a:spcPct val="100000"/>
              </a:lnSpc>
              <a:spcBef>
                <a:spcPts val="1200"/>
              </a:spcBef>
              <a:spcAft>
                <a:spcPts val="0"/>
              </a:spcAft>
              <a:buClr>
                <a:schemeClr val="dk2"/>
              </a:buClr>
              <a:buSzPts val="1400"/>
              <a:buChar char="●"/>
            </a:pPr>
            <a:r>
              <a:rPr lang="en" sz="1400">
                <a:solidFill>
                  <a:schemeClr val="dk2"/>
                </a:solidFill>
              </a:rPr>
              <a:t>Communicates with regulators and ensures adherence to reporting obligations.</a:t>
            </a:r>
            <a:endParaRPr sz="1400">
              <a:solidFill>
                <a:schemeClr val="dk2"/>
              </a:solidFill>
            </a:endParaRPr>
          </a:p>
          <a:p>
            <a:pPr indent="0" lvl="0" marL="0" rtl="0" algn="l">
              <a:lnSpc>
                <a:spcPct val="100000"/>
              </a:lnSpc>
              <a:spcBef>
                <a:spcPts val="1200"/>
              </a:spcBef>
              <a:spcAft>
                <a:spcPts val="0"/>
              </a:spcAft>
              <a:buNone/>
            </a:pPr>
            <a:r>
              <a:rPr b="1" lang="en" sz="1400">
                <a:solidFill>
                  <a:schemeClr val="dk2"/>
                </a:solidFill>
              </a:rPr>
              <a:t>Registrar’s Office:</a:t>
            </a:r>
            <a:endParaRPr b="1" sz="1400">
              <a:solidFill>
                <a:schemeClr val="dk2"/>
              </a:solidFill>
            </a:endParaRPr>
          </a:p>
          <a:p>
            <a:pPr indent="-317500" lvl="0" marL="457200" rtl="0" algn="l">
              <a:lnSpc>
                <a:spcPct val="100000"/>
              </a:lnSpc>
              <a:spcBef>
                <a:spcPts val="1200"/>
              </a:spcBef>
              <a:spcAft>
                <a:spcPts val="0"/>
              </a:spcAft>
              <a:buClr>
                <a:schemeClr val="dk2"/>
              </a:buClr>
              <a:buSzPts val="1400"/>
              <a:buChar char="●"/>
            </a:pPr>
            <a:r>
              <a:rPr lang="en" sz="1400">
                <a:solidFill>
                  <a:schemeClr val="dk2"/>
                </a:solidFill>
              </a:rPr>
              <a:t> Manages student privacy concerns and communications related to breaches of student data.</a:t>
            </a:r>
            <a:endParaRPr sz="1400">
              <a:solidFill>
                <a:schemeClr val="dk2"/>
              </a:solidFill>
            </a:endParaRPr>
          </a:p>
          <a:p>
            <a:pPr indent="0" lvl="0" marL="0" rtl="0" algn="l">
              <a:lnSpc>
                <a:spcPct val="100000"/>
              </a:lnSpc>
              <a:spcBef>
                <a:spcPts val="1200"/>
              </a:spcBef>
              <a:spcAft>
                <a:spcPts val="1200"/>
              </a:spcAft>
              <a:buNone/>
            </a:pPr>
            <a:r>
              <a:t/>
            </a:r>
            <a:endParaRPr sz="1400"/>
          </a:p>
        </p:txBody>
      </p:sp>
      <p:sp>
        <p:nvSpPr>
          <p:cNvPr id="202" name="Google Shape;202;p33"/>
          <p:cNvSpPr/>
          <p:nvPr/>
        </p:nvSpPr>
        <p:spPr>
          <a:xfrm>
            <a:off x="-34600" y="-11525"/>
            <a:ext cx="9225900" cy="114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203" name="Google Shape;203;p33"/>
          <p:cNvSpPr txBox="1"/>
          <p:nvPr>
            <p:ph type="title"/>
          </p:nvPr>
        </p:nvSpPr>
        <p:spPr>
          <a:xfrm>
            <a:off x="380875" y="2835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Compliance</a:t>
            </a:r>
            <a:endParaRPr>
              <a:solidFill>
                <a:schemeClr val="lt1"/>
              </a:solidFill>
            </a:endParaRPr>
          </a:p>
        </p:txBody>
      </p:sp>
      <p:pic>
        <p:nvPicPr>
          <p:cNvPr id="204" name="Google Shape;204;p33"/>
          <p:cNvPicPr preferRelativeResize="0"/>
          <p:nvPr/>
        </p:nvPicPr>
        <p:blipFill>
          <a:blip r:embed="rId3">
            <a:alphaModFix/>
          </a:blip>
          <a:stretch>
            <a:fillRect/>
          </a:stretch>
        </p:blipFill>
        <p:spPr>
          <a:xfrm>
            <a:off x="8133400" y="4189075"/>
            <a:ext cx="910875" cy="854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p:nvPr/>
        </p:nvSpPr>
        <p:spPr>
          <a:xfrm>
            <a:off x="-34600" y="-11525"/>
            <a:ext cx="9225900" cy="1141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210" name="Google Shape;210;p34"/>
          <p:cNvSpPr txBox="1"/>
          <p:nvPr>
            <p:ph type="title"/>
          </p:nvPr>
        </p:nvSpPr>
        <p:spPr>
          <a:xfrm>
            <a:off x="380875" y="2835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solidFill>
                  <a:schemeClr val="lt1"/>
                </a:solidFill>
              </a:rPr>
              <a:t>Communication </a:t>
            </a:r>
            <a:endParaRPr>
              <a:solidFill>
                <a:schemeClr val="lt1"/>
              </a:solidFill>
            </a:endParaRPr>
          </a:p>
          <a:p>
            <a:pPr indent="0" lvl="0" marL="0" rtl="0" algn="l">
              <a:spcBef>
                <a:spcPts val="0"/>
              </a:spcBef>
              <a:spcAft>
                <a:spcPts val="0"/>
              </a:spcAft>
              <a:buNone/>
            </a:pPr>
            <a:r>
              <a:t/>
            </a:r>
            <a:endParaRPr/>
          </a:p>
        </p:txBody>
      </p:sp>
      <p:sp>
        <p:nvSpPr>
          <p:cNvPr id="211" name="Google Shape;211;p34"/>
          <p:cNvSpPr txBox="1"/>
          <p:nvPr>
            <p:ph idx="1" type="body"/>
          </p:nvPr>
        </p:nvSpPr>
        <p:spPr>
          <a:xfrm>
            <a:off x="660925" y="1464625"/>
            <a:ext cx="7527300" cy="3275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500">
                <a:solidFill>
                  <a:schemeClr val="dk2"/>
                </a:solidFill>
              </a:rPr>
              <a:t>Public Affairs Office/ Communication Office: </a:t>
            </a:r>
            <a:endParaRPr b="1" sz="1500">
              <a:solidFill>
                <a:schemeClr val="dk2"/>
              </a:solidFill>
            </a:endParaRPr>
          </a:p>
          <a:p>
            <a:pPr indent="-317500" lvl="0" marL="457200" rtl="0" algn="l">
              <a:lnSpc>
                <a:spcPct val="115000"/>
              </a:lnSpc>
              <a:spcBef>
                <a:spcPts val="0"/>
              </a:spcBef>
              <a:spcAft>
                <a:spcPts val="0"/>
              </a:spcAft>
              <a:buClr>
                <a:schemeClr val="dk2"/>
              </a:buClr>
              <a:buSzPts val="1400"/>
              <a:buChar char="●"/>
            </a:pPr>
            <a:r>
              <a:rPr lang="en" sz="1400">
                <a:solidFill>
                  <a:schemeClr val="dk2"/>
                </a:solidFill>
              </a:rPr>
              <a:t>Handles external communications with stakeholders, press releases, and public statements. Maintains a crisis communication plan.</a:t>
            </a:r>
            <a:endParaRPr sz="1400">
              <a:solidFill>
                <a:schemeClr val="dk2"/>
              </a:solidFill>
            </a:endParaRPr>
          </a:p>
          <a:p>
            <a:pPr indent="0" lvl="0" marL="0" rtl="0" algn="l">
              <a:lnSpc>
                <a:spcPct val="115000"/>
              </a:lnSpc>
              <a:spcBef>
                <a:spcPts val="0"/>
              </a:spcBef>
              <a:spcAft>
                <a:spcPts val="0"/>
              </a:spcAft>
              <a:buNone/>
            </a:pPr>
            <a:r>
              <a:t/>
            </a:r>
            <a:endParaRPr b="1" sz="1400">
              <a:solidFill>
                <a:schemeClr val="dk2"/>
              </a:solidFill>
            </a:endParaRPr>
          </a:p>
          <a:p>
            <a:pPr indent="0" lvl="0" marL="0" rtl="0" algn="l">
              <a:lnSpc>
                <a:spcPct val="115000"/>
              </a:lnSpc>
              <a:spcBef>
                <a:spcPts val="0"/>
              </a:spcBef>
              <a:spcAft>
                <a:spcPts val="0"/>
              </a:spcAft>
              <a:buNone/>
            </a:pPr>
            <a:r>
              <a:rPr b="1" lang="en" sz="1400">
                <a:solidFill>
                  <a:schemeClr val="dk2"/>
                </a:solidFill>
              </a:rPr>
              <a:t>Digital Communications Team: </a:t>
            </a:r>
            <a:endParaRPr b="1" sz="1400">
              <a:solidFill>
                <a:schemeClr val="dk2"/>
              </a:solidFill>
            </a:endParaRPr>
          </a:p>
          <a:p>
            <a:pPr indent="-317500" lvl="0" marL="457200" rtl="0" algn="l">
              <a:lnSpc>
                <a:spcPct val="115000"/>
              </a:lnSpc>
              <a:spcBef>
                <a:spcPts val="0"/>
              </a:spcBef>
              <a:spcAft>
                <a:spcPts val="0"/>
              </a:spcAft>
              <a:buClr>
                <a:schemeClr val="dk2"/>
              </a:buClr>
              <a:buSzPts val="1400"/>
              <a:buChar char="●"/>
            </a:pPr>
            <a:r>
              <a:rPr lang="en" sz="1400">
                <a:solidFill>
                  <a:schemeClr val="dk2"/>
                </a:solidFill>
              </a:rPr>
              <a:t>Updates the university community via official websites, emails,  and social media. Monitors online channels for feedback and questions. </a:t>
            </a:r>
            <a:endParaRPr sz="1400">
              <a:solidFill>
                <a:schemeClr val="dk2"/>
              </a:solidFill>
            </a:endParaRPr>
          </a:p>
          <a:p>
            <a:pPr indent="0" lvl="0" marL="0" rtl="0" algn="l">
              <a:lnSpc>
                <a:spcPct val="115000"/>
              </a:lnSpc>
              <a:spcBef>
                <a:spcPts val="0"/>
              </a:spcBef>
              <a:spcAft>
                <a:spcPts val="0"/>
              </a:spcAft>
              <a:buNone/>
            </a:pPr>
            <a:r>
              <a:t/>
            </a:r>
            <a:endParaRPr sz="1400">
              <a:solidFill>
                <a:schemeClr val="dk2"/>
              </a:solidFill>
            </a:endParaRPr>
          </a:p>
          <a:p>
            <a:pPr indent="0" lvl="0" marL="0" rtl="0" algn="l">
              <a:spcBef>
                <a:spcPts val="0"/>
              </a:spcBef>
              <a:spcAft>
                <a:spcPts val="0"/>
              </a:spcAft>
              <a:buNone/>
            </a:pPr>
            <a:r>
              <a:rPr b="1" lang="en" sz="1400">
                <a:solidFill>
                  <a:schemeClr val="dk2"/>
                </a:solidFill>
              </a:rPr>
              <a:t>IT Helpdesk</a:t>
            </a:r>
            <a:r>
              <a:rPr lang="en" sz="1400">
                <a:solidFill>
                  <a:schemeClr val="dk2"/>
                </a:solidFill>
              </a:rPr>
              <a:t>: </a:t>
            </a:r>
            <a:endParaRPr sz="1400">
              <a:solidFill>
                <a:schemeClr val="dk2"/>
              </a:solidFill>
            </a:endParaRPr>
          </a:p>
          <a:p>
            <a:pPr indent="-317500" lvl="0" marL="457200" rtl="0" algn="l">
              <a:spcBef>
                <a:spcPts val="1200"/>
              </a:spcBef>
              <a:spcAft>
                <a:spcPts val="0"/>
              </a:spcAft>
              <a:buClr>
                <a:schemeClr val="dk2"/>
              </a:buClr>
              <a:buSzPts val="1400"/>
              <a:buChar char="●"/>
            </a:pPr>
            <a:r>
              <a:rPr lang="en" sz="1400">
                <a:solidFill>
                  <a:schemeClr val="dk2"/>
                </a:solidFill>
              </a:rPr>
              <a:t>Provides guidance to the university community during an incident on necessary precautions and changes,  such as software updates or password resets.</a:t>
            </a:r>
            <a:endParaRPr sz="1400">
              <a:solidFill>
                <a:schemeClr val="dk2"/>
              </a:solidFill>
            </a:endParaRPr>
          </a:p>
        </p:txBody>
      </p:sp>
      <p:pic>
        <p:nvPicPr>
          <p:cNvPr id="212" name="Google Shape;212;p34"/>
          <p:cNvPicPr preferRelativeResize="0"/>
          <p:nvPr/>
        </p:nvPicPr>
        <p:blipFill>
          <a:blip r:embed="rId3">
            <a:alphaModFix/>
          </a:blip>
          <a:stretch>
            <a:fillRect/>
          </a:stretch>
        </p:blipFill>
        <p:spPr>
          <a:xfrm>
            <a:off x="8133400" y="4189075"/>
            <a:ext cx="910875" cy="854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p:nvPr/>
        </p:nvSpPr>
        <p:spPr>
          <a:xfrm>
            <a:off x="518975" y="751675"/>
            <a:ext cx="2433300" cy="3378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Acknowledgment of Challenges:</a:t>
            </a:r>
            <a:endParaRPr b="1">
              <a:solidFill>
                <a:schemeClr val="lt1"/>
              </a:solidFill>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t/>
            </a:r>
            <a:endParaRPr>
              <a:solidFill>
                <a:schemeClr val="lt1"/>
              </a:solidFill>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rPr lang="en">
                <a:solidFill>
                  <a:schemeClr val="lt1"/>
                </a:solidFill>
                <a:latin typeface="Source Sans Pro"/>
                <a:ea typeface="Source Sans Pro"/>
                <a:cs typeface="Source Sans Pro"/>
                <a:sym typeface="Source Sans Pro"/>
              </a:rPr>
              <a:t>Universities face unique cybersecurity challenges, including the protection of private data, intellectual property,  and  robust response strategies</a:t>
            </a:r>
            <a:endParaRPr>
              <a:solidFill>
                <a:schemeClr val="lt1"/>
              </a:solidFill>
              <a:latin typeface="Source Sans Pro"/>
              <a:ea typeface="Source Sans Pro"/>
              <a:cs typeface="Source Sans Pro"/>
              <a:sym typeface="Source Sans Pro"/>
            </a:endParaRPr>
          </a:p>
          <a:p>
            <a:pPr indent="0" lvl="0" marL="0" rtl="0" algn="ctr">
              <a:spcBef>
                <a:spcPts val="0"/>
              </a:spcBef>
              <a:spcAft>
                <a:spcPts val="0"/>
              </a:spcAft>
              <a:buNone/>
            </a:pPr>
            <a:r>
              <a:t/>
            </a:r>
            <a:endParaRPr>
              <a:solidFill>
                <a:schemeClr val="lt1"/>
              </a:solidFill>
              <a:latin typeface="Source Sans Pro"/>
              <a:ea typeface="Source Sans Pro"/>
              <a:cs typeface="Source Sans Pro"/>
              <a:sym typeface="Source Sans Pro"/>
            </a:endParaRPr>
          </a:p>
        </p:txBody>
      </p:sp>
      <p:sp>
        <p:nvSpPr>
          <p:cNvPr id="223" name="Google Shape;223;p36"/>
          <p:cNvSpPr/>
          <p:nvPr/>
        </p:nvSpPr>
        <p:spPr>
          <a:xfrm>
            <a:off x="3355350" y="751675"/>
            <a:ext cx="2433300" cy="3378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n">
                <a:solidFill>
                  <a:schemeClr val="lt1"/>
                </a:solidFill>
                <a:latin typeface="Source Sans Pro"/>
                <a:ea typeface="Source Sans Pro"/>
                <a:cs typeface="Source Sans Pro"/>
                <a:sym typeface="Source Sans Pro"/>
              </a:rPr>
              <a:t>Comprehensive Response Framework:</a:t>
            </a:r>
            <a:endParaRPr b="1">
              <a:solidFill>
                <a:schemeClr val="lt1"/>
              </a:solidFill>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t/>
            </a:r>
            <a:endParaRPr>
              <a:solidFill>
                <a:schemeClr val="lt1"/>
              </a:solidFill>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rPr lang="en">
                <a:solidFill>
                  <a:schemeClr val="lt1"/>
                </a:solidFill>
                <a:latin typeface="Source Sans Pro"/>
                <a:ea typeface="Source Sans Pro"/>
                <a:cs typeface="Source Sans Pro"/>
                <a:sym typeface="Source Sans Pro"/>
              </a:rPr>
              <a:t>from preparation to recovery and post-incident analysis, ensuring a resilient and effective approach to cybersecurity.</a:t>
            </a:r>
            <a:endParaRPr>
              <a:solidFill>
                <a:schemeClr val="lt1"/>
              </a:solidFill>
              <a:latin typeface="Source Sans Pro"/>
              <a:ea typeface="Source Sans Pro"/>
              <a:cs typeface="Source Sans Pro"/>
              <a:sym typeface="Source Sans Pro"/>
            </a:endParaRPr>
          </a:p>
          <a:p>
            <a:pPr indent="0" lvl="0" marL="0" rtl="0" algn="ctr">
              <a:spcBef>
                <a:spcPts val="0"/>
              </a:spcBef>
              <a:spcAft>
                <a:spcPts val="0"/>
              </a:spcAft>
              <a:buNone/>
            </a:pPr>
            <a:r>
              <a:t/>
            </a:r>
            <a:endParaRPr>
              <a:solidFill>
                <a:schemeClr val="lt1"/>
              </a:solidFill>
              <a:latin typeface="Source Sans Pro"/>
              <a:ea typeface="Source Sans Pro"/>
              <a:cs typeface="Source Sans Pro"/>
              <a:sym typeface="Source Sans Pro"/>
            </a:endParaRPr>
          </a:p>
          <a:p>
            <a:pPr indent="0" lvl="0" marL="0" rtl="0" algn="ctr">
              <a:spcBef>
                <a:spcPts val="0"/>
              </a:spcBef>
              <a:spcAft>
                <a:spcPts val="0"/>
              </a:spcAft>
              <a:buNone/>
            </a:pPr>
            <a:r>
              <a:t/>
            </a:r>
            <a:endParaRPr>
              <a:solidFill>
                <a:schemeClr val="lt1"/>
              </a:solidFill>
              <a:latin typeface="Source Sans Pro"/>
              <a:ea typeface="Source Sans Pro"/>
              <a:cs typeface="Source Sans Pro"/>
              <a:sym typeface="Source Sans Pro"/>
            </a:endParaRPr>
          </a:p>
        </p:txBody>
      </p:sp>
      <p:sp>
        <p:nvSpPr>
          <p:cNvPr id="224" name="Google Shape;224;p36"/>
          <p:cNvSpPr/>
          <p:nvPr/>
        </p:nvSpPr>
        <p:spPr>
          <a:xfrm>
            <a:off x="6191725" y="751675"/>
            <a:ext cx="2433300" cy="3378900"/>
          </a:xfrm>
          <a:prstGeom prst="round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b="1" lang="en">
                <a:solidFill>
                  <a:schemeClr val="lt1"/>
                </a:solidFill>
                <a:latin typeface="Source Sans Pro"/>
                <a:ea typeface="Source Sans Pro"/>
                <a:cs typeface="Source Sans Pro"/>
                <a:sym typeface="Source Sans Pro"/>
              </a:rPr>
              <a:t>Commitment to Continuous Improvement:</a:t>
            </a:r>
            <a:endParaRPr b="1">
              <a:solidFill>
                <a:schemeClr val="lt1"/>
              </a:solidFill>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t/>
            </a:r>
            <a:endParaRPr>
              <a:solidFill>
                <a:schemeClr val="lt1"/>
              </a:solidFill>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rPr lang="en">
                <a:solidFill>
                  <a:schemeClr val="lt1"/>
                </a:solidFill>
                <a:latin typeface="Source Sans Pro"/>
                <a:ea typeface="Source Sans Pro"/>
                <a:cs typeface="Source Sans Pro"/>
                <a:sym typeface="Source Sans Pro"/>
              </a:rPr>
              <a:t>Our plan emphasizes the importance of regular updates, and continuous training  to enhance our defense and against future threats.</a:t>
            </a:r>
            <a:endParaRPr>
              <a:solidFill>
                <a:schemeClr val="lt1"/>
              </a:solidFill>
              <a:latin typeface="Source Sans Pro"/>
              <a:ea typeface="Source Sans Pro"/>
              <a:cs typeface="Source Sans Pro"/>
              <a:sym typeface="Source Sans Pro"/>
            </a:endParaRPr>
          </a:p>
          <a:p>
            <a:pPr indent="0" lvl="0" marL="0" rtl="0" algn="ctr">
              <a:spcBef>
                <a:spcPts val="0"/>
              </a:spcBef>
              <a:spcAft>
                <a:spcPts val="0"/>
              </a:spcAft>
              <a:buNone/>
            </a:pPr>
            <a:r>
              <a:t/>
            </a:r>
            <a:endParaRPr>
              <a:solidFill>
                <a:schemeClr val="lt1"/>
              </a:solidFill>
              <a:latin typeface="Source Sans Pro"/>
              <a:ea typeface="Source Sans Pro"/>
              <a:cs typeface="Source Sans Pro"/>
              <a:sym typeface="Source Sans Pro"/>
            </a:endParaRPr>
          </a:p>
        </p:txBody>
      </p:sp>
      <p:pic>
        <p:nvPicPr>
          <p:cNvPr id="225" name="Google Shape;225;p36"/>
          <p:cNvPicPr preferRelativeResize="0"/>
          <p:nvPr/>
        </p:nvPicPr>
        <p:blipFill>
          <a:blip r:embed="rId3">
            <a:alphaModFix/>
          </a:blip>
          <a:stretch>
            <a:fillRect/>
          </a:stretch>
        </p:blipFill>
        <p:spPr>
          <a:xfrm>
            <a:off x="8133400" y="4189075"/>
            <a:ext cx="910875" cy="854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of Education Industry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accent1"/>
              </a:buClr>
              <a:buSzPts val="1400"/>
              <a:buChar char="●"/>
            </a:pPr>
            <a:r>
              <a:rPr lang="en" sz="1400">
                <a:solidFill>
                  <a:schemeClr val="accent1"/>
                </a:solidFill>
              </a:rPr>
              <a:t>This industry has c</a:t>
            </a:r>
            <a:r>
              <a:rPr lang="en" sz="1400">
                <a:solidFill>
                  <a:schemeClr val="accent1"/>
                </a:solidFill>
              </a:rPr>
              <a:t>ritical role in society by providing learning environments, conducting research, and generating intellectual property. </a:t>
            </a:r>
            <a:endParaRPr sz="1400">
              <a:solidFill>
                <a:schemeClr val="accent1"/>
              </a:solidFill>
            </a:endParaRPr>
          </a:p>
          <a:p>
            <a:pPr indent="-317500" lvl="0" marL="457200" rtl="0" algn="l">
              <a:spcBef>
                <a:spcPts val="0"/>
              </a:spcBef>
              <a:spcAft>
                <a:spcPts val="0"/>
              </a:spcAft>
              <a:buClr>
                <a:schemeClr val="accent1"/>
              </a:buClr>
              <a:buSzPts val="1400"/>
              <a:buChar char="●"/>
            </a:pPr>
            <a:r>
              <a:rPr lang="en" sz="1400">
                <a:solidFill>
                  <a:schemeClr val="accent1"/>
                </a:solidFill>
              </a:rPr>
              <a:t>Type of data breaches in this industry : </a:t>
            </a:r>
            <a:endParaRPr sz="1400">
              <a:solidFill>
                <a:schemeClr val="accent1"/>
              </a:solidFill>
            </a:endParaRPr>
          </a:p>
          <a:p>
            <a:pPr indent="-317500" lvl="0" marL="457200" rtl="0" algn="l">
              <a:spcBef>
                <a:spcPts val="0"/>
              </a:spcBef>
              <a:spcAft>
                <a:spcPts val="0"/>
              </a:spcAft>
              <a:buClr>
                <a:schemeClr val="accent1"/>
              </a:buClr>
              <a:buSzPts val="1400"/>
              <a:buChar char="❖"/>
            </a:pPr>
            <a:r>
              <a:rPr b="1" lang="en" sz="1400">
                <a:solidFill>
                  <a:schemeClr val="accent1"/>
                </a:solidFill>
              </a:rPr>
              <a:t>Personal Data breach : </a:t>
            </a:r>
            <a:r>
              <a:rPr lang="en" sz="1400">
                <a:solidFill>
                  <a:schemeClr val="accent1"/>
                </a:solidFill>
              </a:rPr>
              <a:t>p</a:t>
            </a:r>
            <a:r>
              <a:rPr lang="en" sz="1400">
                <a:solidFill>
                  <a:schemeClr val="accent1"/>
                </a:solidFill>
              </a:rPr>
              <a:t>ersonal information about students, staff, and faculty, including names, addresses, social security numbers, and financial information. .</a:t>
            </a:r>
            <a:endParaRPr sz="1400">
              <a:solidFill>
                <a:schemeClr val="accent1"/>
              </a:solidFill>
            </a:endParaRPr>
          </a:p>
          <a:p>
            <a:pPr indent="-317500" lvl="0" marL="457200" rtl="0" algn="l">
              <a:spcBef>
                <a:spcPts val="0"/>
              </a:spcBef>
              <a:spcAft>
                <a:spcPts val="0"/>
              </a:spcAft>
              <a:buClr>
                <a:schemeClr val="accent1"/>
              </a:buClr>
              <a:buSzPts val="1400"/>
              <a:buChar char="❖"/>
            </a:pPr>
            <a:r>
              <a:rPr lang="en" sz="1400">
                <a:solidFill>
                  <a:schemeClr val="accent1"/>
                </a:solidFill>
              </a:rPr>
              <a:t>Intellectual Property theft</a:t>
            </a:r>
            <a:endParaRPr sz="1400">
              <a:solidFill>
                <a:schemeClr val="accent1"/>
              </a:solidFill>
            </a:endParaRPr>
          </a:p>
          <a:p>
            <a:pPr indent="-317500" lvl="0" marL="457200" rtl="0" algn="l">
              <a:spcBef>
                <a:spcPts val="0"/>
              </a:spcBef>
              <a:spcAft>
                <a:spcPts val="0"/>
              </a:spcAft>
              <a:buClr>
                <a:schemeClr val="accent1"/>
              </a:buClr>
              <a:buSzPts val="1400"/>
              <a:buChar char="❖"/>
            </a:pPr>
            <a:r>
              <a:rPr lang="en" sz="1400">
                <a:solidFill>
                  <a:schemeClr val="accent1"/>
                </a:solidFill>
              </a:rPr>
              <a:t>Phishing attacks</a:t>
            </a:r>
            <a:endParaRPr sz="1400">
              <a:solidFill>
                <a:schemeClr val="accent1"/>
              </a:solidFill>
            </a:endParaRPr>
          </a:p>
          <a:p>
            <a:pPr indent="-317500" lvl="0" marL="457200" rtl="0" algn="l">
              <a:spcBef>
                <a:spcPts val="0"/>
              </a:spcBef>
              <a:spcAft>
                <a:spcPts val="0"/>
              </a:spcAft>
              <a:buClr>
                <a:schemeClr val="accent1"/>
              </a:buClr>
              <a:buSzPts val="1400"/>
              <a:buChar char="❖"/>
            </a:pPr>
            <a:r>
              <a:rPr lang="en" sz="1400">
                <a:solidFill>
                  <a:schemeClr val="accent1"/>
                </a:solidFill>
              </a:rPr>
              <a:t>Ransomware attacks</a:t>
            </a:r>
            <a:endParaRPr sz="1400">
              <a:solidFill>
                <a:schemeClr val="accent1"/>
              </a:solidFill>
            </a:endParaRPr>
          </a:p>
          <a:p>
            <a:pPr indent="-317500" lvl="0" marL="457200" rtl="0" algn="l">
              <a:spcBef>
                <a:spcPts val="0"/>
              </a:spcBef>
              <a:spcAft>
                <a:spcPts val="0"/>
              </a:spcAft>
              <a:buClr>
                <a:schemeClr val="accent1"/>
              </a:buClr>
              <a:buSzPts val="1400"/>
              <a:buChar char="❖"/>
            </a:pPr>
            <a:r>
              <a:rPr lang="en" sz="1400">
                <a:solidFill>
                  <a:schemeClr val="accent1"/>
                </a:solidFill>
              </a:rPr>
              <a:t>Third-party vendor breaches</a:t>
            </a:r>
            <a:endParaRPr sz="1400">
              <a:solidFill>
                <a:schemeClr val="accent1"/>
              </a:solidFill>
            </a:endParaRPr>
          </a:p>
          <a:p>
            <a:pPr indent="-317500" lvl="0" marL="457200" rtl="0" algn="l">
              <a:spcBef>
                <a:spcPts val="0"/>
              </a:spcBef>
              <a:spcAft>
                <a:spcPts val="0"/>
              </a:spcAft>
              <a:buClr>
                <a:schemeClr val="accent1"/>
              </a:buClr>
              <a:buSzPts val="1400"/>
              <a:buChar char="❖"/>
            </a:pPr>
            <a:r>
              <a:rPr lang="en" sz="1400">
                <a:solidFill>
                  <a:schemeClr val="accent1"/>
                </a:solidFill>
              </a:rPr>
              <a:t>Insider Threats</a:t>
            </a:r>
            <a:endParaRPr sz="1400">
              <a:solidFill>
                <a:schemeClr val="accent1"/>
              </a:solidFill>
            </a:endParaRPr>
          </a:p>
        </p:txBody>
      </p:sp>
      <p:pic>
        <p:nvPicPr>
          <p:cNvPr id="74" name="Google Shape;74;p15"/>
          <p:cNvPicPr preferRelativeResize="0"/>
          <p:nvPr/>
        </p:nvPicPr>
        <p:blipFill>
          <a:blip r:embed="rId3">
            <a:alphaModFix/>
          </a:blip>
          <a:stretch>
            <a:fillRect/>
          </a:stretch>
        </p:blipFill>
        <p:spPr>
          <a:xfrm>
            <a:off x="8199175" y="4288600"/>
            <a:ext cx="910875" cy="854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Incident Response Plan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8133400" y="4189075"/>
            <a:ext cx="910875" cy="854900"/>
          </a:xfrm>
          <a:prstGeom prst="rect">
            <a:avLst/>
          </a:prstGeom>
          <a:noFill/>
          <a:ln>
            <a:noFill/>
          </a:ln>
        </p:spPr>
      </p:pic>
      <p:sp>
        <p:nvSpPr>
          <p:cNvPr id="85" name="Google Shape;85;p17"/>
          <p:cNvSpPr txBox="1"/>
          <p:nvPr/>
        </p:nvSpPr>
        <p:spPr>
          <a:xfrm>
            <a:off x="1069975" y="868125"/>
            <a:ext cx="7820100" cy="3859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Policy Development :</a:t>
            </a:r>
            <a:endParaRPr b="1" sz="1500" u="sng">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Develop and formalize incident response policies and procedures</a:t>
            </a:r>
            <a:endParaRPr>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a:t>
            </a:r>
            <a:r>
              <a:rPr i="1" lang="en">
                <a:solidFill>
                  <a:schemeClr val="accent1"/>
                </a:solidFill>
                <a:latin typeface="Source Sans Pro"/>
                <a:ea typeface="Source Sans Pro"/>
                <a:cs typeface="Source Sans Pro"/>
                <a:sym typeface="Source Sans Pro"/>
              </a:rPr>
              <a:t> </a:t>
            </a:r>
            <a:r>
              <a:rPr b="1" i="1" lang="en">
                <a:solidFill>
                  <a:schemeClr val="accent1"/>
                </a:solidFill>
                <a:latin typeface="Source Sans Pro"/>
                <a:ea typeface="Source Sans Pro"/>
                <a:cs typeface="Source Sans Pro"/>
                <a:sym typeface="Source Sans Pro"/>
              </a:rPr>
              <a:t>Responsible</a:t>
            </a:r>
            <a:r>
              <a:rPr lang="en">
                <a:solidFill>
                  <a:schemeClr val="accent1"/>
                </a:solidFill>
                <a:latin typeface="Source Sans Pro"/>
                <a:ea typeface="Source Sans Pro"/>
                <a:cs typeface="Source Sans Pro"/>
                <a:sym typeface="Source Sans Pro"/>
              </a:rPr>
              <a:t> : CISO (Chief </a:t>
            </a:r>
            <a:r>
              <a:rPr lang="en">
                <a:solidFill>
                  <a:schemeClr val="accent1"/>
                </a:solidFill>
                <a:latin typeface="Source Sans Pro"/>
                <a:ea typeface="Source Sans Pro"/>
                <a:cs typeface="Source Sans Pro"/>
                <a:sym typeface="Source Sans Pro"/>
              </a:rPr>
              <a:t>Information</a:t>
            </a:r>
            <a:r>
              <a:rPr lang="en">
                <a:solidFill>
                  <a:schemeClr val="accent1"/>
                </a:solidFill>
                <a:latin typeface="Source Sans Pro"/>
                <a:ea typeface="Source Sans Pro"/>
                <a:cs typeface="Source Sans Pro"/>
                <a:sym typeface="Source Sans Pro"/>
              </a:rPr>
              <a:t> Security Officer)</a:t>
            </a:r>
            <a:br>
              <a:rPr lang="en" sz="1200">
                <a:solidFill>
                  <a:schemeClr val="accent1"/>
                </a:solidFill>
                <a:latin typeface="Source Sans Pro"/>
                <a:ea typeface="Source Sans Pro"/>
                <a:cs typeface="Source Sans Pro"/>
                <a:sym typeface="Source Sans Pro"/>
              </a:rPr>
            </a:br>
            <a:endParaRPr sz="1200">
              <a:solidFill>
                <a:schemeClr val="accent1"/>
              </a:solidFill>
              <a:latin typeface="Source Sans Pro"/>
              <a:ea typeface="Source Sans Pro"/>
              <a:cs typeface="Source Sans Pro"/>
              <a:sym typeface="Source Sans Pro"/>
            </a:endParaRPr>
          </a:p>
          <a:p>
            <a:pPr indent="457200" lvl="0" marL="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Risk assessment : </a:t>
            </a:r>
            <a:endParaRPr sz="1000" u="sng">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Conduct comprehensive risk assessments to identify vulnerabilities.</a:t>
            </a:r>
            <a:endParaRPr>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lang="en">
                <a:solidFill>
                  <a:schemeClr val="accent1"/>
                </a:solidFill>
                <a:latin typeface="Source Sans Pro"/>
                <a:ea typeface="Source Sans Pro"/>
                <a:cs typeface="Source Sans Pro"/>
                <a:sym typeface="Source Sans Pro"/>
              </a:rPr>
              <a:t> : Risk Management Team</a:t>
            </a:r>
            <a:endParaRPr>
              <a:solidFill>
                <a:schemeClr val="accent1"/>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Resource Allocation : </a:t>
            </a:r>
            <a:endParaRPr u="sng">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Ensure availability of resources like tools, budget, and personnel.</a:t>
            </a:r>
            <a:endParaRPr>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b="1" lang="en">
                <a:solidFill>
                  <a:schemeClr val="accent1"/>
                </a:solidFill>
                <a:latin typeface="Source Sans Pro"/>
                <a:ea typeface="Source Sans Pro"/>
                <a:cs typeface="Source Sans Pro"/>
                <a:sym typeface="Source Sans Pro"/>
              </a:rPr>
              <a:t> </a:t>
            </a:r>
            <a:r>
              <a:rPr lang="en">
                <a:solidFill>
                  <a:schemeClr val="accent1"/>
                </a:solidFill>
                <a:latin typeface="Source Sans Pro"/>
                <a:ea typeface="Source Sans Pro"/>
                <a:cs typeface="Source Sans Pro"/>
                <a:sym typeface="Source Sans Pro"/>
              </a:rPr>
              <a:t>: Resource Manager</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200">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Team Formation : </a:t>
            </a:r>
            <a:endParaRPr u="sng">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Assemble the Incident Response Team with defined roles.</a:t>
            </a:r>
            <a:endParaRPr>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 </a:t>
            </a:r>
            <a:r>
              <a:rPr lang="en">
                <a:solidFill>
                  <a:schemeClr val="accent1"/>
                </a:solidFill>
                <a:latin typeface="Source Sans Pro"/>
                <a:ea typeface="Source Sans Pro"/>
                <a:cs typeface="Source Sans Pro"/>
                <a:sym typeface="Source Sans Pro"/>
              </a:rPr>
              <a:t>: CISO</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200">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Communication Plan : </a:t>
            </a:r>
            <a:endParaRPr u="sng">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Create a plan for internal and external stakeholder communications.</a:t>
            </a:r>
            <a:endParaRPr>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lang="en">
                <a:solidFill>
                  <a:schemeClr val="accent1"/>
                </a:solidFill>
                <a:latin typeface="Source Sans Pro"/>
                <a:ea typeface="Source Sans Pro"/>
                <a:cs typeface="Source Sans Pro"/>
                <a:sym typeface="Source Sans Pro"/>
              </a:rPr>
              <a:t> : Communication Officer</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000">
              <a:solidFill>
                <a:schemeClr val="accent1"/>
              </a:solidFill>
              <a:latin typeface="Source Sans Pro"/>
              <a:ea typeface="Source Sans Pro"/>
              <a:cs typeface="Source Sans Pro"/>
              <a:sym typeface="Source Sans Pro"/>
            </a:endParaRPr>
          </a:p>
        </p:txBody>
      </p:sp>
      <p:sp>
        <p:nvSpPr>
          <p:cNvPr id="86" name="Google Shape;86;p17"/>
          <p:cNvSpPr/>
          <p:nvPr/>
        </p:nvSpPr>
        <p:spPr>
          <a:xfrm>
            <a:off x="0" y="0"/>
            <a:ext cx="9090000" cy="690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87" name="Google Shape;87;p17"/>
          <p:cNvSpPr txBox="1"/>
          <p:nvPr/>
        </p:nvSpPr>
        <p:spPr>
          <a:xfrm>
            <a:off x="5774400" y="3996500"/>
            <a:ext cx="33696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88" name="Google Shape;88;p17"/>
          <p:cNvSpPr txBox="1"/>
          <p:nvPr/>
        </p:nvSpPr>
        <p:spPr>
          <a:xfrm>
            <a:off x="148950" y="100625"/>
            <a:ext cx="5625600" cy="5118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chemeClr val="lt1"/>
              </a:buClr>
              <a:buSzPts val="3000"/>
              <a:buFont typeface="Raleway"/>
              <a:buAutoNum type="arabicPeriod"/>
            </a:pPr>
            <a:r>
              <a:rPr b="1" lang="en" sz="3000">
                <a:solidFill>
                  <a:schemeClr val="lt1"/>
                </a:solidFill>
                <a:latin typeface="Raleway"/>
                <a:ea typeface="Raleway"/>
                <a:cs typeface="Raleway"/>
                <a:sym typeface="Raleway"/>
              </a:rPr>
              <a:t>Planning Phase</a:t>
            </a:r>
            <a:endParaRPr sz="1800">
              <a:solidFill>
                <a:schemeClr val="lt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8133400" y="4189075"/>
            <a:ext cx="910875" cy="854900"/>
          </a:xfrm>
          <a:prstGeom prst="rect">
            <a:avLst/>
          </a:prstGeom>
          <a:noFill/>
          <a:ln>
            <a:noFill/>
          </a:ln>
        </p:spPr>
      </p:pic>
      <p:sp>
        <p:nvSpPr>
          <p:cNvPr id="94" name="Google Shape;94;p18"/>
          <p:cNvSpPr txBox="1"/>
          <p:nvPr/>
        </p:nvSpPr>
        <p:spPr>
          <a:xfrm>
            <a:off x="1062675" y="378375"/>
            <a:ext cx="8625000" cy="38595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Training and Drills </a:t>
            </a:r>
            <a:r>
              <a:rPr b="1" lang="en" sz="1500">
                <a:solidFill>
                  <a:schemeClr val="accent1"/>
                </a:solidFill>
                <a:latin typeface="Source Sans Pro"/>
                <a:ea typeface="Source Sans Pro"/>
                <a:cs typeface="Source Sans Pro"/>
                <a:sym typeface="Source Sans Pro"/>
              </a:rPr>
              <a:t>:</a:t>
            </a:r>
            <a:endParaRPr b="1" sz="1500">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a:t>
            </a:r>
            <a:r>
              <a:rPr lang="en">
                <a:solidFill>
                  <a:schemeClr val="accent1"/>
                </a:solidFill>
                <a:latin typeface="Source Sans Pro"/>
                <a:ea typeface="Source Sans Pro"/>
                <a:cs typeface="Source Sans Pro"/>
                <a:sym typeface="Source Sans Pro"/>
              </a:rPr>
              <a:t>: Conduct training and simulate breach scenarios.</a:t>
            </a:r>
            <a:endParaRPr>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a:t>
            </a:r>
            <a:r>
              <a:rPr i="1" lang="en">
                <a:solidFill>
                  <a:schemeClr val="accent1"/>
                </a:solidFill>
                <a:latin typeface="Source Sans Pro"/>
                <a:ea typeface="Source Sans Pro"/>
                <a:cs typeface="Source Sans Pro"/>
                <a:sym typeface="Source Sans Pro"/>
              </a:rPr>
              <a:t> </a:t>
            </a:r>
            <a:r>
              <a:rPr b="1" i="1" lang="en">
                <a:solidFill>
                  <a:schemeClr val="accent1"/>
                </a:solidFill>
                <a:latin typeface="Source Sans Pro"/>
                <a:ea typeface="Source Sans Pro"/>
                <a:cs typeface="Source Sans Pro"/>
                <a:sym typeface="Source Sans Pro"/>
              </a:rPr>
              <a:t>Responsible</a:t>
            </a:r>
            <a:r>
              <a:rPr lang="en">
                <a:solidFill>
                  <a:schemeClr val="accent1"/>
                </a:solidFill>
                <a:latin typeface="Source Sans Pro"/>
                <a:ea typeface="Source Sans Pro"/>
                <a:cs typeface="Source Sans Pro"/>
                <a:sym typeface="Source Sans Pro"/>
              </a:rPr>
              <a:t> : Security Trainer, Drill Coordinator </a:t>
            </a:r>
            <a:br>
              <a:rPr lang="en" sz="1200">
                <a:solidFill>
                  <a:schemeClr val="accent1"/>
                </a:solidFill>
                <a:latin typeface="Source Sans Pro"/>
                <a:ea typeface="Source Sans Pro"/>
                <a:cs typeface="Source Sans Pro"/>
                <a:sym typeface="Source Sans Pro"/>
              </a:rPr>
            </a:br>
            <a:endParaRPr sz="1200">
              <a:solidFill>
                <a:schemeClr val="accent1"/>
              </a:solidFill>
              <a:latin typeface="Source Sans Pro"/>
              <a:ea typeface="Source Sans Pro"/>
              <a:cs typeface="Source Sans Pro"/>
              <a:sym typeface="Source Sans Pro"/>
            </a:endParaRPr>
          </a:p>
          <a:p>
            <a:pPr indent="457200" lvl="0" marL="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Legal Compliance</a:t>
            </a:r>
            <a:r>
              <a:rPr b="1" lang="en" sz="1500">
                <a:solidFill>
                  <a:schemeClr val="accent1"/>
                </a:solidFill>
                <a:latin typeface="Source Sans Pro"/>
                <a:ea typeface="Source Sans Pro"/>
                <a:cs typeface="Source Sans Pro"/>
                <a:sym typeface="Source Sans Pro"/>
              </a:rPr>
              <a:t> : </a:t>
            </a:r>
            <a:endParaRPr sz="1000">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Ensure compliance with legal/regulatory requirements.</a:t>
            </a:r>
            <a:endParaRPr>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lang="en">
                <a:solidFill>
                  <a:schemeClr val="accent1"/>
                </a:solidFill>
                <a:latin typeface="Source Sans Pro"/>
                <a:ea typeface="Source Sans Pro"/>
                <a:cs typeface="Source Sans Pro"/>
                <a:sym typeface="Source Sans Pro"/>
              </a:rPr>
              <a:t> : Legal Counsel</a:t>
            </a:r>
            <a:endParaRPr>
              <a:solidFill>
                <a:schemeClr val="accent1"/>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Documentation Procedures</a:t>
            </a:r>
            <a:r>
              <a:rPr b="1" lang="en" sz="1500" u="sng">
                <a:solidFill>
                  <a:schemeClr val="accent1"/>
                </a:solidFill>
                <a:latin typeface="Source Sans Pro"/>
                <a:ea typeface="Source Sans Pro"/>
                <a:cs typeface="Source Sans Pro"/>
                <a:sym typeface="Source Sans Pro"/>
              </a:rPr>
              <a:t> : </a:t>
            </a:r>
            <a:endParaRPr u="sng">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a:t>
            </a:r>
            <a:r>
              <a:rPr lang="en">
                <a:solidFill>
                  <a:schemeClr val="accent1"/>
                </a:solidFill>
                <a:latin typeface="Source Sans Pro"/>
                <a:ea typeface="Source Sans Pro"/>
                <a:cs typeface="Source Sans Pro"/>
                <a:sym typeface="Source Sans Pro"/>
              </a:rPr>
              <a:t> Develop procedures for incident documentation and reporting.</a:t>
            </a:r>
            <a:endParaRPr>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b="1" lang="en">
                <a:solidFill>
                  <a:schemeClr val="accent1"/>
                </a:solidFill>
                <a:latin typeface="Source Sans Pro"/>
                <a:ea typeface="Source Sans Pro"/>
                <a:cs typeface="Source Sans Pro"/>
                <a:sym typeface="Source Sans Pro"/>
              </a:rPr>
              <a:t> </a:t>
            </a:r>
            <a:r>
              <a:rPr lang="en">
                <a:solidFill>
                  <a:schemeClr val="accent1"/>
                </a:solidFill>
                <a:latin typeface="Source Sans Pro"/>
                <a:ea typeface="Source Sans Pro"/>
                <a:cs typeface="Source Sans Pro"/>
                <a:sym typeface="Source Sans Pro"/>
              </a:rPr>
              <a:t>: </a:t>
            </a:r>
            <a:r>
              <a:rPr lang="en">
                <a:solidFill>
                  <a:schemeClr val="accent1"/>
                </a:solidFill>
                <a:latin typeface="Source Sans Pro"/>
                <a:ea typeface="Source Sans Pro"/>
                <a:cs typeface="Source Sans Pro"/>
                <a:sym typeface="Source Sans Pro"/>
              </a:rPr>
              <a:t>Documentation</a:t>
            </a:r>
            <a:r>
              <a:rPr lang="en">
                <a:solidFill>
                  <a:schemeClr val="accent1"/>
                </a:solidFill>
                <a:latin typeface="Source Sans Pro"/>
                <a:ea typeface="Source Sans Pro"/>
                <a:cs typeface="Source Sans Pro"/>
                <a:sym typeface="Source Sans Pro"/>
              </a:rPr>
              <a:t> Specialist</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200">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Backup and Recovery plan</a:t>
            </a:r>
            <a:r>
              <a:rPr b="1" lang="en" sz="1500">
                <a:solidFill>
                  <a:schemeClr val="accent1"/>
                </a:solidFill>
                <a:latin typeface="Source Sans Pro"/>
                <a:ea typeface="Source Sans Pro"/>
                <a:cs typeface="Source Sans Pro"/>
                <a:sym typeface="Source Sans Pro"/>
              </a:rPr>
              <a:t>: </a:t>
            </a:r>
            <a:endParaRPr>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Develop a data backup and system recovery plan.</a:t>
            </a:r>
            <a:endParaRPr>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 </a:t>
            </a:r>
            <a:r>
              <a:rPr lang="en">
                <a:solidFill>
                  <a:schemeClr val="accent1"/>
                </a:solidFill>
                <a:latin typeface="Source Sans Pro"/>
                <a:ea typeface="Source Sans Pro"/>
                <a:cs typeface="Source Sans Pro"/>
                <a:sym typeface="Source Sans Pro"/>
              </a:rPr>
              <a:t>: Data Management specialist, IT operations</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200">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Plan Review and Update</a:t>
            </a:r>
            <a:r>
              <a:rPr b="1" lang="en" sz="1500">
                <a:solidFill>
                  <a:schemeClr val="accent1"/>
                </a:solidFill>
                <a:latin typeface="Source Sans Pro"/>
                <a:ea typeface="Source Sans Pro"/>
                <a:cs typeface="Source Sans Pro"/>
                <a:sym typeface="Source Sans Pro"/>
              </a:rPr>
              <a:t>: </a:t>
            </a:r>
            <a:endParaRPr>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Regularly review and update the incident response plan.</a:t>
            </a:r>
            <a:endParaRPr sz="1000">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lang="en">
                <a:solidFill>
                  <a:schemeClr val="accent1"/>
                </a:solidFill>
                <a:latin typeface="Source Sans Pro"/>
                <a:ea typeface="Source Sans Pro"/>
                <a:cs typeface="Source Sans Pro"/>
                <a:sym typeface="Source Sans Pro"/>
              </a:rPr>
              <a:t> : IT management</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000">
              <a:solidFill>
                <a:schemeClr val="accent1"/>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9"/>
          <p:cNvPicPr preferRelativeResize="0"/>
          <p:nvPr/>
        </p:nvPicPr>
        <p:blipFill>
          <a:blip r:embed="rId3">
            <a:alphaModFix/>
          </a:blip>
          <a:stretch>
            <a:fillRect/>
          </a:stretch>
        </p:blipFill>
        <p:spPr>
          <a:xfrm>
            <a:off x="8133400" y="4189075"/>
            <a:ext cx="910875" cy="854900"/>
          </a:xfrm>
          <a:prstGeom prst="rect">
            <a:avLst/>
          </a:prstGeom>
          <a:noFill/>
          <a:ln>
            <a:noFill/>
          </a:ln>
        </p:spPr>
      </p:pic>
      <p:sp>
        <p:nvSpPr>
          <p:cNvPr id="100" name="Google Shape;100;p19"/>
          <p:cNvSpPr txBox="1"/>
          <p:nvPr/>
        </p:nvSpPr>
        <p:spPr>
          <a:xfrm>
            <a:off x="989300" y="1108525"/>
            <a:ext cx="7704000" cy="3676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Detection</a:t>
            </a:r>
            <a:r>
              <a:rPr b="1" lang="en" sz="1500" u="sng">
                <a:solidFill>
                  <a:schemeClr val="accent1"/>
                </a:solidFill>
                <a:latin typeface="Source Sans Pro"/>
                <a:ea typeface="Source Sans Pro"/>
                <a:cs typeface="Source Sans Pro"/>
                <a:sym typeface="Source Sans Pro"/>
              </a:rPr>
              <a:t> </a:t>
            </a:r>
            <a:r>
              <a:rPr b="1" lang="en" sz="1500">
                <a:solidFill>
                  <a:schemeClr val="accent1"/>
                </a:solidFill>
                <a:latin typeface="Source Sans Pro"/>
                <a:ea typeface="Source Sans Pro"/>
                <a:cs typeface="Source Sans Pro"/>
                <a:sym typeface="Source Sans Pro"/>
              </a:rPr>
              <a:t>:</a:t>
            </a:r>
            <a:endParaRPr b="1" sz="1500">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Monitor for anomalies and verify for false positives; Intrusion Detection System</a:t>
            </a:r>
            <a:endParaRPr sz="1000">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a:t>
            </a:r>
            <a:r>
              <a:rPr i="1" lang="en">
                <a:solidFill>
                  <a:schemeClr val="accent1"/>
                </a:solidFill>
                <a:latin typeface="Source Sans Pro"/>
                <a:ea typeface="Source Sans Pro"/>
                <a:cs typeface="Source Sans Pro"/>
                <a:sym typeface="Source Sans Pro"/>
              </a:rPr>
              <a:t> </a:t>
            </a:r>
            <a:r>
              <a:rPr b="1" i="1" lang="en">
                <a:solidFill>
                  <a:schemeClr val="accent1"/>
                </a:solidFill>
                <a:latin typeface="Source Sans Pro"/>
                <a:ea typeface="Source Sans Pro"/>
                <a:cs typeface="Source Sans Pro"/>
                <a:sym typeface="Source Sans Pro"/>
              </a:rPr>
              <a:t>Responsible</a:t>
            </a:r>
            <a:r>
              <a:rPr lang="en">
                <a:solidFill>
                  <a:schemeClr val="accent1"/>
                </a:solidFill>
                <a:latin typeface="Source Sans Pro"/>
                <a:ea typeface="Source Sans Pro"/>
                <a:cs typeface="Source Sans Pro"/>
                <a:sym typeface="Source Sans Pro"/>
              </a:rPr>
              <a:t> : IT Support staff</a:t>
            </a:r>
            <a:br>
              <a:rPr lang="en">
                <a:solidFill>
                  <a:schemeClr val="accent1"/>
                </a:solidFill>
                <a:latin typeface="Source Sans Pro"/>
                <a:ea typeface="Source Sans Pro"/>
                <a:cs typeface="Source Sans Pro"/>
                <a:sym typeface="Source Sans Pro"/>
              </a:rPr>
            </a:br>
            <a:endParaRPr sz="1200">
              <a:solidFill>
                <a:schemeClr val="accent1"/>
              </a:solidFill>
              <a:latin typeface="Source Sans Pro"/>
              <a:ea typeface="Source Sans Pro"/>
              <a:cs typeface="Source Sans Pro"/>
              <a:sym typeface="Source Sans Pro"/>
            </a:endParaRPr>
          </a:p>
          <a:p>
            <a:pPr indent="457200" lvl="0" marL="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Analysis</a:t>
            </a:r>
            <a:r>
              <a:rPr b="1" lang="en" sz="1500">
                <a:solidFill>
                  <a:schemeClr val="accent1"/>
                </a:solidFill>
                <a:latin typeface="Source Sans Pro"/>
                <a:ea typeface="Source Sans Pro"/>
                <a:cs typeface="Source Sans Pro"/>
                <a:sym typeface="Source Sans Pro"/>
              </a:rPr>
              <a:t> : </a:t>
            </a:r>
            <a:endParaRPr sz="1000">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Analyze logs and traffic to assess the breach</a:t>
            </a:r>
            <a:endParaRPr>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lang="en">
                <a:solidFill>
                  <a:schemeClr val="accent1"/>
                </a:solidFill>
                <a:latin typeface="Source Sans Pro"/>
                <a:ea typeface="Source Sans Pro"/>
                <a:cs typeface="Source Sans Pro"/>
                <a:sym typeface="Source Sans Pro"/>
              </a:rPr>
              <a:t> : IT Support staff</a:t>
            </a:r>
            <a:endParaRPr>
              <a:solidFill>
                <a:schemeClr val="accent1"/>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Escalation : </a:t>
            </a:r>
            <a:endParaRPr u="sng">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Notify stakeholders and initiate response.</a:t>
            </a:r>
            <a:endParaRPr>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b="1" lang="en">
                <a:solidFill>
                  <a:schemeClr val="accent1"/>
                </a:solidFill>
                <a:latin typeface="Source Sans Pro"/>
                <a:ea typeface="Source Sans Pro"/>
                <a:cs typeface="Source Sans Pro"/>
                <a:sym typeface="Source Sans Pro"/>
              </a:rPr>
              <a:t> </a:t>
            </a:r>
            <a:r>
              <a:rPr lang="en">
                <a:solidFill>
                  <a:schemeClr val="accent1"/>
                </a:solidFill>
                <a:latin typeface="Source Sans Pro"/>
                <a:ea typeface="Source Sans Pro"/>
                <a:cs typeface="Source Sans Pro"/>
                <a:sym typeface="Source Sans Pro"/>
              </a:rPr>
              <a:t>: CSIRT lead (Cyber Security incident Response Team)</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200">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Documentation</a:t>
            </a:r>
            <a:r>
              <a:rPr b="1" lang="en" sz="1500">
                <a:solidFill>
                  <a:schemeClr val="accent1"/>
                </a:solidFill>
                <a:latin typeface="Source Sans Pro"/>
                <a:ea typeface="Source Sans Pro"/>
                <a:cs typeface="Source Sans Pro"/>
                <a:sym typeface="Source Sans Pro"/>
              </a:rPr>
              <a:t>: </a:t>
            </a:r>
            <a:endParaRPr>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Document the incident and initial findings.</a:t>
            </a:r>
            <a:endParaRPr>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 </a:t>
            </a:r>
            <a:r>
              <a:rPr lang="en">
                <a:solidFill>
                  <a:schemeClr val="accent1"/>
                </a:solidFill>
                <a:latin typeface="Source Sans Pro"/>
                <a:ea typeface="Source Sans Pro"/>
                <a:cs typeface="Source Sans Pro"/>
                <a:sym typeface="Source Sans Pro"/>
              </a:rPr>
              <a:t>: CSIRT Documentation Officer</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200">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000">
              <a:solidFill>
                <a:schemeClr val="accent1"/>
              </a:solidFill>
              <a:latin typeface="Source Sans Pro"/>
              <a:ea typeface="Source Sans Pro"/>
              <a:cs typeface="Source Sans Pro"/>
              <a:sym typeface="Source Sans Pro"/>
            </a:endParaRPr>
          </a:p>
        </p:txBody>
      </p:sp>
      <p:sp>
        <p:nvSpPr>
          <p:cNvPr id="101" name="Google Shape;101;p19"/>
          <p:cNvSpPr/>
          <p:nvPr/>
        </p:nvSpPr>
        <p:spPr>
          <a:xfrm>
            <a:off x="0" y="0"/>
            <a:ext cx="9193200" cy="9267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02" name="Google Shape;102;p19"/>
          <p:cNvSpPr txBox="1"/>
          <p:nvPr/>
        </p:nvSpPr>
        <p:spPr>
          <a:xfrm>
            <a:off x="170925" y="71400"/>
            <a:ext cx="64761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3000">
                <a:solidFill>
                  <a:schemeClr val="lt1"/>
                </a:solidFill>
                <a:latin typeface="Raleway"/>
                <a:ea typeface="Raleway"/>
                <a:cs typeface="Raleway"/>
                <a:sym typeface="Raleway"/>
              </a:rPr>
              <a:t>2.	Identification Phase</a:t>
            </a:r>
            <a:endParaRPr b="1" sz="3000">
              <a:solidFill>
                <a:schemeClr val="lt1"/>
              </a:solidFill>
              <a:latin typeface="Raleway"/>
              <a:ea typeface="Raleway"/>
              <a:cs typeface="Raleway"/>
              <a:sym typeface="Raleway"/>
            </a:endParaRPr>
          </a:p>
          <a:p>
            <a:pPr indent="0" lvl="0" marL="0" rtl="0" algn="l">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8133400" y="4189075"/>
            <a:ext cx="910875" cy="854900"/>
          </a:xfrm>
          <a:prstGeom prst="rect">
            <a:avLst/>
          </a:prstGeom>
          <a:noFill/>
          <a:ln>
            <a:noFill/>
          </a:ln>
        </p:spPr>
      </p:pic>
      <p:sp>
        <p:nvSpPr>
          <p:cNvPr id="108" name="Google Shape;108;p20"/>
          <p:cNvSpPr txBox="1"/>
          <p:nvPr/>
        </p:nvSpPr>
        <p:spPr>
          <a:xfrm>
            <a:off x="903675" y="1097800"/>
            <a:ext cx="7704000" cy="3676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Immediate Action</a:t>
            </a:r>
            <a:r>
              <a:rPr b="1" lang="en" sz="1500" u="sng">
                <a:solidFill>
                  <a:schemeClr val="accent1"/>
                </a:solidFill>
                <a:latin typeface="Source Sans Pro"/>
                <a:ea typeface="Source Sans Pro"/>
                <a:cs typeface="Source Sans Pro"/>
                <a:sym typeface="Source Sans Pro"/>
              </a:rPr>
              <a:t> </a:t>
            </a:r>
            <a:r>
              <a:rPr b="1" lang="en" sz="1500">
                <a:solidFill>
                  <a:schemeClr val="accent1"/>
                </a:solidFill>
                <a:latin typeface="Source Sans Pro"/>
                <a:ea typeface="Source Sans Pro"/>
                <a:cs typeface="Source Sans Pro"/>
                <a:sym typeface="Source Sans Pro"/>
              </a:rPr>
              <a:t>:</a:t>
            </a:r>
            <a:endParaRPr b="1" sz="1500">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a:t>
            </a:r>
            <a:r>
              <a:rPr lang="en">
                <a:solidFill>
                  <a:schemeClr val="accent1"/>
                </a:solidFill>
                <a:latin typeface="Source Sans Pro"/>
                <a:ea typeface="Source Sans Pro"/>
                <a:cs typeface="Source Sans Pro"/>
                <a:sym typeface="Source Sans Pro"/>
              </a:rPr>
              <a:t> Isolate affected systems and disable accounts.</a:t>
            </a:r>
            <a:endParaRPr>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a:t>
            </a:r>
            <a:r>
              <a:rPr i="1" lang="en">
                <a:solidFill>
                  <a:schemeClr val="accent1"/>
                </a:solidFill>
                <a:latin typeface="Source Sans Pro"/>
                <a:ea typeface="Source Sans Pro"/>
                <a:cs typeface="Source Sans Pro"/>
                <a:sym typeface="Source Sans Pro"/>
              </a:rPr>
              <a:t> </a:t>
            </a:r>
            <a:r>
              <a:rPr b="1" i="1" lang="en">
                <a:solidFill>
                  <a:schemeClr val="accent1"/>
                </a:solidFill>
                <a:latin typeface="Source Sans Pro"/>
                <a:ea typeface="Source Sans Pro"/>
                <a:cs typeface="Source Sans Pro"/>
                <a:sym typeface="Source Sans Pro"/>
              </a:rPr>
              <a:t>Responsible</a:t>
            </a:r>
            <a:r>
              <a:rPr lang="en">
                <a:solidFill>
                  <a:schemeClr val="accent1"/>
                </a:solidFill>
                <a:latin typeface="Source Sans Pro"/>
                <a:ea typeface="Source Sans Pro"/>
                <a:cs typeface="Source Sans Pro"/>
                <a:sym typeface="Source Sans Pro"/>
              </a:rPr>
              <a:t> : Network Administrator</a:t>
            </a:r>
            <a:br>
              <a:rPr lang="en">
                <a:solidFill>
                  <a:schemeClr val="accent1"/>
                </a:solidFill>
                <a:latin typeface="Source Sans Pro"/>
                <a:ea typeface="Source Sans Pro"/>
                <a:cs typeface="Source Sans Pro"/>
                <a:sym typeface="Source Sans Pro"/>
              </a:rPr>
            </a:br>
            <a:endParaRPr sz="1200">
              <a:solidFill>
                <a:schemeClr val="accent1"/>
              </a:solidFill>
              <a:latin typeface="Source Sans Pro"/>
              <a:ea typeface="Source Sans Pro"/>
              <a:cs typeface="Source Sans Pro"/>
              <a:sym typeface="Source Sans Pro"/>
            </a:endParaRPr>
          </a:p>
          <a:p>
            <a:pPr indent="457200" lvl="0" marL="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Communication</a:t>
            </a:r>
            <a:r>
              <a:rPr b="1" lang="en" sz="1500">
                <a:solidFill>
                  <a:schemeClr val="accent1"/>
                </a:solidFill>
                <a:latin typeface="Source Sans Pro"/>
                <a:ea typeface="Source Sans Pro"/>
                <a:cs typeface="Source Sans Pro"/>
                <a:sym typeface="Source Sans Pro"/>
              </a:rPr>
              <a:t> : </a:t>
            </a:r>
            <a:endParaRPr sz="1000">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Draft internal alert and plan stakeholder communications.</a:t>
            </a:r>
            <a:endParaRPr>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lang="en">
                <a:solidFill>
                  <a:schemeClr val="accent1"/>
                </a:solidFill>
                <a:latin typeface="Source Sans Pro"/>
                <a:ea typeface="Source Sans Pro"/>
                <a:cs typeface="Source Sans Pro"/>
                <a:sym typeface="Source Sans Pro"/>
              </a:rPr>
              <a:t> : Communication Officer, PR Lead</a:t>
            </a:r>
            <a:endParaRPr>
              <a:solidFill>
                <a:schemeClr val="accent1"/>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Evidence Protection</a:t>
            </a:r>
            <a:r>
              <a:rPr b="1" lang="en" sz="1500" u="sng">
                <a:solidFill>
                  <a:schemeClr val="accent1"/>
                </a:solidFill>
                <a:latin typeface="Source Sans Pro"/>
                <a:ea typeface="Source Sans Pro"/>
                <a:cs typeface="Source Sans Pro"/>
                <a:sym typeface="Source Sans Pro"/>
              </a:rPr>
              <a:t> : </a:t>
            </a:r>
            <a:endParaRPr u="sng">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secure and backup logs, malware samples and data.</a:t>
            </a:r>
            <a:endParaRPr sz="1000">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b="1" lang="en">
                <a:solidFill>
                  <a:schemeClr val="accent1"/>
                </a:solidFill>
                <a:latin typeface="Source Sans Pro"/>
                <a:ea typeface="Source Sans Pro"/>
                <a:cs typeface="Source Sans Pro"/>
                <a:sym typeface="Source Sans Pro"/>
              </a:rPr>
              <a:t> </a:t>
            </a:r>
            <a:r>
              <a:rPr lang="en">
                <a:solidFill>
                  <a:schemeClr val="accent1"/>
                </a:solidFill>
                <a:latin typeface="Source Sans Pro"/>
                <a:ea typeface="Source Sans Pro"/>
                <a:cs typeface="Source Sans Pro"/>
                <a:sym typeface="Source Sans Pro"/>
              </a:rPr>
              <a:t>: IT Support staff/ Legal counsel</a:t>
            </a:r>
            <a:br>
              <a:rPr lang="en">
                <a:solidFill>
                  <a:schemeClr val="accent1"/>
                </a:solidFill>
                <a:latin typeface="Source Sans Pro"/>
                <a:ea typeface="Source Sans Pro"/>
                <a:cs typeface="Source Sans Pro"/>
                <a:sym typeface="Source Sans Pro"/>
              </a:rPr>
            </a:br>
            <a:endParaRPr sz="1200">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200">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000">
              <a:solidFill>
                <a:schemeClr val="accent1"/>
              </a:solidFill>
              <a:latin typeface="Source Sans Pro"/>
              <a:ea typeface="Source Sans Pro"/>
              <a:cs typeface="Source Sans Pro"/>
              <a:sym typeface="Source Sans Pro"/>
            </a:endParaRPr>
          </a:p>
        </p:txBody>
      </p:sp>
      <p:sp>
        <p:nvSpPr>
          <p:cNvPr id="109" name="Google Shape;109;p20"/>
          <p:cNvSpPr/>
          <p:nvPr/>
        </p:nvSpPr>
        <p:spPr>
          <a:xfrm>
            <a:off x="0" y="0"/>
            <a:ext cx="9144000" cy="984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10" name="Google Shape;110;p20"/>
          <p:cNvSpPr txBox="1"/>
          <p:nvPr/>
        </p:nvSpPr>
        <p:spPr>
          <a:xfrm>
            <a:off x="178225" y="86025"/>
            <a:ext cx="74337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111" name="Google Shape;111;p20"/>
          <p:cNvSpPr txBox="1"/>
          <p:nvPr/>
        </p:nvSpPr>
        <p:spPr>
          <a:xfrm>
            <a:off x="222075" y="86025"/>
            <a:ext cx="74847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3000">
                <a:solidFill>
                  <a:schemeClr val="lt1"/>
                </a:solidFill>
                <a:latin typeface="Raleway"/>
                <a:ea typeface="Raleway"/>
                <a:cs typeface="Raleway"/>
                <a:sym typeface="Raleway"/>
              </a:rPr>
              <a:t>3.	Containment phase</a:t>
            </a:r>
            <a:endParaRPr b="1" sz="3000">
              <a:solidFill>
                <a:schemeClr val="lt1"/>
              </a:solidFill>
              <a:latin typeface="Raleway"/>
              <a:ea typeface="Raleway"/>
              <a:cs typeface="Raleway"/>
              <a:sym typeface="Raleway"/>
            </a:endParaRPr>
          </a:p>
          <a:p>
            <a:pPr indent="0" lvl="0" marL="0" rtl="0" algn="l">
              <a:spcBef>
                <a:spcPts val="0"/>
              </a:spcBef>
              <a:spcAft>
                <a:spcPts val="0"/>
              </a:spcAft>
              <a:buNone/>
            </a:pPr>
            <a:r>
              <a:t/>
            </a:r>
            <a:endParaRPr sz="1800">
              <a:solidFill>
                <a:schemeClr val="lt1"/>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1"/>
          <p:cNvPicPr preferRelativeResize="0"/>
          <p:nvPr/>
        </p:nvPicPr>
        <p:blipFill>
          <a:blip r:embed="rId3">
            <a:alphaModFix/>
          </a:blip>
          <a:stretch>
            <a:fillRect/>
          </a:stretch>
        </p:blipFill>
        <p:spPr>
          <a:xfrm>
            <a:off x="8133400" y="4189075"/>
            <a:ext cx="910875" cy="854900"/>
          </a:xfrm>
          <a:prstGeom prst="rect">
            <a:avLst/>
          </a:prstGeom>
          <a:noFill/>
          <a:ln>
            <a:noFill/>
          </a:ln>
        </p:spPr>
      </p:pic>
      <p:sp>
        <p:nvSpPr>
          <p:cNvPr id="117" name="Google Shape;117;p21"/>
          <p:cNvSpPr txBox="1"/>
          <p:nvPr/>
        </p:nvSpPr>
        <p:spPr>
          <a:xfrm>
            <a:off x="720000" y="1367175"/>
            <a:ext cx="7704000" cy="3676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Threat Neutralization</a:t>
            </a:r>
            <a:r>
              <a:rPr b="1" lang="en" sz="1500" u="sng">
                <a:solidFill>
                  <a:schemeClr val="accent1"/>
                </a:solidFill>
                <a:latin typeface="Source Sans Pro"/>
                <a:ea typeface="Source Sans Pro"/>
                <a:cs typeface="Source Sans Pro"/>
                <a:sym typeface="Source Sans Pro"/>
              </a:rPr>
              <a:t> </a:t>
            </a:r>
            <a:r>
              <a:rPr b="1" lang="en" sz="1500">
                <a:solidFill>
                  <a:schemeClr val="accent1"/>
                </a:solidFill>
                <a:latin typeface="Source Sans Pro"/>
                <a:ea typeface="Source Sans Pro"/>
                <a:cs typeface="Source Sans Pro"/>
                <a:sym typeface="Source Sans Pro"/>
              </a:rPr>
              <a:t>:</a:t>
            </a:r>
            <a:endParaRPr b="1" sz="1500">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Eradicate threats and verify removal.</a:t>
            </a:r>
            <a:endParaRPr>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a:t>
            </a:r>
            <a:r>
              <a:rPr i="1" lang="en">
                <a:solidFill>
                  <a:schemeClr val="accent1"/>
                </a:solidFill>
                <a:latin typeface="Source Sans Pro"/>
                <a:ea typeface="Source Sans Pro"/>
                <a:cs typeface="Source Sans Pro"/>
                <a:sym typeface="Source Sans Pro"/>
              </a:rPr>
              <a:t> </a:t>
            </a:r>
            <a:r>
              <a:rPr b="1" i="1" lang="en">
                <a:solidFill>
                  <a:schemeClr val="accent1"/>
                </a:solidFill>
                <a:latin typeface="Source Sans Pro"/>
                <a:ea typeface="Source Sans Pro"/>
                <a:cs typeface="Source Sans Pro"/>
                <a:sym typeface="Source Sans Pro"/>
              </a:rPr>
              <a:t>Responsible</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IT Security Operations, Malware Analyst</a:t>
            </a:r>
            <a:br>
              <a:rPr lang="en">
                <a:solidFill>
                  <a:schemeClr val="accent1"/>
                </a:solidFill>
                <a:latin typeface="Source Sans Pro"/>
                <a:ea typeface="Source Sans Pro"/>
                <a:cs typeface="Source Sans Pro"/>
                <a:sym typeface="Source Sans Pro"/>
              </a:rPr>
            </a:b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457200" lvl="0" marL="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System Hardening</a:t>
            </a:r>
            <a:r>
              <a:rPr b="1" lang="en" sz="1500">
                <a:solidFill>
                  <a:schemeClr val="accent1"/>
                </a:solidFill>
                <a:latin typeface="Source Sans Pro"/>
                <a:ea typeface="Source Sans Pro"/>
                <a:cs typeface="Source Sans Pro"/>
                <a:sym typeface="Source Sans Pro"/>
              </a:rPr>
              <a:t> : </a:t>
            </a:r>
            <a:endParaRPr sz="1000">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Apply patches and update configurations.</a:t>
            </a:r>
            <a:endParaRPr>
              <a:solidFill>
                <a:schemeClr val="accent1"/>
              </a:solidFill>
              <a:latin typeface="Source Sans Pro"/>
              <a:ea typeface="Source Sans Pro"/>
              <a:cs typeface="Source Sans Pro"/>
              <a:sym typeface="Source Sans Pro"/>
            </a:endParaRPr>
          </a:p>
          <a:p>
            <a:pPr indent="-317500" lvl="0" marL="457200" rtl="0" algn="l">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Systems Administrator</a:t>
            </a:r>
            <a:endParaRPr>
              <a:solidFill>
                <a:schemeClr val="accent1"/>
              </a:solidFill>
              <a:latin typeface="Source Sans Pro"/>
              <a:ea typeface="Source Sans Pro"/>
              <a:cs typeface="Source Sans Pro"/>
              <a:sym typeface="Source Sans Pro"/>
            </a:endParaRPr>
          </a:p>
          <a:p>
            <a:pPr indent="0" lvl="0" marL="91440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rPr b="1" lang="en" sz="1500" u="sng">
                <a:solidFill>
                  <a:schemeClr val="accent1"/>
                </a:solidFill>
                <a:latin typeface="Source Sans Pro"/>
                <a:ea typeface="Source Sans Pro"/>
                <a:cs typeface="Source Sans Pro"/>
                <a:sym typeface="Source Sans Pro"/>
              </a:rPr>
              <a:t>Cause Analysis</a:t>
            </a:r>
            <a:r>
              <a:rPr b="1" lang="en" sz="1500" u="sng">
                <a:solidFill>
                  <a:schemeClr val="accent1"/>
                </a:solidFill>
                <a:latin typeface="Source Sans Pro"/>
                <a:ea typeface="Source Sans Pro"/>
                <a:cs typeface="Source Sans Pro"/>
                <a:sym typeface="Source Sans Pro"/>
              </a:rPr>
              <a:t> : </a:t>
            </a:r>
            <a:endParaRPr u="sng">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Action</a:t>
            </a:r>
            <a:r>
              <a:rPr lang="en">
                <a:solidFill>
                  <a:schemeClr val="accent1"/>
                </a:solidFill>
                <a:latin typeface="Source Sans Pro"/>
                <a:ea typeface="Source Sans Pro"/>
                <a:cs typeface="Source Sans Pro"/>
                <a:sym typeface="Source Sans Pro"/>
              </a:rPr>
              <a:t> : </a:t>
            </a:r>
            <a:r>
              <a:rPr lang="en">
                <a:solidFill>
                  <a:schemeClr val="accent1"/>
                </a:solidFill>
                <a:latin typeface="Source Sans Pro"/>
                <a:ea typeface="Source Sans Pro"/>
                <a:cs typeface="Source Sans Pro"/>
                <a:sym typeface="Source Sans Pro"/>
              </a:rPr>
              <a:t>Conduct root cause analysis. </a:t>
            </a:r>
            <a:endParaRPr sz="1000">
              <a:solidFill>
                <a:schemeClr val="accent1"/>
              </a:solidFill>
              <a:latin typeface="Source Sans Pro"/>
              <a:ea typeface="Source Sans Pro"/>
              <a:cs typeface="Source Sans Pro"/>
              <a:sym typeface="Source Sans Pro"/>
            </a:endParaRPr>
          </a:p>
          <a:p>
            <a:pPr indent="-317500" lvl="0" marL="457200" marR="0" rtl="0" algn="l">
              <a:lnSpc>
                <a:spcPct val="100000"/>
              </a:lnSpc>
              <a:spcBef>
                <a:spcPts val="0"/>
              </a:spcBef>
              <a:spcAft>
                <a:spcPts val="0"/>
              </a:spcAft>
              <a:buClr>
                <a:schemeClr val="accent1"/>
              </a:buClr>
              <a:buSzPts val="1400"/>
              <a:buFont typeface="Source Sans Pro"/>
              <a:buChar char="●"/>
            </a:pPr>
            <a:r>
              <a:rPr b="1" i="1" lang="en">
                <a:solidFill>
                  <a:schemeClr val="accent1"/>
                </a:solidFill>
                <a:latin typeface="Source Sans Pro"/>
                <a:ea typeface="Source Sans Pro"/>
                <a:cs typeface="Source Sans Pro"/>
                <a:sym typeface="Source Sans Pro"/>
              </a:rPr>
              <a:t>Team Responsible</a:t>
            </a:r>
            <a:r>
              <a:rPr b="1" lang="en">
                <a:solidFill>
                  <a:schemeClr val="accent1"/>
                </a:solidFill>
                <a:latin typeface="Source Sans Pro"/>
                <a:ea typeface="Source Sans Pro"/>
                <a:cs typeface="Source Sans Pro"/>
                <a:sym typeface="Source Sans Pro"/>
              </a:rPr>
              <a:t> </a:t>
            </a:r>
            <a:r>
              <a:rPr lang="en">
                <a:solidFill>
                  <a:schemeClr val="accent1"/>
                </a:solidFill>
                <a:latin typeface="Source Sans Pro"/>
                <a:ea typeface="Source Sans Pro"/>
                <a:cs typeface="Source Sans Pro"/>
                <a:sym typeface="Source Sans Pro"/>
              </a:rPr>
              <a:t>: </a:t>
            </a:r>
            <a:r>
              <a:rPr lang="en">
                <a:solidFill>
                  <a:schemeClr val="accent1"/>
                </a:solidFill>
                <a:latin typeface="Source Sans Pro"/>
                <a:ea typeface="Source Sans Pro"/>
                <a:cs typeface="Source Sans Pro"/>
                <a:sym typeface="Source Sans Pro"/>
              </a:rPr>
              <a:t>Incident Response Analyst</a:t>
            </a:r>
            <a:endParaRPr sz="1200">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1000">
              <a:solidFill>
                <a:schemeClr val="accent1"/>
              </a:solidFill>
              <a:latin typeface="Source Sans Pro"/>
              <a:ea typeface="Source Sans Pro"/>
              <a:cs typeface="Source Sans Pro"/>
              <a:sym typeface="Source Sans Pro"/>
            </a:endParaRPr>
          </a:p>
        </p:txBody>
      </p:sp>
      <p:sp>
        <p:nvSpPr>
          <p:cNvPr id="118" name="Google Shape;118;p21"/>
          <p:cNvSpPr/>
          <p:nvPr/>
        </p:nvSpPr>
        <p:spPr>
          <a:xfrm>
            <a:off x="0" y="0"/>
            <a:ext cx="9144000" cy="984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sp>
        <p:nvSpPr>
          <p:cNvPr id="119" name="Google Shape;119;p21"/>
          <p:cNvSpPr txBox="1"/>
          <p:nvPr/>
        </p:nvSpPr>
        <p:spPr>
          <a:xfrm>
            <a:off x="178225" y="86025"/>
            <a:ext cx="7433700" cy="5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120" name="Google Shape;120;p21"/>
          <p:cNvSpPr txBox="1"/>
          <p:nvPr/>
        </p:nvSpPr>
        <p:spPr>
          <a:xfrm>
            <a:off x="222075" y="86025"/>
            <a:ext cx="7484700" cy="4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Raleway"/>
                <a:ea typeface="Raleway"/>
                <a:cs typeface="Raleway"/>
                <a:sym typeface="Raleway"/>
              </a:rPr>
              <a:t>4</a:t>
            </a:r>
            <a:r>
              <a:rPr b="1" lang="en" sz="3000">
                <a:solidFill>
                  <a:schemeClr val="lt1"/>
                </a:solidFill>
                <a:latin typeface="Raleway"/>
                <a:ea typeface="Raleway"/>
                <a:cs typeface="Raleway"/>
                <a:sym typeface="Raleway"/>
              </a:rPr>
              <a:t>.	Eradication Phase</a:t>
            </a:r>
            <a:endParaRPr b="1" sz="3000">
              <a:solidFill>
                <a:schemeClr val="lt1"/>
              </a:solidFill>
              <a:latin typeface="Raleway"/>
              <a:ea typeface="Raleway"/>
              <a:cs typeface="Raleway"/>
              <a:sym typeface="Raleway"/>
            </a:endParaRPr>
          </a:p>
          <a:p>
            <a:pPr indent="0" lvl="0" marL="0" rtl="0" algn="l">
              <a:spcBef>
                <a:spcPts val="0"/>
              </a:spcBef>
              <a:spcAft>
                <a:spcPts val="0"/>
              </a:spcAft>
              <a:buNone/>
            </a:pPr>
            <a:r>
              <a:t/>
            </a:r>
            <a:endParaRPr b="1" sz="3000">
              <a:solidFill>
                <a:schemeClr val="lt1"/>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t/>
            </a:r>
            <a:endParaRPr b="1" sz="3000">
              <a:solidFill>
                <a:schemeClr val="lt1"/>
              </a:solidFill>
              <a:latin typeface="Raleway"/>
              <a:ea typeface="Raleway"/>
              <a:cs typeface="Raleway"/>
              <a:sym typeface="Raleway"/>
            </a:endParaRPr>
          </a:p>
          <a:p>
            <a:pPr indent="0" lvl="0" marL="0" rtl="0" algn="l">
              <a:spcBef>
                <a:spcPts val="0"/>
              </a:spcBef>
              <a:spcAft>
                <a:spcPts val="0"/>
              </a:spcAft>
              <a:buClr>
                <a:schemeClr val="dk2"/>
              </a:buClr>
              <a:buSzPts val="1100"/>
              <a:buFont typeface="Arial"/>
              <a:buNone/>
            </a:pPr>
            <a:r>
              <a:t/>
            </a:r>
            <a:endParaRPr sz="1800">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t/>
            </a:r>
            <a:endParaRPr>
              <a:solidFill>
                <a:schemeClr val="accent1"/>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