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sldIdLst>
    <p:sldId id="256" r:id="rId2"/>
    <p:sldId id="304" r:id="rId3"/>
    <p:sldId id="306" r:id="rId4"/>
    <p:sldId id="310" r:id="rId5"/>
    <p:sldId id="319" r:id="rId6"/>
    <p:sldId id="311" r:id="rId7"/>
    <p:sldId id="335" r:id="rId8"/>
    <p:sldId id="312" r:id="rId9"/>
    <p:sldId id="313" r:id="rId10"/>
    <p:sldId id="314" r:id="rId11"/>
    <p:sldId id="315" r:id="rId12"/>
    <p:sldId id="328" r:id="rId13"/>
    <p:sldId id="330" r:id="rId14"/>
    <p:sldId id="329" r:id="rId15"/>
    <p:sldId id="334" r:id="rId16"/>
    <p:sldId id="336" r:id="rId17"/>
    <p:sldId id="337" r:id="rId18"/>
    <p:sldId id="331" r:id="rId19"/>
    <p:sldId id="341" r:id="rId20"/>
    <p:sldId id="338" r:id="rId21"/>
    <p:sldId id="339" r:id="rId22"/>
    <p:sldId id="340" r:id="rId23"/>
    <p:sldId id="348" r:id="rId24"/>
    <p:sldId id="342" r:id="rId25"/>
    <p:sldId id="343" r:id="rId26"/>
    <p:sldId id="344" r:id="rId27"/>
    <p:sldId id="345" r:id="rId28"/>
    <p:sldId id="349" r:id="rId29"/>
    <p:sldId id="350" r:id="rId30"/>
    <p:sldId id="351" r:id="rId31"/>
    <p:sldId id="352" r:id="rId32"/>
    <p:sldId id="353" r:id="rId33"/>
    <p:sldId id="354" r:id="rId34"/>
    <p:sldId id="316" r:id="rId35"/>
    <p:sldId id="317" r:id="rId36"/>
    <p:sldId id="320" r:id="rId37"/>
    <p:sldId id="318" r:id="rId38"/>
    <p:sldId id="30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16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882CA-BAE6-44E4-8534-4BB34A3C7514}" type="datetimeFigureOut">
              <a:rPr lang="en-IN" smtClean="0"/>
              <a:pPr/>
              <a:t>06-09-2022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AD5D3-402C-4D98-AA8A-3E613F8E82EC}" type="slidenum">
              <a:rPr lang="en-IN" smtClean="0"/>
              <a:pPr/>
              <a:t>‹#›</a:t>
            </a:fld>
            <a:endParaRPr lang="en-IN"/>
          </a:p>
        </p:txBody>
      </p:sp>
    </p:spTree>
    <p:extLst>
      <p:ext uri="{BB962C8B-B14F-4D97-AF65-F5344CB8AC3E}">
        <p14:creationId xmlns:p14="http://schemas.microsoft.com/office/powerpoint/2010/main" val="1068153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0A6643-A245-427C-916F-1C4C29AA6817}" type="datetime1">
              <a:rPr lang="en-IN" smtClean="0"/>
              <a:pPr/>
              <a:t>06-09-2022</a:t>
            </a:fld>
            <a:endParaRPr lang="en-IN"/>
          </a:p>
        </p:txBody>
      </p:sp>
      <p:sp>
        <p:nvSpPr>
          <p:cNvPr id="5" name="Footer Placeholder 4"/>
          <p:cNvSpPr>
            <a:spLocks noGrp="1"/>
          </p:cNvSpPr>
          <p:nvPr>
            <p:ph type="ftr" sz="quarter" idx="11"/>
          </p:nvPr>
        </p:nvSpPr>
        <p:spPr/>
        <p:txBody>
          <a:bodyPr/>
          <a:lstStyle/>
          <a:p>
            <a:r>
              <a:rPr lang="en-IN" smtClean="0"/>
              <a:t>czxcfzxc</a:t>
            </a:r>
            <a:endParaRPr lang="en-IN"/>
          </a:p>
        </p:txBody>
      </p:sp>
      <p:sp>
        <p:nvSpPr>
          <p:cNvPr id="6" name="Slide Number Placeholder 5"/>
          <p:cNvSpPr>
            <a:spLocks noGrp="1"/>
          </p:cNvSpPr>
          <p:nvPr>
            <p:ph type="sldNum" sz="quarter" idx="12"/>
          </p:nvPr>
        </p:nvSpPr>
        <p:spPr/>
        <p:txBody>
          <a:bodyPr/>
          <a:lstStyle/>
          <a:p>
            <a:fld id="{535BEC7E-9E46-4A4A-A335-E0F72FFBE50E}" type="slidenum">
              <a:rPr lang="en-IN" smtClean="0"/>
              <a:pPr/>
              <a:t>‹#›</a:t>
            </a:fld>
            <a:endParaRPr lang="en-IN"/>
          </a:p>
        </p:txBody>
      </p:sp>
    </p:spTree>
    <p:extLst>
      <p:ext uri="{BB962C8B-B14F-4D97-AF65-F5344CB8AC3E}">
        <p14:creationId xmlns:p14="http://schemas.microsoft.com/office/powerpoint/2010/main" val="4019002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958784-637A-45C1-87B7-4179280D22D7}" type="datetime1">
              <a:rPr lang="en-IN" smtClean="0"/>
              <a:pPr/>
              <a:t>06-09-2022</a:t>
            </a:fld>
            <a:endParaRPr lang="en-IN"/>
          </a:p>
        </p:txBody>
      </p:sp>
      <p:sp>
        <p:nvSpPr>
          <p:cNvPr id="5" name="Footer Placeholder 4"/>
          <p:cNvSpPr>
            <a:spLocks noGrp="1"/>
          </p:cNvSpPr>
          <p:nvPr>
            <p:ph type="ftr" sz="quarter" idx="11"/>
          </p:nvPr>
        </p:nvSpPr>
        <p:spPr/>
        <p:txBody>
          <a:bodyPr/>
          <a:lstStyle/>
          <a:p>
            <a:r>
              <a:rPr lang="en-IN" smtClean="0"/>
              <a:t>czxcfzxc</a:t>
            </a:r>
            <a:endParaRPr lang="en-IN"/>
          </a:p>
        </p:txBody>
      </p:sp>
      <p:sp>
        <p:nvSpPr>
          <p:cNvPr id="6" name="Slide Number Placeholder 5"/>
          <p:cNvSpPr>
            <a:spLocks noGrp="1"/>
          </p:cNvSpPr>
          <p:nvPr>
            <p:ph type="sldNum" sz="quarter" idx="12"/>
          </p:nvPr>
        </p:nvSpPr>
        <p:spPr/>
        <p:txBody>
          <a:bodyPr/>
          <a:lstStyle/>
          <a:p>
            <a:fld id="{535BEC7E-9E46-4A4A-A335-E0F72FFBE50E}" type="slidenum">
              <a:rPr lang="en-IN" smtClean="0"/>
              <a:pPr/>
              <a:t>‹#›</a:t>
            </a:fld>
            <a:endParaRPr lang="en-IN"/>
          </a:p>
        </p:txBody>
      </p:sp>
    </p:spTree>
    <p:extLst>
      <p:ext uri="{BB962C8B-B14F-4D97-AF65-F5344CB8AC3E}">
        <p14:creationId xmlns:p14="http://schemas.microsoft.com/office/powerpoint/2010/main" val="257114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3AE40C-B218-4171-882A-7F83429F1FCB}" type="datetime1">
              <a:rPr lang="en-IN" smtClean="0"/>
              <a:pPr/>
              <a:t>06-09-2022</a:t>
            </a:fld>
            <a:endParaRPr lang="en-IN"/>
          </a:p>
        </p:txBody>
      </p:sp>
      <p:sp>
        <p:nvSpPr>
          <p:cNvPr id="5" name="Footer Placeholder 4"/>
          <p:cNvSpPr>
            <a:spLocks noGrp="1"/>
          </p:cNvSpPr>
          <p:nvPr>
            <p:ph type="ftr" sz="quarter" idx="11"/>
          </p:nvPr>
        </p:nvSpPr>
        <p:spPr/>
        <p:txBody>
          <a:bodyPr/>
          <a:lstStyle/>
          <a:p>
            <a:r>
              <a:rPr lang="en-IN" smtClean="0"/>
              <a:t>czxcfzxc</a:t>
            </a:r>
            <a:endParaRPr lang="en-IN"/>
          </a:p>
        </p:txBody>
      </p:sp>
      <p:sp>
        <p:nvSpPr>
          <p:cNvPr id="6" name="Slide Number Placeholder 5"/>
          <p:cNvSpPr>
            <a:spLocks noGrp="1"/>
          </p:cNvSpPr>
          <p:nvPr>
            <p:ph type="sldNum" sz="quarter" idx="12"/>
          </p:nvPr>
        </p:nvSpPr>
        <p:spPr/>
        <p:txBody>
          <a:bodyPr/>
          <a:lstStyle/>
          <a:p>
            <a:fld id="{535BEC7E-9E46-4A4A-A335-E0F72FFBE50E}" type="slidenum">
              <a:rPr lang="en-IN" smtClean="0"/>
              <a:pPr/>
              <a:t>‹#›</a:t>
            </a:fld>
            <a:endParaRPr lang="en-IN"/>
          </a:p>
        </p:txBody>
      </p:sp>
    </p:spTree>
    <p:extLst>
      <p:ext uri="{BB962C8B-B14F-4D97-AF65-F5344CB8AC3E}">
        <p14:creationId xmlns:p14="http://schemas.microsoft.com/office/powerpoint/2010/main" val="371646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69493" y="191069"/>
            <a:ext cx="8937822" cy="996287"/>
          </a:xfrm>
        </p:spPr>
        <p:txBody>
          <a:bodyPr/>
          <a:lstStyle>
            <a:lvl1pPr>
              <a:defRPr b="1">
                <a:solidFill>
                  <a:schemeClr val="accent2">
                    <a:lumMod val="50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7797" y="1719618"/>
            <a:ext cx="11245755" cy="47611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7797" y="6480814"/>
            <a:ext cx="1091821" cy="365125"/>
          </a:xfrm>
        </p:spPr>
        <p:txBody>
          <a:bodyPr/>
          <a:lstStyle>
            <a:lvl1pPr>
              <a:defRPr b="1">
                <a:solidFill>
                  <a:schemeClr val="tx1"/>
                </a:solidFill>
              </a:defRPr>
            </a:lvl1pPr>
          </a:lstStyle>
          <a:p>
            <a:fld id="{1022A52E-B77C-4107-886D-B761C138A956}" type="datetime1">
              <a:rPr lang="en-IN" smtClean="0"/>
              <a:pPr/>
              <a:t>06-09-2022</a:t>
            </a:fld>
            <a:endParaRPr lang="en-IN"/>
          </a:p>
        </p:txBody>
      </p:sp>
      <p:sp>
        <p:nvSpPr>
          <p:cNvPr id="5" name="Footer Placeholder 4"/>
          <p:cNvSpPr>
            <a:spLocks noGrp="1"/>
          </p:cNvSpPr>
          <p:nvPr>
            <p:ph type="ftr" sz="quarter" idx="11"/>
          </p:nvPr>
        </p:nvSpPr>
        <p:spPr>
          <a:xfrm>
            <a:off x="3888475" y="6504603"/>
            <a:ext cx="4114800" cy="365125"/>
          </a:xfrm>
        </p:spPr>
        <p:txBody>
          <a:bodyPr/>
          <a:lstStyle>
            <a:lvl1pPr>
              <a:defRPr b="1">
                <a:solidFill>
                  <a:schemeClr val="tx1"/>
                </a:solidFill>
              </a:defRPr>
            </a:lvl1pPr>
          </a:lstStyle>
          <a:p>
            <a:r>
              <a:rPr lang="en-IN" smtClean="0"/>
              <a:t>czxcfzxc</a:t>
            </a:r>
            <a:endParaRPr lang="en-IN"/>
          </a:p>
        </p:txBody>
      </p:sp>
      <p:sp>
        <p:nvSpPr>
          <p:cNvPr id="6" name="Slide Number Placeholder 5"/>
          <p:cNvSpPr>
            <a:spLocks noGrp="1"/>
          </p:cNvSpPr>
          <p:nvPr>
            <p:ph type="sldNum" sz="quarter" idx="12"/>
          </p:nvPr>
        </p:nvSpPr>
        <p:spPr>
          <a:xfrm>
            <a:off x="0" y="1325564"/>
            <a:ext cx="723331" cy="243930"/>
          </a:xfrm>
        </p:spPr>
        <p:txBody>
          <a:bodyPr/>
          <a:lstStyle>
            <a:lvl1pPr algn="ctr">
              <a:defRPr sz="1400" b="1">
                <a:solidFill>
                  <a:schemeClr val="tx1"/>
                </a:solidFill>
              </a:defRPr>
            </a:lvl1pPr>
          </a:lstStyle>
          <a:p>
            <a:fld id="{535BEC7E-9E46-4A4A-A335-E0F72FFBE50E}" type="slidenum">
              <a:rPr lang="en-IN" smtClean="0"/>
              <a:pPr/>
              <a:t>‹#›</a:t>
            </a:fld>
            <a:endParaRPr lang="en-IN" dirty="0"/>
          </a:p>
        </p:txBody>
      </p:sp>
      <p:pic>
        <p:nvPicPr>
          <p:cNvPr id="7" name="Picture 6" descr="image not found"/>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07315" y="191069"/>
            <a:ext cx="1530010" cy="99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55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310D3-6394-4497-844A-EF7DE17DD238}" type="datetime1">
              <a:rPr lang="en-IN" smtClean="0"/>
              <a:pPr/>
              <a:t>06-09-2022</a:t>
            </a:fld>
            <a:endParaRPr lang="en-IN"/>
          </a:p>
        </p:txBody>
      </p:sp>
      <p:sp>
        <p:nvSpPr>
          <p:cNvPr id="5" name="Footer Placeholder 4"/>
          <p:cNvSpPr>
            <a:spLocks noGrp="1"/>
          </p:cNvSpPr>
          <p:nvPr>
            <p:ph type="ftr" sz="quarter" idx="11"/>
          </p:nvPr>
        </p:nvSpPr>
        <p:spPr/>
        <p:txBody>
          <a:bodyPr/>
          <a:lstStyle/>
          <a:p>
            <a:r>
              <a:rPr lang="en-IN" smtClean="0"/>
              <a:t>czxcfzxc</a:t>
            </a:r>
            <a:endParaRPr lang="en-IN"/>
          </a:p>
        </p:txBody>
      </p:sp>
      <p:sp>
        <p:nvSpPr>
          <p:cNvPr id="6" name="Slide Number Placeholder 5"/>
          <p:cNvSpPr>
            <a:spLocks noGrp="1"/>
          </p:cNvSpPr>
          <p:nvPr>
            <p:ph type="sldNum" sz="quarter" idx="12"/>
          </p:nvPr>
        </p:nvSpPr>
        <p:spPr/>
        <p:txBody>
          <a:bodyPr/>
          <a:lstStyle/>
          <a:p>
            <a:fld id="{535BEC7E-9E46-4A4A-A335-E0F72FFBE50E}" type="slidenum">
              <a:rPr lang="en-IN" smtClean="0"/>
              <a:pPr/>
              <a:t>‹#›</a:t>
            </a:fld>
            <a:endParaRPr lang="en-IN"/>
          </a:p>
        </p:txBody>
      </p:sp>
    </p:spTree>
    <p:extLst>
      <p:ext uri="{BB962C8B-B14F-4D97-AF65-F5344CB8AC3E}">
        <p14:creationId xmlns:p14="http://schemas.microsoft.com/office/powerpoint/2010/main" val="351345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8A7C54-E131-4824-8E1F-DAEAD9826D11}" type="datetime1">
              <a:rPr lang="en-IN" smtClean="0"/>
              <a:pPr/>
              <a:t>06-09-2022</a:t>
            </a:fld>
            <a:endParaRPr lang="en-IN"/>
          </a:p>
        </p:txBody>
      </p:sp>
      <p:sp>
        <p:nvSpPr>
          <p:cNvPr id="6" name="Footer Placeholder 5"/>
          <p:cNvSpPr>
            <a:spLocks noGrp="1"/>
          </p:cNvSpPr>
          <p:nvPr>
            <p:ph type="ftr" sz="quarter" idx="11"/>
          </p:nvPr>
        </p:nvSpPr>
        <p:spPr/>
        <p:txBody>
          <a:bodyPr/>
          <a:lstStyle/>
          <a:p>
            <a:r>
              <a:rPr lang="en-IN" smtClean="0"/>
              <a:t>czxcfzxc</a:t>
            </a:r>
            <a:endParaRPr lang="en-IN"/>
          </a:p>
        </p:txBody>
      </p:sp>
      <p:sp>
        <p:nvSpPr>
          <p:cNvPr id="7" name="Slide Number Placeholder 6"/>
          <p:cNvSpPr>
            <a:spLocks noGrp="1"/>
          </p:cNvSpPr>
          <p:nvPr>
            <p:ph type="sldNum" sz="quarter" idx="12"/>
          </p:nvPr>
        </p:nvSpPr>
        <p:spPr/>
        <p:txBody>
          <a:bodyPr/>
          <a:lstStyle/>
          <a:p>
            <a:fld id="{535BEC7E-9E46-4A4A-A335-E0F72FFBE50E}" type="slidenum">
              <a:rPr lang="en-IN" smtClean="0"/>
              <a:pPr/>
              <a:t>‹#›</a:t>
            </a:fld>
            <a:endParaRPr lang="en-IN"/>
          </a:p>
        </p:txBody>
      </p:sp>
    </p:spTree>
    <p:extLst>
      <p:ext uri="{BB962C8B-B14F-4D97-AF65-F5344CB8AC3E}">
        <p14:creationId xmlns:p14="http://schemas.microsoft.com/office/powerpoint/2010/main" val="379756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2E67A9-9716-4B00-B70D-AC0EE75F756D}" type="datetime1">
              <a:rPr lang="en-IN" smtClean="0"/>
              <a:pPr/>
              <a:t>06-09-2022</a:t>
            </a:fld>
            <a:endParaRPr lang="en-IN"/>
          </a:p>
        </p:txBody>
      </p:sp>
      <p:sp>
        <p:nvSpPr>
          <p:cNvPr id="8" name="Footer Placeholder 7"/>
          <p:cNvSpPr>
            <a:spLocks noGrp="1"/>
          </p:cNvSpPr>
          <p:nvPr>
            <p:ph type="ftr" sz="quarter" idx="11"/>
          </p:nvPr>
        </p:nvSpPr>
        <p:spPr/>
        <p:txBody>
          <a:bodyPr/>
          <a:lstStyle/>
          <a:p>
            <a:r>
              <a:rPr lang="en-IN" smtClean="0"/>
              <a:t>czxcfzxc</a:t>
            </a:r>
            <a:endParaRPr lang="en-IN"/>
          </a:p>
        </p:txBody>
      </p:sp>
      <p:sp>
        <p:nvSpPr>
          <p:cNvPr id="9" name="Slide Number Placeholder 8"/>
          <p:cNvSpPr>
            <a:spLocks noGrp="1"/>
          </p:cNvSpPr>
          <p:nvPr>
            <p:ph type="sldNum" sz="quarter" idx="12"/>
          </p:nvPr>
        </p:nvSpPr>
        <p:spPr/>
        <p:txBody>
          <a:bodyPr/>
          <a:lstStyle/>
          <a:p>
            <a:fld id="{535BEC7E-9E46-4A4A-A335-E0F72FFBE50E}" type="slidenum">
              <a:rPr lang="en-IN" smtClean="0"/>
              <a:pPr/>
              <a:t>‹#›</a:t>
            </a:fld>
            <a:endParaRPr lang="en-IN"/>
          </a:p>
        </p:txBody>
      </p:sp>
    </p:spTree>
    <p:extLst>
      <p:ext uri="{BB962C8B-B14F-4D97-AF65-F5344CB8AC3E}">
        <p14:creationId xmlns:p14="http://schemas.microsoft.com/office/powerpoint/2010/main" val="249998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3239B-01AC-4788-A821-260CA2FBDE55}" type="datetime1">
              <a:rPr lang="en-IN" smtClean="0"/>
              <a:pPr/>
              <a:t>06-09-2022</a:t>
            </a:fld>
            <a:endParaRPr lang="en-IN"/>
          </a:p>
        </p:txBody>
      </p:sp>
      <p:sp>
        <p:nvSpPr>
          <p:cNvPr id="4" name="Footer Placeholder 3"/>
          <p:cNvSpPr>
            <a:spLocks noGrp="1"/>
          </p:cNvSpPr>
          <p:nvPr>
            <p:ph type="ftr" sz="quarter" idx="11"/>
          </p:nvPr>
        </p:nvSpPr>
        <p:spPr/>
        <p:txBody>
          <a:bodyPr/>
          <a:lstStyle/>
          <a:p>
            <a:r>
              <a:rPr lang="en-IN" smtClean="0"/>
              <a:t>czxcfzxc</a:t>
            </a:r>
            <a:endParaRPr lang="en-IN"/>
          </a:p>
        </p:txBody>
      </p:sp>
      <p:sp>
        <p:nvSpPr>
          <p:cNvPr id="5" name="Slide Number Placeholder 4"/>
          <p:cNvSpPr>
            <a:spLocks noGrp="1"/>
          </p:cNvSpPr>
          <p:nvPr>
            <p:ph type="sldNum" sz="quarter" idx="12"/>
          </p:nvPr>
        </p:nvSpPr>
        <p:spPr/>
        <p:txBody>
          <a:bodyPr/>
          <a:lstStyle/>
          <a:p>
            <a:fld id="{535BEC7E-9E46-4A4A-A335-E0F72FFBE50E}" type="slidenum">
              <a:rPr lang="en-IN" smtClean="0"/>
              <a:pPr/>
              <a:t>‹#›</a:t>
            </a:fld>
            <a:endParaRPr lang="en-IN"/>
          </a:p>
        </p:txBody>
      </p:sp>
    </p:spTree>
    <p:extLst>
      <p:ext uri="{BB962C8B-B14F-4D97-AF65-F5344CB8AC3E}">
        <p14:creationId xmlns:p14="http://schemas.microsoft.com/office/powerpoint/2010/main" val="105303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730A8-C9A1-44E1-BB19-12D74CF4B61A}" type="datetime1">
              <a:rPr lang="en-IN" smtClean="0"/>
              <a:pPr/>
              <a:t>06-09-2022</a:t>
            </a:fld>
            <a:endParaRPr lang="en-IN"/>
          </a:p>
        </p:txBody>
      </p:sp>
      <p:sp>
        <p:nvSpPr>
          <p:cNvPr id="3" name="Footer Placeholder 2"/>
          <p:cNvSpPr>
            <a:spLocks noGrp="1"/>
          </p:cNvSpPr>
          <p:nvPr>
            <p:ph type="ftr" sz="quarter" idx="11"/>
          </p:nvPr>
        </p:nvSpPr>
        <p:spPr/>
        <p:txBody>
          <a:bodyPr/>
          <a:lstStyle/>
          <a:p>
            <a:r>
              <a:rPr lang="en-IN" smtClean="0"/>
              <a:t>czxcfzxc</a:t>
            </a:r>
            <a:endParaRPr lang="en-IN"/>
          </a:p>
        </p:txBody>
      </p:sp>
      <p:sp>
        <p:nvSpPr>
          <p:cNvPr id="4" name="Slide Number Placeholder 3"/>
          <p:cNvSpPr>
            <a:spLocks noGrp="1"/>
          </p:cNvSpPr>
          <p:nvPr>
            <p:ph type="sldNum" sz="quarter" idx="12"/>
          </p:nvPr>
        </p:nvSpPr>
        <p:spPr/>
        <p:txBody>
          <a:bodyPr/>
          <a:lstStyle/>
          <a:p>
            <a:fld id="{535BEC7E-9E46-4A4A-A335-E0F72FFBE50E}" type="slidenum">
              <a:rPr lang="en-IN" smtClean="0"/>
              <a:pPr/>
              <a:t>‹#›</a:t>
            </a:fld>
            <a:endParaRPr lang="en-IN"/>
          </a:p>
        </p:txBody>
      </p:sp>
    </p:spTree>
    <p:extLst>
      <p:ext uri="{BB962C8B-B14F-4D97-AF65-F5344CB8AC3E}">
        <p14:creationId xmlns:p14="http://schemas.microsoft.com/office/powerpoint/2010/main" val="296743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D34CB1-B370-4BF5-A31D-034AEDE66AB5}" type="datetime1">
              <a:rPr lang="en-IN" smtClean="0"/>
              <a:pPr/>
              <a:t>06-09-2022</a:t>
            </a:fld>
            <a:endParaRPr lang="en-IN"/>
          </a:p>
        </p:txBody>
      </p:sp>
      <p:sp>
        <p:nvSpPr>
          <p:cNvPr id="6" name="Footer Placeholder 5"/>
          <p:cNvSpPr>
            <a:spLocks noGrp="1"/>
          </p:cNvSpPr>
          <p:nvPr>
            <p:ph type="ftr" sz="quarter" idx="11"/>
          </p:nvPr>
        </p:nvSpPr>
        <p:spPr/>
        <p:txBody>
          <a:bodyPr/>
          <a:lstStyle/>
          <a:p>
            <a:r>
              <a:rPr lang="en-IN" smtClean="0"/>
              <a:t>czxcfzxc</a:t>
            </a:r>
            <a:endParaRPr lang="en-IN"/>
          </a:p>
        </p:txBody>
      </p:sp>
      <p:sp>
        <p:nvSpPr>
          <p:cNvPr id="7" name="Slide Number Placeholder 6"/>
          <p:cNvSpPr>
            <a:spLocks noGrp="1"/>
          </p:cNvSpPr>
          <p:nvPr>
            <p:ph type="sldNum" sz="quarter" idx="12"/>
          </p:nvPr>
        </p:nvSpPr>
        <p:spPr/>
        <p:txBody>
          <a:bodyPr/>
          <a:lstStyle/>
          <a:p>
            <a:fld id="{535BEC7E-9E46-4A4A-A335-E0F72FFBE50E}" type="slidenum">
              <a:rPr lang="en-IN" smtClean="0"/>
              <a:pPr/>
              <a:t>‹#›</a:t>
            </a:fld>
            <a:endParaRPr lang="en-IN"/>
          </a:p>
        </p:txBody>
      </p:sp>
    </p:spTree>
    <p:extLst>
      <p:ext uri="{BB962C8B-B14F-4D97-AF65-F5344CB8AC3E}">
        <p14:creationId xmlns:p14="http://schemas.microsoft.com/office/powerpoint/2010/main" val="394092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A96E0B-660F-4DAA-BF1C-434B45ADACFE}" type="datetime1">
              <a:rPr lang="en-IN" smtClean="0"/>
              <a:pPr/>
              <a:t>06-09-2022</a:t>
            </a:fld>
            <a:endParaRPr lang="en-IN"/>
          </a:p>
        </p:txBody>
      </p:sp>
      <p:sp>
        <p:nvSpPr>
          <p:cNvPr id="6" name="Footer Placeholder 5"/>
          <p:cNvSpPr>
            <a:spLocks noGrp="1"/>
          </p:cNvSpPr>
          <p:nvPr>
            <p:ph type="ftr" sz="quarter" idx="11"/>
          </p:nvPr>
        </p:nvSpPr>
        <p:spPr/>
        <p:txBody>
          <a:bodyPr/>
          <a:lstStyle/>
          <a:p>
            <a:r>
              <a:rPr lang="en-IN" smtClean="0"/>
              <a:t>czxcfzxc</a:t>
            </a:r>
            <a:endParaRPr lang="en-IN"/>
          </a:p>
        </p:txBody>
      </p:sp>
      <p:sp>
        <p:nvSpPr>
          <p:cNvPr id="7" name="Slide Number Placeholder 6"/>
          <p:cNvSpPr>
            <a:spLocks noGrp="1"/>
          </p:cNvSpPr>
          <p:nvPr>
            <p:ph type="sldNum" sz="quarter" idx="12"/>
          </p:nvPr>
        </p:nvSpPr>
        <p:spPr/>
        <p:txBody>
          <a:bodyPr/>
          <a:lstStyle/>
          <a:p>
            <a:fld id="{535BEC7E-9E46-4A4A-A335-E0F72FFBE50E}" type="slidenum">
              <a:rPr lang="en-IN" smtClean="0"/>
              <a:pPr/>
              <a:t>‹#›</a:t>
            </a:fld>
            <a:endParaRPr lang="en-IN"/>
          </a:p>
        </p:txBody>
      </p:sp>
    </p:spTree>
    <p:extLst>
      <p:ext uri="{BB962C8B-B14F-4D97-AF65-F5344CB8AC3E}">
        <p14:creationId xmlns:p14="http://schemas.microsoft.com/office/powerpoint/2010/main" val="388099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F032D-F34D-4AEA-8EDA-0A9B61C420CC}" type="datetime1">
              <a:rPr lang="en-IN" smtClean="0"/>
              <a:pPr/>
              <a:t>06-09-2022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czxcfzxc</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BEC7E-9E46-4A4A-A335-E0F72FFBE50E}" type="slidenum">
              <a:rPr lang="en-IN" smtClean="0"/>
              <a:pPr/>
              <a:t>‹#›</a:t>
            </a:fld>
            <a:endParaRPr lang="en-IN"/>
          </a:p>
        </p:txBody>
      </p:sp>
    </p:spTree>
    <p:extLst>
      <p:ext uri="{BB962C8B-B14F-4D97-AF65-F5344CB8AC3E}">
        <p14:creationId xmlns:p14="http://schemas.microsoft.com/office/powerpoint/2010/main" val="13568700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awcommissionofindia.nic.in/51-100/report68.pdf" TargetMode="External"/><Relationship Id="rId2" Type="http://schemas.openxmlformats.org/officeDocument/2006/relationships/hyperlink" Target="http://34.215.207.245/2017/10/25/definition-negotiable-instruments/" TargetMode="External"/><Relationship Id="rId1" Type="http://schemas.openxmlformats.org/officeDocument/2006/relationships/slideLayout" Target="../slideLayouts/slideLayout2.xml"/><Relationship Id="rId5" Type="http://schemas.openxmlformats.org/officeDocument/2006/relationships/hyperlink" Target="http://districtcourtsnamchi.nic.in/laws/indian_succession_act_1925.pdf" TargetMode="External"/><Relationship Id="rId4" Type="http://schemas.openxmlformats.org/officeDocument/2006/relationships/hyperlink" Target="https://nearlaw.com/central_act_statues/indian-trusts-act-1882-188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Cyber_terrorism" TargetMode="External"/><Relationship Id="rId2" Type="http://schemas.openxmlformats.org/officeDocument/2006/relationships/hyperlink" Target="https://en.wikipedia.org/wiki/Child_porn" TargetMode="External"/><Relationship Id="rId1" Type="http://schemas.openxmlformats.org/officeDocument/2006/relationships/slideLayout" Target="../slideLayouts/slideLayout2.xml"/><Relationship Id="rId4" Type="http://schemas.openxmlformats.org/officeDocument/2006/relationships/hyperlink" Target="https://en.wikipedia.org/wiki/Voyeuris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Computer_crime" TargetMode="External"/><Relationship Id="rId2" Type="http://schemas.openxmlformats.org/officeDocument/2006/relationships/hyperlink" Target="https://en.wikipedia.org/wiki/Source_cod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Internet_fraud" TargetMode="External"/><Relationship Id="rId2" Type="http://schemas.openxmlformats.org/officeDocument/2006/relationships/hyperlink" Target="https://en.wikipedia.org/wiki/Identity_thef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Cyberterrorism" TargetMode="External"/><Relationship Id="rId2" Type="http://schemas.openxmlformats.org/officeDocument/2006/relationships/hyperlink" Target="https://en.wikipedia.org/wiki/Voyeuris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Pornography_in_Indi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exual_predator" TargetMode="External"/><Relationship Id="rId2" Type="http://schemas.openxmlformats.org/officeDocument/2006/relationships/hyperlink" Target="https://en.wikipedia.org/wiki/Child_por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Key_disclosure_law"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Misrepresenta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geeksforgeeks.org/information-technology-act-2000-india/" TargetMode="External"/><Relationship Id="rId7" Type="http://schemas.openxmlformats.org/officeDocument/2006/relationships/hyperlink" Target="https://www.merriam-webster.com/dictionary/statute" TargetMode="External"/><Relationship Id="rId2" Type="http://schemas.openxmlformats.org/officeDocument/2006/relationships/hyperlink" Target="https://www.toppr.com/guides/business-laws-cs/cyber-laws/information-technology-act-2000/" TargetMode="External"/><Relationship Id="rId1" Type="http://schemas.openxmlformats.org/officeDocument/2006/relationships/slideLayout" Target="../slideLayouts/slideLayout2.xml"/><Relationship Id="rId6" Type="http://schemas.openxmlformats.org/officeDocument/2006/relationships/hyperlink" Target="https://www.britannica.com/topic/amendment" TargetMode="External"/><Relationship Id="rId5" Type="http://schemas.openxmlformats.org/officeDocument/2006/relationships/hyperlink" Target="https://www.tutorialspoint.com/information_security_cyber_law/information_technology_act.htm" TargetMode="External"/><Relationship Id="rId4" Type="http://schemas.openxmlformats.org/officeDocument/2006/relationships/hyperlink" Target="https://egyankosh.ac.in/bitstream/123456789/72099/1/Unit-12.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earlaw.com/central_act_statues/indian-evidence-act-1872-1872" TargetMode="External"/><Relationship Id="rId2" Type="http://schemas.openxmlformats.org/officeDocument/2006/relationships/hyperlink" Target="https://nearlaw.com/central_act_statues/indian-penal-code-1860-1860" TargetMode="External"/><Relationship Id="rId1" Type="http://schemas.openxmlformats.org/officeDocument/2006/relationships/slideLayout" Target="../slideLayouts/slideLayout2.xml"/><Relationship Id="rId4" Type="http://schemas.openxmlformats.org/officeDocument/2006/relationships/hyperlink" Target="https://rbidocs.rbi.org.in/rdocs/Publications/PDFs/RBIA1934170510.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 r="-1000" b="-2000"/>
          </a:stretch>
        </a:blipFill>
        <a:effectLst/>
      </p:bgPr>
    </p:bg>
    <p:spTree>
      <p:nvGrpSpPr>
        <p:cNvPr id="1" name=""/>
        <p:cNvGrpSpPr/>
        <p:nvPr/>
      </p:nvGrpSpPr>
      <p:grpSpPr>
        <a:xfrm>
          <a:off x="0" y="0"/>
          <a:ext cx="0" cy="0"/>
          <a:chOff x="0" y="0"/>
          <a:chExt cx="0" cy="0"/>
        </a:xfrm>
      </p:grpSpPr>
      <p:pic>
        <p:nvPicPr>
          <p:cNvPr id="3" name="Picture 2" descr="image not fou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2514" y="4191000"/>
            <a:ext cx="3002580" cy="180974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ctrTitle"/>
          </p:nvPr>
        </p:nvSpPr>
        <p:spPr>
          <a:xfrm>
            <a:off x="3247680" y="4299045"/>
            <a:ext cx="5934834" cy="1687814"/>
          </a:xfrm>
          <a:ln w="38100">
            <a:solidFill>
              <a:schemeClr val="accent2">
                <a:lumMod val="50000"/>
              </a:schemeClr>
            </a:solidFill>
          </a:ln>
        </p:spPr>
        <p:txBody>
          <a:bodyPr>
            <a:noAutofit/>
          </a:bodyPr>
          <a:lstStyle/>
          <a:p>
            <a:r>
              <a:rPr lang="en-US" b="1" dirty="0" smtClean="0">
                <a:solidFill>
                  <a:schemeClr val="accent2">
                    <a:lumMod val="50000"/>
                  </a:schemeClr>
                </a:solidFill>
                <a:latin typeface="Cambria" panose="02040503050406030204" pitchFamily="18" charset="0"/>
                <a:ea typeface="Cambria" panose="02040503050406030204" pitchFamily="18" charset="0"/>
              </a:rPr>
              <a:t>Overview of IT Act, 2000 </a:t>
            </a:r>
          </a:p>
        </p:txBody>
      </p:sp>
      <p:sp>
        <p:nvSpPr>
          <p:cNvPr id="5" name="Slide Number Placeholder 3"/>
          <p:cNvSpPr>
            <a:spLocks noGrp="1"/>
          </p:cNvSpPr>
          <p:nvPr>
            <p:ph type="sldNum" sz="quarter" idx="12"/>
          </p:nvPr>
        </p:nvSpPr>
        <p:spPr>
          <a:xfrm>
            <a:off x="8610600" y="6356350"/>
            <a:ext cx="2743200" cy="365125"/>
          </a:xfrm>
        </p:spPr>
        <p:txBody>
          <a:bodyPr/>
          <a:lstStyle/>
          <a:p>
            <a:fld id="{B1C5E330-018B-467B-975D-1C6B0E7730BB}" type="slidenum">
              <a:rPr lang="en-US" smtClean="0"/>
              <a:pPr/>
              <a:t>1</a:t>
            </a:fld>
            <a:endParaRPr lang="en-US"/>
          </a:p>
        </p:txBody>
      </p:sp>
      <p:pic>
        <p:nvPicPr>
          <p:cNvPr id="7" name="Picture 2" descr="Pin on Animated Gifs!"/>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3516"/>
            <a:ext cx="12185094" cy="413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948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objectives of the Act are as follows:</a:t>
            </a:r>
            <a:endParaRPr lang="en-US" dirty="0"/>
          </a:p>
        </p:txBody>
      </p:sp>
      <p:sp>
        <p:nvSpPr>
          <p:cNvPr id="3" name="Content Placeholder 2"/>
          <p:cNvSpPr>
            <a:spLocks noGrp="1"/>
          </p:cNvSpPr>
          <p:nvPr>
            <p:ph idx="1"/>
          </p:nvPr>
        </p:nvSpPr>
        <p:spPr/>
        <p:txBody>
          <a:bodyPr>
            <a:normAutofit lnSpcReduction="10000"/>
          </a:bodyPr>
          <a:lstStyle/>
          <a:p>
            <a:pPr marL="536575" indent="-536575" algn="just">
              <a:buFont typeface="+mj-lt"/>
              <a:buAutoNum type="arabicPeriod"/>
            </a:pPr>
            <a:r>
              <a:rPr lang="en-US" sz="3600" dirty="0" smtClean="0"/>
              <a:t>Grant legal recognition to all transactions done via electronic exchange of data or other electronic means of communication or e-commerce, in place of the earlier paper-based method of communication.</a:t>
            </a:r>
          </a:p>
          <a:p>
            <a:pPr marL="536575" indent="-536575" algn="just">
              <a:buFont typeface="+mj-lt"/>
              <a:buAutoNum type="arabicPeriod"/>
            </a:pPr>
            <a:r>
              <a:rPr lang="en-US" sz="3600" dirty="0" smtClean="0"/>
              <a:t>Give legal recognition to digital signatures for the authentication of any information or matters requiring legal authentication</a:t>
            </a:r>
          </a:p>
          <a:p>
            <a:pPr marL="536575" indent="-536575" algn="just">
              <a:buFont typeface="+mj-lt"/>
              <a:buAutoNum type="arabicPeriod"/>
            </a:pPr>
            <a:r>
              <a:rPr lang="en-US" sz="3600" dirty="0" smtClean="0"/>
              <a:t>Facilitate the electronic filing of documents with Government agencies and also departments</a:t>
            </a:r>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10</a:t>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36575" indent="-536575" algn="just">
              <a:buFont typeface="+mj-lt"/>
              <a:buAutoNum type="arabicPeriod" startAt="4"/>
            </a:pPr>
            <a:r>
              <a:rPr lang="en-US" sz="4000" dirty="0" smtClean="0"/>
              <a:t>Facilitate the electronic storage of data</a:t>
            </a:r>
          </a:p>
          <a:p>
            <a:pPr marL="536575" indent="-536575" algn="just">
              <a:buFont typeface="+mj-lt"/>
              <a:buAutoNum type="arabicPeriod" startAt="4"/>
            </a:pPr>
            <a:r>
              <a:rPr lang="en-US" sz="4000" dirty="0" smtClean="0"/>
              <a:t>Give legal sanction and also facilitate the electronic transfer of funds between banks and financial institutions</a:t>
            </a:r>
          </a:p>
          <a:p>
            <a:pPr marL="536575" indent="-536575" algn="just">
              <a:buFont typeface="+mj-lt"/>
              <a:buAutoNum type="arabicPeriod" startAt="4"/>
            </a:pPr>
            <a:r>
              <a:rPr lang="en-US" sz="4000" dirty="0" smtClean="0"/>
              <a:t>Grant legal recognition to bankers under the Evidence Act, 1891 and the Reserve Bank of India Act, 1934, for keeping the books of accounts in electronic form.</a:t>
            </a:r>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11</a:t>
            </a:fld>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Salient Features of I.T Act</a:t>
            </a:r>
            <a:endParaRPr lang="en-US"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sz="3600" dirty="0" smtClean="0"/>
              <a:t>Digital signature has been replaced with electronic signature to make it a more technology neutral act.</a:t>
            </a:r>
          </a:p>
          <a:p>
            <a:pPr marL="514350" indent="-514350" algn="just">
              <a:buFont typeface="+mj-lt"/>
              <a:buAutoNum type="arabicPeriod"/>
            </a:pPr>
            <a:r>
              <a:rPr lang="en-US" sz="3600" dirty="0" smtClean="0"/>
              <a:t>It elaborates on offenses, penalties, and breaches.</a:t>
            </a:r>
          </a:p>
          <a:p>
            <a:pPr marL="514350" indent="-514350" algn="just">
              <a:buFont typeface="+mj-lt"/>
              <a:buAutoNum type="arabicPeriod"/>
            </a:pPr>
            <a:r>
              <a:rPr lang="en-US" sz="3600" dirty="0" smtClean="0"/>
              <a:t>It outlines the Justice Dispensation Systems for cyber-crimes.</a:t>
            </a:r>
          </a:p>
          <a:p>
            <a:pPr marL="514350" indent="-514350" algn="just">
              <a:buFont typeface="+mj-lt"/>
              <a:buAutoNum type="arabicPeriod"/>
            </a:pPr>
            <a:r>
              <a:rPr lang="en-US" sz="3600" dirty="0" smtClean="0"/>
              <a:t>It defines in a new section that </a:t>
            </a:r>
            <a:r>
              <a:rPr lang="en-US" sz="3600" i="1" dirty="0" smtClean="0"/>
              <a:t>cyber café is any facility from where the access to the internet is offered by any person in the ordinary course of business to the members of the public</a:t>
            </a:r>
            <a:r>
              <a:rPr lang="en-US" sz="3600" dirty="0" smtClean="0"/>
              <a:t>.</a:t>
            </a:r>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12</a:t>
            </a:fld>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Salient Features of I.T Act</a:t>
            </a:r>
            <a:endParaRPr lang="en-US" dirty="0"/>
          </a:p>
        </p:txBody>
      </p:sp>
      <p:sp>
        <p:nvSpPr>
          <p:cNvPr id="3" name="Content Placeholder 2"/>
          <p:cNvSpPr>
            <a:spLocks noGrp="1"/>
          </p:cNvSpPr>
          <p:nvPr>
            <p:ph idx="1"/>
          </p:nvPr>
        </p:nvSpPr>
        <p:spPr/>
        <p:txBody>
          <a:bodyPr>
            <a:normAutofit fontScale="92500" lnSpcReduction="20000"/>
          </a:bodyPr>
          <a:lstStyle/>
          <a:p>
            <a:pPr marL="536575" indent="-536575" algn="just">
              <a:buFont typeface="+mj-lt"/>
              <a:buAutoNum type="arabicPeriod" startAt="5"/>
            </a:pPr>
            <a:r>
              <a:rPr lang="en-US" sz="3900" dirty="0" smtClean="0"/>
              <a:t>It provides for the constitution of the Cyber Regulations Advisory Committee.</a:t>
            </a:r>
          </a:p>
          <a:p>
            <a:pPr marL="536575" indent="-536575" algn="just">
              <a:buFont typeface="+mj-lt"/>
              <a:buAutoNum type="arabicPeriod" startAt="5"/>
            </a:pPr>
            <a:r>
              <a:rPr lang="en-US" sz="3900" dirty="0" smtClean="0"/>
              <a:t>It is based on The Indian Penal Code, 1860, The Indian Evidence Act, 1872, The Bankers' Books Evidence Act, 1891, The Reserve Bank of India Act, 1934, etc.</a:t>
            </a:r>
          </a:p>
          <a:p>
            <a:pPr marL="536575" indent="-536575" algn="just">
              <a:buFont typeface="+mj-lt"/>
              <a:buAutoNum type="arabicPeriod" startAt="5"/>
            </a:pPr>
            <a:r>
              <a:rPr lang="en-US" sz="3900" dirty="0" smtClean="0"/>
              <a:t>It adds a provision to Section 81, which states that the provisions of the Act shall have overriding effect. The provision states that </a:t>
            </a:r>
            <a:r>
              <a:rPr lang="en-US" sz="3900" i="1" dirty="0" smtClean="0"/>
              <a:t>nothing contained in the Act shall restrict any person from exercising any right conferred under the Copyright Act, 1957</a:t>
            </a:r>
            <a:r>
              <a:rPr lang="en-US" sz="3900" dirty="0" smtClean="0"/>
              <a:t>.</a:t>
            </a:r>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13</a:t>
            </a:fld>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Scheme of I.T Act</a:t>
            </a:r>
            <a:endParaRPr lang="en-US" dirty="0"/>
          </a:p>
        </p:txBody>
      </p:sp>
      <p:sp>
        <p:nvSpPr>
          <p:cNvPr id="3" name="Content Placeholder 2"/>
          <p:cNvSpPr>
            <a:spLocks noGrp="1"/>
          </p:cNvSpPr>
          <p:nvPr>
            <p:ph idx="1"/>
          </p:nvPr>
        </p:nvSpPr>
        <p:spPr/>
        <p:txBody>
          <a:bodyPr>
            <a:normAutofit fontScale="92500"/>
          </a:bodyPr>
          <a:lstStyle/>
          <a:p>
            <a:pPr marL="514350" indent="-514350" algn="just">
              <a:buFont typeface="+mj-lt"/>
              <a:buAutoNum type="arabicPeriod"/>
            </a:pPr>
            <a:r>
              <a:rPr lang="en-US" sz="3200" dirty="0" smtClean="0"/>
              <a:t>The I.T. Act contains </a:t>
            </a:r>
            <a:r>
              <a:rPr lang="en-US" sz="3200" b="1" dirty="0" smtClean="0"/>
              <a:t>13 chapters</a:t>
            </a:r>
            <a:r>
              <a:rPr lang="en-US" sz="3200" dirty="0" smtClean="0"/>
              <a:t> and </a:t>
            </a:r>
            <a:r>
              <a:rPr lang="en-US" sz="3200" b="1" dirty="0" smtClean="0"/>
              <a:t>90 sections</a:t>
            </a:r>
            <a:r>
              <a:rPr lang="en-US" sz="3200" dirty="0" smtClean="0"/>
              <a:t>.</a:t>
            </a:r>
          </a:p>
          <a:p>
            <a:pPr marL="514350" indent="-514350" algn="just">
              <a:buFont typeface="+mj-lt"/>
              <a:buAutoNum type="arabicPeriod"/>
            </a:pPr>
            <a:r>
              <a:rPr lang="en-US" sz="3200" dirty="0" smtClean="0"/>
              <a:t>The last four sections namely sections 91 to 94 in the I.T. Act 2000 deals with the amendments to the Indian Penal Code 1860, The Indian Evidence Act 1872, The Bankers’ Books Evidence Act 1891 and the Reserve Bank of India Act 1934 were deleted.</a:t>
            </a:r>
          </a:p>
          <a:p>
            <a:pPr marL="514350" indent="-514350" algn="just">
              <a:buFont typeface="+mj-lt"/>
              <a:buAutoNum type="arabicPeriod"/>
            </a:pPr>
            <a:r>
              <a:rPr lang="en-US" sz="3200" dirty="0" smtClean="0"/>
              <a:t>It commences with Preliminary aspect in Chapter 1, which deals with the short, title, extent, commencement and application of the Act in Section 1. Section 2 provides Definition.</a:t>
            </a:r>
          </a:p>
          <a:p>
            <a:pPr marL="514350" indent="-514350" algn="just">
              <a:buFont typeface="+mj-lt"/>
              <a:buAutoNum type="arabicPeriod"/>
            </a:pPr>
            <a:r>
              <a:rPr lang="en-US" sz="3200" dirty="0" smtClean="0"/>
              <a:t>Chapter 2 deals with the authentication of electronic records, digital signatures, electronic signatures, etc.</a:t>
            </a:r>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14</a:t>
            </a:fld>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Scheme of I.T Act</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lgn="just">
              <a:buFont typeface="+mj-lt"/>
              <a:buAutoNum type="arabicPeriod" startAt="5"/>
            </a:pPr>
            <a:r>
              <a:rPr lang="en-US" sz="3600" dirty="0" smtClean="0"/>
              <a:t>Chapter 11 deals with offences and penalties. A series of offences have been provided along with punishment in this part of The Act.</a:t>
            </a:r>
          </a:p>
          <a:p>
            <a:pPr marL="514350" indent="-514350" algn="just">
              <a:buFont typeface="+mj-lt"/>
              <a:buAutoNum type="arabicPeriod" startAt="5"/>
            </a:pPr>
            <a:r>
              <a:rPr lang="en-US" sz="3600" dirty="0" smtClean="0"/>
              <a:t>Thereafter the provisions about due diligence, role of intermediaries and some miscellaneous provisions are been stated.</a:t>
            </a:r>
          </a:p>
          <a:p>
            <a:pPr marL="514350" indent="-514350" algn="just">
              <a:buFont typeface="+mj-lt"/>
              <a:buAutoNum type="arabicPeriod" startAt="5"/>
            </a:pPr>
            <a:r>
              <a:rPr lang="en-US" sz="3600" dirty="0" smtClean="0"/>
              <a:t>The Act is embedded with two schedules. The First Schedule deals with Documents or Transactions to which the Act shall not apply. The Second Schedule deals with electronic signature or electronic authentication technique and procedure. The Third and Fourth Schedule are omitted.</a:t>
            </a:r>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15</a:t>
            </a:fld>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Application of The Information Technology Act, 2000</a:t>
            </a:r>
            <a:endParaRPr lang="en-US" dirty="0"/>
          </a:p>
        </p:txBody>
      </p:sp>
      <p:sp>
        <p:nvSpPr>
          <p:cNvPr id="3" name="Content Placeholder 2"/>
          <p:cNvSpPr>
            <a:spLocks noGrp="1"/>
          </p:cNvSpPr>
          <p:nvPr>
            <p:ph idx="1"/>
          </p:nvPr>
        </p:nvSpPr>
        <p:spPr/>
        <p:txBody>
          <a:bodyPr>
            <a:normAutofit/>
          </a:bodyPr>
          <a:lstStyle/>
          <a:p>
            <a:pPr algn="just"/>
            <a:r>
              <a:rPr lang="en-US" sz="4000" dirty="0"/>
              <a:t>Nothing in The Information Technology Act, 2000 shall apply to documents or transactions specified in the First Schedule: Provided that the Central Government may, by notification in the Official Gazette, amend the First Schedule by way of addition or deletion of entries thereto. </a:t>
            </a:r>
            <a:endParaRPr lang="en-US" sz="4000" dirty="0" smtClean="0"/>
          </a:p>
          <a:p>
            <a:pPr algn="just"/>
            <a:r>
              <a:rPr lang="en-US" sz="4000" dirty="0" smtClean="0"/>
              <a:t>Every </a:t>
            </a:r>
            <a:r>
              <a:rPr lang="en-US" sz="4000" dirty="0"/>
              <a:t>notification issued shall be laid before each House of Parliament.</a:t>
            </a:r>
          </a:p>
          <a:p>
            <a:endParaRPr lang="en-US" sz="4000"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16</a:t>
            </a:fld>
            <a:endParaRPr lang="en-IN" dirty="0"/>
          </a:p>
        </p:txBody>
      </p:sp>
    </p:spTree>
    <p:extLst>
      <p:ext uri="{BB962C8B-B14F-4D97-AF65-F5344CB8AC3E}">
        <p14:creationId xmlns:p14="http://schemas.microsoft.com/office/powerpoint/2010/main" val="1115132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Following are the documents or transactions to which the Act shall not apply </a:t>
            </a:r>
            <a:r>
              <a:rPr lang="en-US" sz="3200" dirty="0" smtClean="0"/>
              <a:t>−</a:t>
            </a:r>
            <a:endParaRPr lang="en-US" sz="3200" dirty="0"/>
          </a:p>
        </p:txBody>
      </p:sp>
      <p:sp>
        <p:nvSpPr>
          <p:cNvPr id="3" name="Content Placeholder 2"/>
          <p:cNvSpPr>
            <a:spLocks noGrp="1"/>
          </p:cNvSpPr>
          <p:nvPr>
            <p:ph idx="1"/>
          </p:nvPr>
        </p:nvSpPr>
        <p:spPr/>
        <p:txBody>
          <a:bodyPr/>
          <a:lstStyle/>
          <a:p>
            <a:pPr lvl="0" algn="just"/>
            <a:r>
              <a:rPr lang="en-US" b="1" dirty="0"/>
              <a:t>Negotiable Instrument</a:t>
            </a:r>
            <a:r>
              <a:rPr lang="en-US" dirty="0"/>
              <a:t>(Other than a </a:t>
            </a:r>
            <a:r>
              <a:rPr lang="en-US" dirty="0" err="1"/>
              <a:t>cheque</a:t>
            </a:r>
            <a:r>
              <a:rPr lang="en-US" dirty="0"/>
              <a:t>) as defined in The </a:t>
            </a:r>
            <a:r>
              <a:rPr lang="en-US" u="sng" dirty="0">
                <a:hlinkClick r:id="rId2"/>
              </a:rPr>
              <a:t>Negotiable Instruments</a:t>
            </a:r>
            <a:r>
              <a:rPr lang="en-US" dirty="0"/>
              <a:t> Act, 1881;</a:t>
            </a:r>
          </a:p>
          <a:p>
            <a:pPr lvl="0" algn="just"/>
            <a:r>
              <a:rPr lang="en-US" dirty="0"/>
              <a:t>A </a:t>
            </a:r>
            <a:r>
              <a:rPr lang="en-US" b="1" dirty="0"/>
              <a:t>power-of-attorney </a:t>
            </a:r>
            <a:r>
              <a:rPr lang="en-US" dirty="0"/>
              <a:t>as defined in </a:t>
            </a:r>
            <a:r>
              <a:rPr lang="en-US" u="sng" dirty="0">
                <a:hlinkClick r:id="rId3"/>
              </a:rPr>
              <a:t>The Powers of Attorney Act, 1882</a:t>
            </a:r>
            <a:r>
              <a:rPr lang="en-US" dirty="0"/>
              <a:t>;</a:t>
            </a:r>
          </a:p>
          <a:p>
            <a:pPr lvl="0" algn="just"/>
            <a:r>
              <a:rPr lang="en-US" dirty="0"/>
              <a:t>A </a:t>
            </a:r>
            <a:r>
              <a:rPr lang="en-US" b="1" dirty="0"/>
              <a:t>trust </a:t>
            </a:r>
            <a:r>
              <a:rPr lang="en-US" dirty="0"/>
              <a:t>as defined in </a:t>
            </a:r>
            <a:r>
              <a:rPr lang="en-US" u="sng" dirty="0">
                <a:hlinkClick r:id="rId4"/>
              </a:rPr>
              <a:t>The Indian Trusts Act, 1882</a:t>
            </a:r>
            <a:r>
              <a:rPr lang="en-US" dirty="0"/>
              <a:t>;</a:t>
            </a:r>
          </a:p>
          <a:p>
            <a:pPr lvl="0" algn="just"/>
            <a:r>
              <a:rPr lang="en-US" dirty="0"/>
              <a:t>A </a:t>
            </a:r>
            <a:r>
              <a:rPr lang="en-US" b="1" dirty="0"/>
              <a:t>will </a:t>
            </a:r>
            <a:r>
              <a:rPr lang="en-US" dirty="0"/>
              <a:t>as defined in </a:t>
            </a:r>
            <a:r>
              <a:rPr lang="en-US" u="sng" dirty="0">
                <a:hlinkClick r:id="rId5"/>
              </a:rPr>
              <a:t>The Indian Succession Act, 1925</a:t>
            </a:r>
            <a:r>
              <a:rPr lang="en-US" dirty="0"/>
              <a:t> including any other testamentary disposition;</a:t>
            </a:r>
          </a:p>
          <a:p>
            <a:pPr lvl="0" algn="just"/>
            <a:r>
              <a:rPr lang="en-US" dirty="0"/>
              <a:t>Any </a:t>
            </a:r>
            <a:r>
              <a:rPr lang="en-US" b="1" dirty="0"/>
              <a:t>contract </a:t>
            </a:r>
            <a:r>
              <a:rPr lang="en-US" dirty="0"/>
              <a:t>for the sale or conveyance of immovable property or any interest in such property;</a:t>
            </a:r>
          </a:p>
          <a:p>
            <a:pPr lvl="0" algn="just"/>
            <a:r>
              <a:rPr lang="en-US" dirty="0"/>
              <a:t>Any such class of documents or transactions as maybe </a:t>
            </a:r>
            <a:r>
              <a:rPr lang="en-US" b="1" dirty="0"/>
              <a:t>notified by the Central Government.</a:t>
            </a:r>
            <a:endParaRPr lang="en-US" dirty="0"/>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17</a:t>
            </a:fld>
            <a:endParaRPr lang="en-IN" dirty="0"/>
          </a:p>
        </p:txBody>
      </p:sp>
    </p:spTree>
    <p:extLst>
      <p:ext uri="{BB962C8B-B14F-4D97-AF65-F5344CB8AC3E}">
        <p14:creationId xmlns:p14="http://schemas.microsoft.com/office/powerpoint/2010/main" val="2276033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Amendments of IT Act</a:t>
            </a:r>
            <a:endParaRPr lang="en-US" dirty="0"/>
          </a:p>
        </p:txBody>
      </p:sp>
      <p:sp>
        <p:nvSpPr>
          <p:cNvPr id="3" name="Content Placeholder 2"/>
          <p:cNvSpPr>
            <a:spLocks noGrp="1"/>
          </p:cNvSpPr>
          <p:nvPr>
            <p:ph idx="1"/>
          </p:nvPr>
        </p:nvSpPr>
        <p:spPr/>
        <p:txBody>
          <a:bodyPr/>
          <a:lstStyle/>
          <a:p>
            <a:pPr algn="just"/>
            <a:r>
              <a:rPr lang="en-US" sz="3600" b="1" dirty="0"/>
              <a:t>amendment</a:t>
            </a:r>
            <a:r>
              <a:rPr lang="en-US" sz="3600" dirty="0"/>
              <a:t>, in government and law, an addition or alteration made to a constitution, statute, or legislative bill or resolution. Amendments can be made to existing constitutions and statutes and are also commonly made to bills in the course of their passage through a legislature. </a:t>
            </a:r>
            <a:endParaRPr lang="en-US" sz="3600" dirty="0" smtClean="0"/>
          </a:p>
          <a:p>
            <a:pPr algn="just"/>
            <a:r>
              <a:rPr lang="en-US" sz="3600" dirty="0" smtClean="0"/>
              <a:t>The </a:t>
            </a:r>
            <a:r>
              <a:rPr lang="en-US" sz="3600" dirty="0"/>
              <a:t>Information Technology Act, 2000 has brought amendment in four statutes vide section 91-94. These changes have been provided in schedule 1-4.</a:t>
            </a:r>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18</a:t>
            </a:fld>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Statute</a:t>
            </a:r>
            <a:endParaRPr lang="en-US" dirty="0"/>
          </a:p>
        </p:txBody>
      </p:sp>
      <p:sp>
        <p:nvSpPr>
          <p:cNvPr id="3" name="Content Placeholder 2"/>
          <p:cNvSpPr>
            <a:spLocks noGrp="1"/>
          </p:cNvSpPr>
          <p:nvPr>
            <p:ph idx="1"/>
          </p:nvPr>
        </p:nvSpPr>
        <p:spPr/>
        <p:txBody>
          <a:bodyPr>
            <a:normAutofit/>
          </a:bodyPr>
          <a:lstStyle/>
          <a:p>
            <a:pPr algn="just"/>
            <a:r>
              <a:rPr lang="en-US" sz="4000" dirty="0"/>
              <a:t>The main difference between statute and law is that </a:t>
            </a:r>
            <a:r>
              <a:rPr lang="en-US" sz="4000" b="1" dirty="0"/>
              <a:t>the statute is the written form of a law passed by a legislative body wherein, the law is the system of rules and regulations in a country to be followed by its citizens</a:t>
            </a:r>
            <a:r>
              <a:rPr lang="en-US" sz="4000" dirty="0"/>
              <a:t>. Therefore, statute/statutory law is a part of the general term law.</a:t>
            </a:r>
          </a:p>
        </p:txBody>
      </p:sp>
      <p:sp>
        <p:nvSpPr>
          <p:cNvPr id="4" name="Slide Number Placeholder 3"/>
          <p:cNvSpPr>
            <a:spLocks noGrp="1"/>
          </p:cNvSpPr>
          <p:nvPr>
            <p:ph type="sldNum" sz="quarter" idx="12"/>
          </p:nvPr>
        </p:nvSpPr>
        <p:spPr/>
        <p:txBody>
          <a:bodyPr/>
          <a:lstStyle/>
          <a:p>
            <a:fld id="{535BEC7E-9E46-4A4A-A335-E0F72FFBE50E}" type="slidenum">
              <a:rPr lang="en-IN" smtClean="0"/>
              <a:pPr/>
              <a:t>19</a:t>
            </a:fld>
            <a:endParaRPr lang="en-IN" dirty="0"/>
          </a:p>
        </p:txBody>
      </p:sp>
    </p:spTree>
    <p:extLst>
      <p:ext uri="{BB962C8B-B14F-4D97-AF65-F5344CB8AC3E}">
        <p14:creationId xmlns:p14="http://schemas.microsoft.com/office/powerpoint/2010/main" val="324367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of Contents</a:t>
            </a:r>
            <a:endParaRPr lang="en-US" b="1" dirty="0"/>
          </a:p>
        </p:txBody>
      </p:sp>
      <p:sp>
        <p:nvSpPr>
          <p:cNvPr id="3" name="Content Placeholder 2"/>
          <p:cNvSpPr>
            <a:spLocks noGrp="1"/>
          </p:cNvSpPr>
          <p:nvPr>
            <p:ph sz="quarter" idx="1"/>
          </p:nvPr>
        </p:nvSpPr>
        <p:spPr/>
        <p:txBody>
          <a:bodyPr>
            <a:normAutofit/>
          </a:bodyPr>
          <a:lstStyle/>
          <a:p>
            <a:r>
              <a:rPr lang="en-IN" sz="4400" b="1" dirty="0" smtClean="0">
                <a:solidFill>
                  <a:srgbClr val="ED7D31">
                    <a:lumMod val="50000"/>
                  </a:srgbClr>
                </a:solidFill>
                <a:ea typeface="+mj-ea"/>
                <a:cs typeface="+mj-cs"/>
              </a:rPr>
              <a:t>Introduction</a:t>
            </a:r>
          </a:p>
          <a:p>
            <a:r>
              <a:rPr lang="en-US" sz="4400" b="1" dirty="0" smtClean="0">
                <a:solidFill>
                  <a:srgbClr val="ED7D31">
                    <a:lumMod val="50000"/>
                  </a:srgbClr>
                </a:solidFill>
                <a:ea typeface="+mj-ea"/>
                <a:cs typeface="+mj-cs"/>
              </a:rPr>
              <a:t>Information Technology Act</a:t>
            </a:r>
          </a:p>
          <a:p>
            <a:r>
              <a:rPr lang="en-US" sz="4400" b="1" dirty="0" smtClean="0">
                <a:solidFill>
                  <a:srgbClr val="ED7D31">
                    <a:lumMod val="50000"/>
                  </a:srgbClr>
                </a:solidFill>
                <a:ea typeface="+mj-ea"/>
                <a:cs typeface="+mj-cs"/>
              </a:rPr>
              <a:t>Overview of IT Act, 2000</a:t>
            </a:r>
          </a:p>
          <a:p>
            <a:r>
              <a:rPr lang="en-US" sz="4400" b="1" smtClean="0">
                <a:solidFill>
                  <a:srgbClr val="ED7D31">
                    <a:lumMod val="50000"/>
                  </a:srgbClr>
                </a:solidFill>
                <a:ea typeface="+mj-ea"/>
                <a:cs typeface="+mj-cs"/>
              </a:rPr>
              <a:t>Amendments and Limitations of IT Act</a:t>
            </a:r>
          </a:p>
          <a:p>
            <a:endParaRPr lang="en-IN" sz="4400" b="1" dirty="0" smtClean="0">
              <a:solidFill>
                <a:srgbClr val="ED7D31">
                  <a:lumMod val="50000"/>
                </a:srgbClr>
              </a:solidFill>
              <a:ea typeface="+mj-ea"/>
              <a:cs typeface="+mj-cs"/>
            </a:endParaRPr>
          </a:p>
        </p:txBody>
      </p:sp>
      <p:sp>
        <p:nvSpPr>
          <p:cNvPr id="4" name="Slide Number Placeholder 3"/>
          <p:cNvSpPr>
            <a:spLocks noGrp="1"/>
          </p:cNvSpPr>
          <p:nvPr>
            <p:ph type="sldNum" sz="quarter" idx="12"/>
          </p:nvPr>
        </p:nvSpPr>
        <p:spPr/>
        <p:txBody>
          <a:bodyPr>
            <a:normAutofit fontScale="85000" lnSpcReduction="20000"/>
          </a:bodyPr>
          <a:lstStyle/>
          <a:p>
            <a:fld id="{B1C5E330-018B-467B-975D-1C6B0E7730BB}" type="slidenum">
              <a:rPr lang="en-US" smtClean="0"/>
              <a:pPr/>
              <a:t>2</a:t>
            </a:fld>
            <a:endParaRPr lang="en-US" dirty="0"/>
          </a:p>
        </p:txBody>
      </p:sp>
    </p:spTree>
    <p:extLst>
      <p:ext uri="{BB962C8B-B14F-4D97-AF65-F5344CB8AC3E}">
        <p14:creationId xmlns:p14="http://schemas.microsoft.com/office/powerpoint/2010/main" val="1624517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lvl="0" indent="-514350" algn="just">
              <a:buFont typeface="+mj-lt"/>
              <a:buAutoNum type="arabicParenR"/>
            </a:pPr>
            <a:r>
              <a:rPr lang="en-US" sz="4000" dirty="0"/>
              <a:t>The first schedule contains the amendments in the Penal Code. It has widened the scope of the term “document” to bring within its ambit electronic documents.</a:t>
            </a:r>
          </a:p>
          <a:p>
            <a:pPr marL="514350" lvl="0" indent="-514350" algn="just">
              <a:buFont typeface="+mj-lt"/>
              <a:buAutoNum type="arabicParenR"/>
            </a:pPr>
            <a:r>
              <a:rPr lang="en-US" sz="4000" dirty="0"/>
              <a:t>The second schedule deals with amendments to the India Evidence Act. It pertains to the inclusion of electronic document in the definition of evidence</a:t>
            </a:r>
            <a:r>
              <a:rPr lang="en-US" sz="4000" dirty="0" smtClean="0"/>
              <a:t>.</a:t>
            </a:r>
            <a:endParaRPr lang="en-US" sz="4000"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20</a:t>
            </a:fld>
            <a:endParaRPr lang="en-IN" dirty="0"/>
          </a:p>
        </p:txBody>
      </p:sp>
    </p:spTree>
    <p:extLst>
      <p:ext uri="{BB962C8B-B14F-4D97-AF65-F5344CB8AC3E}">
        <p14:creationId xmlns:p14="http://schemas.microsoft.com/office/powerpoint/2010/main" val="223749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1600" y="1719618"/>
            <a:ext cx="11925299" cy="4761195"/>
          </a:xfrm>
        </p:spPr>
        <p:txBody>
          <a:bodyPr>
            <a:normAutofit/>
          </a:bodyPr>
          <a:lstStyle/>
          <a:p>
            <a:pPr marL="514350" lvl="0" indent="-514350" algn="just">
              <a:buFont typeface="+mj-lt"/>
              <a:buAutoNum type="arabicParenR" startAt="3"/>
            </a:pPr>
            <a:r>
              <a:rPr lang="en-US" sz="3200" dirty="0" smtClean="0"/>
              <a:t>The </a:t>
            </a:r>
            <a:r>
              <a:rPr lang="en-US" sz="3200" dirty="0"/>
              <a:t>third schedule amends the Banker’s Books Evidence Act. This amendment brings about change in the definition of “Banker’s-book”. It includes printouts of data stored in a floppy, disc, tape or any other form of electromagnetic data storage device. Similar change has been brought about in the expression “Certified-copy” to include such printouts within its purview.</a:t>
            </a:r>
          </a:p>
          <a:p>
            <a:pPr marL="514350" lvl="0" indent="-514350" algn="just">
              <a:buFont typeface="+mj-lt"/>
              <a:buAutoNum type="arabicParenR" startAt="3"/>
            </a:pPr>
            <a:r>
              <a:rPr lang="en-US" sz="3200" dirty="0"/>
              <a:t>The fourth schedule amends the Reserve Bank of India Act. It pertains to the regulation of fund transfer through electronic means between the banks or between the banks and other financial institution.</a:t>
            </a:r>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21</a:t>
            </a:fld>
            <a:endParaRPr lang="en-IN" dirty="0"/>
          </a:p>
        </p:txBody>
      </p:sp>
    </p:spTree>
    <p:extLst>
      <p:ext uri="{BB962C8B-B14F-4D97-AF65-F5344CB8AC3E}">
        <p14:creationId xmlns:p14="http://schemas.microsoft.com/office/powerpoint/2010/main" val="89910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4000" y="1719618"/>
            <a:ext cx="11772899" cy="4761195"/>
          </a:xfrm>
        </p:spPr>
        <p:txBody>
          <a:bodyPr>
            <a:normAutofit/>
          </a:bodyPr>
          <a:lstStyle/>
          <a:p>
            <a:pPr algn="just"/>
            <a:r>
              <a:rPr lang="en-US" sz="3200" dirty="0"/>
              <a:t>A major amendment was made in 2008. Amendment introduced the Section 66A which penalized sending of “offensive messages”. </a:t>
            </a:r>
            <a:endParaRPr lang="en-US" sz="3200" dirty="0" smtClean="0"/>
          </a:p>
          <a:p>
            <a:pPr algn="just"/>
            <a:r>
              <a:rPr lang="en-US" sz="3200" dirty="0" smtClean="0"/>
              <a:t>It </a:t>
            </a:r>
            <a:r>
              <a:rPr lang="en-US" sz="3200" dirty="0"/>
              <a:t>also introduced the Section 69, which gave authorities the power of “interception or monitoring or decryption of any information through any computer resource”. It also introduced penalties for </a:t>
            </a:r>
            <a:r>
              <a:rPr lang="en-US" sz="3200" u="sng" dirty="0">
                <a:hlinkClick r:id="rId2"/>
              </a:rPr>
              <a:t>child porn</a:t>
            </a:r>
            <a:r>
              <a:rPr lang="en-US" sz="3200" dirty="0"/>
              <a:t>, </a:t>
            </a:r>
            <a:r>
              <a:rPr lang="en-US" sz="3200" u="sng" dirty="0">
                <a:hlinkClick r:id="rId3"/>
              </a:rPr>
              <a:t>cyber terrorism</a:t>
            </a:r>
            <a:r>
              <a:rPr lang="en-US" sz="3200" dirty="0"/>
              <a:t> and </a:t>
            </a:r>
            <a:r>
              <a:rPr lang="en-US" sz="3200" u="sng" dirty="0">
                <a:hlinkClick r:id="rId4"/>
              </a:rPr>
              <a:t>voyeurism</a:t>
            </a:r>
            <a:r>
              <a:rPr lang="en-US" sz="3200" dirty="0"/>
              <a:t>. </a:t>
            </a:r>
            <a:endParaRPr lang="en-US" sz="3200" dirty="0" smtClean="0"/>
          </a:p>
          <a:p>
            <a:pPr algn="just"/>
            <a:r>
              <a:rPr lang="en-US" sz="3200" dirty="0" smtClean="0"/>
              <a:t>Amendment </a:t>
            </a:r>
            <a:r>
              <a:rPr lang="en-US" sz="3200" dirty="0"/>
              <a:t>was passed on 22 December 2008 without any debate in </a:t>
            </a:r>
            <a:r>
              <a:rPr lang="en-US" sz="3200" dirty="0" err="1"/>
              <a:t>Lok</a:t>
            </a:r>
            <a:r>
              <a:rPr lang="en-US" sz="3200" dirty="0"/>
              <a:t> Sabha. The next day it was passed by the </a:t>
            </a:r>
            <a:r>
              <a:rPr lang="en-US" sz="3200" dirty="0" err="1"/>
              <a:t>Rajya</a:t>
            </a:r>
            <a:r>
              <a:rPr lang="en-US" sz="3200" dirty="0"/>
              <a:t> Sabha. It was signed by the then President (</a:t>
            </a:r>
            <a:r>
              <a:rPr lang="en-US" sz="3200" dirty="0" err="1"/>
              <a:t>Pratibha</a:t>
            </a:r>
            <a:r>
              <a:rPr lang="en-US" sz="3200" dirty="0"/>
              <a:t> </a:t>
            </a:r>
            <a:r>
              <a:rPr lang="en-US" sz="3200" dirty="0" err="1"/>
              <a:t>Patil</a:t>
            </a:r>
            <a:r>
              <a:rPr lang="en-US" sz="3200" dirty="0"/>
              <a:t>) on 5 February 2009</a:t>
            </a:r>
            <a:r>
              <a:rPr lang="en-US" sz="3200" dirty="0" smtClean="0"/>
              <a:t>.</a:t>
            </a:r>
            <a:endParaRPr lang="en-US" sz="3200"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22</a:t>
            </a:fld>
            <a:endParaRPr lang="en-IN" dirty="0"/>
          </a:p>
        </p:txBody>
      </p:sp>
    </p:spTree>
    <p:extLst>
      <p:ext uri="{BB962C8B-B14F-4D97-AF65-F5344CB8AC3E}">
        <p14:creationId xmlns:p14="http://schemas.microsoft.com/office/powerpoint/2010/main" val="96218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23</a:t>
            </a:fld>
            <a:endParaRPr lang="en-IN" dirty="0"/>
          </a:p>
        </p:txBody>
      </p:sp>
      <p:sp>
        <p:nvSpPr>
          <p:cNvPr id="6" name="Content Placeholder 5"/>
          <p:cNvSpPr>
            <a:spLocks noGrp="1"/>
          </p:cNvSpPr>
          <p:nvPr>
            <p:ph idx="1"/>
          </p:nvPr>
        </p:nvSpPr>
        <p:spPr/>
        <p:txBody>
          <a:bodyPr/>
          <a:lstStyle/>
          <a:p>
            <a:pPr marL="0" indent="0" algn="ctr">
              <a:buNone/>
            </a:pPr>
            <a:r>
              <a:rPr lang="en-US" sz="8000" b="1" dirty="0">
                <a:solidFill>
                  <a:schemeClr val="accent2">
                    <a:lumMod val="50000"/>
                  </a:schemeClr>
                </a:solidFill>
              </a:rPr>
              <a:t>Offences under The Information Technology Act, 2000</a:t>
            </a:r>
            <a:endParaRPr lang="en-US" b="1" dirty="0">
              <a:solidFill>
                <a:schemeClr val="accent2">
                  <a:lumMod val="50000"/>
                </a:schemeClr>
              </a:solidFill>
            </a:endParaRPr>
          </a:p>
        </p:txBody>
      </p:sp>
    </p:spTree>
    <p:extLst>
      <p:ext uri="{BB962C8B-B14F-4D97-AF65-F5344CB8AC3E}">
        <p14:creationId xmlns:p14="http://schemas.microsoft.com/office/powerpoint/2010/main" val="236244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33350" y="1371600"/>
          <a:ext cx="11791950" cy="5120640"/>
        </p:xfrm>
        <a:graphic>
          <a:graphicData uri="http://schemas.openxmlformats.org/drawingml/2006/table">
            <a:tbl>
              <a:tblPr/>
              <a:tblGrid>
                <a:gridCol w="781050"/>
                <a:gridCol w="1504950"/>
                <a:gridCol w="7784395"/>
                <a:gridCol w="1721555"/>
              </a:tblGrid>
              <a:tr h="211998">
                <a:tc>
                  <a:txBody>
                    <a:bodyPr/>
                    <a:lstStyle/>
                    <a:p>
                      <a:pPr marR="30480" algn="just">
                        <a:lnSpc>
                          <a:spcPct val="100000"/>
                        </a:lnSpc>
                        <a:spcBef>
                          <a:spcPts val="600"/>
                        </a:spcBef>
                        <a:spcAft>
                          <a:spcPts val="0"/>
                        </a:spcAft>
                      </a:pPr>
                      <a:r>
                        <a:rPr lang="en-US" sz="2400" b="1" u="sng">
                          <a:solidFill>
                            <a:srgbClr val="000000"/>
                          </a:solidFill>
                          <a:latin typeface="Times New Roman" pitchFamily="18" charset="0"/>
                          <a:ea typeface="Times New Roman"/>
                          <a:cs typeface="Times New Roman" pitchFamily="18" charset="0"/>
                        </a:rPr>
                        <a:t>Section</a:t>
                      </a:r>
                      <a:endParaRPr lang="en-US" sz="2400">
                        <a:latin typeface="Times New Roman" pitchFamily="18" charset="0"/>
                        <a:ea typeface="Calibri"/>
                        <a:cs typeface="Times New Roman" pitchFamily="18" charset="0"/>
                      </a:endParaRPr>
                    </a:p>
                  </a:txBody>
                  <a:tcPr marL="53560" marR="535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0000"/>
                        </a:lnSpc>
                        <a:spcBef>
                          <a:spcPts val="600"/>
                        </a:spcBef>
                        <a:spcAft>
                          <a:spcPts val="0"/>
                        </a:spcAft>
                      </a:pPr>
                      <a:r>
                        <a:rPr lang="en-US" sz="2400" b="1" u="sng">
                          <a:solidFill>
                            <a:srgbClr val="000000"/>
                          </a:solidFill>
                          <a:latin typeface="Times New Roman" pitchFamily="18" charset="0"/>
                          <a:ea typeface="Times New Roman"/>
                          <a:cs typeface="Times New Roman" pitchFamily="18" charset="0"/>
                        </a:rPr>
                        <a:t>Offence</a:t>
                      </a:r>
                      <a:endParaRPr lang="en-US" sz="2400">
                        <a:latin typeface="Times New Roman" pitchFamily="18" charset="0"/>
                        <a:ea typeface="Calibri"/>
                        <a:cs typeface="Times New Roman" pitchFamily="18" charset="0"/>
                      </a:endParaRPr>
                    </a:p>
                  </a:txBody>
                  <a:tcPr marL="53560" marR="535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0000"/>
                        </a:lnSpc>
                        <a:spcBef>
                          <a:spcPts val="600"/>
                        </a:spcBef>
                        <a:spcAft>
                          <a:spcPts val="0"/>
                        </a:spcAft>
                      </a:pPr>
                      <a:r>
                        <a:rPr lang="en-US" sz="2400" b="1" u="sng">
                          <a:solidFill>
                            <a:srgbClr val="000000"/>
                          </a:solidFill>
                          <a:latin typeface="Times New Roman" pitchFamily="18" charset="0"/>
                          <a:ea typeface="Times New Roman"/>
                          <a:cs typeface="Times New Roman" pitchFamily="18" charset="0"/>
                        </a:rPr>
                        <a:t>Description</a:t>
                      </a:r>
                      <a:endParaRPr lang="en-US" sz="2400">
                        <a:latin typeface="Times New Roman" pitchFamily="18" charset="0"/>
                        <a:ea typeface="Calibri"/>
                        <a:cs typeface="Times New Roman" pitchFamily="18" charset="0"/>
                      </a:endParaRPr>
                    </a:p>
                  </a:txBody>
                  <a:tcPr marL="53560" marR="535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600"/>
                        </a:spcBef>
                        <a:spcAft>
                          <a:spcPts val="0"/>
                        </a:spcAft>
                      </a:pPr>
                      <a:r>
                        <a:rPr lang="en-US" sz="2400" b="1" u="sng">
                          <a:solidFill>
                            <a:srgbClr val="222222"/>
                          </a:solidFill>
                          <a:latin typeface="Times New Roman" pitchFamily="18" charset="0"/>
                          <a:ea typeface="Times New Roman"/>
                          <a:cs typeface="Times New Roman" pitchFamily="18" charset="0"/>
                        </a:rPr>
                        <a:t>Penalty</a:t>
                      </a:r>
                      <a:endParaRPr lang="en-US" sz="2400">
                        <a:latin typeface="Times New Roman" pitchFamily="18" charset="0"/>
                        <a:ea typeface="Calibri"/>
                        <a:cs typeface="Times New Roman" pitchFamily="18" charset="0"/>
                      </a:endParaRPr>
                    </a:p>
                  </a:txBody>
                  <a:tcPr marL="53560" marR="535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2901">
                <a:tc>
                  <a:txBody>
                    <a:bodyPr/>
                    <a:lstStyle/>
                    <a:p>
                      <a:pPr>
                        <a:lnSpc>
                          <a:spcPct val="100000"/>
                        </a:lnSpc>
                        <a:spcBef>
                          <a:spcPts val="600"/>
                        </a:spcBef>
                        <a:spcAft>
                          <a:spcPts val="0"/>
                        </a:spcAft>
                      </a:pPr>
                      <a:r>
                        <a:rPr lang="en-US" sz="2400" b="1" u="sng" dirty="0">
                          <a:solidFill>
                            <a:srgbClr val="333333"/>
                          </a:solidFill>
                          <a:latin typeface="Times New Roman" pitchFamily="18" charset="0"/>
                          <a:ea typeface="Times New Roman"/>
                          <a:cs typeface="Times New Roman" pitchFamily="18" charset="0"/>
                        </a:rPr>
                        <a:t>65</a:t>
                      </a:r>
                      <a:endParaRPr lang="en-US" sz="2400" dirty="0">
                        <a:latin typeface="Times New Roman" pitchFamily="18" charset="0"/>
                        <a:ea typeface="Calibri"/>
                        <a:cs typeface="Times New Roman" pitchFamily="18" charset="0"/>
                      </a:endParaRPr>
                    </a:p>
                  </a:txBody>
                  <a:tcPr marL="53560" marR="535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Bef>
                          <a:spcPts val="600"/>
                        </a:spcBef>
                        <a:spcAft>
                          <a:spcPts val="0"/>
                        </a:spcAft>
                      </a:pPr>
                      <a:r>
                        <a:rPr lang="en-US" sz="2400" b="0" u="none" dirty="0">
                          <a:solidFill>
                            <a:srgbClr val="333333"/>
                          </a:solidFill>
                          <a:latin typeface="Times New Roman" pitchFamily="18" charset="0"/>
                          <a:ea typeface="Times New Roman"/>
                          <a:cs typeface="Times New Roman" pitchFamily="18" charset="0"/>
                        </a:rPr>
                        <a:t>Tampering with computer </a:t>
                      </a:r>
                      <a:r>
                        <a:rPr lang="en-US" sz="2400" b="0" u="none" dirty="0">
                          <a:solidFill>
                            <a:srgbClr val="000000"/>
                          </a:solidFill>
                          <a:latin typeface="Times New Roman" pitchFamily="18" charset="0"/>
                          <a:ea typeface="Times New Roman"/>
                          <a:cs typeface="Times New Roman" pitchFamily="18" charset="0"/>
                          <a:hlinkClick r:id="rId2"/>
                        </a:rPr>
                        <a:t>source documents</a:t>
                      </a:r>
                      <a:endParaRPr lang="en-US" sz="2400" b="0" u="none" dirty="0">
                        <a:latin typeface="Times New Roman" pitchFamily="18" charset="0"/>
                        <a:ea typeface="Calibri"/>
                        <a:cs typeface="Times New Roman" pitchFamily="18" charset="0"/>
                      </a:endParaRPr>
                    </a:p>
                  </a:txBody>
                  <a:tcPr marL="53560" marR="535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Bef>
                          <a:spcPts val="600"/>
                        </a:spcBef>
                        <a:spcAft>
                          <a:spcPts val="0"/>
                        </a:spcAft>
                      </a:pPr>
                      <a:r>
                        <a:rPr lang="en-US" sz="2400" b="0" u="none" dirty="0">
                          <a:solidFill>
                            <a:srgbClr val="333333"/>
                          </a:solidFill>
                          <a:latin typeface="Times New Roman" pitchFamily="18" charset="0"/>
                          <a:ea typeface="Times New Roman"/>
                          <a:cs typeface="Times New Roman" pitchFamily="18" charset="0"/>
                        </a:rPr>
                        <a:t>If a person knowingly or intentionally conceals, destroys or alters or intentionally or knowingly causes another to conceal, destroy or alter any computer source code used for a computer, computer programme, computer system or computer network, when the computer source code is required to be kept or maintained by law for the time being in force.</a:t>
                      </a:r>
                      <a:endParaRPr lang="en-US" sz="2400" b="0" u="none" dirty="0">
                        <a:latin typeface="Times New Roman" pitchFamily="18" charset="0"/>
                        <a:ea typeface="Calibri"/>
                        <a:cs typeface="Times New Roman" pitchFamily="18" charset="0"/>
                      </a:endParaRPr>
                    </a:p>
                  </a:txBody>
                  <a:tcPr marL="53560" marR="535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Bef>
                          <a:spcPts val="600"/>
                        </a:spcBef>
                        <a:spcAft>
                          <a:spcPts val="0"/>
                        </a:spcAft>
                      </a:pPr>
                      <a:r>
                        <a:rPr lang="en-US" sz="2400" b="0" u="none">
                          <a:solidFill>
                            <a:srgbClr val="333333"/>
                          </a:solidFill>
                          <a:latin typeface="Times New Roman" pitchFamily="18" charset="0"/>
                          <a:ea typeface="Times New Roman"/>
                          <a:cs typeface="Times New Roman" pitchFamily="18" charset="0"/>
                        </a:rPr>
                        <a:t>Imprisonment up to three years, or/and with fine up to ₹200,000</a:t>
                      </a:r>
                      <a:endParaRPr lang="en-US" sz="2400" b="0" u="none">
                        <a:latin typeface="Times New Roman" pitchFamily="18" charset="0"/>
                        <a:ea typeface="Calibri"/>
                        <a:cs typeface="Times New Roman" pitchFamily="18" charset="0"/>
                      </a:endParaRPr>
                    </a:p>
                  </a:txBody>
                  <a:tcPr marL="53560" marR="535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8106">
                <a:tc>
                  <a:txBody>
                    <a:bodyPr/>
                    <a:lstStyle/>
                    <a:p>
                      <a:pPr>
                        <a:lnSpc>
                          <a:spcPct val="100000"/>
                        </a:lnSpc>
                        <a:spcBef>
                          <a:spcPts val="600"/>
                        </a:spcBef>
                        <a:spcAft>
                          <a:spcPts val="0"/>
                        </a:spcAft>
                      </a:pPr>
                      <a:r>
                        <a:rPr lang="en-US" sz="2400" b="1" u="sng">
                          <a:solidFill>
                            <a:srgbClr val="333333"/>
                          </a:solidFill>
                          <a:latin typeface="Times New Roman" pitchFamily="18" charset="0"/>
                          <a:ea typeface="Times New Roman"/>
                          <a:cs typeface="Times New Roman" pitchFamily="18" charset="0"/>
                        </a:rPr>
                        <a:t>66</a:t>
                      </a:r>
                      <a:endParaRPr lang="en-US" sz="2400">
                        <a:latin typeface="Times New Roman" pitchFamily="18" charset="0"/>
                        <a:ea typeface="Calibri"/>
                        <a:cs typeface="Times New Roman" pitchFamily="18" charset="0"/>
                      </a:endParaRPr>
                    </a:p>
                  </a:txBody>
                  <a:tcPr marL="53560" marR="535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Bef>
                          <a:spcPts val="600"/>
                        </a:spcBef>
                        <a:spcAft>
                          <a:spcPts val="0"/>
                        </a:spcAft>
                      </a:pPr>
                      <a:r>
                        <a:rPr lang="en-US" sz="2400" b="0" u="none">
                          <a:solidFill>
                            <a:srgbClr val="000000"/>
                          </a:solidFill>
                          <a:latin typeface="Times New Roman" pitchFamily="18" charset="0"/>
                          <a:ea typeface="Times New Roman"/>
                          <a:cs typeface="Times New Roman" pitchFamily="18" charset="0"/>
                          <a:hlinkClick r:id="rId3"/>
                        </a:rPr>
                        <a:t>Hacking</a:t>
                      </a:r>
                      <a:r>
                        <a:rPr lang="en-US" sz="2400" b="0" u="none">
                          <a:solidFill>
                            <a:srgbClr val="333333"/>
                          </a:solidFill>
                          <a:latin typeface="Times New Roman" pitchFamily="18" charset="0"/>
                          <a:ea typeface="Times New Roman"/>
                          <a:cs typeface="Times New Roman" pitchFamily="18" charset="0"/>
                        </a:rPr>
                        <a:t> with computer system</a:t>
                      </a:r>
                      <a:endParaRPr lang="en-US" sz="2400" b="0" u="none">
                        <a:latin typeface="Times New Roman" pitchFamily="18" charset="0"/>
                        <a:ea typeface="Calibri"/>
                        <a:cs typeface="Times New Roman" pitchFamily="18" charset="0"/>
                      </a:endParaRPr>
                    </a:p>
                  </a:txBody>
                  <a:tcPr marL="53560" marR="535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Bef>
                          <a:spcPts val="600"/>
                        </a:spcBef>
                        <a:spcAft>
                          <a:spcPts val="0"/>
                        </a:spcAft>
                      </a:pPr>
                      <a:r>
                        <a:rPr lang="en-US" sz="2400" b="0" u="none" dirty="0">
                          <a:solidFill>
                            <a:srgbClr val="333333"/>
                          </a:solidFill>
                          <a:latin typeface="Times New Roman" pitchFamily="18" charset="0"/>
                          <a:ea typeface="Times New Roman"/>
                          <a:cs typeface="Times New Roman" pitchFamily="18" charset="0"/>
                        </a:rPr>
                        <a:t>If a person with the intent to cause or knowing that he is likely to cause wrongful loss or damage to the public or any person destroys or deletes or alters any information residing in a computer resource or diminishes its value or utility or affects it injuriously by any means, commits hack.</a:t>
                      </a:r>
                      <a:endParaRPr lang="en-US" sz="2400" b="0" u="none" dirty="0">
                        <a:latin typeface="Times New Roman" pitchFamily="18" charset="0"/>
                        <a:ea typeface="Calibri"/>
                        <a:cs typeface="Times New Roman" pitchFamily="18" charset="0"/>
                      </a:endParaRPr>
                    </a:p>
                  </a:txBody>
                  <a:tcPr marL="53560" marR="535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Bef>
                          <a:spcPts val="600"/>
                        </a:spcBef>
                        <a:spcAft>
                          <a:spcPts val="0"/>
                        </a:spcAft>
                      </a:pPr>
                      <a:r>
                        <a:rPr lang="en-US" sz="2400" b="0" u="none" dirty="0">
                          <a:solidFill>
                            <a:srgbClr val="333333"/>
                          </a:solidFill>
                          <a:latin typeface="Times New Roman" pitchFamily="18" charset="0"/>
                          <a:ea typeface="Times New Roman"/>
                          <a:cs typeface="Times New Roman" pitchFamily="18" charset="0"/>
                        </a:rPr>
                        <a:t>Imprisonment up to three years, or/and with fine up to ₹500,000</a:t>
                      </a:r>
                      <a:endParaRPr lang="en-US" sz="2400" b="0" u="none" dirty="0">
                        <a:latin typeface="Times New Roman" pitchFamily="18" charset="0"/>
                        <a:ea typeface="Calibri"/>
                        <a:cs typeface="Times New Roman" pitchFamily="18" charset="0"/>
                      </a:endParaRPr>
                    </a:p>
                  </a:txBody>
                  <a:tcPr marL="53560" marR="535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35BEC7E-9E46-4A4A-A335-E0F72FFBE50E}" type="slidenum">
              <a:rPr lang="en-IN" smtClean="0"/>
              <a:pPr/>
              <a:t>24</a:t>
            </a:fld>
            <a:endParaRPr lang="en-IN" dirty="0"/>
          </a:p>
        </p:txBody>
      </p:sp>
      <p:sp>
        <p:nvSpPr>
          <p:cNvPr id="6" name="Title 1"/>
          <p:cNvSpPr txBox="1">
            <a:spLocks/>
          </p:cNvSpPr>
          <p:nvPr/>
        </p:nvSpPr>
        <p:spPr>
          <a:xfrm>
            <a:off x="1721893" y="343469"/>
            <a:ext cx="8937822" cy="996287"/>
          </a:xfrm>
          <a:prstGeom prst="rect">
            <a:avLst/>
          </a:prstGeom>
        </p:spPr>
        <p:txBody>
          <a:bodyPr vert="horz" lIns="91440" tIns="45720" rIns="91440" bIns="45720" rtlCol="0" anchor="ctr">
            <a:normAutofit fontScale="900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2">
                    <a:lumMod val="50000"/>
                  </a:schemeClr>
                </a:solidFill>
                <a:effectLst/>
                <a:uLnTx/>
                <a:uFillTx/>
                <a:latin typeface="+mj-lt"/>
                <a:ea typeface="+mj-ea"/>
                <a:cs typeface="+mj-cs"/>
              </a:rPr>
              <a:t>Offences under The Information Technology Act, 2000</a:t>
            </a:r>
            <a:endParaRPr kumimoji="0" lang="en-US" sz="4400" b="1" i="0" u="none" strike="noStrike" kern="1200" cap="none" spc="0" normalizeH="0" baseline="0" noProof="0" dirty="0">
              <a:ln>
                <a:noFill/>
              </a:ln>
              <a:solidFill>
                <a:schemeClr val="accent2">
                  <a:lumMod val="50000"/>
                </a:schemeClr>
              </a:solidFill>
              <a:effectLst/>
              <a:uLnTx/>
              <a:uFillTx/>
              <a:latin typeface="+mj-lt"/>
              <a:ea typeface="+mj-ea"/>
              <a:cs typeface="+mj-cs"/>
            </a:endParaRPr>
          </a:p>
        </p:txBody>
      </p:sp>
    </p:spTree>
    <p:extLst>
      <p:ext uri="{BB962C8B-B14F-4D97-AF65-F5344CB8AC3E}">
        <p14:creationId xmlns:p14="http://schemas.microsoft.com/office/powerpoint/2010/main" val="1610251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u="sng" dirty="0" smtClean="0"/>
              <a:t>Offences under The Information Technology Act, 2000</a:t>
            </a:r>
            <a:endParaRPr lang="en-US" dirty="0"/>
          </a:p>
        </p:txBody>
      </p:sp>
      <p:graphicFrame>
        <p:nvGraphicFramePr>
          <p:cNvPr id="5" name="Content Placeholder 4"/>
          <p:cNvGraphicFramePr>
            <a:graphicFrameLocks noGrp="1"/>
          </p:cNvGraphicFramePr>
          <p:nvPr>
            <p:ph idx="1"/>
          </p:nvPr>
        </p:nvGraphicFramePr>
        <p:xfrm>
          <a:off x="218508" y="1528763"/>
          <a:ext cx="11840142" cy="5171440"/>
        </p:xfrm>
        <a:graphic>
          <a:graphicData uri="http://schemas.openxmlformats.org/drawingml/2006/table">
            <a:tbl>
              <a:tblPr/>
              <a:tblGrid>
                <a:gridCol w="1095942"/>
                <a:gridCol w="1771650"/>
                <a:gridCol w="6610350"/>
                <a:gridCol w="2362200"/>
              </a:tblGrid>
              <a:tr h="147215">
                <a:tc>
                  <a:txBody>
                    <a:bodyPr/>
                    <a:lstStyle/>
                    <a:p>
                      <a:pPr marR="30480" algn="just">
                        <a:lnSpc>
                          <a:spcPct val="107000"/>
                        </a:lnSpc>
                        <a:spcAft>
                          <a:spcPts val="0"/>
                        </a:spcAft>
                      </a:pPr>
                      <a:r>
                        <a:rPr lang="en-US" sz="2400">
                          <a:solidFill>
                            <a:srgbClr val="000000"/>
                          </a:solidFill>
                          <a:latin typeface="Times New Roman"/>
                          <a:ea typeface="Times New Roman"/>
                          <a:cs typeface="Times New Roman"/>
                        </a:rPr>
                        <a:t>Section</a:t>
                      </a:r>
                      <a:endParaRPr lang="en-US" sz="2400">
                        <a:latin typeface="Calibri"/>
                        <a:ea typeface="Calibri"/>
                        <a:cs typeface="Times New Roman"/>
                      </a:endParaRPr>
                    </a:p>
                  </a:txBody>
                  <a:tcPr marL="65004" marR="650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400">
                          <a:solidFill>
                            <a:srgbClr val="000000"/>
                          </a:solidFill>
                          <a:latin typeface="Times New Roman"/>
                          <a:ea typeface="Times New Roman"/>
                          <a:cs typeface="Times New Roman"/>
                        </a:rPr>
                        <a:t>Offence</a:t>
                      </a:r>
                      <a:endParaRPr lang="en-US" sz="2400">
                        <a:latin typeface="Calibri"/>
                        <a:ea typeface="Calibri"/>
                        <a:cs typeface="Times New Roman"/>
                      </a:endParaRPr>
                    </a:p>
                  </a:txBody>
                  <a:tcPr marL="65004" marR="650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400">
                          <a:solidFill>
                            <a:srgbClr val="000000"/>
                          </a:solidFill>
                          <a:latin typeface="Times New Roman"/>
                          <a:ea typeface="Times New Roman"/>
                          <a:cs typeface="Times New Roman"/>
                        </a:rPr>
                        <a:t>Description</a:t>
                      </a:r>
                      <a:endParaRPr lang="en-US" sz="2400">
                        <a:latin typeface="Calibri"/>
                        <a:ea typeface="Calibri"/>
                        <a:cs typeface="Times New Roman"/>
                      </a:endParaRPr>
                    </a:p>
                  </a:txBody>
                  <a:tcPr marL="65004" marR="650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a:solidFill>
                            <a:srgbClr val="222222"/>
                          </a:solidFill>
                          <a:latin typeface="Times New Roman"/>
                          <a:ea typeface="Times New Roman"/>
                          <a:cs typeface="Times New Roman"/>
                        </a:rPr>
                        <a:t>Penalty</a:t>
                      </a:r>
                      <a:endParaRPr lang="en-US" sz="2400">
                        <a:latin typeface="Calibri"/>
                        <a:ea typeface="Calibri"/>
                        <a:cs typeface="Times New Roman"/>
                      </a:endParaRPr>
                    </a:p>
                  </a:txBody>
                  <a:tcPr marL="65004" marR="650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3336">
                <a:tc>
                  <a:txBody>
                    <a:bodyPr/>
                    <a:lstStyle/>
                    <a:p>
                      <a:pPr>
                        <a:lnSpc>
                          <a:spcPct val="107000"/>
                        </a:lnSpc>
                        <a:spcAft>
                          <a:spcPts val="0"/>
                        </a:spcAft>
                      </a:pPr>
                      <a:r>
                        <a:rPr lang="en-US" sz="2400" dirty="0">
                          <a:solidFill>
                            <a:srgbClr val="333333"/>
                          </a:solidFill>
                          <a:latin typeface="Times New Roman"/>
                          <a:ea typeface="Times New Roman"/>
                          <a:cs typeface="Times New Roman"/>
                        </a:rPr>
                        <a:t>66A</a:t>
                      </a:r>
                      <a:endParaRPr lang="en-US" sz="2400" dirty="0">
                        <a:latin typeface="Calibri"/>
                        <a:ea typeface="Calibri"/>
                        <a:cs typeface="Times New Roman"/>
                      </a:endParaRPr>
                    </a:p>
                  </a:txBody>
                  <a:tcPr marL="65004" marR="650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Publishing offensive, false or threatening information</a:t>
                      </a:r>
                      <a:endParaRPr lang="en-US" sz="2400">
                        <a:latin typeface="Calibri"/>
                        <a:ea typeface="Calibri"/>
                        <a:cs typeface="Times New Roman"/>
                      </a:endParaRPr>
                    </a:p>
                  </a:txBody>
                  <a:tcPr marL="65004" marR="650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solidFill>
                            <a:srgbClr val="333333"/>
                          </a:solidFill>
                          <a:latin typeface="Times New Roman"/>
                          <a:ea typeface="Times New Roman"/>
                          <a:cs typeface="Times New Roman"/>
                        </a:rPr>
                        <a:t>Any person who sends by any means of a computer resource any information that is grossly offensive or has a menacing character; or any information which he knows to be false, but for the purpose of causing annoyance, inconvenience, danger, obstruction, insult shall be punishable with imprisonment for a term which may extend to three years and with fine.</a:t>
                      </a:r>
                      <a:endParaRPr lang="en-US" sz="2400" dirty="0">
                        <a:latin typeface="Calibri"/>
                        <a:ea typeface="Calibri"/>
                        <a:cs typeface="Times New Roman"/>
                      </a:endParaRPr>
                    </a:p>
                  </a:txBody>
                  <a:tcPr marL="65004" marR="650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Imprisonment up to three years, with fine.</a:t>
                      </a:r>
                      <a:endParaRPr lang="en-US" sz="2400">
                        <a:latin typeface="Calibri"/>
                        <a:ea typeface="Calibri"/>
                        <a:cs typeface="Times New Roman"/>
                      </a:endParaRPr>
                    </a:p>
                  </a:txBody>
                  <a:tcPr marL="65004" marR="650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85827">
                <a:tc>
                  <a:txBody>
                    <a:bodyPr/>
                    <a:lstStyle/>
                    <a:p>
                      <a:pPr>
                        <a:lnSpc>
                          <a:spcPct val="107000"/>
                        </a:lnSpc>
                        <a:spcAft>
                          <a:spcPts val="0"/>
                        </a:spcAft>
                      </a:pPr>
                      <a:r>
                        <a:rPr lang="en-US" sz="2400">
                          <a:solidFill>
                            <a:srgbClr val="333333"/>
                          </a:solidFill>
                          <a:latin typeface="Times New Roman"/>
                          <a:ea typeface="Times New Roman"/>
                          <a:cs typeface="Times New Roman"/>
                        </a:rPr>
                        <a:t>66B</a:t>
                      </a:r>
                      <a:endParaRPr lang="en-US" sz="2400">
                        <a:latin typeface="Calibri"/>
                        <a:ea typeface="Calibri"/>
                        <a:cs typeface="Times New Roman"/>
                      </a:endParaRPr>
                    </a:p>
                  </a:txBody>
                  <a:tcPr marL="65004" marR="650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Receiving stolen computer or communication device</a:t>
                      </a:r>
                      <a:endParaRPr lang="en-US" sz="2400">
                        <a:latin typeface="Calibri"/>
                        <a:ea typeface="Calibri"/>
                        <a:cs typeface="Times New Roman"/>
                      </a:endParaRPr>
                    </a:p>
                  </a:txBody>
                  <a:tcPr marL="65004" marR="650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A person receives or retains a computer resource or communication device which is known to be stolen or the person has reason to believe is stolen.</a:t>
                      </a:r>
                      <a:endParaRPr lang="en-US" sz="2400">
                        <a:latin typeface="Calibri"/>
                        <a:ea typeface="Calibri"/>
                        <a:cs typeface="Times New Roman"/>
                      </a:endParaRPr>
                    </a:p>
                  </a:txBody>
                  <a:tcPr marL="65004" marR="650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solidFill>
                            <a:srgbClr val="333333"/>
                          </a:solidFill>
                          <a:latin typeface="Times New Roman"/>
                          <a:ea typeface="Times New Roman"/>
                          <a:cs typeface="Times New Roman"/>
                        </a:rPr>
                        <a:t>Imprisonment up to three years, or/and with fine up to ₹100,000</a:t>
                      </a:r>
                      <a:endParaRPr lang="en-US" sz="2400" dirty="0">
                        <a:latin typeface="Calibri"/>
                        <a:ea typeface="Calibri"/>
                        <a:cs typeface="Times New Roman"/>
                      </a:endParaRPr>
                    </a:p>
                  </a:txBody>
                  <a:tcPr marL="65004" marR="650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35BEC7E-9E46-4A4A-A335-E0F72FFBE50E}" type="slidenum">
              <a:rPr lang="en-IN" smtClean="0"/>
              <a:pPr/>
              <a:t>25</a:t>
            </a:fld>
            <a:endParaRPr lang="en-IN" dirty="0"/>
          </a:p>
        </p:txBody>
      </p:sp>
    </p:spTree>
    <p:extLst>
      <p:ext uri="{BB962C8B-B14F-4D97-AF65-F5344CB8AC3E}">
        <p14:creationId xmlns:p14="http://schemas.microsoft.com/office/powerpoint/2010/main" val="909913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Offences under The Information Technology Act, 2000</a:t>
            </a:r>
            <a:endParaRPr lang="en-US" dirty="0"/>
          </a:p>
        </p:txBody>
      </p:sp>
      <p:graphicFrame>
        <p:nvGraphicFramePr>
          <p:cNvPr id="5" name="Content Placeholder 4"/>
          <p:cNvGraphicFramePr>
            <a:graphicFrameLocks noGrp="1"/>
          </p:cNvGraphicFramePr>
          <p:nvPr>
            <p:ph idx="1"/>
          </p:nvPr>
        </p:nvGraphicFramePr>
        <p:xfrm>
          <a:off x="620620" y="1667795"/>
          <a:ext cx="11323729" cy="4767075"/>
        </p:xfrm>
        <a:graphic>
          <a:graphicData uri="http://schemas.openxmlformats.org/drawingml/2006/table">
            <a:tbl>
              <a:tblPr/>
              <a:tblGrid>
                <a:gridCol w="2005244"/>
                <a:gridCol w="2005244"/>
                <a:gridCol w="4639584"/>
                <a:gridCol w="2673657"/>
              </a:tblGrid>
              <a:tr h="422496">
                <a:tc>
                  <a:txBody>
                    <a:bodyPr/>
                    <a:lstStyle/>
                    <a:p>
                      <a:pPr marR="30480" algn="just">
                        <a:lnSpc>
                          <a:spcPct val="107000"/>
                        </a:lnSpc>
                        <a:spcAft>
                          <a:spcPts val="0"/>
                        </a:spcAft>
                      </a:pPr>
                      <a:r>
                        <a:rPr lang="en-US" sz="2800">
                          <a:solidFill>
                            <a:srgbClr val="000000"/>
                          </a:solidFill>
                          <a:latin typeface="Times New Roman"/>
                          <a:ea typeface="Times New Roman"/>
                          <a:cs typeface="Times New Roman"/>
                        </a:rPr>
                        <a:t>Section</a:t>
                      </a:r>
                      <a:endParaRPr lang="en-US" sz="2800">
                        <a:latin typeface="Calibri"/>
                        <a:ea typeface="Calibri"/>
                        <a:cs typeface="Times New Roman"/>
                      </a:endParaRPr>
                    </a:p>
                  </a:txBody>
                  <a:tcPr marL="53532" marR="535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800">
                          <a:solidFill>
                            <a:srgbClr val="000000"/>
                          </a:solidFill>
                          <a:latin typeface="Times New Roman"/>
                          <a:ea typeface="Times New Roman"/>
                          <a:cs typeface="Times New Roman"/>
                        </a:rPr>
                        <a:t>Offence</a:t>
                      </a:r>
                      <a:endParaRPr lang="en-US" sz="2800">
                        <a:latin typeface="Calibri"/>
                        <a:ea typeface="Calibri"/>
                        <a:cs typeface="Times New Roman"/>
                      </a:endParaRPr>
                    </a:p>
                  </a:txBody>
                  <a:tcPr marL="53532" marR="535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800">
                          <a:solidFill>
                            <a:srgbClr val="000000"/>
                          </a:solidFill>
                          <a:latin typeface="Times New Roman"/>
                          <a:ea typeface="Times New Roman"/>
                          <a:cs typeface="Times New Roman"/>
                        </a:rPr>
                        <a:t>Description</a:t>
                      </a:r>
                      <a:endParaRPr lang="en-US" sz="2800">
                        <a:latin typeface="Calibri"/>
                        <a:ea typeface="Calibri"/>
                        <a:cs typeface="Times New Roman"/>
                      </a:endParaRPr>
                    </a:p>
                  </a:txBody>
                  <a:tcPr marL="53532" marR="535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800">
                          <a:solidFill>
                            <a:srgbClr val="222222"/>
                          </a:solidFill>
                          <a:latin typeface="Times New Roman"/>
                          <a:ea typeface="Times New Roman"/>
                          <a:cs typeface="Times New Roman"/>
                        </a:rPr>
                        <a:t>Penalty</a:t>
                      </a:r>
                      <a:endParaRPr lang="en-US" sz="2800">
                        <a:latin typeface="Calibri"/>
                        <a:ea typeface="Calibri"/>
                        <a:cs typeface="Times New Roman"/>
                      </a:endParaRPr>
                    </a:p>
                  </a:txBody>
                  <a:tcPr marL="53532" marR="535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5255">
                <a:tc>
                  <a:txBody>
                    <a:bodyPr/>
                    <a:lstStyle/>
                    <a:p>
                      <a:pPr>
                        <a:lnSpc>
                          <a:spcPct val="107000"/>
                        </a:lnSpc>
                        <a:spcAft>
                          <a:spcPts val="0"/>
                        </a:spcAft>
                      </a:pPr>
                      <a:r>
                        <a:rPr lang="en-US" sz="2800" dirty="0">
                          <a:solidFill>
                            <a:srgbClr val="333333"/>
                          </a:solidFill>
                          <a:latin typeface="Times New Roman"/>
                          <a:ea typeface="Times New Roman"/>
                          <a:cs typeface="Times New Roman"/>
                        </a:rPr>
                        <a:t>66C</a:t>
                      </a:r>
                      <a:endParaRPr lang="en-US" sz="2800" dirty="0">
                        <a:latin typeface="Calibri"/>
                        <a:ea typeface="Calibri"/>
                        <a:cs typeface="Times New Roman"/>
                      </a:endParaRPr>
                    </a:p>
                  </a:txBody>
                  <a:tcPr marL="53532" marR="535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u="none" strike="noStrike">
                          <a:solidFill>
                            <a:srgbClr val="000000"/>
                          </a:solidFill>
                          <a:latin typeface="Times New Roman"/>
                          <a:ea typeface="Times New Roman"/>
                          <a:cs typeface="Times New Roman"/>
                          <a:hlinkClick r:id="rId2"/>
                        </a:rPr>
                        <a:t>Using password of another person</a:t>
                      </a:r>
                      <a:endParaRPr lang="en-US" sz="2800">
                        <a:latin typeface="Calibri"/>
                        <a:ea typeface="Calibri"/>
                        <a:cs typeface="Times New Roman"/>
                      </a:endParaRPr>
                    </a:p>
                  </a:txBody>
                  <a:tcPr marL="53532" marR="535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a:solidFill>
                            <a:srgbClr val="333333"/>
                          </a:solidFill>
                          <a:latin typeface="Times New Roman"/>
                          <a:ea typeface="Times New Roman"/>
                          <a:cs typeface="Times New Roman"/>
                        </a:rPr>
                        <a:t>A person fradulently uses the password, digital signature or other unique identification of another person.</a:t>
                      </a:r>
                      <a:endParaRPr lang="en-US" sz="2800">
                        <a:latin typeface="Calibri"/>
                        <a:ea typeface="Calibri"/>
                        <a:cs typeface="Times New Roman"/>
                      </a:endParaRPr>
                    </a:p>
                  </a:txBody>
                  <a:tcPr marL="53532" marR="535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a:solidFill>
                            <a:srgbClr val="333333"/>
                          </a:solidFill>
                          <a:latin typeface="Times New Roman"/>
                          <a:ea typeface="Times New Roman"/>
                          <a:cs typeface="Times New Roman"/>
                        </a:rPr>
                        <a:t>Imprisonment up to three years, or/and with fine up to ₹100,000</a:t>
                      </a:r>
                      <a:endParaRPr lang="en-US" sz="2800">
                        <a:latin typeface="Calibri"/>
                        <a:ea typeface="Calibri"/>
                        <a:cs typeface="Times New Roman"/>
                      </a:endParaRPr>
                    </a:p>
                  </a:txBody>
                  <a:tcPr marL="53532" marR="535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5255">
                <a:tc>
                  <a:txBody>
                    <a:bodyPr/>
                    <a:lstStyle/>
                    <a:p>
                      <a:pPr>
                        <a:lnSpc>
                          <a:spcPct val="107000"/>
                        </a:lnSpc>
                        <a:spcAft>
                          <a:spcPts val="0"/>
                        </a:spcAft>
                      </a:pPr>
                      <a:r>
                        <a:rPr lang="en-US" sz="2800">
                          <a:solidFill>
                            <a:srgbClr val="333333"/>
                          </a:solidFill>
                          <a:latin typeface="Times New Roman"/>
                          <a:ea typeface="Times New Roman"/>
                          <a:cs typeface="Times New Roman"/>
                        </a:rPr>
                        <a:t>66D</a:t>
                      </a:r>
                      <a:endParaRPr lang="en-US" sz="2800">
                        <a:latin typeface="Calibri"/>
                        <a:ea typeface="Calibri"/>
                        <a:cs typeface="Times New Roman"/>
                      </a:endParaRPr>
                    </a:p>
                  </a:txBody>
                  <a:tcPr marL="53532" marR="535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u="none" strike="noStrike">
                          <a:solidFill>
                            <a:srgbClr val="000000"/>
                          </a:solidFill>
                          <a:latin typeface="Times New Roman"/>
                          <a:ea typeface="Times New Roman"/>
                          <a:cs typeface="Times New Roman"/>
                          <a:hlinkClick r:id="rId3"/>
                        </a:rPr>
                        <a:t>Cheating using computer resource</a:t>
                      </a:r>
                      <a:endParaRPr lang="en-US" sz="2800">
                        <a:latin typeface="Calibri"/>
                        <a:ea typeface="Calibri"/>
                        <a:cs typeface="Times New Roman"/>
                      </a:endParaRPr>
                    </a:p>
                  </a:txBody>
                  <a:tcPr marL="53532" marR="535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a:solidFill>
                            <a:srgbClr val="333333"/>
                          </a:solidFill>
                          <a:latin typeface="Times New Roman"/>
                          <a:ea typeface="Times New Roman"/>
                          <a:cs typeface="Times New Roman"/>
                        </a:rPr>
                        <a:t>If a person cheats someone using a computer resource or communication.</a:t>
                      </a:r>
                      <a:endParaRPr lang="en-US" sz="2800">
                        <a:latin typeface="Calibri"/>
                        <a:ea typeface="Calibri"/>
                        <a:cs typeface="Times New Roman"/>
                      </a:endParaRPr>
                    </a:p>
                  </a:txBody>
                  <a:tcPr marL="53532" marR="535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dirty="0">
                          <a:solidFill>
                            <a:srgbClr val="333333"/>
                          </a:solidFill>
                          <a:latin typeface="Times New Roman"/>
                          <a:ea typeface="Times New Roman"/>
                          <a:cs typeface="Times New Roman"/>
                        </a:rPr>
                        <a:t>Imprisonment up to three years, or/and with fine up to ₹100,000</a:t>
                      </a:r>
                      <a:endParaRPr lang="en-US" sz="2800" dirty="0">
                        <a:latin typeface="Calibri"/>
                        <a:ea typeface="Calibri"/>
                        <a:cs typeface="Times New Roman"/>
                      </a:endParaRPr>
                    </a:p>
                  </a:txBody>
                  <a:tcPr marL="53532" marR="535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35BEC7E-9E46-4A4A-A335-E0F72FFBE50E}" type="slidenum">
              <a:rPr lang="en-IN" smtClean="0"/>
              <a:pPr/>
              <a:t>26</a:t>
            </a:fld>
            <a:endParaRPr lang="en-IN" dirty="0"/>
          </a:p>
        </p:txBody>
      </p:sp>
    </p:spTree>
    <p:extLst>
      <p:ext uri="{BB962C8B-B14F-4D97-AF65-F5344CB8AC3E}">
        <p14:creationId xmlns:p14="http://schemas.microsoft.com/office/powerpoint/2010/main" val="4160657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Offences under The Information Technology Act, 2000</a:t>
            </a:r>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27</a:t>
            </a:fld>
            <a:endParaRPr lang="en-IN" dirty="0"/>
          </a:p>
        </p:txBody>
      </p:sp>
      <p:graphicFrame>
        <p:nvGraphicFramePr>
          <p:cNvPr id="7" name="Content Placeholder 6"/>
          <p:cNvGraphicFramePr>
            <a:graphicFrameLocks noGrp="1"/>
          </p:cNvGraphicFramePr>
          <p:nvPr>
            <p:ph idx="1"/>
          </p:nvPr>
        </p:nvGraphicFramePr>
        <p:xfrm>
          <a:off x="573087" y="1209788"/>
          <a:ext cx="11444742" cy="5724017"/>
        </p:xfrm>
        <a:graphic>
          <a:graphicData uri="http://schemas.openxmlformats.org/drawingml/2006/table">
            <a:tbl>
              <a:tblPr/>
              <a:tblGrid>
                <a:gridCol w="1326620"/>
                <a:gridCol w="1757893"/>
                <a:gridCol w="5747657"/>
                <a:gridCol w="2612572"/>
              </a:tblGrid>
              <a:tr h="324039">
                <a:tc>
                  <a:txBody>
                    <a:bodyPr/>
                    <a:lstStyle/>
                    <a:p>
                      <a:pPr marR="30480" algn="just">
                        <a:lnSpc>
                          <a:spcPct val="107000"/>
                        </a:lnSpc>
                        <a:spcAft>
                          <a:spcPts val="0"/>
                        </a:spcAft>
                      </a:pPr>
                      <a:r>
                        <a:rPr lang="en-US" sz="2700" dirty="0">
                          <a:solidFill>
                            <a:srgbClr val="000000"/>
                          </a:solidFill>
                          <a:latin typeface="Times New Roman"/>
                          <a:ea typeface="Times New Roman"/>
                          <a:cs typeface="Times New Roman"/>
                        </a:rPr>
                        <a:t>Section</a:t>
                      </a:r>
                      <a:endParaRPr lang="en-US" sz="27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700">
                          <a:solidFill>
                            <a:srgbClr val="000000"/>
                          </a:solidFill>
                          <a:latin typeface="Times New Roman"/>
                          <a:ea typeface="Times New Roman"/>
                          <a:cs typeface="Times New Roman"/>
                        </a:rPr>
                        <a:t>Offence</a:t>
                      </a:r>
                      <a:endParaRPr lang="en-US" sz="27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700">
                          <a:solidFill>
                            <a:srgbClr val="000000"/>
                          </a:solidFill>
                          <a:latin typeface="Times New Roman"/>
                          <a:ea typeface="Times New Roman"/>
                          <a:cs typeface="Times New Roman"/>
                        </a:rPr>
                        <a:t>Description</a:t>
                      </a:r>
                      <a:endParaRPr lang="en-US" sz="27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700">
                          <a:solidFill>
                            <a:srgbClr val="222222"/>
                          </a:solidFill>
                          <a:latin typeface="Times New Roman"/>
                          <a:ea typeface="Times New Roman"/>
                          <a:cs typeface="Times New Roman"/>
                        </a:rPr>
                        <a:t>Penalty</a:t>
                      </a:r>
                      <a:endParaRPr lang="en-US" sz="27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6883">
                <a:tc>
                  <a:txBody>
                    <a:bodyPr/>
                    <a:lstStyle/>
                    <a:p>
                      <a:pPr>
                        <a:lnSpc>
                          <a:spcPct val="107000"/>
                        </a:lnSpc>
                        <a:spcAft>
                          <a:spcPts val="0"/>
                        </a:spcAft>
                      </a:pPr>
                      <a:r>
                        <a:rPr lang="en-US" sz="2700" dirty="0">
                          <a:solidFill>
                            <a:srgbClr val="333333"/>
                          </a:solidFill>
                          <a:latin typeface="Times New Roman"/>
                          <a:ea typeface="Times New Roman"/>
                          <a:cs typeface="Times New Roman"/>
                        </a:rPr>
                        <a:t>66E</a:t>
                      </a:r>
                      <a:endParaRPr lang="en-US" sz="27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700" dirty="0">
                          <a:solidFill>
                            <a:srgbClr val="333333"/>
                          </a:solidFill>
                          <a:latin typeface="Times New Roman"/>
                          <a:ea typeface="Times New Roman"/>
                          <a:cs typeface="Times New Roman"/>
                        </a:rPr>
                        <a:t>Publishing </a:t>
                      </a:r>
                      <a:r>
                        <a:rPr lang="en-US" sz="2700" u="none" strike="noStrike" dirty="0">
                          <a:solidFill>
                            <a:srgbClr val="000000"/>
                          </a:solidFill>
                          <a:latin typeface="Times New Roman"/>
                          <a:ea typeface="Times New Roman"/>
                          <a:cs typeface="Times New Roman"/>
                          <a:hlinkClick r:id="rId2"/>
                        </a:rPr>
                        <a:t>private images</a:t>
                      </a:r>
                      <a:r>
                        <a:rPr lang="en-US" sz="2700" dirty="0">
                          <a:solidFill>
                            <a:srgbClr val="333333"/>
                          </a:solidFill>
                          <a:latin typeface="Times New Roman"/>
                          <a:ea typeface="Times New Roman"/>
                          <a:cs typeface="Times New Roman"/>
                        </a:rPr>
                        <a:t> of others</a:t>
                      </a:r>
                      <a:endParaRPr lang="en-US" sz="27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700">
                          <a:solidFill>
                            <a:srgbClr val="333333"/>
                          </a:solidFill>
                          <a:latin typeface="Times New Roman"/>
                          <a:ea typeface="Times New Roman"/>
                          <a:cs typeface="Times New Roman"/>
                        </a:rPr>
                        <a:t>If a person captures, transmits or publishes images of a person’s private parts without his/her consent or knowledge.</a:t>
                      </a:r>
                      <a:endParaRPr lang="en-US" sz="27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700">
                          <a:solidFill>
                            <a:srgbClr val="333333"/>
                          </a:solidFill>
                          <a:latin typeface="Times New Roman"/>
                          <a:ea typeface="Times New Roman"/>
                          <a:cs typeface="Times New Roman"/>
                        </a:rPr>
                        <a:t>Imprisonment up to three years, or/and with fine up to ₹200,000</a:t>
                      </a:r>
                      <a:endParaRPr lang="en-US" sz="27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5847">
                <a:tc>
                  <a:txBody>
                    <a:bodyPr/>
                    <a:lstStyle/>
                    <a:p>
                      <a:pPr>
                        <a:lnSpc>
                          <a:spcPct val="107000"/>
                        </a:lnSpc>
                        <a:spcAft>
                          <a:spcPts val="0"/>
                        </a:spcAft>
                      </a:pPr>
                      <a:r>
                        <a:rPr lang="en-US" sz="2700">
                          <a:solidFill>
                            <a:srgbClr val="333333"/>
                          </a:solidFill>
                          <a:latin typeface="Times New Roman"/>
                          <a:ea typeface="Times New Roman"/>
                          <a:cs typeface="Times New Roman"/>
                        </a:rPr>
                        <a:t>66F</a:t>
                      </a:r>
                      <a:endParaRPr lang="en-US" sz="27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700" dirty="0">
                          <a:solidFill>
                            <a:srgbClr val="333333"/>
                          </a:solidFill>
                          <a:latin typeface="Times New Roman"/>
                          <a:ea typeface="Times New Roman"/>
                          <a:cs typeface="Times New Roman"/>
                        </a:rPr>
                        <a:t>Acts of </a:t>
                      </a:r>
                      <a:r>
                        <a:rPr lang="en-US" sz="2700" u="none" strike="noStrike" dirty="0" err="1">
                          <a:solidFill>
                            <a:srgbClr val="000000"/>
                          </a:solidFill>
                          <a:latin typeface="Times New Roman"/>
                          <a:ea typeface="Times New Roman"/>
                          <a:cs typeface="Times New Roman"/>
                          <a:hlinkClick r:id="rId3"/>
                        </a:rPr>
                        <a:t>cyberterrorism</a:t>
                      </a:r>
                      <a:endParaRPr lang="en-US" sz="27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700" dirty="0">
                          <a:solidFill>
                            <a:srgbClr val="333333"/>
                          </a:solidFill>
                          <a:latin typeface="Times New Roman"/>
                          <a:ea typeface="Times New Roman"/>
                          <a:cs typeface="Times New Roman"/>
                        </a:rPr>
                        <a:t>If a person denies access to an </a:t>
                      </a:r>
                      <a:r>
                        <a:rPr lang="en-US" sz="2700" dirty="0" err="1">
                          <a:solidFill>
                            <a:srgbClr val="333333"/>
                          </a:solidFill>
                          <a:latin typeface="Times New Roman"/>
                          <a:ea typeface="Times New Roman"/>
                          <a:cs typeface="Times New Roman"/>
                        </a:rPr>
                        <a:t>authorised</a:t>
                      </a:r>
                      <a:r>
                        <a:rPr lang="en-US" sz="2700" dirty="0">
                          <a:solidFill>
                            <a:srgbClr val="333333"/>
                          </a:solidFill>
                          <a:latin typeface="Times New Roman"/>
                          <a:ea typeface="Times New Roman"/>
                          <a:cs typeface="Times New Roman"/>
                        </a:rPr>
                        <a:t> personnel to a computer resource, accesses a protected system or introduces contaminant into a system, with the intention of threatening the unity, integrity, sovereignty or security of India, then he commits </a:t>
                      </a:r>
                      <a:r>
                        <a:rPr lang="en-US" sz="2700" dirty="0" err="1">
                          <a:solidFill>
                            <a:srgbClr val="333333"/>
                          </a:solidFill>
                          <a:latin typeface="Times New Roman"/>
                          <a:ea typeface="Times New Roman"/>
                          <a:cs typeface="Times New Roman"/>
                        </a:rPr>
                        <a:t>cyberterrorism</a:t>
                      </a:r>
                      <a:r>
                        <a:rPr lang="en-US" sz="2700" dirty="0">
                          <a:solidFill>
                            <a:srgbClr val="333333"/>
                          </a:solidFill>
                          <a:latin typeface="Times New Roman"/>
                          <a:ea typeface="Times New Roman"/>
                          <a:cs typeface="Times New Roman"/>
                        </a:rPr>
                        <a:t>.</a:t>
                      </a:r>
                      <a:endParaRPr lang="en-US" sz="27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700" dirty="0">
                          <a:solidFill>
                            <a:srgbClr val="333333"/>
                          </a:solidFill>
                          <a:latin typeface="Times New Roman"/>
                          <a:ea typeface="Times New Roman"/>
                          <a:cs typeface="Times New Roman"/>
                        </a:rPr>
                        <a:t>Imprisonment up to life.</a:t>
                      </a:r>
                      <a:endParaRPr lang="en-US" sz="27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62046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Offences under The Information Technology Act, 2000</a:t>
            </a:r>
            <a:endParaRPr lang="en-US" dirty="0"/>
          </a:p>
        </p:txBody>
      </p:sp>
      <p:graphicFrame>
        <p:nvGraphicFramePr>
          <p:cNvPr id="5" name="Content Placeholder 4"/>
          <p:cNvGraphicFramePr>
            <a:graphicFrameLocks noGrp="1"/>
          </p:cNvGraphicFramePr>
          <p:nvPr>
            <p:ph idx="1"/>
          </p:nvPr>
        </p:nvGraphicFramePr>
        <p:xfrm>
          <a:off x="585787" y="1644536"/>
          <a:ext cx="11403013" cy="4710580"/>
        </p:xfrm>
        <a:graphic>
          <a:graphicData uri="http://schemas.openxmlformats.org/drawingml/2006/table">
            <a:tbl>
              <a:tblPr/>
              <a:tblGrid>
                <a:gridCol w="1141413"/>
                <a:gridCol w="1654629"/>
                <a:gridCol w="6299200"/>
                <a:gridCol w="2307771"/>
              </a:tblGrid>
              <a:tr h="177067">
                <a:tc>
                  <a:txBody>
                    <a:bodyPr/>
                    <a:lstStyle/>
                    <a:p>
                      <a:pPr marR="30480" algn="just">
                        <a:lnSpc>
                          <a:spcPct val="107000"/>
                        </a:lnSpc>
                        <a:spcAft>
                          <a:spcPts val="0"/>
                        </a:spcAft>
                      </a:pPr>
                      <a:r>
                        <a:rPr lang="en-US" sz="2400">
                          <a:solidFill>
                            <a:srgbClr val="000000"/>
                          </a:solidFill>
                          <a:latin typeface="Times New Roman"/>
                          <a:ea typeface="Times New Roman"/>
                          <a:cs typeface="Times New Roman"/>
                        </a:rPr>
                        <a:t>Section</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400">
                          <a:solidFill>
                            <a:srgbClr val="000000"/>
                          </a:solidFill>
                          <a:latin typeface="Times New Roman"/>
                          <a:ea typeface="Times New Roman"/>
                          <a:cs typeface="Times New Roman"/>
                        </a:rPr>
                        <a:t>Offence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400">
                          <a:solidFill>
                            <a:srgbClr val="000000"/>
                          </a:solidFill>
                          <a:latin typeface="Times New Roman"/>
                          <a:ea typeface="Times New Roman"/>
                          <a:cs typeface="Times New Roman"/>
                        </a:rPr>
                        <a:t>Description</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a:solidFill>
                            <a:srgbClr val="222222"/>
                          </a:solidFill>
                          <a:latin typeface="Times New Roman"/>
                          <a:ea typeface="Times New Roman"/>
                          <a:cs typeface="Times New Roman"/>
                        </a:rPr>
                        <a:t>Penalty</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3827">
                <a:tc>
                  <a:txBody>
                    <a:bodyPr/>
                    <a:lstStyle/>
                    <a:p>
                      <a:pPr>
                        <a:lnSpc>
                          <a:spcPct val="107000"/>
                        </a:lnSpc>
                        <a:spcAft>
                          <a:spcPts val="0"/>
                        </a:spcAft>
                      </a:pPr>
                      <a:r>
                        <a:rPr lang="en-US" sz="2400" dirty="0">
                          <a:solidFill>
                            <a:srgbClr val="333333"/>
                          </a:solidFill>
                          <a:latin typeface="Times New Roman"/>
                          <a:ea typeface="Times New Roman"/>
                          <a:cs typeface="Times New Roman"/>
                        </a:rPr>
                        <a:t>67</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Publishing information which is </a:t>
                      </a:r>
                      <a:r>
                        <a:rPr lang="en-US" sz="2400" u="none" strike="noStrike">
                          <a:solidFill>
                            <a:srgbClr val="000000"/>
                          </a:solidFill>
                          <a:latin typeface="Times New Roman"/>
                          <a:ea typeface="Times New Roman"/>
                          <a:cs typeface="Times New Roman"/>
                          <a:hlinkClick r:id="rId2"/>
                        </a:rPr>
                        <a:t>obscene</a:t>
                      </a:r>
                      <a:r>
                        <a:rPr lang="en-US" sz="2400">
                          <a:solidFill>
                            <a:srgbClr val="333333"/>
                          </a:solidFill>
                          <a:latin typeface="Times New Roman"/>
                          <a:ea typeface="Times New Roman"/>
                          <a:cs typeface="Times New Roman"/>
                        </a:rPr>
                        <a:t> in electronic form.</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If a person publishes or transmits or causes to be published in the electronic form, any material which is lascivious or appeals to the prurient interest or if its effect is such as to tend to deprave and corrupt persons who are likely, having regard to all relevant circumstances, to read, see or hear the matter contained or embodied in it.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Imprisonment up to five years, or/and with fine up to ₹1,000,000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0625">
                <a:tc>
                  <a:txBody>
                    <a:bodyPr/>
                    <a:lstStyle/>
                    <a:p>
                      <a:pPr>
                        <a:lnSpc>
                          <a:spcPct val="107000"/>
                        </a:lnSpc>
                        <a:spcAft>
                          <a:spcPts val="0"/>
                        </a:spcAft>
                      </a:pPr>
                      <a:r>
                        <a:rPr lang="en-US" sz="2400">
                          <a:solidFill>
                            <a:srgbClr val="333333"/>
                          </a:solidFill>
                          <a:latin typeface="Times New Roman"/>
                          <a:ea typeface="Times New Roman"/>
                          <a:cs typeface="Times New Roman"/>
                        </a:rPr>
                        <a:t>67A</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Publishing images containing </a:t>
                      </a:r>
                      <a:r>
                        <a:rPr lang="en-US" sz="2400" u="none" strike="noStrike">
                          <a:solidFill>
                            <a:srgbClr val="000000"/>
                          </a:solidFill>
                          <a:latin typeface="Times New Roman"/>
                          <a:ea typeface="Times New Roman"/>
                          <a:cs typeface="Times New Roman"/>
                          <a:hlinkClick r:id="rId2"/>
                        </a:rPr>
                        <a:t>sexual acts</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If a person publishes or transmits images containing a sexual explicit act or conduct.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solidFill>
                            <a:srgbClr val="333333"/>
                          </a:solidFill>
                          <a:latin typeface="Times New Roman"/>
                          <a:ea typeface="Times New Roman"/>
                          <a:cs typeface="Times New Roman"/>
                        </a:rPr>
                        <a:t>Imprisonment up to seven years, or/and with fine up to ₹1,000,000</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35BEC7E-9E46-4A4A-A335-E0F72FFBE50E}" type="slidenum">
              <a:rPr lang="en-IN" smtClean="0"/>
              <a:pPr/>
              <a:t>28</a:t>
            </a:fld>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Offences under The Information Technology Act, 2000</a:t>
            </a:r>
            <a:endParaRPr lang="en-US" dirty="0"/>
          </a:p>
        </p:txBody>
      </p:sp>
      <p:graphicFrame>
        <p:nvGraphicFramePr>
          <p:cNvPr id="5" name="Content Placeholder 4"/>
          <p:cNvGraphicFramePr>
            <a:graphicFrameLocks noGrp="1"/>
          </p:cNvGraphicFramePr>
          <p:nvPr>
            <p:ph idx="1"/>
          </p:nvPr>
        </p:nvGraphicFramePr>
        <p:xfrm>
          <a:off x="571272" y="1603601"/>
          <a:ext cx="11417527" cy="4696207"/>
        </p:xfrm>
        <a:graphic>
          <a:graphicData uri="http://schemas.openxmlformats.org/drawingml/2006/table">
            <a:tbl>
              <a:tblPr/>
              <a:tblGrid>
                <a:gridCol w="1112385"/>
                <a:gridCol w="1494972"/>
                <a:gridCol w="5210628"/>
                <a:gridCol w="3599542"/>
              </a:tblGrid>
              <a:tr h="175370">
                <a:tc>
                  <a:txBody>
                    <a:bodyPr/>
                    <a:lstStyle/>
                    <a:p>
                      <a:pPr marR="30480" algn="just">
                        <a:lnSpc>
                          <a:spcPct val="107000"/>
                        </a:lnSpc>
                        <a:spcAft>
                          <a:spcPts val="0"/>
                        </a:spcAft>
                      </a:pPr>
                      <a:r>
                        <a:rPr lang="en-US" sz="2400">
                          <a:solidFill>
                            <a:srgbClr val="000000"/>
                          </a:solidFill>
                          <a:latin typeface="Times New Roman"/>
                          <a:ea typeface="Times New Roman"/>
                          <a:cs typeface="Times New Roman"/>
                        </a:rPr>
                        <a:t>Section</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400">
                          <a:solidFill>
                            <a:srgbClr val="000000"/>
                          </a:solidFill>
                          <a:latin typeface="Times New Roman"/>
                          <a:ea typeface="Times New Roman"/>
                          <a:cs typeface="Times New Roman"/>
                        </a:rPr>
                        <a:t>Offence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400">
                          <a:solidFill>
                            <a:srgbClr val="000000"/>
                          </a:solidFill>
                          <a:latin typeface="Times New Roman"/>
                          <a:ea typeface="Times New Roman"/>
                          <a:cs typeface="Times New Roman"/>
                        </a:rPr>
                        <a:t>Description</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a:solidFill>
                            <a:srgbClr val="222222"/>
                          </a:solidFill>
                          <a:latin typeface="Times New Roman"/>
                          <a:ea typeface="Times New Roman"/>
                          <a:cs typeface="Times New Roman"/>
                        </a:rPr>
                        <a:t>Penalty</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8648">
                <a:tc>
                  <a:txBody>
                    <a:bodyPr/>
                    <a:lstStyle/>
                    <a:p>
                      <a:pPr>
                        <a:lnSpc>
                          <a:spcPct val="107000"/>
                        </a:lnSpc>
                        <a:spcAft>
                          <a:spcPts val="0"/>
                        </a:spcAft>
                      </a:pPr>
                      <a:r>
                        <a:rPr lang="en-US" sz="2400">
                          <a:solidFill>
                            <a:srgbClr val="333333"/>
                          </a:solidFill>
                          <a:latin typeface="Times New Roman"/>
                          <a:ea typeface="Times New Roman"/>
                          <a:cs typeface="Times New Roman"/>
                        </a:rPr>
                        <a:t>67B</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Publishing </a:t>
                      </a:r>
                      <a:r>
                        <a:rPr lang="en-US" sz="2400" u="none" strike="noStrike">
                          <a:solidFill>
                            <a:srgbClr val="000000"/>
                          </a:solidFill>
                          <a:latin typeface="Times New Roman"/>
                          <a:ea typeface="Times New Roman"/>
                          <a:cs typeface="Times New Roman"/>
                          <a:hlinkClick r:id="rId2"/>
                        </a:rPr>
                        <a:t>child porn</a:t>
                      </a:r>
                      <a:r>
                        <a:rPr lang="en-US" sz="2400">
                          <a:solidFill>
                            <a:srgbClr val="333333"/>
                          </a:solidFill>
                          <a:latin typeface="Times New Roman"/>
                          <a:ea typeface="Times New Roman"/>
                          <a:cs typeface="Times New Roman"/>
                        </a:rPr>
                        <a:t> or </a:t>
                      </a:r>
                      <a:r>
                        <a:rPr lang="en-US" sz="2400" u="none" strike="noStrike">
                          <a:solidFill>
                            <a:srgbClr val="000000"/>
                          </a:solidFill>
                          <a:latin typeface="Times New Roman"/>
                          <a:ea typeface="Times New Roman"/>
                          <a:cs typeface="Times New Roman"/>
                          <a:hlinkClick r:id="rId3"/>
                        </a:rPr>
                        <a:t>predating children</a:t>
                      </a:r>
                      <a:r>
                        <a:rPr lang="en-US" sz="2400">
                          <a:solidFill>
                            <a:srgbClr val="333333"/>
                          </a:solidFill>
                          <a:latin typeface="Times New Roman"/>
                          <a:ea typeface="Times New Roman"/>
                          <a:cs typeface="Times New Roman"/>
                        </a:rPr>
                        <a:t> online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If a person captures, publishes or transmits images of a child in a sexually explicit act or conduct. If a person induces a child into a sexual act. A child thus defined as anyone under 18.</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Imprisonment up to five years, or/and with fine up to ₹1,000,000 on first conviction. Imprisonment up to seven years, or/and with fine up to ₹1,000,000 on second conviction.</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1994">
                <a:tc>
                  <a:txBody>
                    <a:bodyPr/>
                    <a:lstStyle/>
                    <a:p>
                      <a:pPr>
                        <a:lnSpc>
                          <a:spcPct val="107000"/>
                        </a:lnSpc>
                        <a:spcAft>
                          <a:spcPts val="0"/>
                        </a:spcAft>
                      </a:pPr>
                      <a:r>
                        <a:rPr lang="en-US" sz="2400">
                          <a:solidFill>
                            <a:srgbClr val="333333"/>
                          </a:solidFill>
                          <a:latin typeface="Times New Roman"/>
                          <a:ea typeface="Times New Roman"/>
                          <a:cs typeface="Times New Roman"/>
                        </a:rPr>
                        <a:t>67C</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Failure to maintain records</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solidFill>
                            <a:srgbClr val="333333"/>
                          </a:solidFill>
                          <a:latin typeface="Times New Roman"/>
                          <a:ea typeface="Times New Roman"/>
                          <a:cs typeface="Times New Roman"/>
                        </a:rPr>
                        <a:t>Persons deemed as intermediatary (such as an ISP) must maintain required records for stipulated time. Failure is an offence.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solidFill>
                            <a:srgbClr val="333333"/>
                          </a:solidFill>
                          <a:latin typeface="Times New Roman"/>
                          <a:ea typeface="Times New Roman"/>
                          <a:cs typeface="Times New Roman"/>
                        </a:rPr>
                        <a:t>Imprisonment up to three years, or/and with fine.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35BEC7E-9E46-4A4A-A335-E0F72FFBE50E}" type="slidenum">
              <a:rPr lang="en-IN" smtClean="0"/>
              <a:pPr/>
              <a:t>29</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IT Act, 2000</a:t>
            </a:r>
            <a:endParaRPr lang="en-US" dirty="0"/>
          </a:p>
        </p:txBody>
      </p:sp>
      <p:sp>
        <p:nvSpPr>
          <p:cNvPr id="3" name="Content Placeholder 2"/>
          <p:cNvSpPr>
            <a:spLocks noGrp="1"/>
          </p:cNvSpPr>
          <p:nvPr>
            <p:ph idx="1"/>
          </p:nvPr>
        </p:nvSpPr>
        <p:spPr/>
        <p:txBody>
          <a:bodyPr>
            <a:normAutofit/>
          </a:bodyPr>
          <a:lstStyle/>
          <a:p>
            <a:pPr algn="just"/>
            <a:r>
              <a:rPr lang="en-US" sz="4400" dirty="0" smtClean="0"/>
              <a:t>The Information Technology Act, 2000 or ITA, 2000 or IT Act, was notified on October 17, 2000. It is the law that deals with cybercrime and electronic commerce in India. In this article, we will look at the objectives and features of the Information Technology Act, 2000. </a:t>
            </a:r>
            <a:endParaRPr lang="en-US" sz="4400"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3</a:t>
            </a:fld>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Offences under The Information Technology Act, 2000</a:t>
            </a:r>
            <a:endParaRPr lang="en-US" dirty="0"/>
          </a:p>
        </p:txBody>
      </p:sp>
      <p:graphicFrame>
        <p:nvGraphicFramePr>
          <p:cNvPr id="5" name="Content Placeholder 4"/>
          <p:cNvGraphicFramePr>
            <a:graphicFrameLocks noGrp="1"/>
          </p:cNvGraphicFramePr>
          <p:nvPr>
            <p:ph idx="1"/>
          </p:nvPr>
        </p:nvGraphicFramePr>
        <p:xfrm>
          <a:off x="542245" y="1562669"/>
          <a:ext cx="11243355" cy="5022215"/>
        </p:xfrm>
        <a:graphic>
          <a:graphicData uri="http://schemas.openxmlformats.org/drawingml/2006/table">
            <a:tbl>
              <a:tblPr/>
              <a:tblGrid>
                <a:gridCol w="1272041"/>
                <a:gridCol w="2104572"/>
                <a:gridCol w="5907314"/>
                <a:gridCol w="1959428"/>
              </a:tblGrid>
              <a:tr h="365349">
                <a:tc>
                  <a:txBody>
                    <a:bodyPr/>
                    <a:lstStyle/>
                    <a:p>
                      <a:pPr marR="30480" algn="just">
                        <a:lnSpc>
                          <a:spcPct val="107000"/>
                        </a:lnSpc>
                        <a:spcAft>
                          <a:spcPts val="0"/>
                        </a:spcAft>
                      </a:pPr>
                      <a:r>
                        <a:rPr lang="en-US" sz="2800" dirty="0">
                          <a:solidFill>
                            <a:srgbClr val="000000"/>
                          </a:solidFill>
                          <a:latin typeface="Times New Roman"/>
                          <a:ea typeface="Times New Roman"/>
                          <a:cs typeface="Times New Roman"/>
                        </a:rPr>
                        <a:t>Section</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800">
                          <a:solidFill>
                            <a:srgbClr val="000000"/>
                          </a:solidFill>
                          <a:latin typeface="Times New Roman"/>
                          <a:ea typeface="Times New Roman"/>
                          <a:cs typeface="Times New Roman"/>
                        </a:rPr>
                        <a:t>Offence</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800">
                          <a:solidFill>
                            <a:srgbClr val="000000"/>
                          </a:solidFill>
                          <a:latin typeface="Times New Roman"/>
                          <a:ea typeface="Times New Roman"/>
                          <a:cs typeface="Times New Roman"/>
                        </a:rPr>
                        <a:t>Description</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800">
                          <a:solidFill>
                            <a:srgbClr val="222222"/>
                          </a:solidFill>
                          <a:latin typeface="Times New Roman"/>
                          <a:ea typeface="Times New Roman"/>
                          <a:cs typeface="Times New Roman"/>
                        </a:rPr>
                        <a:t>Penalty</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8613">
                <a:tc>
                  <a:txBody>
                    <a:bodyPr/>
                    <a:lstStyle/>
                    <a:p>
                      <a:pPr>
                        <a:lnSpc>
                          <a:spcPct val="107000"/>
                        </a:lnSpc>
                        <a:spcAft>
                          <a:spcPts val="0"/>
                        </a:spcAft>
                      </a:pPr>
                      <a:r>
                        <a:rPr lang="en-US" sz="2800">
                          <a:solidFill>
                            <a:srgbClr val="333333"/>
                          </a:solidFill>
                          <a:latin typeface="Times New Roman"/>
                          <a:ea typeface="Times New Roman"/>
                          <a:cs typeface="Times New Roman"/>
                        </a:rPr>
                        <a:t>68</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a:solidFill>
                            <a:srgbClr val="333333"/>
                          </a:solidFill>
                          <a:latin typeface="Times New Roman"/>
                          <a:ea typeface="Times New Roman"/>
                          <a:cs typeface="Times New Roman"/>
                        </a:rPr>
                        <a:t>Failure/refusal to comply with orders</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a:solidFill>
                            <a:srgbClr val="333333"/>
                          </a:solidFill>
                          <a:latin typeface="Times New Roman"/>
                          <a:ea typeface="Times New Roman"/>
                          <a:cs typeface="Times New Roman"/>
                        </a:rPr>
                        <a:t>The Controller may, by order, direct a Certifying Authority or any employee of such Authority to take such measures or cease carrying on such activities as specified in the order if those are necessary to ensure compliance with the provisions of this Act, rules or any regulations made thereunder. Any person who fails to comply with any such order shall be guilty of an offence.</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dirty="0">
                          <a:solidFill>
                            <a:srgbClr val="333333"/>
                          </a:solidFill>
                          <a:latin typeface="Times New Roman"/>
                          <a:ea typeface="Times New Roman"/>
                          <a:cs typeface="Times New Roman"/>
                        </a:rPr>
                        <a:t>Imprisonment up to three years, or/and with fine up to ₹200,000</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35BEC7E-9E46-4A4A-A335-E0F72FFBE50E}" type="slidenum">
              <a:rPr lang="en-IN" smtClean="0"/>
              <a:pPr/>
              <a:t>30</a:t>
            </a:fld>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Offences under The Information Technology Act, 2000</a:t>
            </a:r>
            <a:endParaRPr lang="en-US" dirty="0"/>
          </a:p>
        </p:txBody>
      </p:sp>
      <p:graphicFrame>
        <p:nvGraphicFramePr>
          <p:cNvPr id="5" name="Content Placeholder 4"/>
          <p:cNvGraphicFramePr>
            <a:graphicFrameLocks noGrp="1"/>
          </p:cNvGraphicFramePr>
          <p:nvPr>
            <p:ph idx="1"/>
          </p:nvPr>
        </p:nvGraphicFramePr>
        <p:xfrm>
          <a:off x="188686" y="1657917"/>
          <a:ext cx="11771086" cy="5256368"/>
        </p:xfrm>
        <a:graphic>
          <a:graphicData uri="http://schemas.openxmlformats.org/drawingml/2006/table">
            <a:tbl>
              <a:tblPr/>
              <a:tblGrid>
                <a:gridCol w="668842"/>
                <a:gridCol w="1138691"/>
                <a:gridCol w="8630085"/>
                <a:gridCol w="1333468"/>
              </a:tblGrid>
              <a:tr h="298245">
                <a:tc>
                  <a:txBody>
                    <a:bodyPr/>
                    <a:lstStyle/>
                    <a:p>
                      <a:pPr marR="30480" algn="just">
                        <a:lnSpc>
                          <a:spcPct val="107000"/>
                        </a:lnSpc>
                        <a:spcAft>
                          <a:spcPts val="0"/>
                        </a:spcAft>
                      </a:pPr>
                      <a:r>
                        <a:rPr lang="en-US" sz="2400">
                          <a:solidFill>
                            <a:srgbClr val="000000"/>
                          </a:solidFill>
                          <a:latin typeface="Times New Roman"/>
                          <a:ea typeface="Times New Roman"/>
                          <a:cs typeface="Times New Roman"/>
                        </a:rPr>
                        <a:t>Section</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400">
                          <a:solidFill>
                            <a:srgbClr val="000000"/>
                          </a:solidFill>
                          <a:latin typeface="Times New Roman"/>
                          <a:ea typeface="Times New Roman"/>
                          <a:cs typeface="Times New Roman"/>
                        </a:rPr>
                        <a:t>Offence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400">
                          <a:solidFill>
                            <a:srgbClr val="000000"/>
                          </a:solidFill>
                          <a:latin typeface="Times New Roman"/>
                          <a:ea typeface="Times New Roman"/>
                          <a:cs typeface="Times New Roman"/>
                        </a:rPr>
                        <a:t>Description</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a:solidFill>
                            <a:srgbClr val="222222"/>
                          </a:solidFill>
                          <a:latin typeface="Times New Roman"/>
                          <a:ea typeface="Times New Roman"/>
                          <a:cs typeface="Times New Roman"/>
                        </a:rPr>
                        <a:t>Penalty</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3667">
                <a:tc>
                  <a:txBody>
                    <a:bodyPr/>
                    <a:lstStyle/>
                    <a:p>
                      <a:pPr>
                        <a:lnSpc>
                          <a:spcPct val="107000"/>
                        </a:lnSpc>
                        <a:spcAft>
                          <a:spcPts val="0"/>
                        </a:spcAft>
                      </a:pPr>
                      <a:r>
                        <a:rPr lang="en-US" sz="2400">
                          <a:solidFill>
                            <a:srgbClr val="333333"/>
                          </a:solidFill>
                          <a:latin typeface="Times New Roman"/>
                          <a:ea typeface="Times New Roman"/>
                          <a:cs typeface="Times New Roman"/>
                        </a:rPr>
                        <a:t>69</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smtClean="0">
                          <a:solidFill>
                            <a:srgbClr val="333333"/>
                          </a:solidFill>
                          <a:latin typeface="Times New Roman"/>
                          <a:ea typeface="Times New Roman"/>
                          <a:cs typeface="Times New Roman"/>
                        </a:rPr>
                        <a:t>Failure / refusal </a:t>
                      </a:r>
                      <a:r>
                        <a:rPr lang="en-US" sz="2400" dirty="0">
                          <a:solidFill>
                            <a:srgbClr val="333333"/>
                          </a:solidFill>
                          <a:latin typeface="Times New Roman"/>
                          <a:ea typeface="Times New Roman"/>
                          <a:cs typeface="Times New Roman"/>
                        </a:rPr>
                        <a:t>to </a:t>
                      </a:r>
                      <a:r>
                        <a:rPr lang="en-US" sz="2400" u="none" strike="noStrike" dirty="0">
                          <a:solidFill>
                            <a:srgbClr val="000000"/>
                          </a:solidFill>
                          <a:latin typeface="Times New Roman"/>
                          <a:ea typeface="Times New Roman"/>
                          <a:cs typeface="Times New Roman"/>
                          <a:hlinkClick r:id="rId2"/>
                        </a:rPr>
                        <a:t>decrypt data</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solidFill>
                            <a:srgbClr val="333333"/>
                          </a:solidFill>
                          <a:latin typeface="Times New Roman"/>
                          <a:ea typeface="Times New Roman"/>
                          <a:cs typeface="Times New Roman"/>
                        </a:rPr>
                        <a:t>If the Controller is satisfied that it is necessary or expedient so to do in the interest of the sovereignty or integrity of India, the security of the State, friendly relations with foreign Stales or public order or for preventing incitement to the commission of any cognizable offence, for reasons to be recorded in writing, by order, direct any agency of the Government to intercept any information transmitted through any computer resource. The subscriber or any person in charge of the computer resource shall, when called upon by any agency which has been directed, must extend all facilities and technical assistance to decrypt the information. The subscriber or any person who fails to assist the agency referred is deemed to have committed a crime.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solidFill>
                            <a:srgbClr val="333333"/>
                          </a:solidFill>
                          <a:latin typeface="Times New Roman"/>
                          <a:ea typeface="Times New Roman"/>
                          <a:cs typeface="Times New Roman"/>
                        </a:rPr>
                        <a:t>Imprisonment up to seven years and possible fine.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35BEC7E-9E46-4A4A-A335-E0F72FFBE50E}" type="slidenum">
              <a:rPr lang="en-IN" smtClean="0"/>
              <a:pPr/>
              <a:t>31</a:t>
            </a:fld>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Offences under The Information Technology Act, 2000</a:t>
            </a:r>
            <a:endParaRPr lang="en-US" dirty="0"/>
          </a:p>
        </p:txBody>
      </p:sp>
      <p:graphicFrame>
        <p:nvGraphicFramePr>
          <p:cNvPr id="5" name="Content Placeholder 4"/>
          <p:cNvGraphicFramePr>
            <a:graphicFrameLocks noGrp="1"/>
          </p:cNvGraphicFramePr>
          <p:nvPr>
            <p:ph idx="1"/>
          </p:nvPr>
        </p:nvGraphicFramePr>
        <p:xfrm>
          <a:off x="571272" y="1415645"/>
          <a:ext cx="11330442" cy="5022215"/>
        </p:xfrm>
        <a:graphic>
          <a:graphicData uri="http://schemas.openxmlformats.org/drawingml/2006/table">
            <a:tbl>
              <a:tblPr/>
              <a:tblGrid>
                <a:gridCol w="851128"/>
                <a:gridCol w="1524000"/>
                <a:gridCol w="7503886"/>
                <a:gridCol w="1451428"/>
              </a:tblGrid>
              <a:tr h="200376">
                <a:tc>
                  <a:txBody>
                    <a:bodyPr/>
                    <a:lstStyle/>
                    <a:p>
                      <a:pPr marR="30480" algn="just">
                        <a:lnSpc>
                          <a:spcPct val="107000"/>
                        </a:lnSpc>
                        <a:spcAft>
                          <a:spcPts val="0"/>
                        </a:spcAft>
                      </a:pPr>
                      <a:r>
                        <a:rPr lang="en-US" sz="2800" dirty="0">
                          <a:solidFill>
                            <a:srgbClr val="000000"/>
                          </a:solidFill>
                          <a:latin typeface="Times New Roman"/>
                          <a:ea typeface="Times New Roman"/>
                          <a:cs typeface="Times New Roman"/>
                        </a:rPr>
                        <a:t>Section</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800" dirty="0">
                          <a:solidFill>
                            <a:srgbClr val="000000"/>
                          </a:solidFill>
                          <a:latin typeface="Times New Roman"/>
                          <a:ea typeface="Times New Roman"/>
                          <a:cs typeface="Times New Roman"/>
                        </a:rPr>
                        <a:t>Offence</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800" dirty="0">
                          <a:solidFill>
                            <a:srgbClr val="000000"/>
                          </a:solidFill>
                          <a:latin typeface="Times New Roman"/>
                          <a:ea typeface="Times New Roman"/>
                          <a:cs typeface="Times New Roman"/>
                        </a:rPr>
                        <a:t>Description</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800" dirty="0">
                          <a:solidFill>
                            <a:srgbClr val="222222"/>
                          </a:solidFill>
                          <a:latin typeface="Times New Roman"/>
                          <a:ea typeface="Times New Roman"/>
                          <a:cs typeface="Times New Roman"/>
                        </a:rPr>
                        <a:t>Penalty</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26">
                <a:tc>
                  <a:txBody>
                    <a:bodyPr/>
                    <a:lstStyle/>
                    <a:p>
                      <a:pPr>
                        <a:lnSpc>
                          <a:spcPct val="107000"/>
                        </a:lnSpc>
                        <a:spcAft>
                          <a:spcPts val="0"/>
                        </a:spcAft>
                      </a:pPr>
                      <a:r>
                        <a:rPr lang="en-US" sz="2800" dirty="0">
                          <a:solidFill>
                            <a:srgbClr val="333333"/>
                          </a:solidFill>
                          <a:latin typeface="Times New Roman"/>
                          <a:ea typeface="Times New Roman"/>
                          <a:cs typeface="Times New Roman"/>
                        </a:rPr>
                        <a:t>70</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dirty="0">
                          <a:solidFill>
                            <a:srgbClr val="333333"/>
                          </a:solidFill>
                          <a:latin typeface="Times New Roman"/>
                          <a:ea typeface="Times New Roman"/>
                          <a:cs typeface="Times New Roman"/>
                        </a:rPr>
                        <a:t>Securing access or attempting to secure access to a protected system</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a:solidFill>
                            <a:srgbClr val="333333"/>
                          </a:solidFill>
                          <a:latin typeface="Times New Roman"/>
                          <a:ea typeface="Times New Roman"/>
                          <a:cs typeface="Times New Roman"/>
                        </a:rPr>
                        <a:t>The appropriate Government may, by notification in the Official Gazette, declare that any computer, computer system or computer network to be a protected system.</a:t>
                      </a:r>
                      <a:endParaRPr lang="en-US" sz="2800">
                        <a:latin typeface="Calibri"/>
                        <a:ea typeface="Calibri"/>
                        <a:cs typeface="Times New Roman"/>
                      </a:endParaRPr>
                    </a:p>
                    <a:p>
                      <a:pPr>
                        <a:lnSpc>
                          <a:spcPct val="107000"/>
                        </a:lnSpc>
                        <a:spcAft>
                          <a:spcPts val="0"/>
                        </a:spcAft>
                      </a:pPr>
                      <a:r>
                        <a:rPr lang="en-US" sz="2800">
                          <a:solidFill>
                            <a:srgbClr val="333333"/>
                          </a:solidFill>
                          <a:latin typeface="Times New Roman"/>
                          <a:ea typeface="Times New Roman"/>
                          <a:cs typeface="Times New Roman"/>
                        </a:rPr>
                        <a:t>The appropriate Government may, by order in writing, authorise the persons who are authorised to access protected systems. If a person who secures access or attempts to secure access to a protected system, then he is committing an offence.</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dirty="0">
                          <a:solidFill>
                            <a:srgbClr val="333333"/>
                          </a:solidFill>
                          <a:latin typeface="Times New Roman"/>
                          <a:ea typeface="Times New Roman"/>
                          <a:cs typeface="Times New Roman"/>
                        </a:rPr>
                        <a:t>Imprisonment up to ten years, or/and with fine.</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35BEC7E-9E46-4A4A-A335-E0F72FFBE50E}" type="slidenum">
              <a:rPr lang="en-IN" smtClean="0"/>
              <a:pPr/>
              <a:t>32</a:t>
            </a:fld>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Offences under The Information Technology Act, 2000</a:t>
            </a:r>
            <a:endParaRPr lang="en-US" dirty="0"/>
          </a:p>
        </p:txBody>
      </p:sp>
      <p:graphicFrame>
        <p:nvGraphicFramePr>
          <p:cNvPr id="5" name="Content Placeholder 4"/>
          <p:cNvGraphicFramePr>
            <a:graphicFrameLocks noGrp="1"/>
          </p:cNvGraphicFramePr>
          <p:nvPr>
            <p:ph idx="1"/>
          </p:nvPr>
        </p:nvGraphicFramePr>
        <p:xfrm>
          <a:off x="571272" y="1660185"/>
          <a:ext cx="11330442" cy="4740615"/>
        </p:xfrm>
        <a:graphic>
          <a:graphicData uri="http://schemas.openxmlformats.org/drawingml/2006/table">
            <a:tbl>
              <a:tblPr/>
              <a:tblGrid>
                <a:gridCol w="2006433"/>
                <a:gridCol w="2006433"/>
                <a:gridCol w="4642333"/>
                <a:gridCol w="2675243"/>
              </a:tblGrid>
              <a:tr h="620563">
                <a:tc>
                  <a:txBody>
                    <a:bodyPr/>
                    <a:lstStyle/>
                    <a:p>
                      <a:pPr marR="30480" algn="just">
                        <a:lnSpc>
                          <a:spcPct val="107000"/>
                        </a:lnSpc>
                        <a:spcAft>
                          <a:spcPts val="0"/>
                        </a:spcAft>
                      </a:pPr>
                      <a:r>
                        <a:rPr lang="en-US" sz="2800" dirty="0">
                          <a:solidFill>
                            <a:srgbClr val="000000"/>
                          </a:solidFill>
                          <a:latin typeface="Times New Roman"/>
                          <a:ea typeface="Times New Roman"/>
                          <a:cs typeface="Times New Roman"/>
                        </a:rPr>
                        <a:t>Section</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800">
                          <a:solidFill>
                            <a:srgbClr val="000000"/>
                          </a:solidFill>
                          <a:latin typeface="Times New Roman"/>
                          <a:ea typeface="Times New Roman"/>
                          <a:cs typeface="Times New Roman"/>
                        </a:rPr>
                        <a:t>Offence</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0480" algn="ctr">
                        <a:lnSpc>
                          <a:spcPct val="107000"/>
                        </a:lnSpc>
                        <a:spcAft>
                          <a:spcPts val="0"/>
                        </a:spcAft>
                      </a:pPr>
                      <a:r>
                        <a:rPr lang="en-US" sz="2800">
                          <a:solidFill>
                            <a:srgbClr val="000000"/>
                          </a:solidFill>
                          <a:latin typeface="Times New Roman"/>
                          <a:ea typeface="Times New Roman"/>
                          <a:cs typeface="Times New Roman"/>
                        </a:rPr>
                        <a:t>Description</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800">
                          <a:solidFill>
                            <a:srgbClr val="222222"/>
                          </a:solidFill>
                          <a:latin typeface="Times New Roman"/>
                          <a:ea typeface="Times New Roman"/>
                          <a:cs typeface="Times New Roman"/>
                        </a:rPr>
                        <a:t>Penalty</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0052">
                <a:tc>
                  <a:txBody>
                    <a:bodyPr/>
                    <a:lstStyle/>
                    <a:p>
                      <a:pPr>
                        <a:lnSpc>
                          <a:spcPct val="107000"/>
                        </a:lnSpc>
                        <a:spcAft>
                          <a:spcPts val="0"/>
                        </a:spcAft>
                      </a:pPr>
                      <a:r>
                        <a:rPr lang="en-US" sz="2800">
                          <a:solidFill>
                            <a:srgbClr val="333333"/>
                          </a:solidFill>
                          <a:latin typeface="Times New Roman"/>
                          <a:ea typeface="Times New Roman"/>
                          <a:cs typeface="Times New Roman"/>
                        </a:rPr>
                        <a:t>71</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u="none" strike="noStrike">
                          <a:solidFill>
                            <a:srgbClr val="000000"/>
                          </a:solidFill>
                          <a:latin typeface="Times New Roman"/>
                          <a:ea typeface="Times New Roman"/>
                          <a:cs typeface="Times New Roman"/>
                          <a:hlinkClick r:id="rId2"/>
                        </a:rPr>
                        <a:t>Misrepresentation</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a:solidFill>
                            <a:srgbClr val="333333"/>
                          </a:solidFill>
                          <a:latin typeface="Times New Roman"/>
                          <a:ea typeface="Times New Roman"/>
                          <a:cs typeface="Times New Roman"/>
                        </a:rPr>
                        <a:t>If anyone makes any misrepresentation to, or suppresses any material fact from, the Controller or the Certifying Authority for obtaining any license or Digital Signature Certificate.</a:t>
                      </a:r>
                      <a:endParaRPr lang="en-U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800" dirty="0">
                          <a:solidFill>
                            <a:srgbClr val="333333"/>
                          </a:solidFill>
                          <a:latin typeface="Times New Roman"/>
                          <a:ea typeface="Times New Roman"/>
                          <a:cs typeface="Times New Roman"/>
                        </a:rPr>
                        <a:t>Imprisonment up to three years, or/and with fine up to ₹100,000</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35BEC7E-9E46-4A4A-A335-E0F72FFBE50E}" type="slidenum">
              <a:rPr lang="en-IN" smtClean="0"/>
              <a:pPr/>
              <a:t>33</a:t>
            </a:fld>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the Information Technology Act, 2000</a:t>
            </a:r>
            <a:endParaRPr lang="en-US"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sz="4000" dirty="0" smtClean="0"/>
              <a:t>All electronic contracts made through secure electronic channels are legally valid.</a:t>
            </a:r>
          </a:p>
          <a:p>
            <a:pPr marL="514350" indent="-514350" algn="just">
              <a:buFont typeface="+mj-lt"/>
              <a:buAutoNum type="arabicPeriod"/>
            </a:pPr>
            <a:r>
              <a:rPr lang="en-US" sz="4000" dirty="0" smtClean="0"/>
              <a:t>Legal recognition for digital signatures.</a:t>
            </a:r>
          </a:p>
          <a:p>
            <a:pPr marL="514350" indent="-514350" algn="just">
              <a:buFont typeface="+mj-lt"/>
              <a:buAutoNum type="arabicPeriod"/>
            </a:pPr>
            <a:r>
              <a:rPr lang="en-US" sz="4000" dirty="0" smtClean="0"/>
              <a:t>Security measures for electronic records and also digital signatures are in place</a:t>
            </a:r>
          </a:p>
          <a:p>
            <a:pPr marL="514350" indent="-514350" algn="just">
              <a:buFont typeface="+mj-lt"/>
              <a:buAutoNum type="arabicPeriod"/>
            </a:pPr>
            <a:r>
              <a:rPr lang="en-US" sz="4000" dirty="0" smtClean="0"/>
              <a:t>A procedure for the appointment of adjudicating officers for holding inquiries under the Act is finalized</a:t>
            </a:r>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34</a:t>
            </a:fld>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514350" indent="-514350" algn="just">
              <a:buFont typeface="+mj-lt"/>
              <a:buAutoNum type="arabicPeriod" startAt="5"/>
            </a:pPr>
            <a:r>
              <a:rPr lang="en-US" sz="3200" dirty="0" smtClean="0"/>
              <a:t>Provision for establishing a Cyber Regulatory Appellant Tribunal under the Act. Further, this tribunal will handle all appeals made against the order of the Controller or Adjudicating Officer.</a:t>
            </a:r>
          </a:p>
          <a:p>
            <a:pPr marL="514350" indent="-514350" algn="just">
              <a:buFont typeface="+mj-lt"/>
              <a:buAutoNum type="arabicPeriod" startAt="5"/>
            </a:pPr>
            <a:r>
              <a:rPr lang="en-US" sz="3200" dirty="0" smtClean="0"/>
              <a:t>An appeal against the order of the Cyber Appellant Tribunal is possible only in the High Court</a:t>
            </a:r>
          </a:p>
          <a:p>
            <a:pPr marL="514350" indent="-514350" algn="just">
              <a:buFont typeface="+mj-lt"/>
              <a:buAutoNum type="arabicPeriod" startAt="5"/>
            </a:pPr>
            <a:r>
              <a:rPr lang="en-US" sz="3200" dirty="0" smtClean="0"/>
              <a:t>Digital Signatures will use an asymmetric cryptosystem and also a hash function</a:t>
            </a:r>
          </a:p>
          <a:p>
            <a:pPr marL="514350" indent="-514350" algn="just">
              <a:buFont typeface="+mj-lt"/>
              <a:buAutoNum type="arabicPeriod" startAt="5"/>
            </a:pPr>
            <a:r>
              <a:rPr lang="en-US" sz="3200" dirty="0" smtClean="0"/>
              <a:t>Provision for the appointment of the Controller of Certifying Authorities (CCA) to license and regulate the working of Certifying Authorities. The Controller to act as a repository of all digital signatures.</a:t>
            </a:r>
          </a:p>
        </p:txBody>
      </p:sp>
      <p:sp>
        <p:nvSpPr>
          <p:cNvPr id="4" name="Slide Number Placeholder 3"/>
          <p:cNvSpPr>
            <a:spLocks noGrp="1"/>
          </p:cNvSpPr>
          <p:nvPr>
            <p:ph type="sldNum" sz="quarter" idx="12"/>
          </p:nvPr>
        </p:nvSpPr>
        <p:spPr/>
        <p:txBody>
          <a:bodyPr/>
          <a:lstStyle/>
          <a:p>
            <a:fld id="{535BEC7E-9E46-4A4A-A335-E0F72FFBE50E}" type="slidenum">
              <a:rPr lang="en-IN" smtClean="0"/>
              <a:pPr/>
              <a:t>35</a:t>
            </a:fld>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lgn="just">
              <a:buFont typeface="+mj-lt"/>
              <a:buAutoNum type="arabicPeriod" startAt="9"/>
            </a:pPr>
            <a:r>
              <a:rPr lang="en-US" sz="4000" dirty="0" smtClean="0"/>
              <a:t>The Act applies to offences or contraventions committed outside India</a:t>
            </a:r>
          </a:p>
          <a:p>
            <a:pPr marL="514350" indent="-514350" algn="just">
              <a:buFont typeface="+mj-lt"/>
              <a:buAutoNum type="arabicPeriod" startAt="9"/>
            </a:pPr>
            <a:r>
              <a:rPr lang="en-US" sz="4000" dirty="0" smtClean="0"/>
              <a:t>Senior police officers and other officers can enter any public place and search and arrest without warrant</a:t>
            </a:r>
          </a:p>
          <a:p>
            <a:pPr marL="514350" indent="-514350" algn="just">
              <a:buFont typeface="+mj-lt"/>
              <a:buAutoNum type="arabicPeriod" startAt="9"/>
            </a:pPr>
            <a:r>
              <a:rPr lang="en-US" sz="4000" dirty="0" smtClean="0"/>
              <a:t>Provisions for the constitution of a Cyber Regulations Advisory Committee to advise the Central Government and Controller.</a:t>
            </a:r>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36</a:t>
            </a:fld>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https://www.toppr.com/guides/business-laws-cs/cyber-laws/information-technology-act-2000/</a:t>
            </a:r>
            <a:endParaRPr lang="en-US" dirty="0" smtClean="0"/>
          </a:p>
          <a:p>
            <a:r>
              <a:rPr lang="en-US" dirty="0" smtClean="0">
                <a:hlinkClick r:id="rId3"/>
              </a:rPr>
              <a:t>https://www.geeksforgeeks.org/information-technology-act-2000-india/</a:t>
            </a:r>
            <a:r>
              <a:rPr lang="en-US" dirty="0" smtClean="0"/>
              <a:t> </a:t>
            </a:r>
          </a:p>
          <a:p>
            <a:r>
              <a:rPr lang="en-US" dirty="0" smtClean="0">
                <a:hlinkClick r:id="rId4"/>
              </a:rPr>
              <a:t>https://egyankosh.ac.in/bitstream/123456789/72099/1/Unit-12.pdf</a:t>
            </a:r>
            <a:endParaRPr lang="en-US" dirty="0" smtClean="0"/>
          </a:p>
          <a:p>
            <a:r>
              <a:rPr lang="en-US" dirty="0" smtClean="0">
                <a:hlinkClick r:id="rId5"/>
              </a:rPr>
              <a:t>https://www.tutorialspoint.com/information_security_cyber_law/information_technology_act.htm</a:t>
            </a:r>
            <a:endParaRPr lang="en-US" dirty="0" smtClean="0"/>
          </a:p>
          <a:p>
            <a:r>
              <a:rPr lang="en-US" dirty="0">
                <a:hlinkClick r:id="rId6"/>
              </a:rPr>
              <a:t>https://</a:t>
            </a:r>
            <a:r>
              <a:rPr lang="en-US" dirty="0" smtClean="0">
                <a:hlinkClick r:id="rId6"/>
              </a:rPr>
              <a:t>www.britannica.com/topic/amendment</a:t>
            </a:r>
            <a:endParaRPr lang="en-US" dirty="0" smtClean="0"/>
          </a:p>
          <a:p>
            <a:r>
              <a:rPr lang="en-US" dirty="0">
                <a:hlinkClick r:id="rId7"/>
              </a:rPr>
              <a:t>https://</a:t>
            </a:r>
            <a:r>
              <a:rPr lang="en-US" dirty="0" smtClean="0">
                <a:hlinkClick r:id="rId7"/>
              </a:rPr>
              <a:t>www.merriam-webster.com/dictionary/statute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37</a:t>
            </a:fld>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normAutofit fontScale="85000" lnSpcReduction="20000"/>
          </a:bodyPr>
          <a:lstStyle/>
          <a:p>
            <a:fld id="{B1C5E330-018B-467B-975D-1C6B0E7730BB}" type="slidenum">
              <a:rPr lang="en-US" smtClean="0"/>
              <a:pPr/>
              <a:t>38</a:t>
            </a:fld>
            <a:endParaRPr lang="en-US"/>
          </a:p>
        </p:txBody>
      </p:sp>
      <p:sp>
        <p:nvSpPr>
          <p:cNvPr id="4" name="Content Placeholder 3"/>
          <p:cNvSpPr>
            <a:spLocks noGrp="1"/>
          </p:cNvSpPr>
          <p:nvPr>
            <p:ph sz="quarter" idx="1"/>
          </p:nvPr>
        </p:nvSpPr>
        <p:spPr/>
        <p:txBody>
          <a:bodyPr>
            <a:normAutofit/>
          </a:bodyPr>
          <a:lstStyle/>
          <a:p>
            <a:endParaRPr lang="en-IN" dirty="0" smtClean="0"/>
          </a:p>
          <a:p>
            <a:endParaRPr lang="en-IN" dirty="0"/>
          </a:p>
          <a:p>
            <a:endParaRPr lang="en-IN" dirty="0" smtClean="0"/>
          </a:p>
          <a:p>
            <a:pPr marL="0" indent="0">
              <a:buNone/>
            </a:pPr>
            <a:r>
              <a:rPr lang="en-IN" sz="7200" b="1" dirty="0"/>
              <a:t>Thank You  . . . . . !</a:t>
            </a:r>
          </a:p>
        </p:txBody>
      </p:sp>
    </p:spTree>
    <p:extLst>
      <p:ext uri="{BB962C8B-B14F-4D97-AF65-F5344CB8AC3E}">
        <p14:creationId xmlns:p14="http://schemas.microsoft.com/office/powerpoint/2010/main" val="4254420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Information Technology Act, 2000</a:t>
            </a:r>
            <a:endParaRPr lang="en-US" dirty="0"/>
          </a:p>
        </p:txBody>
      </p:sp>
      <p:sp>
        <p:nvSpPr>
          <p:cNvPr id="3" name="Content Placeholder 2"/>
          <p:cNvSpPr>
            <a:spLocks noGrp="1"/>
          </p:cNvSpPr>
          <p:nvPr>
            <p:ph idx="1"/>
          </p:nvPr>
        </p:nvSpPr>
        <p:spPr/>
        <p:txBody>
          <a:bodyPr>
            <a:normAutofit/>
          </a:bodyPr>
          <a:lstStyle/>
          <a:p>
            <a:pPr algn="just"/>
            <a:r>
              <a:rPr lang="en-US" sz="4800" dirty="0" smtClean="0"/>
              <a:t>In 1996, the United Nations Commission on International Trade Law (UNCITRAL) adopted the model law on electronic commerce (e-commerce) to bring uniformity in the law in different countries.</a:t>
            </a:r>
            <a:endParaRPr lang="en-US" sz="4800"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4400" dirty="0" smtClean="0"/>
              <a:t>Further, the General Assembly of the United Nations recommended that all countries must consider this model law before making changes to their own laws. India became the 12th country to enable cyber law after it passed the Information Technology Act, 2000.</a:t>
            </a:r>
            <a:endParaRPr lang="en-US" sz="4400"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4800" dirty="0" smtClean="0"/>
              <a:t>While the first draft was created by the Ministry of Commerce, Government of India as the </a:t>
            </a:r>
            <a:r>
              <a:rPr lang="en-US" sz="4800" dirty="0" err="1" smtClean="0"/>
              <a:t>ECommerce</a:t>
            </a:r>
            <a:r>
              <a:rPr lang="en-US" sz="4800" dirty="0" smtClean="0"/>
              <a:t> Act, 1998, it was redrafted as the ‘Information Technology Bill, 1999’, and passed in May 2000.</a:t>
            </a:r>
            <a:endParaRPr lang="en-US" sz="4800"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The Information Technology Act, 2000 provides legal recognition for transactions carried out by means of electronic data interchange and other means of electronic communication, commonly referred to </a:t>
            </a:r>
            <a:r>
              <a:rPr lang="en-US" dirty="0" smtClean="0"/>
              <a:t>as “</a:t>
            </a:r>
            <a:r>
              <a:rPr lang="en-US" dirty="0"/>
              <a:t>electronic commerce”, which involve the use of alternatives to paper-based methods of communication and storage of information, to facilitate electronic filing of documents with the Government agencies and further to amend </a:t>
            </a:r>
            <a:r>
              <a:rPr lang="en-US" dirty="0">
                <a:hlinkClick r:id="rId2"/>
              </a:rPr>
              <a:t>The Indian Penal Code</a:t>
            </a:r>
            <a:r>
              <a:rPr lang="en-US" dirty="0"/>
              <a:t>, </a:t>
            </a:r>
            <a:r>
              <a:rPr lang="en-US" dirty="0">
                <a:hlinkClick r:id="rId3"/>
              </a:rPr>
              <a:t>The Indian Evidence Act, 1872</a:t>
            </a:r>
            <a:r>
              <a:rPr lang="en-US" dirty="0"/>
              <a:t>, The Banker’s Books Evidence Act, 1891 and </a:t>
            </a:r>
            <a:r>
              <a:rPr lang="en-US" dirty="0">
                <a:hlinkClick r:id="rId4"/>
              </a:rPr>
              <a:t>The Reserve Bank of India Act, 1934</a:t>
            </a:r>
            <a:r>
              <a:rPr lang="en-US" dirty="0"/>
              <a:t> and for matters connected therewith or incidental thereto.</a:t>
            </a:r>
          </a:p>
          <a:p>
            <a:pPr algn="just"/>
            <a:r>
              <a:rPr lang="en-US" dirty="0"/>
              <a:t>The Information Technology Act, 2000 extend to the whole of India and it applies also to any offence or contravention thereunder committed outside India by any person.</a:t>
            </a:r>
          </a:p>
          <a:p>
            <a:endParaRPr lang="en-US" dirty="0"/>
          </a:p>
        </p:txBody>
      </p:sp>
      <p:sp>
        <p:nvSpPr>
          <p:cNvPr id="4" name="Slide Number Placeholder 3"/>
          <p:cNvSpPr>
            <a:spLocks noGrp="1"/>
          </p:cNvSpPr>
          <p:nvPr>
            <p:ph type="sldNum" sz="quarter" idx="12"/>
          </p:nvPr>
        </p:nvSpPr>
        <p:spPr/>
        <p:txBody>
          <a:bodyPr/>
          <a:lstStyle/>
          <a:p>
            <a:fld id="{535BEC7E-9E46-4A4A-A335-E0F72FFBE50E}" type="slidenum">
              <a:rPr lang="en-IN" smtClean="0"/>
              <a:pPr/>
              <a:t>7</a:t>
            </a:fld>
            <a:endParaRPr lang="en-IN" dirty="0"/>
          </a:p>
        </p:txBody>
      </p:sp>
    </p:spTree>
    <p:extLst>
      <p:ext uri="{BB962C8B-B14F-4D97-AF65-F5344CB8AC3E}">
        <p14:creationId xmlns:p14="http://schemas.microsoft.com/office/powerpoint/2010/main" val="145231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Objectives of the Act</a:t>
            </a:r>
            <a:endParaRPr lang="en-US" dirty="0"/>
          </a:p>
        </p:txBody>
      </p:sp>
      <p:sp>
        <p:nvSpPr>
          <p:cNvPr id="3" name="Content Placeholder 2"/>
          <p:cNvSpPr>
            <a:spLocks noGrp="1"/>
          </p:cNvSpPr>
          <p:nvPr>
            <p:ph idx="1"/>
          </p:nvPr>
        </p:nvSpPr>
        <p:spPr/>
        <p:txBody>
          <a:bodyPr>
            <a:normAutofit fontScale="92500"/>
          </a:bodyPr>
          <a:lstStyle/>
          <a:p>
            <a:pPr algn="just"/>
            <a:r>
              <a:rPr lang="en-US" sz="4000" dirty="0" smtClean="0"/>
              <a:t>The Information Technology Act, 2000 provides legal recognition to the transaction done via electronic exchange of data and other electronic means of communication or electronic commerce transactions.</a:t>
            </a:r>
          </a:p>
          <a:p>
            <a:pPr algn="just"/>
            <a:r>
              <a:rPr lang="en-US" sz="4000" dirty="0" smtClean="0"/>
              <a:t>This also involves the use of alternatives to a paper-based method of communication and information storage to facilitate the electronic filing of documents with the Government agencies.</a:t>
            </a:r>
          </a:p>
        </p:txBody>
      </p:sp>
      <p:sp>
        <p:nvSpPr>
          <p:cNvPr id="4" name="Slide Number Placeholder 3"/>
          <p:cNvSpPr>
            <a:spLocks noGrp="1"/>
          </p:cNvSpPr>
          <p:nvPr>
            <p:ph type="sldNum" sz="quarter" idx="12"/>
          </p:nvPr>
        </p:nvSpPr>
        <p:spPr/>
        <p:txBody>
          <a:bodyPr/>
          <a:lstStyle/>
          <a:p>
            <a:fld id="{535BEC7E-9E46-4A4A-A335-E0F72FFBE50E}" type="slidenum">
              <a:rPr lang="en-IN" smtClean="0"/>
              <a:pPr/>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sz="4400" dirty="0" smtClean="0"/>
              <a:t>Further, this act amended the Indian Penal Code 1860, the Indian Evidence Act 1872, the Bankers’ Books Evidence Act 1891, and the Reserve Bank of India Act 1934. </a:t>
            </a:r>
          </a:p>
        </p:txBody>
      </p:sp>
      <p:sp>
        <p:nvSpPr>
          <p:cNvPr id="4" name="Slide Number Placeholder 3"/>
          <p:cNvSpPr>
            <a:spLocks noGrp="1"/>
          </p:cNvSpPr>
          <p:nvPr>
            <p:ph type="sldNum" sz="quarter" idx="12"/>
          </p:nvPr>
        </p:nvSpPr>
        <p:spPr/>
        <p:txBody>
          <a:bodyPr/>
          <a:lstStyle/>
          <a:p>
            <a:fld id="{535BEC7E-9E46-4A4A-A335-E0F72FFBE50E}" type="slidenum">
              <a:rPr lang="en-IN" smtClean="0"/>
              <a:pPr/>
              <a:t>9</a:t>
            </a:fld>
            <a:endParaRPr lang="en-IN"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4687</TotalTime>
  <Words>1938</Words>
  <Application>Microsoft Office PowerPoint</Application>
  <PresentationFormat>Widescreen</PresentationFormat>
  <Paragraphs>243</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Cambria</vt:lpstr>
      <vt:lpstr>Times New Roman</vt:lpstr>
      <vt:lpstr>Office Theme</vt:lpstr>
      <vt:lpstr>Overview of IT Act, 2000 </vt:lpstr>
      <vt:lpstr>Table of Contents</vt:lpstr>
      <vt:lpstr>Overview of IT Act, 2000</vt:lpstr>
      <vt:lpstr>Information Technology Act, 2000</vt:lpstr>
      <vt:lpstr>PowerPoint Presentation</vt:lpstr>
      <vt:lpstr>PowerPoint Presentation</vt:lpstr>
      <vt:lpstr>PowerPoint Presentation</vt:lpstr>
      <vt:lpstr>Objectives of the Act</vt:lpstr>
      <vt:lpstr>PowerPoint Presentation</vt:lpstr>
      <vt:lpstr>The objectives of the Act are as follows:</vt:lpstr>
      <vt:lpstr>PowerPoint Presentation</vt:lpstr>
      <vt:lpstr>Salient Features of I.T Act</vt:lpstr>
      <vt:lpstr>Salient Features of I.T Act</vt:lpstr>
      <vt:lpstr>Scheme of I.T Act</vt:lpstr>
      <vt:lpstr>Scheme of I.T Act</vt:lpstr>
      <vt:lpstr>Application of The Information Technology Act, 2000</vt:lpstr>
      <vt:lpstr>Following are the documents or transactions to which the Act shall not apply −</vt:lpstr>
      <vt:lpstr>Amendments of IT Act</vt:lpstr>
      <vt:lpstr>Statute</vt:lpstr>
      <vt:lpstr>PowerPoint Presentation</vt:lpstr>
      <vt:lpstr>PowerPoint Presentation</vt:lpstr>
      <vt:lpstr>PowerPoint Presentation</vt:lpstr>
      <vt:lpstr>PowerPoint Presentation</vt:lpstr>
      <vt:lpstr>PowerPoint Presentation</vt:lpstr>
      <vt:lpstr>Offences under The Information Technology Act, 2000</vt:lpstr>
      <vt:lpstr>Offences under The Information Technology Act, 2000</vt:lpstr>
      <vt:lpstr>Offences under The Information Technology Act, 2000</vt:lpstr>
      <vt:lpstr>Offences under The Information Technology Act, 2000</vt:lpstr>
      <vt:lpstr>Offences under The Information Technology Act, 2000</vt:lpstr>
      <vt:lpstr>Offences under The Information Technology Act, 2000</vt:lpstr>
      <vt:lpstr>Offences under The Information Technology Act, 2000</vt:lpstr>
      <vt:lpstr>Offences under The Information Technology Act, 2000</vt:lpstr>
      <vt:lpstr>Offences under The Information Technology Act, 2000</vt:lpstr>
      <vt:lpstr>Features of the Information Technology Act, 2000</vt:lpstr>
      <vt:lpstr>PowerPoint Presentation</vt:lpstr>
      <vt:lpstr>PowerPoint Presentation</vt:lpstr>
      <vt:lpstr>References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INET</dc:creator>
  <cp:lastModifiedBy>Windows User</cp:lastModifiedBy>
  <cp:revision>215</cp:revision>
  <dcterms:created xsi:type="dcterms:W3CDTF">2020-12-17T05:31:53Z</dcterms:created>
  <dcterms:modified xsi:type="dcterms:W3CDTF">2022-09-06T04:37:57Z</dcterms:modified>
</cp:coreProperties>
</file>