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73" r:id="rId5"/>
    <p:sldId id="261" r:id="rId6"/>
    <p:sldId id="260" r:id="rId7"/>
    <p:sldId id="262" r:id="rId8"/>
    <p:sldId id="263" r:id="rId9"/>
    <p:sldId id="267" r:id="rId10"/>
    <p:sldId id="268" r:id="rId11"/>
    <p:sldId id="264" r:id="rId12"/>
    <p:sldId id="265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Big Data analytics</a:t>
            </a:r>
            <a:br>
              <a:rPr lang="en-US" sz="4400" dirty="0"/>
            </a:br>
            <a:r>
              <a:rPr lang="en-US" sz="4400" dirty="0"/>
              <a:t>Final project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2000" dirty="0"/>
              <a:t>By : Shreya Jain, </a:t>
            </a:r>
            <a:r>
              <a:rPr lang="en-US" sz="2000" dirty="0" err="1"/>
              <a:t>Tushar</a:t>
            </a:r>
            <a:r>
              <a:rPr lang="en-US" sz="2000" dirty="0"/>
              <a:t> and </a:t>
            </a:r>
            <a:r>
              <a:rPr lang="en-US" sz="2000" dirty="0" err="1"/>
              <a:t>Junhao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707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Techniques of 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methods: Word2Vec and Doc2Vec</a:t>
            </a:r>
          </a:p>
          <a:p>
            <a:r>
              <a:rPr lang="en-US" dirty="0"/>
              <a:t>Output from Word2Vec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29" y="3006220"/>
            <a:ext cx="67341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89649"/>
            <a:ext cx="10058400" cy="4445391"/>
          </a:xfrm>
        </p:spPr>
        <p:txBody>
          <a:bodyPr/>
          <a:lstStyle/>
          <a:p>
            <a:r>
              <a:rPr lang="en-US" dirty="0"/>
              <a:t>Deep neural networks are a network with two or more hidden layers.</a:t>
            </a:r>
          </a:p>
          <a:p>
            <a:r>
              <a:rPr lang="en-US" dirty="0"/>
              <a:t>In our model we used 1 Hidden layers with 350 nodes.</a:t>
            </a:r>
          </a:p>
          <a:p>
            <a:r>
              <a:rPr lang="en-US" dirty="0"/>
              <a:t>Tried with different learning rate, Hidden layers and neurons.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8039" y="3080824"/>
            <a:ext cx="4497409" cy="295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577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the dataset into test and train in the ratio of 80/20%</a:t>
            </a:r>
          </a:p>
          <a:p>
            <a:r>
              <a:rPr lang="en-US" dirty="0"/>
              <a:t>Created the models to see which one is the best for our dataset</a:t>
            </a:r>
          </a:p>
          <a:p>
            <a:r>
              <a:rPr lang="en-US" dirty="0"/>
              <a:t>Predicted the no. of positive and negatives based on the confusion 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34" y="3380740"/>
            <a:ext cx="45974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Performed Binary classification using SVM</a:t>
            </a:r>
          </a:p>
          <a:p>
            <a:r>
              <a:rPr lang="en-US" dirty="0"/>
              <a:t>Divided the dataset into test and train</a:t>
            </a:r>
          </a:p>
          <a:p>
            <a:r>
              <a:rPr lang="en-US" dirty="0"/>
              <a:t>Created different models with different kernel, cost, gamma values.</a:t>
            </a:r>
          </a:p>
        </p:txBody>
      </p:sp>
    </p:spTree>
    <p:extLst>
      <p:ext uri="{BB962C8B-B14F-4D97-AF65-F5344CB8AC3E}">
        <p14:creationId xmlns:p14="http://schemas.microsoft.com/office/powerpoint/2010/main" val="99452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the accuracy using confusion matrix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52035"/>
            <a:ext cx="3746693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is better?</a:t>
            </a:r>
          </a:p>
          <a:p>
            <a:r>
              <a:rPr lang="en-US" dirty="0"/>
              <a:t>SVM </a:t>
            </a:r>
            <a:r>
              <a:rPr lang="en-US"/>
              <a:t>OR </a:t>
            </a:r>
            <a:r>
              <a:rPr lang="en-US" smtClean="0"/>
              <a:t>DBN </a:t>
            </a:r>
            <a:r>
              <a:rPr lang="en-US" dirty="0"/>
              <a:t>? </a:t>
            </a:r>
          </a:p>
          <a:p>
            <a:r>
              <a:rPr lang="en-US" dirty="0"/>
              <a:t>Key factor to decide that: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56829"/>
            <a:ext cx="3746693" cy="266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69666"/>
            <a:ext cx="4597400" cy="2654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58020" y="6130409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7075" y="6130876"/>
            <a:ext cx="6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DBN</a:t>
            </a:r>
          </a:p>
        </p:txBody>
      </p:sp>
    </p:spTree>
    <p:extLst>
      <p:ext uri="{BB962C8B-B14F-4D97-AF65-F5344CB8AC3E}">
        <p14:creationId xmlns:p14="http://schemas.microsoft.com/office/powerpoint/2010/main" val="198611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9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project which could scrape reviews from the web. Perform sentiment analysis by identifying positive and negative reviews. Feed these reviews to a DBN and SVM to classify the reviews.</a:t>
            </a:r>
          </a:p>
        </p:txBody>
      </p:sp>
    </p:spTree>
    <p:extLst>
      <p:ext uri="{BB962C8B-B14F-4D97-AF65-F5344CB8AC3E}">
        <p14:creationId xmlns:p14="http://schemas.microsoft.com/office/powerpoint/2010/main" val="152446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scrape amazon reviews from the web using </a:t>
            </a:r>
            <a:r>
              <a:rPr lang="en-US" dirty="0" err="1"/>
              <a:t>Rvest</a:t>
            </a:r>
            <a:endParaRPr lang="en-US" dirty="0"/>
          </a:p>
          <a:p>
            <a:r>
              <a:rPr lang="en-US" dirty="0"/>
              <a:t>Apply the sentiment analysis to the reviews using positive and negative dictionary from the lexicon libraries</a:t>
            </a:r>
          </a:p>
          <a:p>
            <a:r>
              <a:rPr lang="en-US" dirty="0" err="1"/>
              <a:t>Vectorize</a:t>
            </a:r>
            <a:r>
              <a:rPr lang="en-US" dirty="0"/>
              <a:t> the documents into vectors using Text2Vec</a:t>
            </a:r>
          </a:p>
          <a:p>
            <a:r>
              <a:rPr lang="en-US" dirty="0"/>
              <a:t>Build DBN and SVM models</a:t>
            </a:r>
          </a:p>
        </p:txBody>
      </p:sp>
    </p:spTree>
    <p:extLst>
      <p:ext uri="{BB962C8B-B14F-4D97-AF65-F5344CB8AC3E}">
        <p14:creationId xmlns:p14="http://schemas.microsoft.com/office/powerpoint/2010/main" val="28238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62588"/>
          </a:xfrm>
        </p:spPr>
        <p:txBody>
          <a:bodyPr/>
          <a:lstStyle/>
          <a:p>
            <a:r>
              <a:rPr lang="en-US" dirty="0"/>
              <a:t>SCRAPING DATA FROM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5182"/>
            <a:ext cx="10058400" cy="14897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Scraped the amazon reviews:</a:t>
            </a:r>
          </a:p>
          <a:p>
            <a:pPr lvl="1"/>
            <a:r>
              <a:rPr lang="en-US" dirty="0"/>
              <a:t>Step 1: Loading the review page by it’s URL.</a:t>
            </a:r>
          </a:p>
          <a:p>
            <a:pPr lvl="1"/>
            <a:r>
              <a:rPr lang="en-US" dirty="0"/>
              <a:t>Step 2: Grabbing the HTML content by RVEST &amp; CSS selectors.</a:t>
            </a:r>
          </a:p>
          <a:p>
            <a:pPr lvl="1"/>
            <a:r>
              <a:rPr lang="en-US" dirty="0"/>
              <a:t>Step 3: Store the content and loading the next page by increasing the inline parameters “</a:t>
            </a:r>
            <a:r>
              <a:rPr lang="en-US" dirty="0" err="1"/>
              <a:t>pageNumber</a:t>
            </a:r>
            <a:r>
              <a:rPr lang="en-US" dirty="0"/>
              <a:t> = n”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3094892"/>
            <a:ext cx="6063175" cy="3438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664" y="3094892"/>
            <a:ext cx="5509847" cy="34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nutshell: extracting attitudes toward something from human language</a:t>
            </a:r>
          </a:p>
          <a:p>
            <a:r>
              <a:rPr lang="en-US" dirty="0"/>
              <a:t>It aims to map qualitative data to a quantitative output(s)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59415"/>
              </p:ext>
            </p:extLst>
          </p:nvPr>
        </p:nvGraphicFramePr>
        <p:xfrm>
          <a:off x="1513489" y="4618204"/>
          <a:ext cx="4135821" cy="1104521"/>
        </p:xfrm>
        <a:graphic>
          <a:graphicData uri="http://schemas.openxmlformats.org/drawingml/2006/table">
            <a:tbl>
              <a:tblPr/>
              <a:tblGrid>
                <a:gridCol w="4135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5704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The Asus Monitor was not brand new and screen has many scratch  on it. so disappointed.</a:t>
                      </a:r>
                    </a:p>
                  </a:txBody>
                  <a:tcPr marL="7241" marR="7241" marT="72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3436613"/>
            <a:ext cx="3832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=&gt; </a:t>
            </a:r>
            <a:r>
              <a:rPr lang="en-US" sz="4000" dirty="0"/>
              <a:t>Positive (?)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32028"/>
              </p:ext>
            </p:extLst>
          </p:nvPr>
        </p:nvGraphicFramePr>
        <p:xfrm>
          <a:off x="1513489" y="3487831"/>
          <a:ext cx="3568262" cy="738761"/>
        </p:xfrm>
        <a:graphic>
          <a:graphicData uri="http://schemas.openxmlformats.org/drawingml/2006/table">
            <a:tbl>
              <a:tblPr/>
              <a:tblGrid>
                <a:gridCol w="356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50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 love this Monitor. It is amazing to use.</a:t>
                      </a:r>
                    </a:p>
                  </a:txBody>
                  <a:tcPr marL="7241" marR="7241" marT="724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69420" y="4666841"/>
            <a:ext cx="4261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=&gt; </a:t>
            </a:r>
            <a:r>
              <a:rPr lang="en-US" sz="4000"/>
              <a:t>Negative </a:t>
            </a:r>
            <a:r>
              <a:rPr lang="en-US" sz="4000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48051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positive and negative dictionary from the lexicon library</a:t>
            </a:r>
          </a:p>
          <a:p>
            <a:r>
              <a:rPr lang="en-US" dirty="0"/>
              <a:t>Assign sentiment score to words (“hate”: -1, “love”: +1)</a:t>
            </a:r>
          </a:p>
          <a:p>
            <a:r>
              <a:rPr lang="en-US" dirty="0"/>
              <a:t>Took the sentiment percentage of the words of each of the review</a:t>
            </a:r>
          </a:p>
          <a:p>
            <a:r>
              <a:rPr lang="en-US" dirty="0"/>
              <a:t>Gave an overall sentiment value to each review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11701"/>
            <a:ext cx="9459310" cy="23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2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label words</a:t>
            </a:r>
          </a:p>
          <a:p>
            <a:r>
              <a:rPr lang="en-US" dirty="0"/>
              <a:t>Can’t implicitly capture negation (“Not good” = 0 ??)</a:t>
            </a:r>
          </a:p>
          <a:p>
            <a:r>
              <a:rPr lang="en-US" dirty="0"/>
              <a:t>Ignores word context</a:t>
            </a:r>
          </a:p>
        </p:txBody>
      </p:sp>
    </p:spTree>
    <p:extLst>
      <p:ext uri="{BB962C8B-B14F-4D97-AF65-F5344CB8AC3E}">
        <p14:creationId xmlns:p14="http://schemas.microsoft.com/office/powerpoint/2010/main" val="3284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Txt2Vec is a toolkit to represent text by vector</a:t>
            </a:r>
          </a:p>
          <a:p>
            <a:endParaRPr lang="en-US" dirty="0"/>
          </a:p>
          <a:p>
            <a:r>
              <a:rPr lang="en-US" dirty="0"/>
              <a:t>For a specified term, phrase or sentence, Txt2vec is able to generate corresponding vector according its semantics in text. </a:t>
            </a:r>
          </a:p>
          <a:p>
            <a:endParaRPr lang="en-US" dirty="0"/>
          </a:p>
          <a:p>
            <a:r>
              <a:rPr lang="en-US" dirty="0"/>
              <a:t>Each value in the vector represents a dimension of feature. So for different text, Txt2vec can calculate their similarity by score in vectors. </a:t>
            </a:r>
          </a:p>
          <a:p>
            <a:endParaRPr lang="en-US" dirty="0"/>
          </a:p>
          <a:p>
            <a:r>
              <a:rPr lang="en-US" dirty="0"/>
              <a:t>Txt2Vec, likes word2vec, is based on neural network for model encoding and cosine distance for terms similarity. </a:t>
            </a:r>
          </a:p>
        </p:txBody>
      </p:sp>
    </p:spTree>
    <p:extLst>
      <p:ext uri="{BB962C8B-B14F-4D97-AF65-F5344CB8AC3E}">
        <p14:creationId xmlns:p14="http://schemas.microsoft.com/office/powerpoint/2010/main" val="90837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Package: Text2Vec</a:t>
            </a:r>
            <a:br>
              <a:rPr lang="en-US" dirty="0"/>
            </a:br>
            <a:r>
              <a:rPr lang="en-US" dirty="0"/>
              <a:t>Output from Text2Vec: 1728*2905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2920370"/>
            <a:ext cx="7652825" cy="33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590</TotalTime>
  <Words>354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Garamond</vt:lpstr>
      <vt:lpstr>Wingdings</vt:lpstr>
      <vt:lpstr>Savon</vt:lpstr>
      <vt:lpstr>Big Data analytics Final project  By : Shreya Jain, Tushar and Junhao</vt:lpstr>
      <vt:lpstr>OBJECTIVE</vt:lpstr>
      <vt:lpstr>APPROACH</vt:lpstr>
      <vt:lpstr>SCRAPING DATA FROM THE WEB</vt:lpstr>
      <vt:lpstr>WHAT IS SENTIMENT ANALYSIS?</vt:lpstr>
      <vt:lpstr>SENTIMENT ANALYSIS</vt:lpstr>
      <vt:lpstr>Drawbacks of Sentiment Analysis</vt:lpstr>
      <vt:lpstr>VECTORIZATION</vt:lpstr>
      <vt:lpstr>VECTORIZATION</vt:lpstr>
      <vt:lpstr>Other Techniques of Vectorization</vt:lpstr>
      <vt:lpstr>DBN</vt:lpstr>
      <vt:lpstr>DBN</vt:lpstr>
      <vt:lpstr>SVM</vt:lpstr>
      <vt:lpstr>SVM</vt:lpstr>
      <vt:lpstr>Comparison</vt:lpstr>
      <vt:lpstr>THANK YOU! 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Final project By : Shreya Jain, Tushar and Junhao</dc:title>
  <dc:creator>Microsoft Office User</dc:creator>
  <cp:lastModifiedBy>Shreya Jain</cp:lastModifiedBy>
  <cp:revision>20</cp:revision>
  <dcterms:created xsi:type="dcterms:W3CDTF">2016-12-14T07:45:29Z</dcterms:created>
  <dcterms:modified xsi:type="dcterms:W3CDTF">2017-08-24T21:02:56Z</dcterms:modified>
</cp:coreProperties>
</file>