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77"/>
  </p:notesMasterIdLst>
  <p:sldIdLst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40" r:id="rId64"/>
    <p:sldId id="335" r:id="rId65"/>
    <p:sldId id="337" r:id="rId66"/>
    <p:sldId id="325" r:id="rId67"/>
    <p:sldId id="326" r:id="rId68"/>
    <p:sldId id="327" r:id="rId69"/>
    <p:sldId id="329" r:id="rId70"/>
    <p:sldId id="330" r:id="rId71"/>
    <p:sldId id="331" r:id="rId72"/>
    <p:sldId id="332" r:id="rId73"/>
    <p:sldId id="333" r:id="rId74"/>
    <p:sldId id="341" r:id="rId75"/>
    <p:sldId id="342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ED0C7-41C2-467F-9B6C-BF54E2E8C297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A4473-564E-4E8E-B4BD-AFEB4204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8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kLcCto83u0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E7048-BC3A-4C30-89B5-1325B53308B0}" type="slidenum">
              <a:rPr lang="en-US"/>
              <a:pPr/>
              <a:t>2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hlinkClick r:id="rId3"/>
              </a:rPr>
              <a:t>https://www.youtube.com/watch?v=pkLcCto83u0</a:t>
            </a:r>
            <a:r>
              <a:rPr lang="en-US" sz="1200" dirty="0" smtClean="0"/>
              <a:t>  </a:t>
            </a:r>
          </a:p>
          <a:p>
            <a:r>
              <a:rPr lang="en-US" sz="1200" dirty="0" smtClean="0"/>
              <a:t>We can only use or and not inside,</a:t>
            </a:r>
            <a:r>
              <a:rPr lang="en-US" sz="1200" baseline="0" dirty="0" smtClean="0"/>
              <a:t> AND outside. Convert AND to OR using </a:t>
            </a:r>
            <a:r>
              <a:rPr lang="en-US" sz="1200" baseline="0" dirty="0" err="1" smtClean="0"/>
              <a:t>demorgans</a:t>
            </a:r>
            <a:r>
              <a:rPr lang="en-US" sz="1200" baseline="0" dirty="0" smtClean="0"/>
              <a:t> law. We cant convert AND directly to OR, use instead negation . </a:t>
            </a:r>
            <a:r>
              <a:rPr lang="en-US" dirty="0" smtClean="0"/>
              <a:t>¬(P ∧ Q) ≡ ¬P ∨ ¬Q. This means that the negation of "P and Q" is equivalent to "not P or not Q."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A07B4-953F-45F5-96D8-2859C7C7A820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1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CNF (Conjunctive Normal Form)</a:t>
            </a:r>
          </a:p>
          <a:p>
            <a:r>
              <a:rPr lang="en-US" smtClean="0"/>
              <a:t>In graph Never </a:t>
            </a:r>
            <a:r>
              <a:rPr lang="en-US" dirty="0" smtClean="0"/>
              <a:t>use same CNF more than once, try to find cancel out</a:t>
            </a:r>
            <a:r>
              <a:rPr lang="en-US" baseline="0" dirty="0" smtClean="0"/>
              <a:t>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A07B4-953F-45F5-96D8-2859C7C7A820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23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inference principles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A4473-564E-4E8E-B4BD-AFEB4204E3C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Path consistent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A4473-564E-4E8E-B4BD-AFEB4204E3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B= 1 to be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A4473-564E-4E8E-B4BD-AFEB4204E3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1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[Antecedent (P): </a:t>
            </a:r>
            <a:r>
              <a:rPr lang="en-US" b="0" dirty="0" smtClean="0"/>
              <a:t>Consequent (Q)] --- </a:t>
            </a:r>
            <a:r>
              <a:rPr lang="en-US" dirty="0" smtClean="0"/>
              <a:t>This  Implication truth table- You go shop,</a:t>
            </a:r>
            <a:r>
              <a:rPr lang="en-US" baseline="0" dirty="0" smtClean="0"/>
              <a:t> you will get 10 </a:t>
            </a:r>
            <a:r>
              <a:rPr lang="en-US" baseline="0" dirty="0" err="1" smtClean="0"/>
              <a:t>rs</a:t>
            </a:r>
            <a:r>
              <a:rPr lang="en-US" baseline="0" dirty="0" smtClean="0"/>
              <a:t>. 1. You went shop. You got money, implication is correct. 2. You went shop, but you didn’t get money, </a:t>
            </a:r>
          </a:p>
          <a:p>
            <a:r>
              <a:rPr lang="en-US" baseline="0" dirty="0" smtClean="0"/>
              <a:t>You got cheated, implication failed. 3. You didn’t went shop, but you got money, so true. 4. You didn’t went shop and you didn’t got money, implication holds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82A08-1BDC-4088-AF6D-2049B42C2255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58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P ∧ True = P,- If</a:t>
            </a:r>
            <a:r>
              <a:rPr lang="en-IN" baseline="0" dirty="0" smtClean="0"/>
              <a:t> p is true, </a:t>
            </a:r>
            <a:r>
              <a:rPr lang="en-IN" dirty="0" smtClean="0"/>
              <a:t>P ∧ True =true=P.</a:t>
            </a:r>
            <a:r>
              <a:rPr lang="en-IN" baseline="0" dirty="0" smtClean="0"/>
              <a:t> 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82A08-1BDC-4088-AF6D-2049B42C2255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4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syntactic Syntax (adjective)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82A08-1BDC-4088-AF6D-2049B42C22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85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=&gt;  implication-&gt;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82A08-1BDC-4088-AF6D-2049B42C22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1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existential quantifier (∃x) is used to indicate the existence of at least one individual (x) that satisfies the given conditions</a:t>
            </a:r>
            <a:r>
              <a:rPr lang="en-US" smtClean="0"/>
              <a:t>. </a:t>
            </a:r>
          </a:p>
          <a:p>
            <a:r>
              <a:rPr lang="en-US" smtClean="0"/>
              <a:t>The conjunction (∧) is used to combine the conditions "x is a boy" and "x is intelligent."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82A08-1BDC-4088-AF6D-2049B42C22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∃x(student(x)∧failed(</a:t>
            </a:r>
            <a:r>
              <a:rPr lang="en-US" dirty="0" err="1" smtClean="0"/>
              <a:t>x,Mathematics</a:t>
            </a:r>
            <a:r>
              <a:rPr lang="en-US" dirty="0" smtClean="0"/>
              <a:t>)</a:t>
            </a:r>
            <a:r>
              <a:rPr lang="en-IN" b="1" dirty="0" smtClean="0"/>
              <a:t>– there exists a student who failed</a:t>
            </a:r>
            <a:r>
              <a:rPr lang="en-IN" b="1" baseline="0" dirty="0" smtClean="0"/>
              <a:t> in mathematics.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∧∀y[student(y)∧failed(</a:t>
            </a:r>
            <a:r>
              <a:rPr lang="en-US" dirty="0" err="1" smtClean="0"/>
              <a:t>y,Mathematics</a:t>
            </a:r>
            <a:r>
              <a:rPr lang="en-US" dirty="0" smtClean="0"/>
              <a:t>)→(y=x)]) – For all y</a:t>
            </a:r>
            <a:r>
              <a:rPr lang="en-US" baseline="0" dirty="0" smtClean="0"/>
              <a:t> in students failed in </a:t>
            </a:r>
            <a:r>
              <a:rPr lang="en-US" baseline="0" dirty="0" err="1" smtClean="0"/>
              <a:t>maths</a:t>
            </a:r>
            <a:r>
              <a:rPr lang="en-US" baseline="0" dirty="0" smtClean="0"/>
              <a:t> , only if </a:t>
            </a:r>
            <a:r>
              <a:rPr lang="en-US" dirty="0" smtClean="0"/>
              <a:t>y=x.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82A08-1BDC-4088-AF6D-2049B42C22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2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6D31-3813-44C8-BF85-E18070634BE0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5F18-CA33-4D95-9FA5-441DBACBA155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1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F345-41F3-438D-9A54-6C3EF7EB33FE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2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6D31-3813-44C8-BF85-E18070634BE0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04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A91A-95F2-41DE-87D3-168D8DDB9E9D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42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07D0-0FD2-4CC9-82BB-4DDE2AC83665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1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102-0418-444A-889C-61EF85FC007D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72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023D-D2EC-4851-B62B-0AE968338120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60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0A99-3CE7-41B8-B27B-D1E04A798F3C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65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6F2C-2AA4-4501-AED0-7FFE8022E59B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33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F59E-37A4-42D9-8DE2-D35895C6E865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A91A-95F2-41DE-87D3-168D8DDB9E9D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85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8523-6311-419F-9E61-F34133D1F5DB}" type="datetime1">
              <a:rPr lang="en-US" smtClean="0"/>
              <a:pPr/>
              <a:t>29-Oct-24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4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5F18-CA33-4D95-9FA5-441DBACBA155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F345-41F3-438D-9A54-6C3EF7EB33FE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6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07D0-0FD2-4CC9-82BB-4DDE2AC83665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4102-0418-444A-889C-61EF85FC007D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2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023D-D2EC-4851-B62B-0AE968338120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9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0A99-3CE7-41B8-B27B-D1E04A798F3C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3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6F2C-2AA4-4501-AED0-7FFE8022E59B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0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F59E-37A4-42D9-8DE2-D35895C6E865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8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CD48523-6311-419F-9E61-F34133D1F5DB}" type="datetime1">
              <a:rPr lang="en-US" smtClean="0"/>
              <a:pPr/>
              <a:t>29-Oct-24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5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defTabSz="457200"/>
            <a:fld id="{C83B53BE-ACE8-41FE-9017-CC8302AD650C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 defTabSz="457200"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defTabSz="457200"/>
            <a:fld id="{8A7A6979-0714-4377-B894-6BE4C2D6E202}" type="slidenum">
              <a:rPr lang="en-US" dirty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83B53BE-ACE8-41FE-9017-CC8302AD650C}" type="datetime1">
              <a:rPr lang="en-US" smtClean="0">
                <a:solidFill>
                  <a:srgbClr val="000000">
                    <a:alpha val="70000"/>
                  </a:srgbClr>
                </a:solidFill>
              </a:rPr>
              <a:pPr defTabSz="457200"/>
              <a:t>29-Oct-24</a:t>
            </a:fld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srgbClr val="000000">
                    <a:alpha val="70000"/>
                  </a:srgbClr>
                </a:solidFill>
              </a:rPr>
              <a:t>Amrita Vishwa Vidyapeetham, India</a:t>
            </a:r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A7A6979-0714-4377-B894-6BE4C2D6E202}" type="slidenum">
              <a:rPr lang="en-US" smtClean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CSP%20problem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Constraint Satisfaction Problems</a:t>
            </a:r>
          </a:p>
        </p:txBody>
      </p:sp>
    </p:spTree>
    <p:extLst>
      <p:ext uri="{BB962C8B-B14F-4D97-AF65-F5344CB8AC3E}">
        <p14:creationId xmlns:p14="http://schemas.microsoft.com/office/powerpoint/2010/main" val="28815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Variables X,Y,Z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variable has a domain of possible values: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Domain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{1, 2, 3}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Domain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{2, 3}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Domain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{2, 3, 4}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binary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constraints between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are 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X≠ Y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Y=Z.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value in the domain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there must be a value in the domain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Y.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No change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Checking arc consistency between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Y=Z):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No change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Checking arc consistency between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𝑍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𝑌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reverse direction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for 𝑍=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𝑌)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Ans. For Z=4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There is no value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Y's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domain that satisfies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only has values 2 and 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Therefore</a:t>
            </a:r>
            <a:r>
              <a:rPr lang="en-US" sz="2400" b="1" dirty="0"/>
              <a:t>, the value </a:t>
            </a:r>
            <a:r>
              <a:rPr lang="en-US" sz="2400" b="1" dirty="0" smtClean="0"/>
              <a:t>Z=4 is </a:t>
            </a:r>
            <a:r>
              <a:rPr lang="en-US" sz="2400" b="1" dirty="0"/>
              <a:t>inconsistent and must be removed from the domain of </a:t>
            </a:r>
            <a:r>
              <a:rPr lang="en-US" sz="2400" b="1" dirty="0" smtClean="0"/>
              <a:t>Z</a:t>
            </a:r>
            <a:r>
              <a:rPr lang="en-US" sz="2400" b="1" dirty="0"/>
              <a:t>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arc consistent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Variables X,Y,Z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variable has a domain of possible values: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Domain of X: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4}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Domain of Y: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{2, 8}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Domain of Z: {2,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8, 5}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Path Consistency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2"/>
            <a:ext cx="8763000" cy="4525963"/>
          </a:xfrm>
        </p:spPr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consistency involves ensuring that the relationships between three variables are consistent.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are path-consistent, then for any pair of consistent assignments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there is a corresponding assignment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satisfies the constraints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3186499"/>
            <a:ext cx="5638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Variables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A, B, and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Domains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Domain of A: {1, 2, 3}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Domain of B: {2, 3, 4}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Domain of C: {3, 4, 5}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Constraints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A+B=5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 + C =7</a:t>
            </a:r>
          </a:p>
        </p:txBody>
      </p:sp>
    </p:spTree>
    <p:extLst>
      <p:ext uri="{BB962C8B-B14F-4D97-AF65-F5344CB8AC3E}">
        <p14:creationId xmlns:p14="http://schemas.microsoft.com/office/powerpoint/2010/main" val="16588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(1,2,3)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Y(1,2,3)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Z(1,2,3)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Constraints 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X+Y=4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Y+Z=5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CSP problem.docx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Backtracking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Search for CSPs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sz="3300" dirty="0" smtClean="0"/>
              <a:t>Fundamental method to solve CSP problems.</a:t>
            </a:r>
          </a:p>
          <a:p>
            <a:r>
              <a:rPr lang="en-US" sz="3300" dirty="0" smtClean="0"/>
              <a:t>Incremental in nature- One variable at a time and backtracks the assignments that violate the constraints.</a:t>
            </a:r>
            <a:endParaRPr lang="en-US" sz="2000" dirty="0"/>
          </a:p>
          <a:p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Start with an empty assignment.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No values are assigned to any variable at the beginning.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Choose an unassigned variable.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Select a variable that has not yet been assigned a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Try assigning a value from its domain.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Assign the first available value from the variable's domain that does not violate any constraints.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Check constraints: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 current assignment is consistent with all constraints, continue.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a violation occurs, undo the assignment (backtrack) and try the next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Repeat the process: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 assignment is complete return the solution.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no valid value exists for a variable, backtrack to the previous variable and try a new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Terminate when a solution is found or all options are exhausted.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99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Algorithm: Backtracking Search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5908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5400" y="35814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5908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52800" y="25908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95400" y="2590800"/>
            <a:ext cx="2057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2219869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2191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4054" y="368944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62300" y="368944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219200" y="2484252"/>
            <a:ext cx="152400" cy="213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76600" y="2470603"/>
            <a:ext cx="152400" cy="213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35691" y="3474852"/>
            <a:ext cx="152400" cy="213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76600" y="3449051"/>
            <a:ext cx="152400" cy="213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25054" y="1720336"/>
            <a:ext cx="131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Constrained Graph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07827" y="4419600"/>
            <a:ext cx="4659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Variables- 1, 2 , 3, 4</a:t>
            </a:r>
          </a:p>
          <a:p>
            <a:endParaRPr lang="en-US" dirty="0"/>
          </a:p>
          <a:p>
            <a:r>
              <a:rPr lang="en-US" dirty="0" smtClean="0"/>
              <a:t>Doman – Red, Green, Blue</a:t>
            </a:r>
          </a:p>
          <a:p>
            <a:endParaRPr lang="en-US" dirty="0"/>
          </a:p>
          <a:p>
            <a:r>
              <a:rPr lang="en-US" dirty="0" smtClean="0"/>
              <a:t>Constrains   1 ≠ 2, </a:t>
            </a:r>
            <a:r>
              <a:rPr lang="en-US" dirty="0"/>
              <a:t>1 ≠ </a:t>
            </a:r>
            <a:r>
              <a:rPr lang="en-US" dirty="0" smtClean="0"/>
              <a:t>3, </a:t>
            </a:r>
            <a:r>
              <a:rPr lang="en-US" dirty="0"/>
              <a:t>1 ≠ </a:t>
            </a:r>
            <a:r>
              <a:rPr lang="en-US" dirty="0" smtClean="0"/>
              <a:t>4, 1, 2≠ 4, 3 </a:t>
            </a:r>
            <a:r>
              <a:rPr lang="en-US" dirty="0"/>
              <a:t>≠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68919"/>
              </p:ext>
            </p:extLst>
          </p:nvPr>
        </p:nvGraphicFramePr>
        <p:xfrm>
          <a:off x="304800" y="304801"/>
          <a:ext cx="8305800" cy="2916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4762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Domains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R,G,B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R,G,B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R,G,B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R,G,B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r>
                        <a:rPr lang="en-US" dirty="0" smtClean="0"/>
                        <a:t>1=R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r>
                        <a:rPr lang="en-US" dirty="0" smtClean="0"/>
                        <a:t>2=G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GB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r>
                        <a:rPr lang="en-US" dirty="0" smtClean="0"/>
                        <a:t>3=B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366657"/>
              </p:ext>
            </p:extLst>
          </p:nvPr>
        </p:nvGraphicFramePr>
        <p:xfrm>
          <a:off x="381000" y="3505202"/>
          <a:ext cx="8305800" cy="2916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4762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Domains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R,G,B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R,G,B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R,G,B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R,G,B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r>
                        <a:rPr lang="en-US" dirty="0" smtClean="0"/>
                        <a:t>1=R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r>
                        <a:rPr lang="en-US" dirty="0" smtClean="0"/>
                        <a:t>2=G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r>
                        <a:rPr lang="en-US" dirty="0" smtClean="0"/>
                        <a:t>3=G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4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Backtracking Search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3"/>
            <a:ext cx="8229600" cy="5384799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6. </a:t>
            </a:r>
            <a:r>
              <a:rPr lang="en-IN" sz="1800" b="1" dirty="0"/>
              <a:t>Backtrack: If the assignment is not consistent, or if further assignments do not lead to a solution, undo the last assignment (backtrack) and try the next possible value</a:t>
            </a:r>
            <a:r>
              <a:rPr lang="en-IN" sz="1800" b="1" dirty="0" smtClean="0"/>
              <a:t>.</a:t>
            </a:r>
          </a:p>
          <a:p>
            <a:r>
              <a:rPr lang="en-US" sz="1800" dirty="0" smtClean="0"/>
              <a:t>Example</a:t>
            </a:r>
          </a:p>
          <a:p>
            <a:r>
              <a:rPr lang="en-IN" sz="1800" dirty="0"/>
              <a:t>N-Queens. Place N Queens on an N X N chess board </a:t>
            </a:r>
            <a:r>
              <a:rPr lang="en-IN" sz="1800" dirty="0" smtClean="0"/>
              <a:t>so that </a:t>
            </a:r>
            <a:r>
              <a:rPr lang="en-IN" sz="1800" dirty="0"/>
              <a:t>no Queen can attack any other Queen</a:t>
            </a:r>
            <a:r>
              <a:rPr lang="en-IN" sz="1800" dirty="0" smtClean="0"/>
              <a:t>.</a:t>
            </a:r>
          </a:p>
          <a:p>
            <a:r>
              <a:rPr lang="en-IN" sz="1800" b="1" dirty="0"/>
              <a:t>N Variables, one per row</a:t>
            </a:r>
            <a:r>
              <a:rPr lang="en-IN" sz="1800" b="1" dirty="0" smtClean="0"/>
              <a:t>.</a:t>
            </a:r>
          </a:p>
          <a:p>
            <a:r>
              <a:rPr lang="en-IN" sz="1800" dirty="0"/>
              <a:t>Value of Qi is the column the Queen in row i is placed</a:t>
            </a:r>
            <a:r>
              <a:rPr lang="en-IN" sz="1800" dirty="0" smtClean="0"/>
              <a:t>.</a:t>
            </a:r>
          </a:p>
          <a:p>
            <a:r>
              <a:rPr lang="en-US" sz="1800" b="1" dirty="0" smtClean="0"/>
              <a:t>Constrains:</a:t>
            </a:r>
          </a:p>
          <a:p>
            <a:r>
              <a:rPr lang="en-IN" sz="1800" dirty="0"/>
              <a:t>Vi ≠ </a:t>
            </a:r>
            <a:r>
              <a:rPr lang="en-IN" sz="1800" dirty="0" err="1"/>
              <a:t>Vj</a:t>
            </a:r>
            <a:r>
              <a:rPr lang="en-IN" sz="1800" dirty="0"/>
              <a:t> for all i ≠ </a:t>
            </a:r>
            <a:r>
              <a:rPr lang="en-IN" sz="1800" dirty="0" smtClean="0"/>
              <a:t>j</a:t>
            </a:r>
          </a:p>
          <a:p>
            <a:r>
              <a:rPr lang="en-US" sz="1800" dirty="0"/>
              <a:t>|Vi-</a:t>
            </a:r>
            <a:r>
              <a:rPr lang="en-US" sz="1800" dirty="0" err="1"/>
              <a:t>Vj</a:t>
            </a:r>
            <a:r>
              <a:rPr lang="en-US" sz="1800" dirty="0"/>
              <a:t>| ≠ |i-j| (Diagonal constraint</a:t>
            </a:r>
            <a:r>
              <a:rPr lang="en-US" sz="1800" dirty="0" smtClean="0"/>
              <a:t>) . This </a:t>
            </a:r>
            <a:r>
              <a:rPr lang="en-US" sz="1800" dirty="0"/>
              <a:t>is the diagonal constraint. It ensures that the difference in row numbers between two queens is not equal to the difference in their column numbers. </a:t>
            </a:r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i="1" dirty="0" smtClean="0"/>
              <a:t>{Vi</a:t>
            </a:r>
            <a:r>
              <a:rPr lang="en-US" sz="1800" i="1" dirty="0"/>
              <a:t>: The row number of the i-</a:t>
            </a:r>
            <a:r>
              <a:rPr lang="en-US" sz="1800" i="1" dirty="0" err="1"/>
              <a:t>th</a:t>
            </a:r>
            <a:r>
              <a:rPr lang="en-US" sz="1800" i="1" dirty="0"/>
              <a:t> queen. 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err="1" smtClean="0"/>
              <a:t>Vj</a:t>
            </a:r>
            <a:r>
              <a:rPr lang="en-US" sz="1800" i="1" dirty="0"/>
              <a:t>: The row number of the j-</a:t>
            </a:r>
            <a:r>
              <a:rPr lang="en-US" sz="1800" i="1" dirty="0" err="1"/>
              <a:t>th</a:t>
            </a:r>
            <a:r>
              <a:rPr lang="en-US" sz="1800" i="1" dirty="0"/>
              <a:t> queen</a:t>
            </a:r>
            <a:r>
              <a:rPr lang="en-US" sz="1800" i="1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i and j represent the </a:t>
            </a:r>
            <a:r>
              <a:rPr lang="en-US" sz="1800" b="1" dirty="0"/>
              <a:t>column numbers</a:t>
            </a:r>
            <a:r>
              <a:rPr lang="en-US" sz="1800" dirty="0"/>
              <a:t>, while Vi and </a:t>
            </a:r>
            <a:r>
              <a:rPr lang="en-US" sz="1800" dirty="0" err="1"/>
              <a:t>Vj</a:t>
            </a:r>
            <a:r>
              <a:rPr lang="en-US" sz="1800" dirty="0"/>
              <a:t> represent the </a:t>
            </a:r>
            <a:r>
              <a:rPr lang="en-US" sz="1800" b="1" dirty="0"/>
              <a:t>row numbers</a:t>
            </a:r>
            <a:r>
              <a:rPr lang="en-US" sz="1800" dirty="0"/>
              <a:t> of the queens on the chessboard</a:t>
            </a:r>
            <a:r>
              <a:rPr lang="en-US" sz="1800" dirty="0" smtClean="0"/>
              <a:t>.}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973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Backtracking Search</a:t>
            </a:r>
            <a:endParaRPr lang="en-US" sz="2800" dirty="0"/>
          </a:p>
        </p:txBody>
      </p:sp>
      <p:pic>
        <p:nvPicPr>
          <p:cNvPr id="1026" name="Picture 2" descr="E:\AMRITA\AY_2024\Fundamentals of AI\Fundamentals of AI S3\PPT\M3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1958181"/>
            <a:ext cx="5334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2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0"/>
            <a:ext cx="3581400" cy="19050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CSP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solved when each variable has a value that satisfies all the constraints on the variable.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191000"/>
            <a:ext cx="8650288" cy="144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</a:rPr>
              <a:t>Variables</a:t>
            </a:r>
            <a:r>
              <a:rPr lang="en-US" sz="2000" dirty="0"/>
              <a:t> </a:t>
            </a:r>
            <a:r>
              <a:rPr lang="en-US" sz="2000" i="1" dirty="0"/>
              <a:t>WA, NT, Q, NSW, V, SA, T</a:t>
            </a:r>
            <a:r>
              <a:rPr lang="en-US" sz="2000" dirty="0"/>
              <a:t> 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</a:rPr>
              <a:t>Domains</a:t>
            </a:r>
            <a:r>
              <a:rPr lang="en-US" sz="2000" dirty="0"/>
              <a:t> </a:t>
            </a:r>
            <a:r>
              <a:rPr lang="en-US" sz="2000" i="1" dirty="0"/>
              <a:t>D</a:t>
            </a:r>
            <a:r>
              <a:rPr lang="en-US" sz="2000" i="1" baseline="-25000" dirty="0"/>
              <a:t>i</a:t>
            </a:r>
            <a:r>
              <a:rPr lang="en-US" sz="2000" dirty="0"/>
              <a:t> = {</a:t>
            </a:r>
            <a:r>
              <a:rPr lang="en-US" sz="2000" dirty="0" err="1"/>
              <a:t>red,green,blue</a:t>
            </a:r>
            <a:r>
              <a:rPr lang="en-US" sz="2000" dirty="0"/>
              <a:t>}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</a:rPr>
              <a:t>Constraints</a:t>
            </a:r>
            <a:r>
              <a:rPr lang="en-US" sz="2000" dirty="0"/>
              <a:t>: adjacent regions must have different colors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e.g., WA </a:t>
            </a:r>
            <a:r>
              <a:rPr lang="en-US" sz="2000" dirty="0">
                <a:cs typeface="Arial" charset="0"/>
              </a:rPr>
              <a:t>≠</a:t>
            </a:r>
            <a:r>
              <a:rPr lang="en-US" sz="2000" dirty="0"/>
              <a:t> 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C1EC-7580-4BCB-B7A7-98C7FC7CA7C6}" type="slidenum">
              <a:rPr lang="en-US"/>
              <a:pPr/>
              <a:t>2</a:t>
            </a:fld>
            <a:endParaRPr lang="en-US"/>
          </a:p>
        </p:txBody>
      </p:sp>
      <p:pic>
        <p:nvPicPr>
          <p:cNvPr id="6149" name="Picture 5" descr="austra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586013"/>
            <a:ext cx="3429000" cy="283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57400" y="228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Example- Color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Backtracking Search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 </a:t>
            </a:r>
            <a:endParaRPr lang="en-IN" sz="1800" dirty="0"/>
          </a:p>
        </p:txBody>
      </p:sp>
      <p:pic>
        <p:nvPicPr>
          <p:cNvPr id="2050" name="Picture 2" descr="E:\AMRITA\AY_2024\Fundamentals of AI\Fundamentals of AI S3\PPT\M3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2" y="1803403"/>
            <a:ext cx="5434013" cy="434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92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Backtracking Search</a:t>
            </a:r>
            <a:endParaRPr lang="en-US" sz="2800" dirty="0"/>
          </a:p>
        </p:txBody>
      </p:sp>
      <p:pic>
        <p:nvPicPr>
          <p:cNvPr id="3074" name="Picture 2" descr="E:\AMRITA\AY_2024\Fundamentals of AI\Fundamentals of AI S3\PPT\M3\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8737" y="1748631"/>
            <a:ext cx="648652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324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77" y="738554"/>
            <a:ext cx="7930662" cy="937846"/>
          </a:xfrm>
        </p:spPr>
        <p:txBody>
          <a:bodyPr>
            <a:normAutofit fontScale="90000"/>
          </a:bodyPr>
          <a:lstStyle/>
          <a:p>
            <a:r>
              <a:rPr lang="en-IN" dirty="0"/>
              <a:t>Propositional logic in Artificial intelligence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26" y="1934312"/>
            <a:ext cx="7860323" cy="380571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Propositional logic (PL) is the simplest form of </a:t>
            </a:r>
            <a:r>
              <a:rPr lang="en-IN" dirty="0" smtClean="0"/>
              <a:t>logic.</a:t>
            </a:r>
          </a:p>
          <a:p>
            <a:r>
              <a:rPr lang="en-IN" dirty="0"/>
              <a:t>A</a:t>
            </a:r>
            <a:r>
              <a:rPr lang="en-IN" dirty="0" smtClean="0"/>
              <a:t>ll </a:t>
            </a:r>
            <a:r>
              <a:rPr lang="en-IN" dirty="0"/>
              <a:t>the statements are made by propositions</a:t>
            </a:r>
            <a:r>
              <a:rPr lang="en-IN" dirty="0" smtClean="0"/>
              <a:t>.</a:t>
            </a:r>
          </a:p>
          <a:p>
            <a:r>
              <a:rPr lang="en-IN" dirty="0"/>
              <a:t>A proposition is a declarative statement which is either true or false</a:t>
            </a:r>
            <a:r>
              <a:rPr lang="en-IN" dirty="0" smtClean="0"/>
              <a:t>.</a:t>
            </a:r>
          </a:p>
          <a:p>
            <a:r>
              <a:rPr lang="en-IN" dirty="0"/>
              <a:t>It is </a:t>
            </a:r>
            <a:r>
              <a:rPr lang="en-IN" b="1" dirty="0"/>
              <a:t>a technique of knowledge representation </a:t>
            </a:r>
            <a:r>
              <a:rPr lang="en-IN" dirty="0"/>
              <a:t>in logical and mathematical form</a:t>
            </a:r>
            <a:r>
              <a:rPr lang="en-IN" dirty="0" smtClean="0"/>
              <a:t>.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a) It is Sunday.  </a:t>
            </a:r>
          </a:p>
          <a:p>
            <a:pPr lvl="1"/>
            <a:r>
              <a:rPr lang="en-IN" dirty="0"/>
              <a:t>b) The Sun rises from West (False proposition)  </a:t>
            </a:r>
          </a:p>
          <a:p>
            <a:pPr lvl="1"/>
            <a:r>
              <a:rPr lang="en-IN" dirty="0"/>
              <a:t>c) 3+3= 7(False proposition)  </a:t>
            </a:r>
          </a:p>
          <a:p>
            <a:pPr lvl="1"/>
            <a:r>
              <a:rPr lang="en-IN" dirty="0"/>
              <a:t>d) 5 is a prime number.   </a:t>
            </a:r>
          </a:p>
          <a:p>
            <a:pPr lvl="1"/>
            <a:endParaRPr lang="en-IN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38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715108"/>
            <a:ext cx="7719647" cy="100818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957756"/>
            <a:ext cx="7728439" cy="4149969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Propositional logic is also called Boolean logic as it works on 0 and 1.</a:t>
            </a:r>
          </a:p>
          <a:p>
            <a:r>
              <a:rPr lang="en-IN" dirty="0"/>
              <a:t>In propositional logic, we use symbolic variables to represent the logic, and we can use any symbol for a representing a proposition, such A, B, C, P, Q, R, etc.</a:t>
            </a:r>
          </a:p>
          <a:p>
            <a:r>
              <a:rPr lang="en-IN" dirty="0"/>
              <a:t>Propositions can be either true or false, but it cannot be both.</a:t>
            </a:r>
          </a:p>
          <a:p>
            <a:r>
              <a:rPr lang="en-IN" dirty="0"/>
              <a:t>Propositional logic consists of an object, relations or function, and </a:t>
            </a:r>
            <a:r>
              <a:rPr lang="en-IN" b="1" dirty="0"/>
              <a:t>logical connectives</a:t>
            </a:r>
            <a:r>
              <a:rPr lang="en-IN" dirty="0"/>
              <a:t>.</a:t>
            </a:r>
          </a:p>
          <a:p>
            <a:r>
              <a:rPr lang="en-IN" dirty="0"/>
              <a:t>These connectives are also called </a:t>
            </a:r>
            <a:r>
              <a:rPr lang="en-IN" b="1" dirty="0"/>
              <a:t>logical operators.</a:t>
            </a:r>
          </a:p>
          <a:p>
            <a:r>
              <a:rPr lang="en-IN" dirty="0"/>
              <a:t>The propositions and connectives are the basic elements of the propositional logic.</a:t>
            </a:r>
          </a:p>
          <a:p>
            <a:r>
              <a:rPr lang="en-IN" dirty="0"/>
              <a:t>Connectives can be said as a logical operator which connects two sentences.</a:t>
            </a:r>
          </a:p>
          <a:p>
            <a:r>
              <a:rPr lang="en-IN" dirty="0"/>
              <a:t>A proposition </a:t>
            </a:r>
            <a:r>
              <a:rPr lang="en-IN" dirty="0" smtClean="0"/>
              <a:t>which </a:t>
            </a:r>
            <a:r>
              <a:rPr lang="en-IN" dirty="0"/>
              <a:t>is always true is called </a:t>
            </a:r>
            <a:r>
              <a:rPr lang="en-IN" b="1" dirty="0"/>
              <a:t>tautology</a:t>
            </a:r>
            <a:r>
              <a:rPr lang="en-IN" dirty="0"/>
              <a:t>, and it is also called a valid sentence.</a:t>
            </a:r>
          </a:p>
          <a:p>
            <a:r>
              <a:rPr lang="en-IN" dirty="0"/>
              <a:t>A proposition </a:t>
            </a:r>
            <a:r>
              <a:rPr lang="en-IN" dirty="0" smtClean="0"/>
              <a:t>which </a:t>
            </a:r>
            <a:r>
              <a:rPr lang="en-IN" dirty="0"/>
              <a:t>is always false is called </a:t>
            </a:r>
            <a:r>
              <a:rPr lang="en-IN" b="1" dirty="0"/>
              <a:t>Contradiction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01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5" y="644774"/>
            <a:ext cx="7631723" cy="8792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426" y="1770186"/>
            <a:ext cx="7587761" cy="3969842"/>
          </a:xfrm>
        </p:spPr>
        <p:txBody>
          <a:bodyPr>
            <a:normAutofit fontScale="92500"/>
          </a:bodyPr>
          <a:lstStyle/>
          <a:p>
            <a:r>
              <a:rPr lang="en-IN" dirty="0"/>
              <a:t>Statements which are questions, commands, or opinions are not propositions such as "</a:t>
            </a:r>
            <a:r>
              <a:rPr lang="en-IN" b="1" dirty="0"/>
              <a:t>Where is </a:t>
            </a:r>
            <a:r>
              <a:rPr lang="en-IN" b="1" dirty="0" err="1"/>
              <a:t>Rohini</a:t>
            </a:r>
            <a:r>
              <a:rPr lang="en-IN" dirty="0"/>
              <a:t>", "</a:t>
            </a:r>
            <a:r>
              <a:rPr lang="en-IN" b="1" dirty="0"/>
              <a:t>How are you</a:t>
            </a:r>
            <a:r>
              <a:rPr lang="en-IN" dirty="0"/>
              <a:t>", "</a:t>
            </a:r>
            <a:r>
              <a:rPr lang="en-IN" b="1" dirty="0"/>
              <a:t>What is your name</a:t>
            </a:r>
            <a:r>
              <a:rPr lang="en-IN" dirty="0"/>
              <a:t>", are not propositions.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There are two types of Propositions</a:t>
            </a:r>
            <a:r>
              <a:rPr lang="en-IN" dirty="0" smtClean="0"/>
              <a:t>:</a:t>
            </a:r>
          </a:p>
          <a:p>
            <a:pPr lvl="1"/>
            <a:r>
              <a:rPr lang="en-IN" b="1" dirty="0"/>
              <a:t>Atomic Propositions</a:t>
            </a:r>
            <a:endParaRPr lang="en-IN" dirty="0"/>
          </a:p>
          <a:p>
            <a:pPr lvl="1"/>
            <a:r>
              <a:rPr lang="en-IN" b="1" dirty="0"/>
              <a:t>Compound propositions</a:t>
            </a:r>
            <a:endParaRPr lang="en-IN" dirty="0"/>
          </a:p>
          <a:p>
            <a:pPr lvl="1"/>
            <a:endParaRPr lang="en-IN" b="1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91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33" y="715108"/>
            <a:ext cx="7675685" cy="85578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010" y="1770186"/>
            <a:ext cx="7614139" cy="3969842"/>
          </a:xfrm>
        </p:spPr>
        <p:txBody>
          <a:bodyPr>
            <a:normAutofit fontScale="85000" lnSpcReduction="10000"/>
          </a:bodyPr>
          <a:lstStyle/>
          <a:p>
            <a:r>
              <a:rPr lang="en-IN" b="1" u="sng" dirty="0"/>
              <a:t>Atomic Proposition</a:t>
            </a:r>
            <a:r>
              <a:rPr lang="en-IN" b="1" u="sng" dirty="0" smtClean="0"/>
              <a:t>:</a:t>
            </a:r>
          </a:p>
          <a:p>
            <a:r>
              <a:rPr lang="en-IN" dirty="0"/>
              <a:t>Atomic propositions are the simple propositions</a:t>
            </a:r>
            <a:r>
              <a:rPr lang="en-IN" dirty="0" smtClean="0"/>
              <a:t>.</a:t>
            </a:r>
          </a:p>
          <a:p>
            <a:r>
              <a:rPr lang="en-IN" dirty="0"/>
              <a:t>It consists of a single proposition symbol. </a:t>
            </a:r>
            <a:endParaRPr lang="en-IN" dirty="0" smtClean="0"/>
          </a:p>
          <a:p>
            <a:r>
              <a:rPr lang="en-IN" dirty="0"/>
              <a:t>These are the sentences which must be either true or false</a:t>
            </a:r>
            <a:r>
              <a:rPr lang="en-IN" dirty="0" smtClean="0"/>
              <a:t>.</a:t>
            </a:r>
          </a:p>
          <a:p>
            <a:r>
              <a:rPr lang="en-IN" b="1" dirty="0"/>
              <a:t>Example</a:t>
            </a:r>
            <a:r>
              <a:rPr lang="en-IN" b="1" dirty="0" smtClean="0"/>
              <a:t>:</a:t>
            </a:r>
          </a:p>
          <a:p>
            <a:pPr lvl="1"/>
            <a:r>
              <a:rPr lang="en-IN" dirty="0"/>
              <a:t>2+2 is 4, it is an atomic proposition as it is a </a:t>
            </a:r>
            <a:r>
              <a:rPr lang="en-IN" b="1" dirty="0"/>
              <a:t>true</a:t>
            </a:r>
            <a:r>
              <a:rPr lang="en-IN" dirty="0"/>
              <a:t> fact.  </a:t>
            </a:r>
            <a:endParaRPr lang="en-IN" dirty="0" smtClean="0"/>
          </a:p>
          <a:p>
            <a:pPr lvl="1"/>
            <a:r>
              <a:rPr lang="en-IN" dirty="0"/>
              <a:t>"The Sun is cold" is also a proposition as it is a </a:t>
            </a:r>
            <a:r>
              <a:rPr lang="en-IN" b="1" dirty="0"/>
              <a:t>false</a:t>
            </a:r>
            <a:r>
              <a:rPr lang="en-IN" dirty="0"/>
              <a:t> fact.  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59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423" y="633046"/>
            <a:ext cx="7614138" cy="973016"/>
          </a:xfrm>
        </p:spPr>
        <p:txBody>
          <a:bodyPr/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735016"/>
            <a:ext cx="7605347" cy="4005012"/>
          </a:xfrm>
        </p:spPr>
        <p:txBody>
          <a:bodyPr>
            <a:normAutofit fontScale="92500" lnSpcReduction="10000"/>
          </a:bodyPr>
          <a:lstStyle/>
          <a:p>
            <a:r>
              <a:rPr lang="en-IN" u="sng" dirty="0"/>
              <a:t>Compound proposition</a:t>
            </a:r>
            <a:r>
              <a:rPr lang="en-IN" u="sng" dirty="0" smtClean="0"/>
              <a:t>:</a:t>
            </a:r>
          </a:p>
          <a:p>
            <a:r>
              <a:rPr lang="en-IN" dirty="0"/>
              <a:t>Compound propositions are constructed by combining simpler or atomic propositions, using parenthesis and logical connectives</a:t>
            </a:r>
            <a:r>
              <a:rPr lang="en-IN" dirty="0" smtClean="0"/>
              <a:t>.</a:t>
            </a:r>
          </a:p>
          <a:p>
            <a:r>
              <a:rPr lang="en-IN" dirty="0"/>
              <a:t>Example</a:t>
            </a:r>
            <a:r>
              <a:rPr lang="en-IN" dirty="0" smtClean="0"/>
              <a:t>:</a:t>
            </a:r>
          </a:p>
          <a:p>
            <a:r>
              <a:rPr lang="en-IN" dirty="0"/>
              <a:t>a) "It is raining today, and street is wet."  </a:t>
            </a:r>
          </a:p>
          <a:p>
            <a:r>
              <a:rPr lang="en-IN" dirty="0"/>
              <a:t>b) "</a:t>
            </a:r>
            <a:r>
              <a:rPr lang="en-IN" dirty="0" err="1"/>
              <a:t>Ankit</a:t>
            </a:r>
            <a:r>
              <a:rPr lang="en-IN" dirty="0"/>
              <a:t> is a doctor, and his clinic is in Mumbai."   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02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426" y="633051"/>
            <a:ext cx="7930661" cy="94956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179" y="1781913"/>
            <a:ext cx="7842739" cy="395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u="sng" dirty="0"/>
              <a:t>Logical Connectives:</a:t>
            </a:r>
          </a:p>
          <a:p>
            <a:r>
              <a:rPr lang="en-IN" dirty="0"/>
              <a:t>Logical connectives are used to connect two simpler propositions or representing a sentence logically</a:t>
            </a:r>
            <a:r>
              <a:rPr lang="en-IN" dirty="0" smtClean="0"/>
              <a:t>.</a:t>
            </a:r>
          </a:p>
          <a:p>
            <a:r>
              <a:rPr lang="en-IN" dirty="0"/>
              <a:t>We can create compound propositions with the help of logical connectives. </a:t>
            </a:r>
            <a:endParaRPr lang="en-IN" dirty="0" smtClean="0"/>
          </a:p>
          <a:p>
            <a:r>
              <a:rPr lang="en-IN" dirty="0"/>
              <a:t>There are mainly five connectives, which are given as follows</a:t>
            </a:r>
            <a:r>
              <a:rPr lang="en-IN" dirty="0" smtClean="0"/>
              <a:t>:</a:t>
            </a:r>
          </a:p>
          <a:p>
            <a:pPr lvl="1"/>
            <a:r>
              <a:rPr lang="en-IN" b="1" u="sng" dirty="0"/>
              <a:t>Negation:</a:t>
            </a:r>
            <a:r>
              <a:rPr lang="en-IN" dirty="0"/>
              <a:t> A sentence such as </a:t>
            </a:r>
            <a:r>
              <a:rPr lang="en-IN" sz="2400" b="1" dirty="0"/>
              <a:t>¬ </a:t>
            </a:r>
            <a:r>
              <a:rPr lang="en-IN" dirty="0"/>
              <a:t>P is called negation of P. </a:t>
            </a:r>
            <a:r>
              <a:rPr lang="en-IN" dirty="0" smtClean="0"/>
              <a:t> A </a:t>
            </a:r>
            <a:r>
              <a:rPr lang="en-IN" dirty="0"/>
              <a:t>literal can be either Positive literal or negative literal</a:t>
            </a:r>
            <a:r>
              <a:rPr lang="en-IN" dirty="0" smtClean="0"/>
              <a:t>.</a:t>
            </a:r>
          </a:p>
          <a:p>
            <a:pPr lvl="1"/>
            <a:r>
              <a:rPr lang="en-IN" b="1" u="sng" dirty="0"/>
              <a:t>Conjunction:</a:t>
            </a:r>
            <a:r>
              <a:rPr lang="en-IN" u="sng" dirty="0"/>
              <a:t> </a:t>
            </a:r>
            <a:r>
              <a:rPr lang="en-IN" dirty="0"/>
              <a:t>A sentence which has </a:t>
            </a:r>
            <a:r>
              <a:rPr lang="en-IN" sz="3200" b="1" dirty="0"/>
              <a:t>∧</a:t>
            </a:r>
            <a:r>
              <a:rPr lang="en-IN" b="1" dirty="0"/>
              <a:t> </a:t>
            </a:r>
            <a:r>
              <a:rPr lang="en-IN" dirty="0"/>
              <a:t>connective such as, </a:t>
            </a:r>
            <a:r>
              <a:rPr lang="en-IN" b="1" dirty="0"/>
              <a:t>P ∧ Q</a:t>
            </a:r>
            <a:r>
              <a:rPr lang="en-IN" dirty="0"/>
              <a:t> is called a conjunction</a:t>
            </a:r>
            <a:r>
              <a:rPr lang="en-IN" dirty="0" smtClean="0"/>
              <a:t>.</a:t>
            </a:r>
          </a:p>
          <a:p>
            <a:pPr lvl="2"/>
            <a:r>
              <a:rPr lang="en-IN" b="1" dirty="0"/>
              <a:t>Example:</a:t>
            </a:r>
            <a:r>
              <a:rPr lang="en-IN" dirty="0"/>
              <a:t> </a:t>
            </a:r>
            <a:r>
              <a:rPr lang="en-IN" dirty="0" err="1"/>
              <a:t>Rohan</a:t>
            </a:r>
            <a:r>
              <a:rPr lang="en-IN" dirty="0"/>
              <a:t> is intelligent and hardworking. It can be written as</a:t>
            </a:r>
            <a:r>
              <a:rPr lang="en-IN" dirty="0" smtClean="0"/>
              <a:t>,</a:t>
            </a:r>
          </a:p>
          <a:p>
            <a:pPr marL="457200" lvl="2" indent="0">
              <a:buNone/>
            </a:pPr>
            <a:r>
              <a:rPr lang="en-IN" b="1" dirty="0" smtClean="0"/>
              <a:t>	P</a:t>
            </a:r>
            <a:r>
              <a:rPr lang="en-IN" b="1" dirty="0"/>
              <a:t>= </a:t>
            </a:r>
            <a:r>
              <a:rPr lang="en-IN" b="1" dirty="0" err="1"/>
              <a:t>Rohan</a:t>
            </a:r>
            <a:r>
              <a:rPr lang="en-IN" b="1" dirty="0"/>
              <a:t> is intelligent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 smtClean="0"/>
              <a:t>	</a:t>
            </a:r>
            <a:r>
              <a:rPr lang="en-IN" b="1" dirty="0" smtClean="0"/>
              <a:t>Q</a:t>
            </a:r>
            <a:r>
              <a:rPr lang="en-IN" b="1" dirty="0"/>
              <a:t>= </a:t>
            </a:r>
            <a:r>
              <a:rPr lang="en-IN" b="1" dirty="0" err="1"/>
              <a:t>Rohan</a:t>
            </a:r>
            <a:r>
              <a:rPr lang="en-IN" b="1" dirty="0"/>
              <a:t> is hardworking. → P∧ Q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06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5" y="656492"/>
            <a:ext cx="7833947" cy="97301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2" y="1793632"/>
            <a:ext cx="7816361" cy="3946396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N" b="1" u="sng" dirty="0"/>
              <a:t>Disjunction:</a:t>
            </a:r>
            <a:r>
              <a:rPr lang="en-IN" u="sng" dirty="0"/>
              <a:t> </a:t>
            </a:r>
            <a:r>
              <a:rPr lang="en-IN" dirty="0"/>
              <a:t>A sentence which has </a:t>
            </a:r>
            <a:r>
              <a:rPr lang="en-IN" sz="3200" b="1" dirty="0"/>
              <a:t>∨</a:t>
            </a:r>
            <a:r>
              <a:rPr lang="en-IN" dirty="0"/>
              <a:t> connective, such as </a:t>
            </a:r>
            <a:r>
              <a:rPr lang="en-IN" b="1" dirty="0"/>
              <a:t>P ∨ Q</a:t>
            </a:r>
            <a:r>
              <a:rPr lang="en-IN" dirty="0"/>
              <a:t>. is called disjunction, where P and Q are the propositions</a:t>
            </a:r>
            <a:r>
              <a:rPr lang="en-IN" dirty="0" smtClean="0"/>
              <a:t>.</a:t>
            </a:r>
          </a:p>
          <a:p>
            <a:pPr lvl="2"/>
            <a:r>
              <a:rPr lang="en-IN" b="1" dirty="0"/>
              <a:t>Example: "</a:t>
            </a:r>
            <a:r>
              <a:rPr lang="en-IN" b="1" dirty="0" err="1"/>
              <a:t>Ritika</a:t>
            </a:r>
            <a:r>
              <a:rPr lang="en-IN" b="1" dirty="0"/>
              <a:t> is a doctor or Engineer"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/>
              <a:t>Here P= </a:t>
            </a:r>
            <a:r>
              <a:rPr lang="en-IN" dirty="0" err="1"/>
              <a:t>Ritika</a:t>
            </a:r>
            <a:r>
              <a:rPr lang="en-IN" dirty="0"/>
              <a:t> is Doctor. </a:t>
            </a:r>
            <a:r>
              <a:rPr lang="en-IN" dirty="0" smtClean="0"/>
              <a:t>Q</a:t>
            </a:r>
            <a:r>
              <a:rPr lang="en-IN" dirty="0"/>
              <a:t>= </a:t>
            </a:r>
            <a:r>
              <a:rPr lang="en-IN" dirty="0" err="1"/>
              <a:t>Ritika</a:t>
            </a:r>
            <a:r>
              <a:rPr lang="en-IN" dirty="0"/>
              <a:t> is Engineer</a:t>
            </a:r>
            <a:r>
              <a:rPr lang="en-IN" dirty="0" smtClean="0"/>
              <a:t>, </a:t>
            </a:r>
          </a:p>
          <a:p>
            <a:pPr lvl="2"/>
            <a:r>
              <a:rPr lang="en-IN" dirty="0" smtClean="0"/>
              <a:t>so </a:t>
            </a:r>
            <a:r>
              <a:rPr lang="en-IN" dirty="0"/>
              <a:t>we can write it as </a:t>
            </a:r>
            <a:r>
              <a:rPr lang="en-IN" b="1" dirty="0"/>
              <a:t>P ∨ Q</a:t>
            </a:r>
            <a:r>
              <a:rPr lang="en-IN" dirty="0" smtClean="0"/>
              <a:t>.</a:t>
            </a:r>
          </a:p>
          <a:p>
            <a:pPr lvl="1"/>
            <a:r>
              <a:rPr lang="en-IN" b="1" u="sng" dirty="0"/>
              <a:t>Implication:</a:t>
            </a:r>
            <a:r>
              <a:rPr lang="en-IN" u="sng" dirty="0"/>
              <a:t> </a:t>
            </a:r>
            <a:r>
              <a:rPr lang="en-IN" dirty="0"/>
              <a:t>A sentence such as P </a:t>
            </a:r>
            <a:r>
              <a:rPr lang="en-IN" sz="3200" b="1" dirty="0"/>
              <a:t>→</a:t>
            </a:r>
            <a:r>
              <a:rPr lang="en-IN" dirty="0"/>
              <a:t> Q, is called an implication. Implications are also known </a:t>
            </a:r>
            <a:r>
              <a:rPr lang="en-IN" b="1" dirty="0"/>
              <a:t>as if-then rules</a:t>
            </a:r>
            <a:r>
              <a:rPr lang="en-IN" dirty="0"/>
              <a:t>. It can be represented </a:t>
            </a:r>
            <a:r>
              <a:rPr lang="en-IN" dirty="0" smtClean="0"/>
              <a:t>as</a:t>
            </a:r>
          </a:p>
          <a:p>
            <a:pPr lvl="2"/>
            <a:r>
              <a:rPr lang="en-IN" b="1" dirty="0"/>
              <a:t>If</a:t>
            </a:r>
            <a:r>
              <a:rPr lang="en-IN" dirty="0"/>
              <a:t> it is raining, then the street is wet</a:t>
            </a:r>
            <a:r>
              <a:rPr lang="en-IN" dirty="0" smtClean="0"/>
              <a:t>.</a:t>
            </a:r>
          </a:p>
          <a:p>
            <a:pPr lvl="2"/>
            <a:r>
              <a:rPr lang="en-IN" dirty="0"/>
              <a:t>Let P= It is raining, and Q= Street is wet, so it is represented as </a:t>
            </a:r>
            <a:r>
              <a:rPr lang="en-IN" b="1" dirty="0"/>
              <a:t>P → </a:t>
            </a:r>
            <a:r>
              <a:rPr lang="en-IN" b="1" dirty="0" smtClean="0"/>
              <a:t>Q</a:t>
            </a:r>
          </a:p>
          <a:p>
            <a:pPr lvl="1"/>
            <a:r>
              <a:rPr lang="en-IN" b="1" dirty="0" err="1"/>
              <a:t>Biconditional</a:t>
            </a:r>
            <a:r>
              <a:rPr lang="en-IN" b="1" dirty="0"/>
              <a:t>:</a:t>
            </a:r>
            <a:r>
              <a:rPr lang="en-IN" dirty="0"/>
              <a:t> A sentence such as </a:t>
            </a:r>
            <a:r>
              <a:rPr lang="en-IN" b="1" dirty="0"/>
              <a:t>P</a:t>
            </a:r>
            <a:r>
              <a:rPr lang="en-IN" sz="3500" b="1" dirty="0"/>
              <a:t>⇔</a:t>
            </a:r>
            <a:r>
              <a:rPr lang="en-IN" b="1" dirty="0"/>
              <a:t> Q is a </a:t>
            </a:r>
            <a:r>
              <a:rPr lang="en-IN" b="1" dirty="0" err="1"/>
              <a:t>Biconditional</a:t>
            </a:r>
            <a:r>
              <a:rPr lang="en-IN" b="1" dirty="0"/>
              <a:t> sentence, example If I am breathing, then I am </a:t>
            </a:r>
            <a:r>
              <a:rPr lang="en-IN" b="1" dirty="0" smtClean="0"/>
              <a:t>alive</a:t>
            </a:r>
          </a:p>
          <a:p>
            <a:pPr lvl="2"/>
            <a:r>
              <a:rPr lang="en-IN" dirty="0"/>
              <a:t>P= I am breathing, Q= I am alive, it can be represented as </a:t>
            </a:r>
            <a:r>
              <a:rPr lang="en-IN" b="1" dirty="0"/>
              <a:t>P ⇔ Q</a:t>
            </a:r>
            <a:r>
              <a:rPr lang="en-IN" b="1" dirty="0" smtClean="0"/>
              <a:t>.   </a:t>
            </a:r>
          </a:p>
          <a:p>
            <a:pPr lvl="2"/>
            <a:r>
              <a:rPr lang="en-IN" b="1" dirty="0" err="1"/>
              <a:t>Biconditional</a:t>
            </a:r>
            <a:r>
              <a:rPr lang="en-IN" b="1" dirty="0"/>
              <a:t> </a:t>
            </a:r>
            <a:r>
              <a:rPr lang="en-IN" b="1" dirty="0" smtClean="0"/>
              <a:t>(If and only if)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4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63" y="668215"/>
            <a:ext cx="7552592" cy="7502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3" y="1629510"/>
            <a:ext cx="7543800" cy="4110519"/>
          </a:xfrm>
        </p:spPr>
        <p:txBody>
          <a:bodyPr/>
          <a:lstStyle/>
          <a:p>
            <a:r>
              <a:rPr lang="en-IN" dirty="0"/>
              <a:t>summarized table for Propositional Logic Connectives: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6" name="Picture 2" descr="E:\CU_2021\Semester_5\AIML\Lectures\My_PPT\UNIT-2\IMGS\propositional-logic-in-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24" y="2332893"/>
            <a:ext cx="7049078" cy="20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6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ustralia-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295400"/>
            <a:ext cx="37814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Example: Map-Coloring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4683127"/>
            <a:ext cx="7772400" cy="14128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accent2"/>
                </a:solidFill>
              </a:rPr>
              <a:t>Solutions</a:t>
            </a:r>
            <a:r>
              <a:rPr lang="en-US" sz="2800" smtClean="0"/>
              <a:t> are </a:t>
            </a:r>
            <a:r>
              <a:rPr lang="en-US" sz="2800" smtClean="0">
                <a:solidFill>
                  <a:srgbClr val="FF0000"/>
                </a:solidFill>
              </a:rPr>
              <a:t>complete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rgbClr val="FF0000"/>
                </a:solidFill>
              </a:rPr>
              <a:t>consistent</a:t>
            </a:r>
            <a:r>
              <a:rPr lang="en-US" sz="2800" smtClean="0"/>
              <a:t> assignments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e.g., WA = red, NT = green, Q = red, NSW = green,V = red,SA = blue,T = green
</a:t>
            </a:r>
          </a:p>
        </p:txBody>
      </p:sp>
    </p:spTree>
    <p:extLst>
      <p:ext uri="{BB962C8B-B14F-4D97-AF65-F5344CB8AC3E}">
        <p14:creationId xmlns:p14="http://schemas.microsoft.com/office/powerpoint/2010/main" val="30174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2" y="738554"/>
            <a:ext cx="7816361" cy="96129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78" y="1875697"/>
            <a:ext cx="7798777" cy="38877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/>
              <a:t>Truth Table</a:t>
            </a:r>
            <a:r>
              <a:rPr lang="en-IN" b="1" dirty="0" smtClean="0"/>
              <a:t>:</a:t>
            </a:r>
          </a:p>
          <a:p>
            <a:r>
              <a:rPr lang="en-IN" dirty="0"/>
              <a:t>In propositional logic, we need to know the truth values of propositions in all possible scenarios</a:t>
            </a:r>
            <a:r>
              <a:rPr lang="en-IN" dirty="0" smtClean="0"/>
              <a:t>.</a:t>
            </a:r>
          </a:p>
          <a:p>
            <a:r>
              <a:rPr lang="en-IN" dirty="0"/>
              <a:t> We can combine all the possible combination with logical </a:t>
            </a:r>
            <a:r>
              <a:rPr lang="en-IN" dirty="0" smtClean="0"/>
              <a:t>connectives.</a:t>
            </a:r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representation of these combinations in a tabular format is called </a:t>
            </a:r>
            <a:r>
              <a:rPr lang="en-IN" b="1" dirty="0"/>
              <a:t>Truth table</a:t>
            </a:r>
            <a:r>
              <a:rPr lang="en-IN" dirty="0" smtClean="0"/>
              <a:t>.</a:t>
            </a:r>
          </a:p>
          <a:p>
            <a:r>
              <a:rPr lang="en-IN" dirty="0"/>
              <a:t>Following are the truth table for all logical connectives</a:t>
            </a:r>
            <a:r>
              <a:rPr lang="en-IN" dirty="0" smtClean="0"/>
              <a:t>: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48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294" y="691667"/>
            <a:ext cx="7825154" cy="8206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 descr="E:\CU_2021\Semester_5\AIML\Lectures\My_PPT\UNIT-2\IMGS\propositional-logic-in-ai2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1" y="60256"/>
            <a:ext cx="5534025" cy="67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03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773724"/>
            <a:ext cx="7728439" cy="86750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Bi conditional truth table-(if and only if) </a:t>
            </a:r>
            <a:endParaRPr lang="en-IN" dirty="0"/>
          </a:p>
        </p:txBody>
      </p:sp>
      <p:pic>
        <p:nvPicPr>
          <p:cNvPr id="3074" name="Picture 2" descr="E:\CU_2021\Semester_5\AIML\Lectures\My_PPT\UNIT-2\IMGS\propositional-logic-in-ai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7" y="1778005"/>
            <a:ext cx="6290228" cy="274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3477" y="5041902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 smtClean="0">
                <a:solidFill>
                  <a:srgbClr val="FF0000"/>
                </a:solidFill>
              </a:rPr>
              <a:t>If and only if- both should have same value for condition to hold.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1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464" y="339970"/>
            <a:ext cx="7842739" cy="8440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32" y="1324708"/>
            <a:ext cx="7825154" cy="4415319"/>
          </a:xfrm>
        </p:spPr>
        <p:txBody>
          <a:bodyPr/>
          <a:lstStyle/>
          <a:p>
            <a:r>
              <a:rPr lang="en-IN" b="1" u="sng" dirty="0"/>
              <a:t>Precedence of connectives:</a:t>
            </a:r>
          </a:p>
          <a:p>
            <a:pPr lvl="1"/>
            <a:r>
              <a:rPr lang="en-IN" dirty="0"/>
              <a:t>Just like arithmetic operators, there is a precedence order for propositional connectors or logical operators. </a:t>
            </a:r>
            <a:endParaRPr lang="en-IN" dirty="0" smtClean="0"/>
          </a:p>
          <a:p>
            <a:pPr lvl="1"/>
            <a:r>
              <a:rPr lang="en-IN" dirty="0"/>
              <a:t>This order should be followed while evaluating a propositional problem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82338"/>
              </p:ext>
            </p:extLst>
          </p:nvPr>
        </p:nvGraphicFramePr>
        <p:xfrm>
          <a:off x="1154723" y="2607082"/>
          <a:ext cx="6096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  <a:endParaRPr lang="en-IN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First Precedence</a:t>
                      </a:r>
                    </a:p>
                  </a:txBody>
                  <a:tcPr marL="57150" marR="5715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Parenthesis</a:t>
                      </a:r>
                    </a:p>
                  </a:txBody>
                  <a:tcPr marL="57150" marR="5715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Second Precedence</a:t>
                      </a:r>
                    </a:p>
                  </a:txBody>
                  <a:tcPr marL="57150" marR="5715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Negation</a:t>
                      </a:r>
                    </a:p>
                  </a:txBody>
                  <a:tcPr marL="57150" marR="5715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Third Precedence</a:t>
                      </a:r>
                    </a:p>
                  </a:txBody>
                  <a:tcPr marL="57150" marR="5715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Conjunction(AND)</a:t>
                      </a:r>
                    </a:p>
                  </a:txBody>
                  <a:tcPr marL="57150" marR="5715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Fourth Precedence</a:t>
                      </a:r>
                    </a:p>
                  </a:txBody>
                  <a:tcPr marL="57150" marR="5715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Disjunction(OR)</a:t>
                      </a:r>
                    </a:p>
                  </a:txBody>
                  <a:tcPr marL="57150" marR="5715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Fifth Precedence</a:t>
                      </a:r>
                    </a:p>
                  </a:txBody>
                  <a:tcPr marL="57150" marR="5715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Implication</a:t>
                      </a:r>
                    </a:p>
                  </a:txBody>
                  <a:tcPr marL="57150" marR="5715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Six Precedence</a:t>
                      </a:r>
                    </a:p>
                  </a:txBody>
                  <a:tcPr marL="57150" marR="5715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Biconditional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7150" marR="5715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997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2" y="363420"/>
            <a:ext cx="7860323" cy="85578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69" y="1336432"/>
            <a:ext cx="7807570" cy="4403596"/>
          </a:xfrm>
        </p:spPr>
        <p:txBody>
          <a:bodyPr>
            <a:normAutofit fontScale="92500" lnSpcReduction="10000"/>
          </a:bodyPr>
          <a:lstStyle/>
          <a:p>
            <a:r>
              <a:rPr lang="en-IN" u="sng" dirty="0"/>
              <a:t>Logical equivalence:</a:t>
            </a:r>
          </a:p>
          <a:p>
            <a:pPr lvl="1"/>
            <a:r>
              <a:rPr lang="en-IN" dirty="0" smtClean="0"/>
              <a:t>Logical </a:t>
            </a:r>
            <a:r>
              <a:rPr lang="en-IN" dirty="0"/>
              <a:t>equivalence is one of the features of propositional logic. </a:t>
            </a:r>
            <a:endParaRPr lang="en-IN" dirty="0" smtClean="0"/>
          </a:p>
          <a:p>
            <a:pPr lvl="1"/>
            <a:r>
              <a:rPr lang="en-IN" dirty="0"/>
              <a:t>Two propositions are said to be logically equivalent if and only if the columns in the truth table are identical to each other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Let's take two propositions A and B, so for logical equivalence, we can write it as A⇔B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In below truth table we can see that column for ¬A∨ B and A→B, are identical hence A is Equivalent to B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6" name="Picture 2" descr="E:\CU_2021\Semester_5\AIML\Lectures\My_PPT\UNIT-2\IMGS\propositional-logic-in-ai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87" y="3746256"/>
            <a:ext cx="7167079" cy="17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690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41" y="328246"/>
            <a:ext cx="7702061" cy="96129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423" y="1488832"/>
            <a:ext cx="7658100" cy="4654060"/>
          </a:xfrm>
        </p:spPr>
        <p:txBody>
          <a:bodyPr>
            <a:normAutofit fontScale="92500" lnSpcReduction="10000"/>
          </a:bodyPr>
          <a:lstStyle/>
          <a:p>
            <a:r>
              <a:rPr lang="en-IN" u="sng" dirty="0"/>
              <a:t>Properties of Operators:</a:t>
            </a:r>
          </a:p>
          <a:p>
            <a:r>
              <a:rPr lang="en-IN" b="1" dirty="0" err="1"/>
              <a:t>Commutativity</a:t>
            </a:r>
            <a:r>
              <a:rPr lang="en-IN" b="1" dirty="0"/>
              <a:t>:</a:t>
            </a:r>
            <a:endParaRPr lang="en-IN" dirty="0"/>
          </a:p>
          <a:p>
            <a:pPr lvl="1"/>
            <a:r>
              <a:rPr lang="en-IN" dirty="0"/>
              <a:t>P∧ Q= Q ∧ P, or</a:t>
            </a:r>
          </a:p>
          <a:p>
            <a:pPr lvl="1"/>
            <a:r>
              <a:rPr lang="en-IN" dirty="0"/>
              <a:t>P ∨ Q = Q ∨ P.</a:t>
            </a:r>
          </a:p>
          <a:p>
            <a:r>
              <a:rPr lang="pt-BR" b="1" dirty="0"/>
              <a:t>Associativity:</a:t>
            </a:r>
            <a:endParaRPr lang="pt-BR" dirty="0"/>
          </a:p>
          <a:p>
            <a:pPr lvl="1"/>
            <a:r>
              <a:rPr lang="pt-BR" dirty="0"/>
              <a:t>(P ∧ Q) ∧ R= P ∧ (Q ∧ R),</a:t>
            </a:r>
          </a:p>
          <a:p>
            <a:pPr lvl="1"/>
            <a:r>
              <a:rPr lang="pt-BR" dirty="0"/>
              <a:t>(P ∨ Q) ∨ R= P ∨ (Q ∨ R)</a:t>
            </a:r>
          </a:p>
          <a:p>
            <a:r>
              <a:rPr lang="en-IN" b="1" dirty="0"/>
              <a:t>Identity element:</a:t>
            </a:r>
            <a:endParaRPr lang="en-IN" dirty="0"/>
          </a:p>
          <a:p>
            <a:pPr lvl="1"/>
            <a:r>
              <a:rPr lang="en-IN" dirty="0"/>
              <a:t>P ∧ True = P,</a:t>
            </a:r>
          </a:p>
          <a:p>
            <a:pPr lvl="1"/>
            <a:r>
              <a:rPr lang="en-IN" dirty="0"/>
              <a:t>P ∨ True= True.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90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464" y="375138"/>
            <a:ext cx="7789985" cy="105507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839" y="1594341"/>
            <a:ext cx="7772400" cy="4145689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Distributive:</a:t>
            </a:r>
            <a:endParaRPr lang="pt-BR" dirty="0"/>
          </a:p>
          <a:p>
            <a:pPr lvl="1"/>
            <a:r>
              <a:rPr lang="pt-BR" dirty="0"/>
              <a:t>P∧ (Q ∨ R) = (P ∧ Q) ∨ (P ∧ R).</a:t>
            </a:r>
          </a:p>
          <a:p>
            <a:pPr lvl="1"/>
            <a:r>
              <a:rPr lang="pt-BR" dirty="0"/>
              <a:t>P ∨ (Q ∧ R) = (P ∨ Q) ∧ (P ∨ R).</a:t>
            </a:r>
          </a:p>
          <a:p>
            <a:r>
              <a:rPr lang="en-IN" b="1" dirty="0"/>
              <a:t>DE Morgan's Law:</a:t>
            </a:r>
            <a:endParaRPr lang="en-IN" dirty="0"/>
          </a:p>
          <a:p>
            <a:pPr lvl="1"/>
            <a:r>
              <a:rPr lang="en-IN" dirty="0"/>
              <a:t>¬ (P ∧ Q) = (¬P) ∨ (¬Q)</a:t>
            </a:r>
          </a:p>
          <a:p>
            <a:pPr lvl="1"/>
            <a:r>
              <a:rPr lang="en-IN" dirty="0"/>
              <a:t>¬ (P ∨ Q) = (¬ P) ∧ (¬Q).</a:t>
            </a:r>
          </a:p>
          <a:p>
            <a:r>
              <a:rPr lang="en-IN" b="1" dirty="0"/>
              <a:t>Double-negation elimination:</a:t>
            </a:r>
            <a:endParaRPr lang="en-IN" dirty="0"/>
          </a:p>
          <a:p>
            <a:pPr lvl="1"/>
            <a:r>
              <a:rPr lang="en-IN" dirty="0"/>
              <a:t>¬ (¬P) = P.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9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295" y="281359"/>
            <a:ext cx="7842739" cy="107852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255" y="1617786"/>
            <a:ext cx="7789985" cy="4122242"/>
          </a:xfrm>
        </p:spPr>
        <p:txBody>
          <a:bodyPr>
            <a:normAutofit fontScale="92500" lnSpcReduction="20000"/>
          </a:bodyPr>
          <a:lstStyle/>
          <a:p>
            <a:r>
              <a:rPr lang="en-IN" b="1" u="sng" dirty="0"/>
              <a:t>Limitations of Propositional logic:</a:t>
            </a:r>
          </a:p>
          <a:p>
            <a:r>
              <a:rPr lang="en-IN" dirty="0" smtClean="0"/>
              <a:t>We cannot represent relations </a:t>
            </a:r>
            <a:r>
              <a:rPr lang="en-IN" dirty="0"/>
              <a:t>like ALL, some, or none with propositional logic. Example:</a:t>
            </a:r>
          </a:p>
          <a:p>
            <a:pPr lvl="1"/>
            <a:r>
              <a:rPr lang="en-IN" b="1" dirty="0"/>
              <a:t>All the </a:t>
            </a:r>
            <a:r>
              <a:rPr lang="en-IN" b="1" dirty="0" smtClean="0"/>
              <a:t>boys are </a:t>
            </a:r>
            <a:r>
              <a:rPr lang="en-IN" b="1" dirty="0"/>
              <a:t>intelligent.</a:t>
            </a:r>
            <a:endParaRPr lang="en-IN" dirty="0"/>
          </a:p>
          <a:p>
            <a:pPr lvl="1"/>
            <a:r>
              <a:rPr lang="en-IN" b="1" dirty="0"/>
              <a:t>Some apples are sweet.</a:t>
            </a:r>
            <a:endParaRPr lang="en-IN" dirty="0"/>
          </a:p>
          <a:p>
            <a:r>
              <a:rPr lang="en-IN" dirty="0"/>
              <a:t>Propositional logic has limited expressive power.</a:t>
            </a:r>
          </a:p>
          <a:p>
            <a:r>
              <a:rPr lang="en-IN" dirty="0"/>
              <a:t>In propositional logic, we cannot describe statements in terms of their properties or logical relationships.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3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93080"/>
            <a:ext cx="8036169" cy="1078523"/>
          </a:xfrm>
        </p:spPr>
        <p:txBody>
          <a:bodyPr/>
          <a:lstStyle/>
          <a:p>
            <a:r>
              <a:rPr lang="en-US" dirty="0"/>
              <a:t>first-order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463" y="1570895"/>
            <a:ext cx="8009792" cy="416913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propositional logic, we can only represent the facts, which are either true or false</a:t>
            </a:r>
            <a:r>
              <a:rPr lang="en-US" dirty="0" smtClean="0"/>
              <a:t>.</a:t>
            </a:r>
          </a:p>
          <a:p>
            <a:r>
              <a:rPr lang="en-US" dirty="0"/>
              <a:t>PL is not sufficient to represent the complex sentences or natural language statements</a:t>
            </a:r>
            <a:r>
              <a:rPr lang="en-US" dirty="0" smtClean="0"/>
              <a:t>.</a:t>
            </a:r>
          </a:p>
          <a:p>
            <a:r>
              <a:rPr lang="en-US" dirty="0"/>
              <a:t>The propositional logic has very limited expressive power</a:t>
            </a:r>
            <a:r>
              <a:rPr lang="en-US" dirty="0" smtClean="0"/>
              <a:t>.</a:t>
            </a:r>
          </a:p>
          <a:p>
            <a:r>
              <a:rPr lang="en-US" dirty="0"/>
              <a:t>Consider the following sentence, which we cannot represent using PL logic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"Some humans are intelligent", </a:t>
            </a:r>
            <a:r>
              <a:rPr lang="en-US" b="1" dirty="0" smtClean="0"/>
              <a:t>or</a:t>
            </a:r>
          </a:p>
          <a:p>
            <a:pPr lvl="1"/>
            <a:r>
              <a:rPr lang="en-US" b="1" dirty="0"/>
              <a:t>"</a:t>
            </a:r>
            <a:r>
              <a:rPr lang="en-US" b="1" dirty="0" err="1"/>
              <a:t>Sachin</a:t>
            </a:r>
            <a:r>
              <a:rPr lang="en-US" b="1" dirty="0"/>
              <a:t> likes cricket."</a:t>
            </a:r>
            <a:endParaRPr lang="en-US" dirty="0"/>
          </a:p>
          <a:p>
            <a:r>
              <a:rPr lang="en-US" dirty="0"/>
              <a:t>To represent the above statements, PL logic is not sufficient, so we required some more powerful logic, such as first-order logic.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26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163" y="375141"/>
            <a:ext cx="7957039" cy="902677"/>
          </a:xfrm>
        </p:spPr>
        <p:txBody>
          <a:bodyPr/>
          <a:lstStyle/>
          <a:p>
            <a:r>
              <a:rPr lang="en-US" dirty="0"/>
              <a:t>First-Order logic: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25" y="1488832"/>
            <a:ext cx="7930661" cy="452510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First-order logic is another way of knowledge representation in artificial intelligence. It is an extension to propositional logic.</a:t>
            </a:r>
          </a:p>
          <a:p>
            <a:r>
              <a:rPr lang="en-US" dirty="0"/>
              <a:t>FOL is sufficiently expressive to represent the natural language statements in a concise way.</a:t>
            </a:r>
          </a:p>
          <a:p>
            <a:r>
              <a:rPr lang="en-US" dirty="0"/>
              <a:t>First-order logic is also known as </a:t>
            </a:r>
            <a:r>
              <a:rPr lang="en-US" b="1" dirty="0"/>
              <a:t>Predicate logic or First-order predicate logic</a:t>
            </a:r>
            <a:r>
              <a:rPr lang="en-US" dirty="0" smtClean="0"/>
              <a:t>.</a:t>
            </a:r>
          </a:p>
          <a:p>
            <a:r>
              <a:rPr lang="en-US" dirty="0"/>
              <a:t>First-order logic is a powerful language that develops information about the objects in a more easy way and can also express the relationship between those objects</a:t>
            </a:r>
            <a:r>
              <a:rPr lang="en-US" dirty="0" smtClean="0"/>
              <a:t>.</a:t>
            </a:r>
          </a:p>
          <a:p>
            <a:r>
              <a:rPr lang="en-US" dirty="0"/>
              <a:t>First-order logic (like natural language) does not only assume that the world contains facts like propositional logic but also assumes the following things in the world:</a:t>
            </a:r>
          </a:p>
          <a:p>
            <a:pPr lvl="1"/>
            <a:r>
              <a:rPr lang="en-US" b="1" dirty="0"/>
              <a:t>Objects:</a:t>
            </a:r>
            <a:r>
              <a:rPr lang="en-US" dirty="0"/>
              <a:t> A, B, people, numbers, colors, wars, theories, squares, pits, </a:t>
            </a:r>
            <a:r>
              <a:rPr lang="en-US" dirty="0" smtClean="0"/>
              <a:t> ......</a:t>
            </a:r>
          </a:p>
          <a:p>
            <a:pPr lvl="1"/>
            <a:r>
              <a:rPr lang="en-US" b="1" dirty="0"/>
              <a:t>Relations:</a:t>
            </a:r>
            <a:r>
              <a:rPr lang="en-US" dirty="0"/>
              <a:t> </a:t>
            </a:r>
            <a:r>
              <a:rPr lang="en-US" b="1" dirty="0"/>
              <a:t>It can be unary relation such as:</a:t>
            </a:r>
            <a:r>
              <a:rPr lang="en-US" dirty="0"/>
              <a:t> red, round, is adjacent, </a:t>
            </a:r>
            <a:r>
              <a:rPr lang="en-US" b="1" dirty="0"/>
              <a:t>or n-any relation such as:</a:t>
            </a:r>
            <a:r>
              <a:rPr lang="en-US" dirty="0"/>
              <a:t> the sister of, brother of, has color, comes between</a:t>
            </a:r>
          </a:p>
          <a:p>
            <a:pPr lvl="1"/>
            <a:r>
              <a:rPr lang="en-US" b="1" dirty="0"/>
              <a:t>Function:</a:t>
            </a:r>
            <a:r>
              <a:rPr lang="en-US" dirty="0"/>
              <a:t> Father of, best friend, third inning of, end of, ......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8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Constraint graph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Constraint graph:</a:t>
            </a:r>
            <a:r>
              <a:rPr lang="en-US" sz="2400" dirty="0" smtClean="0"/>
              <a:t> nodes are variables, arcs are constraints</a:t>
            </a:r>
          </a:p>
        </p:txBody>
      </p:sp>
      <p:pic>
        <p:nvPicPr>
          <p:cNvPr id="7172" name="Picture 4" descr="australia-c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15279"/>
            <a:ext cx="36766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austra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819400"/>
            <a:ext cx="37814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6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78" y="328249"/>
            <a:ext cx="8062547" cy="70338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54" y="1195757"/>
            <a:ext cx="8044962" cy="45442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a natural language, first-order logic also has two main parts:</a:t>
            </a:r>
          </a:p>
          <a:p>
            <a:pPr lvl="1"/>
            <a:r>
              <a:rPr lang="en-US" b="1" dirty="0"/>
              <a:t>Syntax</a:t>
            </a:r>
            <a:endParaRPr lang="en-US" dirty="0"/>
          </a:p>
          <a:p>
            <a:pPr lvl="1"/>
            <a:r>
              <a:rPr lang="en-US" b="1" dirty="0"/>
              <a:t>Semantics</a:t>
            </a:r>
            <a:endParaRPr lang="en-US" dirty="0"/>
          </a:p>
          <a:p>
            <a:r>
              <a:rPr lang="en-US" dirty="0"/>
              <a:t>The syntax of FOL determines which collection of symbols is a logical expression in first-order logic</a:t>
            </a:r>
            <a:r>
              <a:rPr lang="en-US" dirty="0" smtClean="0"/>
              <a:t>.</a:t>
            </a:r>
          </a:p>
          <a:p>
            <a:r>
              <a:rPr lang="en-US" dirty="0"/>
              <a:t>The basic </a:t>
            </a:r>
            <a:r>
              <a:rPr lang="en-US" dirty="0" smtClean="0"/>
              <a:t>syntactic  </a:t>
            </a:r>
            <a:r>
              <a:rPr lang="en-US" dirty="0"/>
              <a:t>elements of first-order logic are symbols. We write statements in short-hand notation in FOL.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06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32" y="293078"/>
            <a:ext cx="7807569" cy="832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2" descr="C:\Users\CSE\Desktop\class-first-order-logic-8-728 (1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4163" y="1347788"/>
            <a:ext cx="5838092" cy="4392612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316526"/>
            <a:ext cx="7807570" cy="79716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462" y="1301265"/>
            <a:ext cx="7807570" cy="4438765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/>
              <a:t>Atomic sentences:</a:t>
            </a:r>
          </a:p>
          <a:p>
            <a:r>
              <a:rPr lang="en-US" dirty="0"/>
              <a:t>Atomic sentences are the most basic sentences of first-order logic</a:t>
            </a:r>
            <a:r>
              <a:rPr lang="en-US" dirty="0" smtClean="0"/>
              <a:t>.</a:t>
            </a:r>
          </a:p>
          <a:p>
            <a:r>
              <a:rPr lang="en-US" dirty="0"/>
              <a:t>These sentences are formed from a predicate symbol followed by a parenthesis with a sequence of terms.</a:t>
            </a:r>
          </a:p>
          <a:p>
            <a:r>
              <a:rPr lang="en-US" dirty="0"/>
              <a:t>We can represent atomic sentences as </a:t>
            </a:r>
            <a:r>
              <a:rPr lang="en-US" b="1" dirty="0"/>
              <a:t>Predicate (term1, term2, ......, term n)</a:t>
            </a:r>
            <a:r>
              <a:rPr lang="en-US" dirty="0"/>
              <a:t>.</a:t>
            </a:r>
          </a:p>
          <a:p>
            <a:r>
              <a:rPr lang="en-US" b="1" dirty="0"/>
              <a:t>Example: Ravi and Ajay are brothers: =&gt; Brothers(Ravi, Ajay).</a:t>
            </a:r>
            <a:br>
              <a:rPr lang="en-US" b="1" dirty="0"/>
            </a:br>
            <a:r>
              <a:rPr lang="en-US" b="1" dirty="0" err="1"/>
              <a:t>Chinky</a:t>
            </a:r>
            <a:r>
              <a:rPr lang="en-US" b="1" dirty="0"/>
              <a:t> is a cat: =&gt; cat (</a:t>
            </a:r>
            <a:r>
              <a:rPr lang="en-US" b="1" dirty="0" err="1"/>
              <a:t>Chinky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r>
              <a:rPr lang="en-US" b="1" u="sng" dirty="0"/>
              <a:t>Complex Sentences</a:t>
            </a:r>
            <a:r>
              <a:rPr lang="en-US" b="1" u="sng" dirty="0" smtClean="0"/>
              <a:t>:</a:t>
            </a:r>
          </a:p>
          <a:p>
            <a:r>
              <a:rPr lang="en-US" dirty="0"/>
              <a:t>Complex sentences are made by combining atomic sentences using connectives</a:t>
            </a:r>
            <a:r>
              <a:rPr lang="en-US" dirty="0" smtClean="0"/>
              <a:t>.</a:t>
            </a:r>
          </a:p>
          <a:p>
            <a:endParaRPr lang="en-US" b="1" u="sng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375138"/>
            <a:ext cx="8124092" cy="92612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254" y="1570895"/>
            <a:ext cx="8009794" cy="4169135"/>
          </a:xfrm>
        </p:spPr>
        <p:txBody>
          <a:bodyPr>
            <a:normAutofit/>
          </a:bodyPr>
          <a:lstStyle/>
          <a:p>
            <a:r>
              <a:rPr lang="en-IN" sz="2400" b="1" dirty="0"/>
              <a:t>First-order logic statements can be divided into two parts</a:t>
            </a:r>
            <a:r>
              <a:rPr lang="en-IN" sz="2400" b="1" dirty="0" smtClean="0"/>
              <a:t>:</a:t>
            </a:r>
          </a:p>
          <a:p>
            <a:pPr lvl="1"/>
            <a:r>
              <a:rPr lang="en-IN" sz="2000" b="1" dirty="0"/>
              <a:t>Subject:</a:t>
            </a:r>
            <a:r>
              <a:rPr lang="en-IN" sz="2000" dirty="0"/>
              <a:t> Subject is the main part of the statement.</a:t>
            </a:r>
          </a:p>
          <a:p>
            <a:pPr lvl="1"/>
            <a:r>
              <a:rPr lang="en-IN" sz="2000" b="1" dirty="0"/>
              <a:t>Predicate:</a:t>
            </a:r>
            <a:r>
              <a:rPr lang="en-IN" sz="2000" dirty="0"/>
              <a:t> </a:t>
            </a:r>
            <a:r>
              <a:rPr lang="en-IN" sz="1600" dirty="0"/>
              <a:t>A predicate can be defined as a relation, which binds two atoms together in a statement</a:t>
            </a:r>
            <a:r>
              <a:rPr lang="en-IN" sz="1600" dirty="0" smtClean="0"/>
              <a:t>.</a:t>
            </a:r>
          </a:p>
          <a:p>
            <a:pPr lvl="1"/>
            <a:r>
              <a:rPr lang="en-IN" sz="2000" b="1" dirty="0"/>
              <a:t>Consider the statement: "x is an integer."</a:t>
            </a:r>
            <a:r>
              <a:rPr lang="en-IN" sz="2000" dirty="0"/>
              <a:t>, it consists of two parts, the first part x is the subject of the statement and second part "is an integer," is known as a predicate</a:t>
            </a:r>
            <a:r>
              <a:rPr lang="en-IN" sz="2000" dirty="0" smtClean="0"/>
              <a:t>.</a:t>
            </a:r>
          </a:p>
          <a:p>
            <a:pPr lvl="1"/>
            <a:endParaRPr lang="en-IN" sz="2000" dirty="0"/>
          </a:p>
          <a:p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026" name="Picture 2" descr="E:\CU_2021\Semester_5\AIML\Lectures\My_PPT\UNIT-2\IMGS\first-order-logic-in-artificial-intellig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91000"/>
            <a:ext cx="3858448" cy="190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462" y="398589"/>
            <a:ext cx="7684478" cy="57442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31" y="1090246"/>
            <a:ext cx="7658100" cy="4649782"/>
          </a:xfrm>
        </p:spPr>
        <p:txBody>
          <a:bodyPr>
            <a:normAutofit fontScale="85000" lnSpcReduction="10000"/>
          </a:bodyPr>
          <a:lstStyle/>
          <a:p>
            <a:r>
              <a:rPr lang="en-IN" b="1" u="sng" dirty="0"/>
              <a:t>Quantifiers in First-order logic</a:t>
            </a:r>
            <a:r>
              <a:rPr lang="en-IN" b="1" u="sng" dirty="0" smtClean="0"/>
              <a:t>:</a:t>
            </a:r>
          </a:p>
          <a:p>
            <a:r>
              <a:rPr lang="en-IN" dirty="0"/>
              <a:t>A quantifier is a language element which generates </a:t>
            </a:r>
            <a:r>
              <a:rPr lang="en-IN" dirty="0" smtClean="0"/>
              <a:t>quantification.</a:t>
            </a:r>
          </a:p>
          <a:p>
            <a:r>
              <a:rPr lang="en-IN" dirty="0" smtClean="0"/>
              <a:t>The </a:t>
            </a:r>
            <a:r>
              <a:rPr lang="en-IN" dirty="0"/>
              <a:t>quantification specifies the quantity of specimen in the universe of discourse</a:t>
            </a:r>
            <a:r>
              <a:rPr lang="en-IN" dirty="0" smtClean="0"/>
              <a:t>.</a:t>
            </a:r>
          </a:p>
          <a:p>
            <a:r>
              <a:rPr lang="en-IN" dirty="0"/>
              <a:t>These are the symbols that permit to determine or identify the range and scope of the variable in the logical expression</a:t>
            </a:r>
            <a:r>
              <a:rPr lang="en-IN" dirty="0" smtClean="0"/>
              <a:t>.</a:t>
            </a:r>
          </a:p>
          <a:p>
            <a:r>
              <a:rPr lang="en-IN" dirty="0"/>
              <a:t>There are two types of quantifier</a:t>
            </a:r>
            <a:r>
              <a:rPr lang="en-IN" dirty="0" smtClean="0"/>
              <a:t>:</a:t>
            </a:r>
          </a:p>
          <a:p>
            <a:pPr lvl="1"/>
            <a:r>
              <a:rPr lang="en-IN" b="1" dirty="0"/>
              <a:t>Universal Quantifier, (for all, everyone, everything)</a:t>
            </a:r>
            <a:endParaRPr lang="en-IN" dirty="0"/>
          </a:p>
          <a:p>
            <a:pPr lvl="1"/>
            <a:r>
              <a:rPr lang="en-IN" b="1" dirty="0"/>
              <a:t>Existential quantifier, (for some, at least one).</a:t>
            </a:r>
            <a:endParaRPr lang="en-IN" dirty="0"/>
          </a:p>
          <a:p>
            <a:pPr lvl="1"/>
            <a:endParaRPr lang="en-IN" dirty="0"/>
          </a:p>
          <a:p>
            <a:endParaRPr lang="en-IN" b="1" u="sng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39" y="284757"/>
            <a:ext cx="7842738" cy="79376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301262"/>
            <a:ext cx="7781192" cy="4900246"/>
          </a:xfrm>
        </p:spPr>
        <p:txBody>
          <a:bodyPr>
            <a:normAutofit fontScale="85000" lnSpcReduction="20000"/>
          </a:bodyPr>
          <a:lstStyle/>
          <a:p>
            <a:r>
              <a:rPr lang="en-IN" b="1" u="sng" dirty="0"/>
              <a:t>Universal Quantifier:</a:t>
            </a:r>
          </a:p>
          <a:p>
            <a:r>
              <a:rPr lang="en-IN" dirty="0"/>
              <a:t>Universal quantifier is a symbol of logical representation, which specifies that the statement within its range is true for everything or every instance of a particular thing</a:t>
            </a:r>
            <a:r>
              <a:rPr lang="en-IN" dirty="0" smtClean="0"/>
              <a:t>.</a:t>
            </a:r>
          </a:p>
          <a:p>
            <a:r>
              <a:rPr lang="en-IN" dirty="0"/>
              <a:t>The Universal quantifier is represented by a symbol </a:t>
            </a:r>
            <a:r>
              <a:rPr lang="en-IN" sz="3200" b="1" dirty="0"/>
              <a:t>∀,</a:t>
            </a:r>
            <a:r>
              <a:rPr lang="en-IN" dirty="0"/>
              <a:t> which resembles an inverted A</a:t>
            </a:r>
            <a:r>
              <a:rPr lang="en-IN" dirty="0" smtClean="0"/>
              <a:t>.</a:t>
            </a:r>
          </a:p>
          <a:p>
            <a:r>
              <a:rPr lang="en-US" dirty="0"/>
              <a:t>Note: In universal quantifier we use implication "→</a:t>
            </a:r>
            <a:r>
              <a:rPr lang="en-US" dirty="0" smtClean="0"/>
              <a:t>".</a:t>
            </a:r>
          </a:p>
          <a:p>
            <a:r>
              <a:rPr lang="en-IN" dirty="0"/>
              <a:t>If x is a variable, then </a:t>
            </a:r>
            <a:r>
              <a:rPr lang="en-IN" sz="3200" b="1" dirty="0"/>
              <a:t>∀x</a:t>
            </a:r>
            <a:r>
              <a:rPr lang="en-IN" dirty="0"/>
              <a:t> is read as</a:t>
            </a:r>
            <a:r>
              <a:rPr lang="en-IN" dirty="0" smtClean="0"/>
              <a:t>:</a:t>
            </a:r>
          </a:p>
          <a:p>
            <a:pPr lvl="1"/>
            <a:r>
              <a:rPr lang="en-IN" b="1" dirty="0"/>
              <a:t>For all x</a:t>
            </a:r>
            <a:endParaRPr lang="en-IN" dirty="0"/>
          </a:p>
          <a:p>
            <a:pPr lvl="1"/>
            <a:r>
              <a:rPr lang="en-IN" b="1" dirty="0"/>
              <a:t>For each x</a:t>
            </a:r>
            <a:endParaRPr lang="en-IN" dirty="0"/>
          </a:p>
          <a:p>
            <a:pPr lvl="1"/>
            <a:r>
              <a:rPr lang="en-IN" b="1" dirty="0"/>
              <a:t>For every x.</a:t>
            </a:r>
            <a:endParaRPr lang="en-IN" dirty="0"/>
          </a:p>
          <a:p>
            <a:pPr lvl="1"/>
            <a:endParaRPr lang="en-IN" dirty="0" smtClean="0"/>
          </a:p>
          <a:p>
            <a:pPr marL="228600" lvl="1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40" y="246188"/>
            <a:ext cx="7693269" cy="71510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70" y="1125416"/>
            <a:ext cx="7666892" cy="4614613"/>
          </a:xfrm>
        </p:spPr>
        <p:txBody>
          <a:bodyPr/>
          <a:lstStyle/>
          <a:p>
            <a:r>
              <a:rPr lang="en-IN" dirty="0"/>
              <a:t>Example:</a:t>
            </a:r>
          </a:p>
          <a:p>
            <a:r>
              <a:rPr lang="en-IN" b="1" dirty="0"/>
              <a:t>All man drink coffee</a:t>
            </a:r>
            <a:r>
              <a:rPr lang="en-IN" b="1" dirty="0" smtClean="0"/>
              <a:t>.</a:t>
            </a:r>
          </a:p>
          <a:p>
            <a:r>
              <a:rPr lang="en-IN" b="1" dirty="0"/>
              <a:t>∀x man(x) → drink (x, coffee).</a:t>
            </a:r>
          </a:p>
          <a:p>
            <a:r>
              <a:rPr lang="en-IN" dirty="0"/>
              <a:t>It will be read as: There are all x where x is a man who drink coffee.</a:t>
            </a:r>
          </a:p>
          <a:p>
            <a:endParaRPr lang="en-IN" b="1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78" y="363418"/>
            <a:ext cx="7728439" cy="72683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462" y="1277816"/>
            <a:ext cx="7693270" cy="4462212"/>
          </a:xfrm>
        </p:spPr>
        <p:txBody>
          <a:bodyPr>
            <a:normAutofit fontScale="62500" lnSpcReduction="20000"/>
          </a:bodyPr>
          <a:lstStyle/>
          <a:p>
            <a:r>
              <a:rPr lang="en-IN" b="1" u="sng" dirty="0"/>
              <a:t>Existential Quantifier:</a:t>
            </a:r>
          </a:p>
          <a:p>
            <a:r>
              <a:rPr lang="en-IN" dirty="0"/>
              <a:t>Existential quantifiers are the type of quantifiers, which express that the statement within its scope is true for at least one instance of something</a:t>
            </a:r>
            <a:r>
              <a:rPr lang="en-IN" dirty="0" smtClean="0"/>
              <a:t>.</a:t>
            </a:r>
          </a:p>
          <a:p>
            <a:r>
              <a:rPr lang="en-IN" dirty="0"/>
              <a:t>It is denoted by the logical operator </a:t>
            </a:r>
            <a:r>
              <a:rPr lang="en-IN" sz="3200" b="1" dirty="0"/>
              <a:t>∃,</a:t>
            </a:r>
            <a:r>
              <a:rPr lang="en-IN" dirty="0"/>
              <a:t> which resembles as inverted E. When it is used with a predicate variable then it is called as an existential quantifier</a:t>
            </a:r>
            <a:r>
              <a:rPr lang="en-IN" dirty="0" smtClean="0"/>
              <a:t>.</a:t>
            </a:r>
          </a:p>
          <a:p>
            <a:r>
              <a:rPr lang="en-IN" dirty="0"/>
              <a:t>Note: In Existential quantifier </a:t>
            </a:r>
            <a:r>
              <a:rPr lang="en-US" dirty="0"/>
              <a:t>are typically followed by a </a:t>
            </a:r>
            <a:r>
              <a:rPr lang="en-US" b="1" dirty="0"/>
              <a:t>conjunction</a:t>
            </a:r>
            <a:r>
              <a:rPr lang="en-US" dirty="0"/>
              <a:t> (AND) symbol (∧) when combined with other logical expressions</a:t>
            </a:r>
            <a:r>
              <a:rPr lang="en-US" dirty="0" smtClean="0"/>
              <a:t>.</a:t>
            </a:r>
          </a:p>
          <a:p>
            <a:r>
              <a:rPr lang="en-IN" dirty="0" smtClean="0"/>
              <a:t>If </a:t>
            </a:r>
            <a:r>
              <a:rPr lang="en-IN" dirty="0"/>
              <a:t>x is a variable, then existential quantifier will be </a:t>
            </a:r>
            <a:r>
              <a:rPr lang="en-IN" sz="3200" b="1" dirty="0"/>
              <a:t>∃x</a:t>
            </a:r>
            <a:r>
              <a:rPr lang="en-IN" dirty="0"/>
              <a:t> or </a:t>
            </a:r>
            <a:r>
              <a:rPr lang="en-IN" sz="3200" b="1" dirty="0"/>
              <a:t>∃(x)</a:t>
            </a:r>
            <a:r>
              <a:rPr lang="en-IN" dirty="0"/>
              <a:t>. And it will be read as</a:t>
            </a:r>
            <a:r>
              <a:rPr lang="en-IN" dirty="0" smtClean="0"/>
              <a:t>:</a:t>
            </a:r>
          </a:p>
          <a:p>
            <a:r>
              <a:rPr lang="en-IN" b="1" dirty="0"/>
              <a:t>There exists a 'x.'</a:t>
            </a:r>
            <a:endParaRPr lang="en-IN" dirty="0"/>
          </a:p>
          <a:p>
            <a:r>
              <a:rPr lang="en-IN" b="1" dirty="0"/>
              <a:t>For some 'x.'</a:t>
            </a:r>
            <a:endParaRPr lang="en-IN" dirty="0"/>
          </a:p>
          <a:p>
            <a:r>
              <a:rPr lang="en-IN" b="1" dirty="0"/>
              <a:t>For at least one 'x.'</a:t>
            </a: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54" y="281357"/>
            <a:ext cx="7508631" cy="72683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3" y="1148865"/>
            <a:ext cx="7464669" cy="4591165"/>
          </a:xfrm>
        </p:spPr>
        <p:txBody>
          <a:bodyPr/>
          <a:lstStyle/>
          <a:p>
            <a:r>
              <a:rPr lang="en-IN" dirty="0"/>
              <a:t>Example:</a:t>
            </a:r>
          </a:p>
          <a:p>
            <a:r>
              <a:rPr lang="en-IN" b="1" dirty="0"/>
              <a:t>Some boys are intelligent</a:t>
            </a:r>
            <a:r>
              <a:rPr lang="en-IN" b="1" dirty="0" smtClean="0"/>
              <a:t>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3074" name="Picture 2" descr="E:\CU_2021\Semester_5\AIML\Lectures\My_PPT\UNIT-2\IMGS\first-order-logic-in-artificial-intelligenc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661" y="1973509"/>
            <a:ext cx="3661172" cy="309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8216" y="5775014"/>
            <a:ext cx="5776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∃x: boys(x) ∧ intelligent(x)</a:t>
            </a:r>
          </a:p>
          <a:p>
            <a:r>
              <a:rPr lang="en-IN" dirty="0"/>
              <a:t>It will be read as: There are some x where x is a boy who is intelligent.</a:t>
            </a:r>
          </a:p>
        </p:txBody>
      </p:sp>
    </p:spTree>
    <p:extLst>
      <p:ext uri="{BB962C8B-B14F-4D97-AF65-F5344CB8AC3E}">
        <p14:creationId xmlns:p14="http://schemas.microsoft.com/office/powerpoint/2010/main" val="54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461" y="328249"/>
            <a:ext cx="7772400" cy="7502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009" y="1230924"/>
            <a:ext cx="7675685" cy="4509104"/>
          </a:xfrm>
        </p:spPr>
        <p:txBody>
          <a:bodyPr/>
          <a:lstStyle/>
          <a:p>
            <a:r>
              <a:rPr lang="en-IN" b="1" u="sng" dirty="0" smtClean="0"/>
              <a:t>Properties </a:t>
            </a:r>
            <a:r>
              <a:rPr lang="en-IN" b="1" u="sng" dirty="0"/>
              <a:t>of Quantifiers:</a:t>
            </a:r>
          </a:p>
          <a:p>
            <a:r>
              <a:rPr lang="en-US" dirty="0"/>
              <a:t>In universal quantifier, ∀</a:t>
            </a:r>
            <a:r>
              <a:rPr lang="en-US" dirty="0" err="1"/>
              <a:t>x∀y</a:t>
            </a:r>
            <a:r>
              <a:rPr lang="en-US" dirty="0"/>
              <a:t> is similar to ∀</a:t>
            </a:r>
            <a:r>
              <a:rPr lang="en-US" dirty="0" err="1"/>
              <a:t>y∀x</a:t>
            </a:r>
            <a:r>
              <a:rPr lang="en-US" dirty="0"/>
              <a:t>.</a:t>
            </a:r>
          </a:p>
          <a:p>
            <a:r>
              <a:rPr lang="en-US" dirty="0"/>
              <a:t>In Existential quantifier, ∃</a:t>
            </a:r>
            <a:r>
              <a:rPr lang="en-US" dirty="0" err="1"/>
              <a:t>x∃y</a:t>
            </a:r>
            <a:r>
              <a:rPr lang="en-US" dirty="0"/>
              <a:t> is similar to ∃</a:t>
            </a:r>
            <a:r>
              <a:rPr lang="en-US" dirty="0" err="1"/>
              <a:t>y∃x</a:t>
            </a:r>
            <a:r>
              <a:rPr lang="en-US" dirty="0"/>
              <a:t>.</a:t>
            </a:r>
          </a:p>
          <a:p>
            <a:r>
              <a:rPr lang="en-US" dirty="0"/>
              <a:t>∃</a:t>
            </a:r>
            <a:r>
              <a:rPr lang="en-US" dirty="0" err="1"/>
              <a:t>x∀y</a:t>
            </a:r>
            <a:r>
              <a:rPr lang="en-US" dirty="0"/>
              <a:t> is not similar to ∀</a:t>
            </a:r>
            <a:r>
              <a:rPr lang="en-US" dirty="0" err="1"/>
              <a:t>y∃x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Varieties of CSPs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2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Discrete Variables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Discrete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variable CSPs involve variables that can take values from a finite or infinite set of discrete options, such as integers or enumerated values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Continuous variable CSPs involve variables that can take values from continuous domains, such as real numbers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Unary </a:t>
            </a:r>
            <a:r>
              <a:rPr lang="en-US" sz="2000" b="1" dirty="0"/>
              <a:t>CSPs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constraints involve a single variable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e.g., SA ≠ green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2000" b="1" dirty="0"/>
              <a:t>CSPs </a:t>
            </a:r>
            <a:r>
              <a:rPr lang="en-US" sz="2000" b="1" dirty="0" smtClean="0"/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involve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pairs of variables,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e.g., SA ≠ WA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Higher-order </a:t>
            </a:r>
            <a:r>
              <a:rPr lang="en-US" sz="2000" b="1" dirty="0"/>
              <a:t>CSPs </a:t>
            </a:r>
            <a:r>
              <a:rPr lang="en-US" sz="2000" b="1" dirty="0" smtClean="0"/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involve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 or more variables,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e.g., SA ≠ WA ≠ NT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70" y="351692"/>
            <a:ext cx="7631723" cy="6096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043357"/>
            <a:ext cx="7578969" cy="469667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Some Examples of FOL using quantifier:</a:t>
            </a:r>
          </a:p>
          <a:p>
            <a:r>
              <a:rPr lang="en-US" b="1" dirty="0"/>
              <a:t>1. All birds fly.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question the predicate is </a:t>
            </a:r>
            <a:r>
              <a:rPr lang="en-US" dirty="0" smtClean="0"/>
              <a:t> fly.   Applying predicate "</a:t>
            </a:r>
            <a:r>
              <a:rPr lang="en-US" b="1" dirty="0" smtClean="0"/>
              <a:t>fly(bird)</a:t>
            </a:r>
            <a:r>
              <a:rPr lang="en-US" dirty="0" smtClean="0"/>
              <a:t>.“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since there are all birds who fly so it will be represented as follows</a:t>
            </a:r>
            <a:r>
              <a:rPr lang="en-US" dirty="0" smtClean="0"/>
              <a:t>.</a:t>
            </a:r>
          </a:p>
          <a:p>
            <a:r>
              <a:rPr lang="en-US" dirty="0"/>
              <a:t>              </a:t>
            </a:r>
            <a:r>
              <a:rPr lang="en-US" b="1" dirty="0"/>
              <a:t>∀x bird(x) →fly(x</a:t>
            </a:r>
            <a:r>
              <a:rPr lang="en-US" b="1" dirty="0" smtClean="0"/>
              <a:t>)</a:t>
            </a:r>
            <a:r>
              <a:rPr lang="en-US" dirty="0" smtClean="0"/>
              <a:t>. </a:t>
            </a:r>
            <a:r>
              <a:rPr lang="en-IN" dirty="0"/>
              <a:t>There are all x where x is a </a:t>
            </a:r>
            <a:r>
              <a:rPr lang="en-IN" dirty="0" smtClean="0"/>
              <a:t>bird </a:t>
            </a:r>
            <a:r>
              <a:rPr lang="en-IN" dirty="0"/>
              <a:t>who </a:t>
            </a:r>
            <a:r>
              <a:rPr lang="en-IN" dirty="0" smtClean="0"/>
              <a:t>fly.</a:t>
            </a:r>
            <a:endParaRPr lang="en-IN" dirty="0"/>
          </a:p>
          <a:p>
            <a:r>
              <a:rPr lang="en-US" b="1" dirty="0" smtClean="0"/>
              <a:t>2</a:t>
            </a:r>
            <a:r>
              <a:rPr lang="en-US" b="1" dirty="0"/>
              <a:t>. Every man respects his parent.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question, the predicate is "</a:t>
            </a:r>
            <a:r>
              <a:rPr lang="en-US" b="1" dirty="0"/>
              <a:t>respect(x, y)," where x=man, and y= parent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Since there is every man so will use ∀, and it will be represented as follows:</a:t>
            </a:r>
            <a:br>
              <a:rPr lang="en-US" dirty="0"/>
            </a:br>
            <a:r>
              <a:rPr lang="en-US" dirty="0"/>
              <a:t>              </a:t>
            </a:r>
            <a:r>
              <a:rPr lang="en-US" b="1" dirty="0"/>
              <a:t>∀x man(x) → respects (x, parent</a:t>
            </a:r>
            <a:r>
              <a:rPr lang="en-US" b="1" dirty="0" smtClean="0"/>
              <a:t>)</a:t>
            </a:r>
            <a:r>
              <a:rPr lang="en-US" dirty="0" smtClean="0"/>
              <a:t>.   And it can be read as there all x where x is a man who respects parents.</a:t>
            </a:r>
          </a:p>
          <a:p>
            <a:r>
              <a:rPr lang="en-IN" b="1" dirty="0"/>
              <a:t>3. Some boys play cricket</a:t>
            </a:r>
            <a:r>
              <a:rPr lang="en-IN" b="1" dirty="0" smtClean="0"/>
              <a:t>.</a:t>
            </a:r>
          </a:p>
          <a:p>
            <a:r>
              <a:rPr lang="en-IN" dirty="0" smtClean="0"/>
              <a:t>In </a:t>
            </a:r>
            <a:r>
              <a:rPr lang="en-IN" dirty="0"/>
              <a:t>this question, the predicate is "</a:t>
            </a:r>
            <a:r>
              <a:rPr lang="en-IN" b="1" dirty="0"/>
              <a:t>play(x, y)</a:t>
            </a:r>
            <a:r>
              <a:rPr lang="en-IN" dirty="0"/>
              <a:t>," where x= boys, and y= game. Since there are some boys so we will use </a:t>
            </a:r>
            <a:r>
              <a:rPr lang="en-IN" b="1" dirty="0"/>
              <a:t>∃, and it will be represented as</a:t>
            </a:r>
            <a:r>
              <a:rPr lang="en-IN" dirty="0" smtClean="0"/>
              <a:t>:</a:t>
            </a:r>
          </a:p>
          <a:p>
            <a:r>
              <a:rPr lang="en-IN" dirty="0"/>
              <a:t>              </a:t>
            </a:r>
            <a:r>
              <a:rPr lang="en-IN" b="1" dirty="0"/>
              <a:t>∃x boys(x) ∧  </a:t>
            </a:r>
            <a:r>
              <a:rPr lang="en-IN" b="1" dirty="0" smtClean="0"/>
              <a:t>play(x</a:t>
            </a:r>
            <a:r>
              <a:rPr lang="en-IN" b="1" dirty="0"/>
              <a:t>, </a:t>
            </a:r>
            <a:r>
              <a:rPr lang="en-IN" b="1" dirty="0" smtClean="0"/>
              <a:t>cricket)</a:t>
            </a:r>
            <a:r>
              <a:rPr lang="en-IN" dirty="0"/>
              <a:t> </a:t>
            </a:r>
            <a:r>
              <a:rPr lang="en-IN" dirty="0" smtClean="0"/>
              <a:t>and it can be read as - </a:t>
            </a:r>
            <a:r>
              <a:rPr lang="en-US" dirty="0" smtClean="0"/>
              <a:t>There </a:t>
            </a:r>
            <a:r>
              <a:rPr lang="en-US" dirty="0"/>
              <a:t>exists at least one x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boy and x </a:t>
            </a:r>
            <a:r>
              <a:rPr lang="en-US" dirty="0"/>
              <a:t>plays cricket."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v-SE" dirty="0"/>
              <a:t>"All dogs are mammals</a:t>
            </a:r>
            <a:r>
              <a:rPr lang="sv-SE" dirty="0" smtClean="0"/>
              <a:t>.</a:t>
            </a:r>
          </a:p>
          <a:p>
            <a:r>
              <a:rPr lang="sv-SE" dirty="0" smtClean="0"/>
              <a:t>"</a:t>
            </a:r>
            <a:r>
              <a:rPr lang="sv-SE" dirty="0"/>
              <a:t>FOL representation: ∀x (Dog(x) → Mammal(x</a:t>
            </a:r>
            <a:r>
              <a:rPr lang="sv-SE" dirty="0" smtClean="0"/>
              <a:t>))</a:t>
            </a:r>
          </a:p>
          <a:p>
            <a:r>
              <a:rPr lang="en-US" b="1" dirty="0"/>
              <a:t>"Every student has a backpack."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FOL </a:t>
            </a:r>
            <a:r>
              <a:rPr lang="en-US" dirty="0"/>
              <a:t>representation: ∀x (Student(x) → </a:t>
            </a:r>
            <a:r>
              <a:rPr lang="en-US" dirty="0" err="1"/>
              <a:t>HasBackpack</a:t>
            </a:r>
            <a:r>
              <a:rPr lang="en-US" dirty="0"/>
              <a:t>(x</a:t>
            </a:r>
            <a:r>
              <a:rPr lang="en-US" dirty="0" smtClean="0"/>
              <a:t>))</a:t>
            </a:r>
          </a:p>
          <a:p>
            <a:r>
              <a:rPr lang="en-US" b="1" dirty="0"/>
              <a:t>"Some birds can't fly."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FOL </a:t>
            </a:r>
            <a:r>
              <a:rPr lang="en-US" dirty="0"/>
              <a:t>representation: ∃x (Bird(x) </a:t>
            </a:r>
            <a:r>
              <a:rPr lang="en-US"/>
              <a:t>∧ </a:t>
            </a:r>
            <a:r>
              <a:rPr lang="en-US" smtClean="0"/>
              <a:t>¬Fly(x</a:t>
            </a:r>
            <a:r>
              <a:rPr lang="en-US" dirty="0" smtClean="0"/>
              <a:t>)) </a:t>
            </a:r>
          </a:p>
          <a:p>
            <a:r>
              <a:rPr lang="en-US" b="1" dirty="0"/>
              <a:t>"There exists a city with a population over a million."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FOL </a:t>
            </a:r>
            <a:r>
              <a:rPr lang="en-US" dirty="0"/>
              <a:t>representation: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∃</a:t>
            </a:r>
            <a:r>
              <a:rPr lang="en-US" dirty="0"/>
              <a:t>x (City(x) ∧ Population(x) &gt; 1000000)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Vishwa Vidyapeetham, India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234463"/>
            <a:ext cx="7587762" cy="67993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19911"/>
            <a:ext cx="7962900" cy="4720119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/>
              <a:t>4. Not all students like both Mathematics and Science.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In this question, the predicate is "</a:t>
            </a:r>
            <a:r>
              <a:rPr lang="en-IN" b="1" dirty="0"/>
              <a:t>like(x, y)," where x= student, and y= subject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Since there are not all students, so we will use </a:t>
            </a:r>
            <a:r>
              <a:rPr lang="en-IN" b="1" dirty="0"/>
              <a:t>∀ with negation, so</a:t>
            </a:r>
            <a:r>
              <a:rPr lang="en-IN" dirty="0"/>
              <a:t> following representation for this:</a:t>
            </a:r>
            <a:br>
              <a:rPr lang="en-IN" dirty="0"/>
            </a:br>
            <a:r>
              <a:rPr lang="en-IN" dirty="0"/>
              <a:t>              </a:t>
            </a:r>
            <a:r>
              <a:rPr lang="en-IN" b="1" dirty="0"/>
              <a:t>¬∀ (x) [ student(x) → like(x, Mathematics) ∧ like(x, Science</a:t>
            </a:r>
            <a:r>
              <a:rPr lang="en-IN" b="1" dirty="0" smtClean="0"/>
              <a:t>)].</a:t>
            </a:r>
          </a:p>
          <a:p>
            <a:r>
              <a:rPr lang="en-IN" b="1" dirty="0"/>
              <a:t>5. Only one student failed in Mathematics.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In this question, the </a:t>
            </a:r>
            <a:r>
              <a:rPr lang="en-IN" dirty="0" smtClean="0"/>
              <a:t>predicates is  </a:t>
            </a:r>
            <a:r>
              <a:rPr lang="en-IN" b="1" dirty="0" smtClean="0"/>
              <a:t>failed(x</a:t>
            </a:r>
            <a:r>
              <a:rPr lang="en-IN" b="1" dirty="0"/>
              <a:t>, Mathematics</a:t>
            </a:r>
            <a:r>
              <a:rPr lang="en-IN" b="1" dirty="0" smtClean="0"/>
              <a:t>).  X=student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Since there is only one student who failed in Mathematics, so we will use following representation for this:</a:t>
            </a:r>
            <a:br>
              <a:rPr lang="en-IN" dirty="0"/>
            </a:br>
            <a:r>
              <a:rPr lang="en-IN" dirty="0"/>
              <a:t>       </a:t>
            </a:r>
            <a:endParaRPr lang="en-IN" dirty="0" smtClean="0"/>
          </a:p>
          <a:p>
            <a:r>
              <a:rPr lang="en-US" b="1" dirty="0" smtClean="0"/>
              <a:t> </a:t>
            </a:r>
            <a:r>
              <a:rPr lang="en-US" b="1" dirty="0"/>
              <a:t>∃x(student(x)</a:t>
            </a:r>
            <a:r>
              <a:rPr lang="en-US" b="1" dirty="0" smtClean="0"/>
              <a:t>∧ failed(</a:t>
            </a:r>
            <a:r>
              <a:rPr lang="en-US" b="1" dirty="0" err="1" smtClean="0"/>
              <a:t>x,Mathematics</a:t>
            </a:r>
            <a:r>
              <a:rPr lang="en-US" b="1" dirty="0" smtClean="0"/>
              <a:t>)  ∧ ∀</a:t>
            </a:r>
            <a:r>
              <a:rPr lang="en-US" b="1" dirty="0"/>
              <a:t>y[student(y)∧failed(y</a:t>
            </a:r>
            <a:r>
              <a:rPr lang="en-US" b="1" dirty="0" smtClean="0"/>
              <a:t>, Mathematics</a:t>
            </a:r>
            <a:r>
              <a:rPr lang="en-US" b="1" dirty="0"/>
              <a:t>)→(y=x</a:t>
            </a:r>
            <a:r>
              <a:rPr lang="en-US" b="1" dirty="0" smtClean="0"/>
              <a:t>)])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32" y="222738"/>
            <a:ext cx="7789985" cy="87923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77" y="1266095"/>
            <a:ext cx="7781192" cy="4473935"/>
          </a:xfrm>
        </p:spPr>
        <p:txBody>
          <a:bodyPr>
            <a:normAutofit fontScale="77500" lnSpcReduction="20000"/>
          </a:bodyPr>
          <a:lstStyle/>
          <a:p>
            <a:r>
              <a:rPr lang="en-IN" b="1" u="sng" dirty="0"/>
              <a:t>Free and Bound Variables:</a:t>
            </a:r>
          </a:p>
          <a:p>
            <a:r>
              <a:rPr lang="en-IN" dirty="0"/>
              <a:t>The quantifiers interact with variables which appear in a suitable way. There are two types of variables in First-order logic which are given below</a:t>
            </a:r>
            <a:r>
              <a:rPr lang="en-IN" dirty="0" smtClean="0"/>
              <a:t>:</a:t>
            </a:r>
          </a:p>
          <a:p>
            <a:r>
              <a:rPr lang="en-IN" b="1" dirty="0"/>
              <a:t>Free Variable:</a:t>
            </a:r>
            <a:r>
              <a:rPr lang="en-IN" dirty="0"/>
              <a:t> A variable is said to be a free variable in a formula if it occurs outside the scope of the </a:t>
            </a:r>
            <a:r>
              <a:rPr lang="en-IN" b="1" dirty="0"/>
              <a:t>quantifier</a:t>
            </a:r>
            <a:r>
              <a:rPr lang="en-IN" b="1" dirty="0" smtClean="0"/>
              <a:t>.</a:t>
            </a:r>
          </a:p>
          <a:p>
            <a:r>
              <a:rPr lang="en-IN" b="1" dirty="0"/>
              <a:t>Example: ∀x ∃(y)[P (x, y, z)], where z is a free variable.</a:t>
            </a:r>
            <a:endParaRPr lang="en-IN" dirty="0" smtClean="0"/>
          </a:p>
          <a:p>
            <a:r>
              <a:rPr lang="en-IN" b="1" dirty="0"/>
              <a:t>Bound Variable:</a:t>
            </a:r>
            <a:r>
              <a:rPr lang="en-IN" dirty="0"/>
              <a:t> A variable is said to be a bound variable in a formula if it occurs within the scope of the </a:t>
            </a:r>
            <a:r>
              <a:rPr lang="en-IN" b="1" dirty="0"/>
              <a:t>quantifier</a:t>
            </a:r>
            <a:r>
              <a:rPr lang="en-IN" b="1" dirty="0" smtClean="0"/>
              <a:t>.</a:t>
            </a:r>
          </a:p>
          <a:p>
            <a:r>
              <a:rPr lang="en-IN" b="1" dirty="0"/>
              <a:t>Example: ∀x [A (x) </a:t>
            </a:r>
            <a:r>
              <a:rPr lang="en-IN" b="1" dirty="0" smtClean="0"/>
              <a:t>] There </a:t>
            </a:r>
            <a:r>
              <a:rPr lang="en-IN" b="1" dirty="0"/>
              <a:t>x </a:t>
            </a:r>
            <a:r>
              <a:rPr lang="en-IN" b="1" dirty="0" smtClean="0"/>
              <a:t>is a  bound variable</a:t>
            </a:r>
          </a:p>
          <a:p>
            <a:pPr marL="0" indent="0">
              <a:buNone/>
            </a:pPr>
            <a:r>
              <a:rPr lang="en-IN" b="1" dirty="0" smtClean="0"/>
              <a:t>	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Resolution is a theorem proving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Resolution is a theorem proving technique that proceeds by building refutation proofs, i.e., proofs by contradictions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Resolution is used, if there are various statements are given, and we need to prove a conclusion of those statements.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/>
              <a:t>Steps </a:t>
            </a:r>
            <a:r>
              <a:rPr lang="en-US" sz="1800" dirty="0"/>
              <a:t>for Resolution:</a:t>
            </a:r>
          </a:p>
          <a:p>
            <a:pPr lvl="1"/>
            <a:r>
              <a:rPr lang="en-US" sz="2000" b="1" dirty="0"/>
              <a:t>Conversion of facts into first-order logic.</a:t>
            </a:r>
          </a:p>
          <a:p>
            <a:pPr lvl="1"/>
            <a:r>
              <a:rPr lang="en-US" sz="2000" b="1" dirty="0"/>
              <a:t>Convert FOL statements into CNF </a:t>
            </a:r>
            <a:r>
              <a:rPr lang="en-US" sz="2000" b="1" dirty="0" smtClean="0"/>
              <a:t>(Conjunctive </a:t>
            </a:r>
            <a:r>
              <a:rPr lang="en-US" sz="2000" b="1" dirty="0"/>
              <a:t>Normal </a:t>
            </a:r>
            <a:r>
              <a:rPr lang="en-US" sz="2000" b="1" dirty="0" smtClean="0"/>
              <a:t>Form)</a:t>
            </a:r>
            <a:endParaRPr lang="en-US" sz="2000" b="1" dirty="0"/>
          </a:p>
          <a:p>
            <a:pPr lvl="1"/>
            <a:r>
              <a:rPr lang="en-US" sz="2000" b="1" dirty="0"/>
              <a:t>Negate the statement which needs to prove (proof by contradiction)</a:t>
            </a:r>
          </a:p>
          <a:p>
            <a:pPr lvl="1"/>
            <a:r>
              <a:rPr lang="en-US" sz="2000" b="1" dirty="0"/>
              <a:t>Draw resolution </a:t>
            </a:r>
            <a:r>
              <a:rPr lang="en-US" sz="2000" b="1" dirty="0" smtClean="0"/>
              <a:t>graph. </a:t>
            </a:r>
          </a:p>
          <a:p>
            <a:pPr lvl="1"/>
            <a:r>
              <a:rPr lang="en-US" sz="2000" b="1" dirty="0" smtClean="0"/>
              <a:t>In null set is arrived statement is proved.</a:t>
            </a:r>
          </a:p>
          <a:p>
            <a:pPr lvl="1"/>
            <a:endParaRPr lang="en-US" sz="2000" dirty="0"/>
          </a:p>
          <a:p>
            <a:r>
              <a:rPr lang="en-US" sz="1800" dirty="0"/>
              <a:t>A </a:t>
            </a:r>
            <a:r>
              <a:rPr lang="en-US" sz="1800" b="1" dirty="0"/>
              <a:t>CNF</a:t>
            </a:r>
            <a:r>
              <a:rPr lang="en-US" sz="1800" dirty="0"/>
              <a:t> is a sentence represented as a conjunction (AND) of </a:t>
            </a:r>
            <a:r>
              <a:rPr lang="en-US" sz="1800" b="1" dirty="0"/>
              <a:t>clauses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A </a:t>
            </a:r>
            <a:r>
              <a:rPr lang="en-US" sz="1800" b="1" dirty="0"/>
              <a:t>clause</a:t>
            </a:r>
            <a:r>
              <a:rPr lang="en-US" sz="1800" dirty="0"/>
              <a:t> is a disjunction (OR) of literals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Example:</a:t>
            </a:r>
            <a:r>
              <a:rPr lang="en-US" sz="1800" dirty="0"/>
              <a:t> (P OR Q) AND (NOT P OR R) is in CNF.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Resolution graph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038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		Given Facts:</a:t>
            </a:r>
          </a:p>
          <a:p>
            <a:pPr>
              <a:buFont typeface="+mj-lt"/>
              <a:buAutoNum type="alphaLcParenR"/>
            </a:pPr>
            <a:r>
              <a:rPr lang="en-US" sz="1600" dirty="0"/>
              <a:t>Humidity is high or the sky is cloudy.</a:t>
            </a:r>
          </a:p>
          <a:p>
            <a:pPr>
              <a:buFont typeface="+mj-lt"/>
              <a:buAutoNum type="alphaLcParenR"/>
            </a:pPr>
            <a:r>
              <a:rPr lang="en-US" sz="1600" dirty="0"/>
              <a:t>If the sky is cloudy, then it will rain.</a:t>
            </a:r>
          </a:p>
          <a:p>
            <a:pPr>
              <a:buFont typeface="+mj-lt"/>
              <a:buAutoNum type="alphaLcParenR"/>
            </a:pPr>
            <a:r>
              <a:rPr lang="en-US" sz="1600" dirty="0"/>
              <a:t>If the humidity is high, then it is hot.</a:t>
            </a:r>
          </a:p>
          <a:p>
            <a:pPr>
              <a:buFont typeface="+mj-lt"/>
              <a:buAutoNum type="alphaLcParenR"/>
            </a:pPr>
            <a:r>
              <a:rPr lang="en-US" sz="1600" dirty="0"/>
              <a:t>It is not </a:t>
            </a:r>
            <a:r>
              <a:rPr lang="en-US" sz="1600" dirty="0" smtClean="0"/>
              <a:t>hot.</a:t>
            </a:r>
          </a:p>
          <a:p>
            <a:pPr marL="0" indent="0">
              <a:buNone/>
            </a:pPr>
            <a:r>
              <a:rPr lang="en-US" sz="1600" b="1" dirty="0" smtClean="0"/>
              <a:t>Prove It </a:t>
            </a:r>
            <a:r>
              <a:rPr lang="en-US" sz="1600" b="1" dirty="0"/>
              <a:t>will rain</a:t>
            </a:r>
            <a:r>
              <a:rPr lang="en-US" sz="1600" b="1" dirty="0" smtClean="0"/>
              <a:t>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Step </a:t>
            </a:r>
            <a:r>
              <a:rPr lang="en-US" sz="1600" b="1" dirty="0"/>
              <a:t>1. Conversion of  </a:t>
            </a:r>
            <a:r>
              <a:rPr lang="en-US" sz="1600" b="1" dirty="0" smtClean="0"/>
              <a:t>facts </a:t>
            </a:r>
            <a:r>
              <a:rPr lang="en-US" sz="1600" b="1" dirty="0"/>
              <a:t>into FOPL. </a:t>
            </a:r>
          </a:p>
          <a:p>
            <a:pPr marL="0" indent="0">
              <a:buNone/>
            </a:pPr>
            <a:r>
              <a:rPr lang="en-US" sz="1600" dirty="0" smtClean="0"/>
              <a:t>From a)Humidity </a:t>
            </a:r>
            <a:r>
              <a:rPr lang="en-US" sz="1600" dirty="0"/>
              <a:t>is high or the sky is cloudy.   	</a:t>
            </a:r>
          </a:p>
          <a:p>
            <a:pPr marL="0" indent="0">
              <a:buNone/>
            </a:pPr>
            <a:r>
              <a:rPr lang="en-US" sz="1600" dirty="0"/>
              <a:t>	Let P: Humidity is high </a:t>
            </a:r>
          </a:p>
          <a:p>
            <a:pPr marL="0" indent="0">
              <a:buNone/>
            </a:pPr>
            <a:r>
              <a:rPr lang="en-US" sz="1600" dirty="0"/>
              <a:t>	Let Q: Sky is cloudy </a:t>
            </a:r>
          </a:p>
          <a:p>
            <a:pPr marL="0" indent="0">
              <a:buNone/>
            </a:pPr>
            <a:r>
              <a:rPr lang="en-US" sz="1600" dirty="0"/>
              <a:t>	P ∨ Q</a:t>
            </a:r>
          </a:p>
          <a:p>
            <a:pPr marL="0" indent="0">
              <a:buNone/>
            </a:pPr>
            <a:r>
              <a:rPr lang="en-US" sz="1600" dirty="0" smtClean="0"/>
              <a:t>From </a:t>
            </a:r>
            <a:r>
              <a:rPr lang="en-US" sz="1600" dirty="0"/>
              <a:t>b)  R: It will rain (Q: Sky is cloudy already declared)</a:t>
            </a:r>
          </a:p>
          <a:p>
            <a:pPr marL="0" indent="0">
              <a:buNone/>
            </a:pPr>
            <a:r>
              <a:rPr lang="en-US" sz="1600" dirty="0"/>
              <a:t>	Q → 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148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From  c) If the humidity is high  (P) , then it is hot (S) </a:t>
            </a:r>
          </a:p>
          <a:p>
            <a:pPr marL="0" indent="0">
              <a:buNone/>
            </a:pPr>
            <a:r>
              <a:rPr lang="en-US" sz="2000" dirty="0"/>
              <a:t> 	P → S</a:t>
            </a:r>
          </a:p>
          <a:p>
            <a:pPr marL="0" indent="0">
              <a:buNone/>
            </a:pPr>
            <a:r>
              <a:rPr lang="en-US" sz="2000" dirty="0"/>
              <a:t>From d)  it is not hot </a:t>
            </a:r>
          </a:p>
          <a:p>
            <a:pPr marL="0" indent="0">
              <a:buNone/>
            </a:pPr>
            <a:r>
              <a:rPr lang="en-US" sz="1800" dirty="0"/>
              <a:t>	¬S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2: FOPL to CNF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Conversion: 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a) P ∨ Q remains the same.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b) Q → R becomes ¬Q ∨ R.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c) P → S becomes ¬P ∨ S.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d) ¬S remains the same.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93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2"/>
            <a:ext cx="8229600" cy="5745163"/>
          </a:xfrm>
        </p:spPr>
        <p:txBody>
          <a:bodyPr/>
          <a:lstStyle/>
          <a:p>
            <a:pPr marL="0" lvl="1" indent="0">
              <a:buNone/>
            </a:pPr>
            <a:r>
              <a:rPr lang="en-US" sz="2000" b="1" dirty="0" smtClean="0"/>
              <a:t>			Step 3.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smtClean="0"/>
              <a:t>Negate </a:t>
            </a:r>
            <a:r>
              <a:rPr lang="en-US" sz="2000" b="1" dirty="0"/>
              <a:t>the statement which needs to prove (proof by contradiction</a:t>
            </a:r>
            <a:r>
              <a:rPr lang="en-US" sz="2000" b="1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smtClean="0"/>
              <a:t>Statement to be proven is it will rain.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smtClean="0"/>
              <a:t>It will rain is R.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¬R)</a:t>
            </a:r>
          </a:p>
          <a:p>
            <a:pPr marL="0" lvl="1" indent="0">
              <a:buNone/>
            </a:pPr>
            <a:r>
              <a:rPr lang="en-US" sz="2000" dirty="0" smtClean="0"/>
              <a:t>			</a:t>
            </a:r>
            <a:r>
              <a:rPr lang="en-US" sz="2000" b="1" dirty="0" smtClean="0"/>
              <a:t>Step 4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000" b="1" dirty="0" smtClean="0"/>
              <a:t>Draw resolution tree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000" b="1" dirty="0" smtClean="0"/>
              <a:t>Starts with the negation of statement to be proven </a:t>
            </a:r>
            <a:r>
              <a:rPr lang="en-US" sz="2000" b="1" dirty="0"/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¬R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endParaRPr lang="en-US" sz="2000" b="1" dirty="0"/>
          </a:p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501277" y="3040232"/>
            <a:ext cx="3439389" cy="2491276"/>
            <a:chOff x="1670801" y="2914516"/>
            <a:chExt cx="3439388" cy="2491276"/>
          </a:xfrm>
        </p:grpSpPr>
        <p:sp>
          <p:nvSpPr>
            <p:cNvPr id="9" name="Rectangle 8"/>
            <p:cNvSpPr/>
            <p:nvPr/>
          </p:nvSpPr>
          <p:spPr>
            <a:xfrm>
              <a:off x="2955144" y="2914516"/>
              <a:ext cx="14911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¬Q ∨ R.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4114800" y="2919256"/>
              <a:ext cx="152400" cy="400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1670801" y="3228945"/>
              <a:ext cx="3439388" cy="2176847"/>
              <a:chOff x="1670801" y="3228945"/>
              <a:chExt cx="3439388" cy="2176847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905000" y="3657600"/>
                <a:ext cx="11430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670801" y="3274413"/>
                <a:ext cx="468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¬R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3047999" y="3274413"/>
                <a:ext cx="609601" cy="535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70801" y="3274413"/>
                <a:ext cx="468398" cy="3831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808693" y="3810001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¬Q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751255" y="3407125"/>
                <a:ext cx="780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 ∨ Q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>
                <a:off x="2955144" y="3733800"/>
                <a:ext cx="245256" cy="445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4191000" y="3330924"/>
                <a:ext cx="245256" cy="445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347622" y="3580215"/>
                <a:ext cx="538577" cy="337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254888" y="4195558"/>
                <a:ext cx="362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00701" y="3810001"/>
                <a:ext cx="14094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¬P ∨ S.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V="1">
                <a:off x="3751255" y="4043157"/>
                <a:ext cx="538577" cy="337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3371654" y="4119357"/>
                <a:ext cx="245256" cy="445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323630" y="3787289"/>
                <a:ext cx="245256" cy="445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4145440" y="3228945"/>
                <a:ext cx="8531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S.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883358" y="4600180"/>
                <a:ext cx="140948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en-US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184070" y="4235192"/>
                <a:ext cx="44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¬S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V="1">
                <a:off x="3657600" y="4419858"/>
                <a:ext cx="609600" cy="380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3421819" y="4590927"/>
                <a:ext cx="245256" cy="445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286405" y="4285870"/>
                <a:ext cx="245256" cy="445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124200" y="503646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{}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838200" y="5715001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Tree reached null state that so 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¬R is false which means R( </a:t>
            </a:r>
            <a:r>
              <a:rPr lang="en-US" b="1" dirty="0">
                <a:solidFill>
                  <a:prstClr val="black"/>
                </a:solidFill>
              </a:rPr>
              <a:t>It will rain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) is true.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5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a) If it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rains then,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ground will be wet.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b) If the ground is wet, the plants will grow.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c) The plants did not grow.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Prove: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did not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rain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(Note - negation of the negation is to be proved)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 Convert to FOPL:</a:t>
            </a:r>
            <a:endParaRPr lang="en-US" dirty="0"/>
          </a:p>
          <a:p>
            <a:r>
              <a:rPr lang="en-US" b="1" dirty="0"/>
              <a:t>P:</a:t>
            </a:r>
            <a:r>
              <a:rPr lang="en-US" dirty="0"/>
              <a:t> It rains</a:t>
            </a:r>
            <a:r>
              <a:rPr lang="en-US" dirty="0" smtClean="0"/>
              <a:t>., </a:t>
            </a:r>
            <a:r>
              <a:rPr lang="en-US" b="1" dirty="0" smtClean="0"/>
              <a:t>Q</a:t>
            </a:r>
            <a:r>
              <a:rPr lang="en-US" b="1" dirty="0"/>
              <a:t>:</a:t>
            </a:r>
            <a:r>
              <a:rPr lang="en-US" dirty="0"/>
              <a:t> The ground is wet</a:t>
            </a:r>
            <a:r>
              <a:rPr lang="en-US" dirty="0" smtClean="0"/>
              <a:t>., </a:t>
            </a:r>
            <a:r>
              <a:rPr lang="en-US" b="1" dirty="0" smtClean="0"/>
              <a:t>R</a:t>
            </a:r>
            <a:r>
              <a:rPr lang="en-US" b="1" dirty="0"/>
              <a:t>:</a:t>
            </a:r>
            <a:r>
              <a:rPr lang="en-US" dirty="0"/>
              <a:t> The plants will grow.</a:t>
            </a:r>
          </a:p>
          <a:p>
            <a:r>
              <a:rPr lang="en-US" b="1" dirty="0"/>
              <a:t>a) P → Q</a:t>
            </a:r>
            <a:endParaRPr lang="en-US" dirty="0"/>
          </a:p>
          <a:p>
            <a:r>
              <a:rPr lang="en-US" b="1" dirty="0"/>
              <a:t>b) Q → R</a:t>
            </a:r>
            <a:endParaRPr lang="en-US" dirty="0"/>
          </a:p>
          <a:p>
            <a:r>
              <a:rPr lang="en-US" b="1" dirty="0"/>
              <a:t>c) ¬R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2: Convert to CNF:</a:t>
            </a:r>
            <a:endParaRPr lang="en-US" dirty="0"/>
          </a:p>
          <a:p>
            <a:r>
              <a:rPr lang="en-US" b="1" dirty="0"/>
              <a:t>a) ¬P ∨ Q</a:t>
            </a:r>
            <a:endParaRPr lang="en-US" dirty="0"/>
          </a:p>
          <a:p>
            <a:r>
              <a:rPr lang="en-US" b="1" dirty="0"/>
              <a:t>b) ¬Q ∨ R</a:t>
            </a:r>
            <a:endParaRPr lang="en-US" dirty="0"/>
          </a:p>
          <a:p>
            <a:r>
              <a:rPr lang="en-US" b="1" dirty="0"/>
              <a:t>c) ¬R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CSP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CSP involves using constraint information to reduce the search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space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before or during the process of finding solutions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Key 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Inference Techniques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/>
              <a:t>	Node </a:t>
            </a:r>
            <a:r>
              <a:rPr lang="en-US" sz="2000" b="1" dirty="0"/>
              <a:t>Consistency</a:t>
            </a:r>
            <a:r>
              <a:rPr lang="en-US" sz="2000" dirty="0"/>
              <a:t>:</a:t>
            </a:r>
          </a:p>
          <a:p>
            <a:r>
              <a:rPr lang="en-US" sz="2000" dirty="0"/>
              <a:t>Each variable is checked individually to ensure that every value in its domain satisfies its unary constraints (constraints involving only one variable</a:t>
            </a:r>
            <a:r>
              <a:rPr lang="en-US" sz="2000" dirty="0" smtClean="0"/>
              <a:t>).</a:t>
            </a:r>
          </a:p>
          <a:p>
            <a:endParaRPr lang="en-US" sz="2000" dirty="0"/>
          </a:p>
          <a:p>
            <a:r>
              <a:rPr lang="en-US" sz="2000" dirty="0"/>
              <a:t>If a value doesn't satisfy the unary constraint, it is removed from the domain.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3: Negate the statement to be proven:</a:t>
            </a:r>
            <a:endParaRPr lang="en-US" dirty="0"/>
          </a:p>
          <a:p>
            <a:r>
              <a:rPr lang="en-US" dirty="0"/>
              <a:t>¬(¬P) = P</a:t>
            </a:r>
          </a:p>
          <a:p>
            <a:pPr marL="0" indent="0">
              <a:buNone/>
            </a:pPr>
            <a:r>
              <a:rPr lang="en-US" b="1" dirty="0" smtClean="0"/>
              <a:t>	Step </a:t>
            </a:r>
            <a:r>
              <a:rPr lang="en-US" b="1" dirty="0"/>
              <a:t>4: Draw resolution tree:</a:t>
            </a:r>
            <a:endParaRPr lang="en-US" dirty="0"/>
          </a:p>
          <a:p>
            <a:r>
              <a:rPr lang="en-US" dirty="0"/>
              <a:t>Resolve P with ¬P ∨ Q to get Q.</a:t>
            </a:r>
          </a:p>
          <a:p>
            <a:r>
              <a:rPr lang="en-US" dirty="0"/>
              <a:t>Resolve Q with ¬Q ∨ R to get R.</a:t>
            </a:r>
          </a:p>
          <a:p>
            <a:r>
              <a:rPr lang="en-US" dirty="0"/>
              <a:t>Resolve R with ¬R to get the empty clause ({}).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Unification is the process of finding a substitution that makes two expressions identical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Unification </a:t>
            </a:r>
            <a:r>
              <a:rPr lang="en-IN" sz="2400" dirty="0"/>
              <a:t>is a "</a:t>
            </a:r>
            <a:r>
              <a:rPr lang="en-IN" sz="2400" b="1" dirty="0"/>
              <a:t>pattern matching</a:t>
            </a:r>
            <a:r>
              <a:rPr lang="en-IN" sz="2400" dirty="0"/>
              <a:t>" procedure that takes two atomic </a:t>
            </a:r>
            <a:r>
              <a:rPr lang="en-IN" sz="2400" dirty="0" smtClean="0"/>
              <a:t>sentences  as input</a:t>
            </a:r>
            <a:r>
              <a:rPr lang="en-IN" sz="2400" dirty="0"/>
              <a:t>, and returns "failure" if they do not </a:t>
            </a:r>
            <a:r>
              <a:rPr lang="en-IN" sz="2400" dirty="0" smtClean="0"/>
              <a:t>match.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/>
              <a:t>Example:</a:t>
            </a:r>
            <a:r>
              <a:rPr lang="en-US" sz="2400" dirty="0"/>
              <a:t> </a:t>
            </a:r>
            <a:r>
              <a:rPr lang="en-US" sz="2400" b="1" dirty="0"/>
              <a:t>Expression 1: P(x, </a:t>
            </a:r>
            <a:r>
              <a:rPr lang="en-US" sz="2400" b="1" dirty="0" smtClean="0"/>
              <a:t>f(y)  </a:t>
            </a:r>
            <a:r>
              <a:rPr lang="en-US" sz="2000" b="1" dirty="0" smtClean="0"/>
              <a:t>Expression </a:t>
            </a:r>
            <a:r>
              <a:rPr lang="en-US" sz="2000" b="1" dirty="0"/>
              <a:t>2: P(a, f(g(y)))</a:t>
            </a:r>
          </a:p>
          <a:p>
            <a:r>
              <a:rPr lang="en-US" sz="2400" dirty="0"/>
              <a:t>Unification: [a/x, g(y)/y]</a:t>
            </a:r>
          </a:p>
          <a:p>
            <a:r>
              <a:rPr lang="en-US" sz="2400" dirty="0"/>
              <a:t>After substitution: P(a, f(g(y))) (both expressions are now identical)</a:t>
            </a:r>
          </a:p>
          <a:p>
            <a:r>
              <a:rPr lang="en-US" sz="2400" dirty="0"/>
              <a:t>a for x in the first </a:t>
            </a:r>
            <a:r>
              <a:rPr lang="en-US" sz="2400" dirty="0" smtClean="0"/>
              <a:t>expression g(y</a:t>
            </a:r>
            <a:r>
              <a:rPr lang="en-US" sz="2400" dirty="0"/>
              <a:t>) for y in the second expression.</a:t>
            </a:r>
          </a:p>
          <a:p>
            <a:r>
              <a:rPr lang="en-US" sz="2400" dirty="0"/>
              <a:t>This substitution results in both expressions becoming P(a, f(g(y))).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3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4" y="175849"/>
            <a:ext cx="7930662" cy="72683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Unification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8" y="1019908"/>
            <a:ext cx="7992208" cy="471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Condition for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unification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Predicate Symbol Must Be the Same: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predicate symbols of the two expressions must be identical. Expressions with different predicate symbols cannot be unified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Number of Arguments Must Be the Same: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Both expressions must have the same number of arguments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Unification Will Fail if There Are Two Similar Variables with the Same Expression: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3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KNOWLEDGE-BASED AGENTS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Knowledge-based agents</a:t>
            </a:r>
            <a:r>
              <a:rPr lang="en-US" sz="2400" dirty="0"/>
              <a:t> are artificial intelligence systems that use a knowledge base to reason and make decisions. </a:t>
            </a:r>
            <a:endParaRPr lang="en-US" sz="2400" dirty="0" smtClean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central component of a knowledge-based agent is its knowledge base,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KB.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knowledge has a set of sentences.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Each sentence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expressed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language called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knowledge representation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language (KRL)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represents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assertion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the world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operation to add new sentences to KB is generally know as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TELL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way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query what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known in KB is termed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ASK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845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Pseudo code to implements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basic knowledge-based agent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095875" y="1600202"/>
            <a:ext cx="4038600" cy="4525963"/>
          </a:xfrm>
        </p:spPr>
        <p:txBody>
          <a:bodyPr>
            <a:normAutofit lnSpcReduction="1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TELL(KB, MAKE-PERCEPT-SENTENCE(percept, t)):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Creates a sentence representing the current percept and the time.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Adds this sentence to the knowledge base.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action ← ASK(KB, MAKE-ACTION-QUERY(t)):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Creates a query to ask the knowledge base for an appropriate action based on the current time and stored knowledge.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Assigns the result of the query to the action variable.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TELL(KB, MAKE-ACTION-SENTENCE(action, 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Creates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 sentence representing the chosen action and the time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Adds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this sentence to the knowledge base KB.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152400" y="2362201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function KB-AGENT(percept</a:t>
            </a:r>
            <a:r>
              <a:rPr lang="en-US" i="1" dirty="0">
                <a:solidFill>
                  <a:srgbClr val="C00000"/>
                </a:solidFill>
              </a:rPr>
              <a:t>) returns an action</a:t>
            </a:r>
          </a:p>
          <a:p>
            <a:r>
              <a:rPr lang="en-US" i="1" dirty="0">
                <a:solidFill>
                  <a:srgbClr val="C00000"/>
                </a:solidFill>
              </a:rPr>
              <a:t>persistent: KB, a knowledge base</a:t>
            </a:r>
          </a:p>
          <a:p>
            <a:r>
              <a:rPr lang="en-US" i="1" dirty="0">
                <a:solidFill>
                  <a:srgbClr val="C00000"/>
                </a:solidFill>
              </a:rPr>
              <a:t>t, a counter, initially 0, indicating time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TELL(KB, MAKE-PERCEPT-SENTENCE(percept, t))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action ← ASK(KB, MAKE-ACTION-QUERY(t))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TELL(KB, MAKE-ACTION-SENTENCE(action, t))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t ← t + 1</a:t>
            </a:r>
          </a:p>
          <a:p>
            <a:r>
              <a:rPr lang="en-US" i="1" dirty="0">
                <a:solidFill>
                  <a:srgbClr val="C00000"/>
                </a:solidFill>
              </a:rPr>
              <a:t>return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68777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	Pseudo code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51650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4" y="175849"/>
            <a:ext cx="7930662" cy="72683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Forward and Backward Chaining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908"/>
            <a:ext cx="8382000" cy="5304692"/>
          </a:xfrm>
        </p:spPr>
        <p:txBody>
          <a:bodyPr>
            <a:normAutofit/>
          </a:bodyPr>
          <a:lstStyle/>
          <a:p>
            <a:r>
              <a:rPr lang="en-IN" b="1" dirty="0"/>
              <a:t>Forward </a:t>
            </a:r>
            <a:r>
              <a:rPr lang="en-IN" b="1" dirty="0" smtClean="0"/>
              <a:t>Chaining</a:t>
            </a:r>
          </a:p>
          <a:p>
            <a:r>
              <a:rPr lang="en-IN" dirty="0"/>
              <a:t>Forward chaining is </a:t>
            </a:r>
            <a:r>
              <a:rPr lang="en-IN" dirty="0" smtClean="0"/>
              <a:t>a method used to retrieve information from Knowledge Base using </a:t>
            </a:r>
            <a:r>
              <a:rPr lang="en-IN" dirty="0"/>
              <a:t>inference </a:t>
            </a:r>
            <a:r>
              <a:rPr lang="en-IN" dirty="0" smtClean="0"/>
              <a:t>principles. </a:t>
            </a:r>
          </a:p>
          <a:p>
            <a:r>
              <a:rPr lang="en-IN" dirty="0" smtClean="0"/>
              <a:t>Forward </a:t>
            </a:r>
            <a:r>
              <a:rPr lang="en-IN" dirty="0"/>
              <a:t>chaining is indeed referred to as forward deduction or forward reasoning</a:t>
            </a:r>
            <a:r>
              <a:rPr lang="en-IN" dirty="0" smtClean="0"/>
              <a:t>.</a:t>
            </a:r>
          </a:p>
          <a:p>
            <a:r>
              <a:rPr lang="en-IN" dirty="0"/>
              <a:t>Before deriving new information, the inference engine evaluates current data, derivations, and conditions in this sort of chaining</a:t>
            </a:r>
            <a:r>
              <a:rPr lang="en-IN" dirty="0" smtClean="0"/>
              <a:t>.</a:t>
            </a:r>
          </a:p>
          <a:p>
            <a:r>
              <a:rPr lang="en-IN" dirty="0"/>
              <a:t>The manipulation of information in the knowledge base results in the achievement of an objective (goal</a:t>
            </a:r>
            <a:r>
              <a:rPr lang="en-IN" dirty="0" smtClean="0"/>
              <a:t>).</a:t>
            </a:r>
          </a:p>
          <a:p>
            <a:r>
              <a:rPr lang="en-IN" dirty="0"/>
              <a:t>It is a bottom-up approach performed redundantly to reach the endpoint or goal (decision</a:t>
            </a:r>
            <a:r>
              <a:rPr lang="en-IN" dirty="0" smtClean="0"/>
              <a:t>).</a:t>
            </a:r>
          </a:p>
          <a:p>
            <a:r>
              <a:rPr lang="en-IN" dirty="0"/>
              <a:t>It begins with evaluating existing information, followed by the manipulation based on the knowledge base. </a:t>
            </a:r>
            <a:endParaRPr lang="en-IN" dirty="0" smtClean="0"/>
          </a:p>
          <a:p>
            <a:r>
              <a:rPr lang="en-IN" dirty="0"/>
              <a:t>The existing information can be as facts, derivations, and conditions. 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246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4" y="175849"/>
            <a:ext cx="7930662" cy="72683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Forward and Backward Chaining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81" y="1307428"/>
            <a:ext cx="5270944" cy="447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1854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4" y="175849"/>
            <a:ext cx="7930662" cy="72683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Forward </a:t>
            </a:r>
            <a:r>
              <a:rPr lang="en-IN" b="1" dirty="0" smtClean="0"/>
              <a:t>Chaining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8" y="1019908"/>
            <a:ext cx="8279422" cy="4712678"/>
          </a:xfrm>
        </p:spPr>
        <p:txBody>
          <a:bodyPr>
            <a:normAutofit/>
          </a:bodyPr>
          <a:lstStyle/>
          <a:p>
            <a:r>
              <a:rPr lang="en-IN" dirty="0"/>
              <a:t>Forward chaining may be employed for application planning, monitoring, management, and interpretation</a:t>
            </a:r>
            <a:r>
              <a:rPr lang="en-IN" dirty="0" smtClean="0"/>
              <a:t>.</a:t>
            </a:r>
          </a:p>
          <a:p>
            <a:r>
              <a:rPr lang="en-IN" b="1" dirty="0"/>
              <a:t>Properties of forward </a:t>
            </a:r>
            <a:r>
              <a:rPr lang="en-IN" b="1" dirty="0" smtClean="0"/>
              <a:t>chaining</a:t>
            </a:r>
          </a:p>
          <a:p>
            <a:r>
              <a:rPr lang="en-IN" dirty="0"/>
              <a:t>It follows a down-up strategy, going from bottom to top</a:t>
            </a:r>
            <a:r>
              <a:rPr lang="en-IN" dirty="0" smtClean="0"/>
              <a:t>.</a:t>
            </a:r>
          </a:p>
          <a:p>
            <a:r>
              <a:rPr lang="en-IN" b="1" dirty="0"/>
              <a:t>It is the process of reaching a decision based on known facts or information, beginning with the initial state and progressing to the target state</a:t>
            </a:r>
            <a:r>
              <a:rPr lang="en-IN" b="1" dirty="0" smtClean="0"/>
              <a:t>.</a:t>
            </a:r>
          </a:p>
          <a:p>
            <a:r>
              <a:rPr lang="en-IN" dirty="0"/>
              <a:t>The forward-chaining method is also known as </a:t>
            </a:r>
            <a:r>
              <a:rPr lang="en-IN" b="1" dirty="0"/>
              <a:t>data-driven</a:t>
            </a:r>
            <a:r>
              <a:rPr lang="en-IN" dirty="0"/>
              <a:t> because we achieve our objective by employing available data</a:t>
            </a:r>
            <a:r>
              <a:rPr lang="en-IN" dirty="0" smtClean="0"/>
              <a:t>.</a:t>
            </a:r>
          </a:p>
          <a:p>
            <a:r>
              <a:rPr lang="en-IN" dirty="0"/>
              <a:t>The forward-chaining method is widely used in expert systems such as </a:t>
            </a:r>
            <a:r>
              <a:rPr lang="en-IN" dirty="0" smtClean="0"/>
              <a:t>CLIPS (</a:t>
            </a:r>
            <a:r>
              <a:rPr lang="en-US" dirty="0" smtClean="0"/>
              <a:t>C </a:t>
            </a:r>
            <a:r>
              <a:rPr lang="en-US" dirty="0"/>
              <a:t>Language Integrated Production </a:t>
            </a:r>
            <a:r>
              <a:rPr lang="en-US" dirty="0" smtClean="0"/>
              <a:t>System)</a:t>
            </a:r>
            <a:r>
              <a:rPr lang="en-IN" dirty="0" smtClean="0"/>
              <a:t>,  business </a:t>
            </a:r>
            <a:r>
              <a:rPr lang="en-IN" dirty="0"/>
              <a:t>rule systems, and manufacturing rule systems</a:t>
            </a:r>
            <a:r>
              <a:rPr lang="en-IN" dirty="0" smtClean="0"/>
              <a:t>. </a:t>
            </a:r>
          </a:p>
          <a:p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815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4" y="175849"/>
            <a:ext cx="7930662" cy="72683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Forward and Backward Chaining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8" y="1019908"/>
            <a:ext cx="7992208" cy="4712678"/>
          </a:xfrm>
        </p:spPr>
        <p:txBody>
          <a:bodyPr>
            <a:normAutofit/>
          </a:bodyPr>
          <a:lstStyle/>
          <a:p>
            <a:r>
              <a:rPr lang="en-IN" b="1" dirty="0"/>
              <a:t>Advantages and Disadvantages of Forward </a:t>
            </a:r>
            <a:r>
              <a:rPr lang="en-IN" b="1" dirty="0" smtClean="0"/>
              <a:t>Chaining</a:t>
            </a:r>
          </a:p>
          <a:p>
            <a:r>
              <a:rPr lang="en-IN" b="1" dirty="0"/>
              <a:t>Advantages </a:t>
            </a:r>
          </a:p>
          <a:p>
            <a:r>
              <a:rPr lang="en-IN" dirty="0"/>
              <a:t>Suitable to draw multiple conclusions simultaneously </a:t>
            </a:r>
          </a:p>
          <a:p>
            <a:r>
              <a:rPr lang="en-IN" dirty="0"/>
              <a:t>Higher flexibility than backward chaining </a:t>
            </a:r>
          </a:p>
          <a:p>
            <a:r>
              <a:rPr lang="en-IN" dirty="0"/>
              <a:t>Reliable for conclusion </a:t>
            </a:r>
            <a:endParaRPr lang="en-IN" dirty="0" smtClean="0"/>
          </a:p>
          <a:p>
            <a:r>
              <a:rPr lang="en-IN" b="1" dirty="0"/>
              <a:t>Disadvantages </a:t>
            </a:r>
          </a:p>
          <a:p>
            <a:r>
              <a:rPr lang="en-IN" dirty="0"/>
              <a:t>Time-consuming due to data synchronization</a:t>
            </a:r>
          </a:p>
          <a:p>
            <a:r>
              <a:rPr lang="en-IN" dirty="0"/>
              <a:t>The fact explanation is unclear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917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4" y="175849"/>
            <a:ext cx="7930662" cy="72683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Forward and Backward Chaining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8" y="1019908"/>
            <a:ext cx="7992208" cy="4712678"/>
          </a:xfrm>
        </p:spPr>
        <p:txBody>
          <a:bodyPr>
            <a:normAutofit/>
          </a:bodyPr>
          <a:lstStyle/>
          <a:p>
            <a:r>
              <a:rPr lang="en-IN" b="1" dirty="0"/>
              <a:t>Backward Chaining</a:t>
            </a:r>
            <a:endParaRPr lang="en-IN" dirty="0" smtClean="0"/>
          </a:p>
          <a:p>
            <a:r>
              <a:rPr lang="en-IN" dirty="0" smtClean="0"/>
              <a:t>Is </a:t>
            </a:r>
            <a:r>
              <a:rPr lang="en-IN" dirty="0"/>
              <a:t>an inference engine reasoning method that begins with an imagined objective</a:t>
            </a:r>
            <a:r>
              <a:rPr lang="en-IN" dirty="0" smtClean="0"/>
              <a:t>.</a:t>
            </a:r>
          </a:p>
          <a:p>
            <a:r>
              <a:rPr lang="en-IN" dirty="0"/>
              <a:t>It </a:t>
            </a:r>
            <a:r>
              <a:rPr lang="en-IN" b="1" dirty="0"/>
              <a:t>employs backtracking </a:t>
            </a:r>
            <a:r>
              <a:rPr lang="en-IN" dirty="0"/>
              <a:t>to discover the most optimum method for dispute resolution or to achieve the target </a:t>
            </a:r>
            <a:r>
              <a:rPr lang="en-IN" dirty="0" smtClean="0"/>
              <a:t>state.</a:t>
            </a:r>
          </a:p>
          <a:p>
            <a:r>
              <a:rPr lang="en-IN" dirty="0" smtClean="0"/>
              <a:t>The </a:t>
            </a:r>
            <a:r>
              <a:rPr lang="en-IN" dirty="0"/>
              <a:t>top-down approach involves using decisions or</a:t>
            </a:r>
            <a:r>
              <a:rPr lang="en-IN" b="1" dirty="0"/>
              <a:t> goals to reach the facts. </a:t>
            </a:r>
            <a:endParaRPr lang="en-IN" b="1" dirty="0" smtClean="0"/>
          </a:p>
          <a:p>
            <a:r>
              <a:rPr lang="en-IN" dirty="0"/>
              <a:t>The backward chaining is the backtracking process of finding usage in diagnostics, debugging and prescription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5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Example- </a:t>
            </a:r>
            <a:r>
              <a:rPr lang="en-US" b="1" dirty="0"/>
              <a:t>Node Consistency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Domain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{1, 2, 3, 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Domain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{3, 4, 5, 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Unary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Constraints:𝐴≤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 , B&gt;4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Applying node </a:t>
            </a:r>
            <a:r>
              <a:rPr lang="en-US" sz="2000" b="1" dirty="0"/>
              <a:t>Consistency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/>
              <a:t>Updated </a:t>
            </a:r>
            <a:r>
              <a:rPr lang="en-US" b="1" dirty="0"/>
              <a:t>domain of </a:t>
            </a:r>
            <a:r>
              <a:rPr lang="en-US" b="1" dirty="0" smtClean="0"/>
              <a:t>A</a:t>
            </a:r>
            <a:r>
              <a:rPr lang="en-US" dirty="0"/>
              <a:t>: {1, 2, 3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Updated domain of </a:t>
            </a:r>
            <a:r>
              <a:rPr lang="en-US" b="1" dirty="0" smtClean="0"/>
              <a:t>B</a:t>
            </a:r>
            <a:r>
              <a:rPr lang="en-US" dirty="0"/>
              <a:t>: {5, 6}</a:t>
            </a:r>
          </a:p>
        </p:txBody>
      </p:sp>
    </p:spTree>
    <p:extLst>
      <p:ext uri="{BB962C8B-B14F-4D97-AF65-F5344CB8AC3E}">
        <p14:creationId xmlns:p14="http://schemas.microsoft.com/office/powerpoint/2010/main" val="14873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4" y="175849"/>
            <a:ext cx="7930662" cy="726831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Backward </a:t>
            </a:r>
            <a:r>
              <a:rPr lang="en-IN" b="1" dirty="0"/>
              <a:t>Chaining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4950070" cy="420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9091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4" y="175849"/>
            <a:ext cx="7930662" cy="726831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Backward </a:t>
            </a:r>
            <a:r>
              <a:rPr lang="en-IN" b="1" dirty="0"/>
              <a:t>Chaining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8" y="1019908"/>
            <a:ext cx="7992208" cy="4712678"/>
          </a:xfrm>
        </p:spPr>
        <p:txBody>
          <a:bodyPr>
            <a:normAutofit/>
          </a:bodyPr>
          <a:lstStyle/>
          <a:p>
            <a:r>
              <a:rPr lang="en-IN" b="1" dirty="0"/>
              <a:t>Properties of backward </a:t>
            </a:r>
            <a:r>
              <a:rPr lang="en-IN" b="1" dirty="0" smtClean="0"/>
              <a:t>chaining</a:t>
            </a:r>
          </a:p>
          <a:p>
            <a:r>
              <a:rPr lang="en-IN" dirty="0"/>
              <a:t>It is referred to as a top-down strategy</a:t>
            </a:r>
            <a:r>
              <a:rPr lang="en-IN" dirty="0" smtClean="0"/>
              <a:t>.</a:t>
            </a:r>
          </a:p>
          <a:p>
            <a:r>
              <a:rPr lang="en-IN" dirty="0" smtClean="0"/>
              <a:t>Backward </a:t>
            </a:r>
            <a:r>
              <a:rPr lang="en-IN" dirty="0"/>
              <a:t>chaining divides the objective into sub-goals to demonstrate the truth of the facts</a:t>
            </a:r>
            <a:r>
              <a:rPr lang="en-IN" dirty="0" smtClean="0"/>
              <a:t>.</a:t>
            </a:r>
          </a:p>
          <a:p>
            <a:r>
              <a:rPr lang="en-IN" dirty="0"/>
              <a:t>A goal-driven strategy is used because a list of objectives determines which rules are chosen and used</a:t>
            </a:r>
            <a:r>
              <a:rPr lang="en-IN" dirty="0" smtClean="0"/>
              <a:t>.</a:t>
            </a:r>
          </a:p>
          <a:p>
            <a:r>
              <a:rPr lang="en-IN" dirty="0"/>
              <a:t>The backward-chaining method is used in game theory, automatic theorem-proving techniques, inference engines, prove assistants and other artificial intelligence uses</a:t>
            </a:r>
            <a:r>
              <a:rPr lang="en-IN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224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4" y="175849"/>
            <a:ext cx="7930662" cy="72683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Forward and Backward Chaining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8" y="1019908"/>
            <a:ext cx="7992208" cy="4712678"/>
          </a:xfrm>
        </p:spPr>
        <p:txBody>
          <a:bodyPr>
            <a:normAutofit/>
          </a:bodyPr>
          <a:lstStyle/>
          <a:p>
            <a:r>
              <a:rPr lang="en-IN" b="1" dirty="0" smtClean="0"/>
              <a:t>Advantages</a:t>
            </a:r>
          </a:p>
          <a:p>
            <a:r>
              <a:rPr lang="en-IN" dirty="0" smtClean="0"/>
              <a:t>Because </a:t>
            </a:r>
            <a:r>
              <a:rPr lang="en-IN" dirty="0"/>
              <a:t>it is concentrated on a </a:t>
            </a:r>
            <a:r>
              <a:rPr lang="en-IN" b="1" dirty="0"/>
              <a:t>specific objective</a:t>
            </a:r>
            <a:r>
              <a:rPr lang="en-IN" dirty="0"/>
              <a:t>, it only employs parts of the knowledge base that are pertinent to the hypothesis</a:t>
            </a:r>
            <a:r>
              <a:rPr lang="en-IN" dirty="0" smtClean="0"/>
              <a:t>.</a:t>
            </a:r>
          </a:p>
          <a:p>
            <a:r>
              <a:rPr lang="en-IN" dirty="0"/>
              <a:t>The problem typically begins by developing a hypothesis and afterward determining whether or not it can be proven.</a:t>
            </a:r>
          </a:p>
          <a:p>
            <a:r>
              <a:rPr lang="en-IN" dirty="0" smtClean="0"/>
              <a:t>It </a:t>
            </a:r>
            <a:r>
              <a:rPr lang="en-IN" dirty="0"/>
              <a:t>is appropriate for issues requiring an expert system for diagnosis, prescribing, and troubleshooting</a:t>
            </a:r>
            <a:r>
              <a:rPr lang="en-IN" dirty="0" smtClean="0"/>
              <a:t>.</a:t>
            </a:r>
          </a:p>
          <a:p>
            <a:r>
              <a:rPr lang="en-IN" dirty="0"/>
              <a:t>Backward chaining is a </a:t>
            </a:r>
            <a:r>
              <a:rPr lang="en-IN" b="1" dirty="0"/>
              <a:t>faster</a:t>
            </a:r>
            <a:r>
              <a:rPr lang="en-IN" dirty="0"/>
              <a:t> procedure because it only analyses and verifies the necessary rules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Disadvantages</a:t>
            </a:r>
          </a:p>
          <a:p>
            <a:r>
              <a:rPr lang="en-IN" dirty="0" smtClean="0"/>
              <a:t>Backward </a:t>
            </a:r>
            <a:r>
              <a:rPr lang="en-IN" dirty="0"/>
              <a:t>chaining can be difficult to execute at times.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337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304800"/>
            <a:ext cx="82296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Example- Forward Chaining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Goal: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Determine if it's a good day for a picnic.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Knowledge Base Rules: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sunny,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is a good day for a picnic.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temperature is above 25 degrees Celsius,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is sunny.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Forward Chaining Process: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Initial Facts: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temperature is 30 degrees Celsius.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Rule Matching: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Rule 2 matches the initial fact.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Rule Application: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Rule 2 is applied, and the new fact "It is sunny" is added to the knowledge base.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Rule Matching: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Rule 1 now matches the facts "It is sunny"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Application: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Rule 1 is applied, and the conclusion "It is a good day for a picnic" is derived.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787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597932"/>
            <a:ext cx="8915400" cy="60314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Goal: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Determine if a student is eligible for a scholarship.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Knowledge Base Rules: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 student has a GPA of 3.5 or higher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has volunteered for 20 hours or more,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the student is eligible for a scholarship.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 student has won a national-level competition,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the student is eligible for a scholarship.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	Backward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Chaining Process: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Goal: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Student is eligible for a scholarship.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Rule Matching: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The system finds rules 1 and 2 whose conclusion matches the goal.</a:t>
            </a:r>
          </a:p>
          <a:p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Subgoal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Generation: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Rule 1: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Subgoals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2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Student has a GPA of 3.5 or higher.</a:t>
            </a:r>
          </a:p>
          <a:p>
            <a:pPr lvl="2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Student has volunteered for 20 hours or more.</a:t>
            </a:r>
          </a:p>
          <a:p>
            <a:pPr lvl="1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Rule 2: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Subgoal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2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Student has won a national-level competition.</a:t>
            </a:r>
          </a:p>
          <a:p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Subgoal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Checking: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The system checks if these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subgoals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are true or can be derived from other rules.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Solution Path: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If any of 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subgoals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are true, the system can conclude that the student is eligible for a scholarship.</a:t>
            </a:r>
          </a:p>
          <a:p>
            <a:pPr marL="0" indent="0"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228600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Backward Chaining</a:t>
            </a:r>
          </a:p>
        </p:txBody>
      </p:sp>
    </p:spTree>
    <p:extLst>
      <p:ext uri="{BB962C8B-B14F-4D97-AF65-F5344CB8AC3E}">
        <p14:creationId xmlns:p14="http://schemas.microsoft.com/office/powerpoint/2010/main" val="381763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</a:t>
            </a:r>
            <a:r>
              <a:rPr lang="en-US" b="1" dirty="0"/>
              <a:t> Node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1828800"/>
            <a:ext cx="4040188" cy="395128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Applying node consistency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1: The row already contains 3, 8, and 6. These values can be eliminated from the domain of the top-left cell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1: The value 5 is already filled in this column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3x3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Subgrid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top-left 3x3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subgrid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contains 3 and 6. These values can also be eliminated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applying node consistency, the domain of the top-left cell is reduced to {1, 2, 4, 7, 9}.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828800"/>
            <a:ext cx="332807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974862" y="1482930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Sudoku puzzle:</a:t>
            </a:r>
          </a:p>
        </p:txBody>
      </p:sp>
    </p:spTree>
    <p:extLst>
      <p:ext uri="{BB962C8B-B14F-4D97-AF65-F5344CB8AC3E}">
        <p14:creationId xmlns:p14="http://schemas.microsoft.com/office/powerpoint/2010/main" val="41095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Arc Consistency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676402"/>
            <a:ext cx="8229600" cy="4525963"/>
          </a:xfrm>
        </p:spPr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/>
              <a:t>variable </a:t>
            </a:r>
            <a:r>
              <a:rPr lang="en-US" sz="2000" dirty="0" smtClean="0"/>
              <a:t>X </a:t>
            </a:r>
            <a:r>
              <a:rPr lang="en-US" sz="2000" dirty="0"/>
              <a:t>is </a:t>
            </a:r>
            <a:r>
              <a:rPr lang="en-US" sz="2000" b="1" dirty="0"/>
              <a:t>arc-consistent</a:t>
            </a:r>
            <a:r>
              <a:rPr lang="en-US" sz="2000" dirty="0"/>
              <a:t> with another variable </a:t>
            </a:r>
            <a:r>
              <a:rPr lang="en-US" sz="2000" dirty="0" smtClean="0"/>
              <a:t>Y </a:t>
            </a:r>
            <a:r>
              <a:rPr lang="en-US" sz="2000" dirty="0"/>
              <a:t>if for every value in the domain of </a:t>
            </a:r>
            <a:r>
              <a:rPr lang="en-US" sz="2000" dirty="0" smtClean="0"/>
              <a:t>X</a:t>
            </a:r>
            <a:r>
              <a:rPr lang="en-US" sz="2000" dirty="0"/>
              <a:t>, there is a corresponding value in the domain of </a:t>
            </a:r>
            <a:r>
              <a:rPr lang="en-US" sz="2000" dirty="0" smtClean="0"/>
              <a:t>Y </a:t>
            </a:r>
            <a:r>
              <a:rPr lang="en-US" sz="2000" dirty="0"/>
              <a:t>that satisfies their binary constraint</a:t>
            </a:r>
            <a:r>
              <a:rPr lang="en-US" sz="2000" dirty="0" smtClean="0"/>
              <a:t>.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8630</TotalTime>
  <Words>3977</Words>
  <Application>Microsoft Office PowerPoint</Application>
  <PresentationFormat>On-screen Show (4:3)</PresentationFormat>
  <Paragraphs>667</Paragraphs>
  <Slides>74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1_Parcel</vt:lpstr>
      <vt:lpstr>Office Theme</vt:lpstr>
      <vt:lpstr>Constraint Satisfaction Problems</vt:lpstr>
      <vt:lpstr>In CSP is solved when each variable has a value that satisfies all the constraints on the variable.</vt:lpstr>
      <vt:lpstr>Example: Map-Coloring</vt:lpstr>
      <vt:lpstr>Constraint graph</vt:lpstr>
      <vt:lpstr>Varieties of CSPs</vt:lpstr>
      <vt:lpstr>Inference in CSP</vt:lpstr>
      <vt:lpstr>Example- Node Consistency:  </vt:lpstr>
      <vt:lpstr>Example - Node Consistency</vt:lpstr>
      <vt:lpstr>Arc Consistency: </vt:lpstr>
      <vt:lpstr>Example</vt:lpstr>
      <vt:lpstr>PowerPoint Presentation</vt:lpstr>
      <vt:lpstr>Check arc consistent or not?</vt:lpstr>
      <vt:lpstr>Path Consistency: </vt:lpstr>
      <vt:lpstr>PowerPoint Presentation</vt:lpstr>
      <vt:lpstr>Backtracking Search for CSPs</vt:lpstr>
      <vt:lpstr>Algorithm: Backtracking Search </vt:lpstr>
      <vt:lpstr>PowerPoint Presentation</vt:lpstr>
      <vt:lpstr>Backtracking Search</vt:lpstr>
      <vt:lpstr>Backtracking Search</vt:lpstr>
      <vt:lpstr>Backtracking Search</vt:lpstr>
      <vt:lpstr>Backtracking Search</vt:lpstr>
      <vt:lpstr>Propositional logic in Artificial intelligence </vt:lpstr>
      <vt:lpstr>PowerPoint Presentation</vt:lpstr>
      <vt:lpstr>PowerPoint Presentation</vt:lpstr>
      <vt:lpstr>PowerPoint Presentation</vt:lpstr>
      <vt:lpstr>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 conditional truth table-(if and only if)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first-order logic</vt:lpstr>
      <vt:lpstr>First-Order logic: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examples </vt:lpstr>
      <vt:lpstr>PowerPoint Presentation</vt:lpstr>
      <vt:lpstr>PowerPoint Presentation</vt:lpstr>
      <vt:lpstr>Resolution is a theorem proving technique</vt:lpstr>
      <vt:lpstr>Resolution graph</vt:lpstr>
      <vt:lpstr>PowerPoint Presentation</vt:lpstr>
      <vt:lpstr>Problem 2 </vt:lpstr>
      <vt:lpstr>PowerPoint Presentation</vt:lpstr>
      <vt:lpstr>PowerPoint Presentation</vt:lpstr>
      <vt:lpstr>PowerPoint Presentation</vt:lpstr>
      <vt:lpstr>Unification</vt:lpstr>
      <vt:lpstr>Unification </vt:lpstr>
      <vt:lpstr>KNOWLEDGE-BASED AGENTS  </vt:lpstr>
      <vt:lpstr>Pseudo code to implements a basic knowledge-based agent</vt:lpstr>
      <vt:lpstr>Forward and Backward Chaining </vt:lpstr>
      <vt:lpstr>Forward and Backward Chaining </vt:lpstr>
      <vt:lpstr>Forward Chaining </vt:lpstr>
      <vt:lpstr>Forward and Backward Chaining </vt:lpstr>
      <vt:lpstr>Forward and Backward Chaining </vt:lpstr>
      <vt:lpstr>Backward Chaining </vt:lpstr>
      <vt:lpstr>Backward Chaining </vt:lpstr>
      <vt:lpstr>Forward and Backward Chaining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creator>Dr.Abhishek sadasivan</dc:creator>
  <cp:lastModifiedBy>Windows User</cp:lastModifiedBy>
  <cp:revision>80</cp:revision>
  <dcterms:created xsi:type="dcterms:W3CDTF">2006-08-16T00:00:00Z</dcterms:created>
  <dcterms:modified xsi:type="dcterms:W3CDTF">2024-10-29T04:15:51Z</dcterms:modified>
</cp:coreProperties>
</file>