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5a558aa86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5a558aa8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6ab2da2e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6ab2da2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6ab2da2e7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6ab2da2e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6ab2da2e7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ab2da2e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6ab2da2e7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6ab2da2e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6ab2da2e7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6ab2da2e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6ab2da2e7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6ab2da2e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6ab2da2e7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6ab2da2e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6ab2da2e7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6ab2da2e7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908e5db5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908e5db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908e5db5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908e5db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908e5db5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908e5db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739b90d3d_4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739b90d3d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739b90d3d_4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739b90d3d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739b90d3d_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739b90d3d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739b90d3d_4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739b90d3d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739b90d3d_4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739b90d3d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739b90d3d_4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739b90d3d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739b90d3d_4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739b90d3d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739b90d3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739b90d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739b90d3d_4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739b90d3d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739b90d3d_4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739b90d3d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5a558aa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55a558aa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ab2da2e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56ab2da2e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link.springer.com/article/10.1057/dddmp.2014.7" TargetMode="External"/><Relationship Id="rId4" Type="http://schemas.openxmlformats.org/officeDocument/2006/relationships/hyperlink" Target="https://www.beaconzone.co.uk/machinelearning" TargetMode="External"/><Relationship Id="rId5" Type="http://schemas.openxmlformats.org/officeDocument/2006/relationships/hyperlink" Target="https://github.com/AltBeacon/android-beacon-libra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pdfs.semanticscholar.org/8383/676dc6961003776e363494b0be01520a6f1e.pdf" TargetMode="External"/><Relationship Id="rId4" Type="http://schemas.openxmlformats.org/officeDocument/2006/relationships/hyperlink" Target="https://ieeexplore.ieee.org/abstract/document/8247464" TargetMode="External"/><Relationship Id="rId5" Type="http://schemas.openxmlformats.org/officeDocument/2006/relationships/hyperlink" Target="https://www.hindawi.com/journals/misy/2016/2083094/abs/" TargetMode="External"/><Relationship Id="rId6" Type="http://schemas.openxmlformats.org/officeDocument/2006/relationships/hyperlink" Target="https://link.springer.com/chapter/10.1007/978-3-319-47217-1_2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altbeacon.github.io/android-beacon-library/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1" lang="en-US" u="sng"/>
              <a:t>Driving sales via Proximity Beacons</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BY:     SHREYA BHARGAVA</a:t>
            </a:r>
            <a:endParaRPr/>
          </a:p>
          <a:p>
            <a:pPr indent="0" lvl="0" marL="0" rtl="0" algn="ctr">
              <a:lnSpc>
                <a:spcPct val="90000"/>
              </a:lnSpc>
              <a:spcBef>
                <a:spcPts val="1000"/>
              </a:spcBef>
              <a:spcAft>
                <a:spcPts val="0"/>
              </a:spcAft>
              <a:buClr>
                <a:schemeClr val="dk1"/>
              </a:buClr>
              <a:buSzPts val="2400"/>
              <a:buNone/>
            </a:pPr>
            <a:r>
              <a:rPr lang="en-US"/>
              <a:t>MOHAMMAD UMAIR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1524000" y="1122363"/>
            <a:ext cx="9144000" cy="909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Related articles:</a:t>
            </a:r>
            <a:endParaRPr/>
          </a:p>
        </p:txBody>
      </p:sp>
      <p:sp>
        <p:nvSpPr>
          <p:cNvPr id="142" name="Google Shape;142;p22"/>
          <p:cNvSpPr txBox="1"/>
          <p:nvPr>
            <p:ph idx="1" type="subTitle"/>
          </p:nvPr>
        </p:nvSpPr>
        <p:spPr>
          <a:xfrm flipH="1" rot="10800000">
            <a:off x="1524000" y="7194300"/>
            <a:ext cx="9144000" cy="42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
        <p:nvSpPr>
          <p:cNvPr id="143" name="Google Shape;143;p22"/>
          <p:cNvSpPr txBox="1"/>
          <p:nvPr/>
        </p:nvSpPr>
        <p:spPr>
          <a:xfrm>
            <a:off x="832625" y="2247200"/>
            <a:ext cx="10815300" cy="4064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30000"/>
              </a:lnSpc>
              <a:spcBef>
                <a:spcPts val="0"/>
              </a:spcBef>
              <a:spcAft>
                <a:spcPts val="0"/>
              </a:spcAft>
              <a:buClr>
                <a:srgbClr val="000000"/>
              </a:buClr>
              <a:buSzPts val="1400"/>
              <a:buFont typeface="Calibri"/>
              <a:buChar char="●"/>
            </a:pPr>
            <a:r>
              <a:rPr b="0" i="0" lang="en-US" sz="2300" u="none" cap="none" strike="noStrike">
                <a:solidFill>
                  <a:srgbClr val="333333"/>
                </a:solidFill>
                <a:latin typeface="Georgia"/>
                <a:ea typeface="Georgia"/>
                <a:cs typeface="Georgia"/>
                <a:sym typeface="Georgia"/>
              </a:rPr>
              <a:t>Apple iBeacon technology briefing - </a:t>
            </a:r>
            <a:r>
              <a:rPr b="0" i="0" lang="en-US" sz="1800" u="sng" cap="none" strike="noStrike">
                <a:solidFill>
                  <a:schemeClr val="hlink"/>
                </a:solidFill>
                <a:latin typeface="Georgia"/>
                <a:ea typeface="Georgia"/>
                <a:cs typeface="Georgia"/>
                <a:sym typeface="Georgia"/>
                <a:hlinkClick r:id="rId3"/>
              </a:rPr>
              <a:t>https://link.springer.com/article/10.1057/dddmp.2014.7</a:t>
            </a:r>
            <a:endParaRPr b="0" i="0" sz="1800" u="none" cap="none" strike="noStrike">
              <a:solidFill>
                <a:srgbClr val="333333"/>
              </a:solidFill>
              <a:latin typeface="Georgia"/>
              <a:ea typeface="Georgia"/>
              <a:cs typeface="Georgia"/>
              <a:sym typeface="Georgia"/>
            </a:endParaRPr>
          </a:p>
          <a:p>
            <a:pPr indent="-317500" lvl="0" marL="457200" marR="0" rtl="0" algn="l">
              <a:lnSpc>
                <a:spcPct val="110000"/>
              </a:lnSpc>
              <a:spcBef>
                <a:spcPts val="0"/>
              </a:spcBef>
              <a:spcAft>
                <a:spcPts val="0"/>
              </a:spcAft>
              <a:buClr>
                <a:srgbClr val="000000"/>
              </a:buClr>
              <a:buSzPts val="1400"/>
              <a:buFont typeface="Calibri"/>
              <a:buChar char="●"/>
            </a:pPr>
            <a:r>
              <a:rPr b="0" i="0" lang="en-US" sz="2300" u="none" cap="none" strike="noStrike">
                <a:solidFill>
                  <a:srgbClr val="333333"/>
                </a:solidFill>
                <a:latin typeface="Georgia"/>
                <a:ea typeface="Georgia"/>
                <a:cs typeface="Georgia"/>
                <a:sym typeface="Georgia"/>
              </a:rPr>
              <a:t>AI Machine Learning with Beacons</a:t>
            </a:r>
            <a:r>
              <a:rPr b="0" i="0" lang="en-US" sz="2500" u="none" cap="none" strike="noStrike">
                <a:solidFill>
                  <a:srgbClr val="444444"/>
                </a:solidFill>
                <a:latin typeface="Arial"/>
                <a:ea typeface="Arial"/>
                <a:cs typeface="Arial"/>
                <a:sym typeface="Arial"/>
              </a:rPr>
              <a:t> - </a:t>
            </a:r>
            <a:r>
              <a:rPr b="0" i="0" lang="en-US" sz="1800" u="sng" cap="none" strike="noStrike">
                <a:solidFill>
                  <a:schemeClr val="hlink"/>
                </a:solidFill>
                <a:latin typeface="Arial"/>
                <a:ea typeface="Arial"/>
                <a:cs typeface="Arial"/>
                <a:sym typeface="Arial"/>
                <a:hlinkClick r:id="rId4"/>
              </a:rPr>
              <a:t>https://www.beaconzone.co.uk/machinelearning</a:t>
            </a:r>
            <a:endParaRPr sz="1800">
              <a:latin typeface="Calibri"/>
              <a:ea typeface="Calibri"/>
              <a:cs typeface="Calibri"/>
              <a:sym typeface="Calibri"/>
            </a:endParaRPr>
          </a:p>
          <a:p>
            <a:pPr indent="-342900" lvl="0" marL="457200" marR="0" rtl="0" algn="l">
              <a:lnSpc>
                <a:spcPct val="110000"/>
              </a:lnSpc>
              <a:spcBef>
                <a:spcPts val="0"/>
              </a:spcBef>
              <a:spcAft>
                <a:spcPts val="0"/>
              </a:spcAft>
              <a:buSzPts val="1800"/>
              <a:buFont typeface="Calibri"/>
              <a:buChar char="●"/>
            </a:pPr>
            <a:r>
              <a:rPr lang="en-US" sz="2300">
                <a:solidFill>
                  <a:srgbClr val="333333"/>
                </a:solidFill>
                <a:latin typeface="Georgia"/>
                <a:ea typeface="Georgia"/>
                <a:cs typeface="Georgia"/>
                <a:sym typeface="Georgia"/>
              </a:rPr>
              <a:t>Android AltBeacon Library - </a:t>
            </a:r>
            <a:r>
              <a:rPr lang="en-US" sz="1800" u="sng">
                <a:solidFill>
                  <a:schemeClr val="hlink"/>
                </a:solidFill>
                <a:hlinkClick r:id="rId5"/>
              </a:rPr>
              <a:t>https://github.com/AltBeacon/android-beacon-library</a:t>
            </a:r>
            <a:endParaRPr sz="2300">
              <a:solidFill>
                <a:srgbClr val="333333"/>
              </a:solidFill>
              <a:latin typeface="Georgia"/>
              <a:ea typeface="Georgia"/>
              <a:cs typeface="Georgia"/>
              <a:sym typeface="Georgia"/>
            </a:endParaRPr>
          </a:p>
          <a:p>
            <a:pPr indent="0" lvl="0" marL="457200" marR="0" rtl="0" algn="l">
              <a:lnSpc>
                <a:spcPct val="110000"/>
              </a:lnSpc>
              <a:spcBef>
                <a:spcPts val="1500"/>
              </a:spcBef>
              <a:spcAft>
                <a:spcPts val="130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Impact of AI in our project</a:t>
            </a:r>
            <a:endParaRPr/>
          </a:p>
        </p:txBody>
      </p:sp>
      <p:sp>
        <p:nvSpPr>
          <p:cNvPr id="149" name="Google Shape;149;p23"/>
          <p:cNvSpPr txBox="1"/>
          <p:nvPr>
            <p:ph idx="1" type="body"/>
          </p:nvPr>
        </p:nvSpPr>
        <p:spPr>
          <a:xfrm>
            <a:off x="838200" y="1862900"/>
            <a:ext cx="10515600" cy="4752900"/>
          </a:xfrm>
          <a:prstGeom prst="rect">
            <a:avLst/>
          </a:prstGeom>
          <a:noFill/>
          <a:ln>
            <a:noFill/>
          </a:ln>
        </p:spPr>
        <p:txBody>
          <a:bodyPr anchorCtr="0" anchor="t" bIns="45700" lIns="91425" spcFirstLastPara="1" rIns="91425" wrap="square" tIns="45700">
            <a:noAutofit/>
          </a:bodyPr>
          <a:lstStyle/>
          <a:p>
            <a:pPr indent="-203200" lvl="0" marL="228600" rtl="0" algn="l">
              <a:lnSpc>
                <a:spcPct val="80000"/>
              </a:lnSpc>
              <a:spcBef>
                <a:spcPts val="0"/>
              </a:spcBef>
              <a:spcAft>
                <a:spcPts val="0"/>
              </a:spcAft>
              <a:buClr>
                <a:schemeClr val="dk1"/>
              </a:buClr>
              <a:buSzPts val="2400"/>
              <a:buChar char="•"/>
            </a:pPr>
            <a:r>
              <a:rPr lang="en-US" sz="2400"/>
              <a:t>Our work in AI and machine learning grew out of our use of beacons in sensing and collection of data</a:t>
            </a:r>
            <a:endParaRPr b="0" sz="2400"/>
          </a:p>
          <a:p>
            <a:pPr indent="-203200" lvl="0" marL="228600" rtl="0" algn="l">
              <a:lnSpc>
                <a:spcPct val="80000"/>
              </a:lnSpc>
              <a:spcBef>
                <a:spcPts val="1000"/>
              </a:spcBef>
              <a:spcAft>
                <a:spcPts val="0"/>
              </a:spcAft>
              <a:buClr>
                <a:schemeClr val="dk1"/>
              </a:buClr>
              <a:buSzPts val="2400"/>
              <a:buChar char="•"/>
            </a:pPr>
            <a:r>
              <a:rPr lang="en-US" sz="2400"/>
              <a:t>Beacons can help you gather data about your customers’ behavior, which a valuable asset for a company.</a:t>
            </a:r>
            <a:endParaRPr sz="2400"/>
          </a:p>
          <a:p>
            <a:pPr indent="-203200" lvl="0" marL="228600" rtl="0" algn="l">
              <a:lnSpc>
                <a:spcPct val="80000"/>
              </a:lnSpc>
              <a:spcBef>
                <a:spcPts val="1000"/>
              </a:spcBef>
              <a:spcAft>
                <a:spcPts val="0"/>
              </a:spcAft>
              <a:buClr>
                <a:schemeClr val="dk1"/>
              </a:buClr>
              <a:buSzPts val="2400"/>
              <a:buChar char="•"/>
            </a:pPr>
            <a:r>
              <a:rPr lang="en-US" sz="2400"/>
              <a:t>Once you have a large data set, you can send more targeted messages. Without AI, your beacon might “see” Customer Joe walk into your store and send him a message that says, “You have three days left to use your loyalty points before they expire.”  The program recognizes Joe and can pull his data. </a:t>
            </a:r>
            <a:endParaRPr sz="2400"/>
          </a:p>
          <a:p>
            <a:pPr indent="-203200" lvl="0" marL="228600" rtl="0" algn="l">
              <a:lnSpc>
                <a:spcPct val="80000"/>
              </a:lnSpc>
              <a:spcBef>
                <a:spcPts val="1000"/>
              </a:spcBef>
              <a:spcAft>
                <a:spcPts val="0"/>
              </a:spcAft>
              <a:buClr>
                <a:schemeClr val="dk1"/>
              </a:buClr>
              <a:buSzPts val="2400"/>
              <a:buChar char="•"/>
            </a:pPr>
            <a:r>
              <a:rPr lang="en-US" sz="2400"/>
              <a:t>AI can help connect Joe to other events, such as his friend’s birthday coming up or the fact that he just got a new job and therefore may need new clothes.</a:t>
            </a:r>
            <a:endParaRPr b="0"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4"/>
          <p:cNvPicPr preferRelativeResize="0"/>
          <p:nvPr/>
        </p:nvPicPr>
        <p:blipFill rotWithShape="1">
          <a:blip r:embed="rId3">
            <a:alphaModFix/>
          </a:blip>
          <a:srcRect b="0" l="0" r="0" t="0"/>
          <a:stretch/>
        </p:blipFill>
        <p:spPr>
          <a:xfrm>
            <a:off x="616204" y="1307691"/>
            <a:ext cx="11003008" cy="4296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Impact of AI in our project (contd)</a:t>
            </a:r>
            <a:endParaRPr/>
          </a:p>
        </p:txBody>
      </p:sp>
      <p:sp>
        <p:nvSpPr>
          <p:cNvPr id="160" name="Google Shape;160;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228600" rtl="0" algn="l">
              <a:lnSpc>
                <a:spcPct val="80000"/>
              </a:lnSpc>
              <a:spcBef>
                <a:spcPts val="1000"/>
              </a:spcBef>
              <a:spcAft>
                <a:spcPts val="0"/>
              </a:spcAft>
              <a:buSzPts val="1800"/>
              <a:buNone/>
            </a:pPr>
            <a:r>
              <a:t/>
            </a:r>
            <a:endParaRPr b="0"/>
          </a:p>
        </p:txBody>
      </p:sp>
      <p:pic>
        <p:nvPicPr>
          <p:cNvPr id="161" name="Google Shape;161;p25"/>
          <p:cNvPicPr preferRelativeResize="0"/>
          <p:nvPr/>
        </p:nvPicPr>
        <p:blipFill rotWithShape="1">
          <a:blip r:embed="rId3">
            <a:alphaModFix/>
          </a:blip>
          <a:srcRect b="0" l="0" r="0" t="0"/>
          <a:stretch/>
        </p:blipFill>
        <p:spPr>
          <a:xfrm>
            <a:off x="1138250" y="1825625"/>
            <a:ext cx="9068174" cy="429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6"/>
          <p:cNvPicPr preferRelativeResize="0"/>
          <p:nvPr/>
        </p:nvPicPr>
        <p:blipFill rotWithShape="1">
          <a:blip r:embed="rId3">
            <a:alphaModFix/>
          </a:blip>
          <a:srcRect b="0" l="0" r="0" t="0"/>
          <a:stretch/>
        </p:blipFill>
        <p:spPr>
          <a:xfrm>
            <a:off x="742028" y="556904"/>
            <a:ext cx="8210550" cy="1457325"/>
          </a:xfrm>
          <a:prstGeom prst="rect">
            <a:avLst/>
          </a:prstGeom>
          <a:noFill/>
          <a:ln>
            <a:noFill/>
          </a:ln>
        </p:spPr>
      </p:pic>
      <p:pic>
        <p:nvPicPr>
          <p:cNvPr id="167" name="Google Shape;167;p26"/>
          <p:cNvPicPr preferRelativeResize="0"/>
          <p:nvPr/>
        </p:nvPicPr>
        <p:blipFill rotWithShape="1">
          <a:blip r:embed="rId4">
            <a:alphaModFix/>
          </a:blip>
          <a:srcRect b="0" l="0" r="0" t="0"/>
          <a:stretch/>
        </p:blipFill>
        <p:spPr>
          <a:xfrm>
            <a:off x="530480" y="2014228"/>
            <a:ext cx="10678294" cy="46874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7"/>
          <p:cNvPicPr preferRelativeResize="0"/>
          <p:nvPr/>
        </p:nvPicPr>
        <p:blipFill rotWithShape="1">
          <a:blip r:embed="rId3">
            <a:alphaModFix/>
          </a:blip>
          <a:srcRect b="0" l="0" r="0" t="0"/>
          <a:stretch/>
        </p:blipFill>
        <p:spPr>
          <a:xfrm>
            <a:off x="642630" y="839121"/>
            <a:ext cx="10258527" cy="1559950"/>
          </a:xfrm>
          <a:prstGeom prst="rect">
            <a:avLst/>
          </a:prstGeom>
          <a:noFill/>
          <a:ln>
            <a:noFill/>
          </a:ln>
        </p:spPr>
      </p:pic>
      <p:pic>
        <p:nvPicPr>
          <p:cNvPr id="173" name="Google Shape;173;p27"/>
          <p:cNvPicPr preferRelativeResize="0"/>
          <p:nvPr/>
        </p:nvPicPr>
        <p:blipFill rotWithShape="1">
          <a:blip r:embed="rId4">
            <a:alphaModFix/>
          </a:blip>
          <a:srcRect b="0" l="0" r="0" t="0"/>
          <a:stretch/>
        </p:blipFill>
        <p:spPr>
          <a:xfrm>
            <a:off x="642630" y="2668229"/>
            <a:ext cx="8535632" cy="1530145"/>
          </a:xfrm>
          <a:prstGeom prst="rect">
            <a:avLst/>
          </a:prstGeom>
          <a:noFill/>
          <a:ln>
            <a:noFill/>
          </a:ln>
        </p:spPr>
      </p:pic>
      <p:pic>
        <p:nvPicPr>
          <p:cNvPr id="174" name="Google Shape;174;p27"/>
          <p:cNvPicPr preferRelativeResize="0"/>
          <p:nvPr/>
        </p:nvPicPr>
        <p:blipFill rotWithShape="1">
          <a:blip r:embed="rId5">
            <a:alphaModFix/>
          </a:blip>
          <a:srcRect b="0" l="0" r="0" t="0"/>
          <a:stretch/>
        </p:blipFill>
        <p:spPr>
          <a:xfrm>
            <a:off x="642625" y="4228325"/>
            <a:ext cx="11536400" cy="155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8"/>
          <p:cNvPicPr preferRelativeResize="0"/>
          <p:nvPr/>
        </p:nvPicPr>
        <p:blipFill rotWithShape="1">
          <a:blip r:embed="rId3">
            <a:alphaModFix/>
          </a:blip>
          <a:srcRect b="0" l="0" r="0" t="0"/>
          <a:stretch/>
        </p:blipFill>
        <p:spPr>
          <a:xfrm>
            <a:off x="465648" y="848983"/>
            <a:ext cx="10843721" cy="1766398"/>
          </a:xfrm>
          <a:prstGeom prst="rect">
            <a:avLst/>
          </a:prstGeom>
          <a:noFill/>
          <a:ln>
            <a:noFill/>
          </a:ln>
        </p:spPr>
      </p:pic>
      <p:pic>
        <p:nvPicPr>
          <p:cNvPr id="180" name="Google Shape;180;p28"/>
          <p:cNvPicPr preferRelativeResize="0"/>
          <p:nvPr/>
        </p:nvPicPr>
        <p:blipFill rotWithShape="1">
          <a:blip r:embed="rId4">
            <a:alphaModFix/>
          </a:blip>
          <a:srcRect b="0" l="0" r="0" t="0"/>
          <a:stretch/>
        </p:blipFill>
        <p:spPr>
          <a:xfrm>
            <a:off x="465648" y="2369575"/>
            <a:ext cx="8550533" cy="1278194"/>
          </a:xfrm>
          <a:prstGeom prst="rect">
            <a:avLst/>
          </a:prstGeom>
          <a:noFill/>
          <a:ln>
            <a:noFill/>
          </a:ln>
        </p:spPr>
      </p:pic>
      <p:pic>
        <p:nvPicPr>
          <p:cNvPr id="181" name="Google Shape;181;p28"/>
          <p:cNvPicPr preferRelativeResize="0"/>
          <p:nvPr/>
        </p:nvPicPr>
        <p:blipFill rotWithShape="1">
          <a:blip r:embed="rId5">
            <a:alphaModFix/>
          </a:blip>
          <a:srcRect b="0" l="0" r="0" t="0"/>
          <a:stretch/>
        </p:blipFill>
        <p:spPr>
          <a:xfrm>
            <a:off x="465648" y="3972232"/>
            <a:ext cx="10027026" cy="13961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9"/>
          <p:cNvPicPr preferRelativeResize="0"/>
          <p:nvPr/>
        </p:nvPicPr>
        <p:blipFill rotWithShape="1">
          <a:blip r:embed="rId3">
            <a:alphaModFix/>
          </a:blip>
          <a:srcRect b="0" l="0" r="0" t="0"/>
          <a:stretch/>
        </p:blipFill>
        <p:spPr>
          <a:xfrm>
            <a:off x="570275" y="628200"/>
            <a:ext cx="11319400" cy="1628825"/>
          </a:xfrm>
          <a:prstGeom prst="rect">
            <a:avLst/>
          </a:prstGeom>
          <a:noFill/>
          <a:ln>
            <a:noFill/>
          </a:ln>
        </p:spPr>
      </p:pic>
      <p:pic>
        <p:nvPicPr>
          <p:cNvPr id="187" name="Google Shape;187;p29"/>
          <p:cNvPicPr preferRelativeResize="0"/>
          <p:nvPr/>
        </p:nvPicPr>
        <p:blipFill rotWithShape="1">
          <a:blip r:embed="rId4">
            <a:alphaModFix/>
          </a:blip>
          <a:srcRect b="0" l="0" r="0" t="0"/>
          <a:stretch/>
        </p:blipFill>
        <p:spPr>
          <a:xfrm>
            <a:off x="570275" y="2175374"/>
            <a:ext cx="11112299" cy="257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838200" y="365125"/>
            <a:ext cx="10515600" cy="60826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a:t>Integrate</a:t>
            </a:r>
            <a:r>
              <a:rPr lang="en-US"/>
              <a:t> </a:t>
            </a:r>
            <a:r>
              <a:rPr b="1" lang="en-US"/>
              <a:t>with personal mobile phones:</a:t>
            </a:r>
            <a:endParaRPr b="1"/>
          </a:p>
        </p:txBody>
      </p:sp>
      <p:sp>
        <p:nvSpPr>
          <p:cNvPr id="193" name="Google Shape;193;p30"/>
          <p:cNvSpPr txBox="1"/>
          <p:nvPr>
            <p:ph idx="1" type="body"/>
          </p:nvPr>
        </p:nvSpPr>
        <p:spPr>
          <a:xfrm>
            <a:off x="838200" y="1189703"/>
            <a:ext cx="10515600" cy="4987260"/>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a:t>The broadcast consists of information in four parts:</a:t>
            </a:r>
            <a:endParaRPr/>
          </a:p>
          <a:p>
            <a:pPr indent="0" lvl="0" marL="114300" rtl="0" algn="l">
              <a:lnSpc>
                <a:spcPct val="90000"/>
              </a:lnSpc>
              <a:spcBef>
                <a:spcPts val="1000"/>
              </a:spcBef>
              <a:spcAft>
                <a:spcPts val="0"/>
              </a:spcAft>
              <a:buSzPts val="1800"/>
              <a:buNone/>
            </a:pPr>
            <a:r>
              <a:t/>
            </a:r>
            <a:endParaRPr/>
          </a:p>
        </p:txBody>
      </p:sp>
      <p:pic>
        <p:nvPicPr>
          <p:cNvPr id="194" name="Google Shape;194;p30"/>
          <p:cNvPicPr preferRelativeResize="0"/>
          <p:nvPr/>
        </p:nvPicPr>
        <p:blipFill rotWithShape="1">
          <a:blip r:embed="rId3">
            <a:alphaModFix/>
          </a:blip>
          <a:srcRect b="0" l="0" r="0" t="0"/>
          <a:stretch/>
        </p:blipFill>
        <p:spPr>
          <a:xfrm>
            <a:off x="1170039" y="2137899"/>
            <a:ext cx="10399832" cy="30142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31"/>
          <p:cNvPicPr preferRelativeResize="0"/>
          <p:nvPr/>
        </p:nvPicPr>
        <p:blipFill rotWithShape="1">
          <a:blip r:embed="rId3">
            <a:alphaModFix/>
          </a:blip>
          <a:srcRect b="0" l="0" r="0" t="0"/>
          <a:stretch/>
        </p:blipFill>
        <p:spPr>
          <a:xfrm>
            <a:off x="881050" y="1094950"/>
            <a:ext cx="10939899" cy="199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nvSpPr>
        <p:spPr>
          <a:xfrm>
            <a:off x="1524000" y="1047813"/>
            <a:ext cx="9144000" cy="780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sz="5400" u="sng">
                <a:solidFill>
                  <a:srgbClr val="000000"/>
                </a:solidFill>
                <a:latin typeface="Calibri"/>
                <a:ea typeface="Calibri"/>
                <a:cs typeface="Calibri"/>
                <a:sym typeface="Calibri"/>
              </a:rPr>
              <a:t>Project Overview</a:t>
            </a:r>
            <a:endParaRPr sz="5400" u="sng">
              <a:solidFill>
                <a:srgbClr val="000000"/>
              </a:solidFill>
              <a:latin typeface="Calibri"/>
              <a:ea typeface="Calibri"/>
              <a:cs typeface="Calibri"/>
              <a:sym typeface="Calibri"/>
            </a:endParaRPr>
          </a:p>
        </p:txBody>
      </p:sp>
      <p:sp>
        <p:nvSpPr>
          <p:cNvPr id="91" name="Google Shape;91;p14"/>
          <p:cNvSpPr txBox="1"/>
          <p:nvPr/>
        </p:nvSpPr>
        <p:spPr>
          <a:xfrm>
            <a:off x="1524000" y="2096655"/>
            <a:ext cx="9144000" cy="3906900"/>
          </a:xfrm>
          <a:prstGeom prst="rect">
            <a:avLst/>
          </a:prstGeom>
          <a:noFill/>
          <a:ln>
            <a:noFill/>
          </a:ln>
        </p:spPr>
        <p:txBody>
          <a:bodyPr anchorCtr="0" anchor="t" bIns="45700" lIns="91425" spcFirstLastPara="1" rIns="91425" wrap="square" tIns="45700">
            <a:noAutofit/>
          </a:bodyPr>
          <a:lstStyle/>
          <a:p>
            <a:pPr indent="-369570" lvl="0" marL="457200" rtl="0" algn="l">
              <a:lnSpc>
                <a:spcPct val="80000"/>
              </a:lnSpc>
              <a:spcBef>
                <a:spcPts val="1000"/>
              </a:spcBef>
              <a:spcAft>
                <a:spcPts val="0"/>
              </a:spcAft>
              <a:buClr>
                <a:srgbClr val="000000"/>
              </a:buClr>
              <a:buSzPts val="2220"/>
              <a:buChar char="●"/>
            </a:pPr>
            <a:r>
              <a:rPr lang="en-US" sz="2220">
                <a:solidFill>
                  <a:srgbClr val="000000"/>
                </a:solidFill>
                <a:latin typeface="Calibri"/>
                <a:ea typeface="Calibri"/>
                <a:cs typeface="Calibri"/>
                <a:sym typeface="Calibri"/>
              </a:rPr>
              <a:t>Our project aims at driving advertisements to customers based on their proximity with a store in a shopping complex</a:t>
            </a:r>
            <a:endParaRPr sz="2220">
              <a:solidFill>
                <a:srgbClr val="000000"/>
              </a:solidFill>
              <a:latin typeface="Calibri"/>
              <a:ea typeface="Calibri"/>
              <a:cs typeface="Calibri"/>
              <a:sym typeface="Calibri"/>
            </a:endParaRPr>
          </a:p>
          <a:p>
            <a:pPr indent="-369570" lvl="0" marL="457200" rtl="0" algn="l">
              <a:lnSpc>
                <a:spcPct val="80000"/>
              </a:lnSpc>
              <a:spcBef>
                <a:spcPts val="1000"/>
              </a:spcBef>
              <a:spcAft>
                <a:spcPts val="0"/>
              </a:spcAft>
              <a:buClr>
                <a:srgbClr val="000000"/>
              </a:buClr>
              <a:buSzPts val="2220"/>
              <a:buChar char="●"/>
            </a:pPr>
            <a:r>
              <a:rPr lang="en-US" sz="2220">
                <a:solidFill>
                  <a:srgbClr val="000000"/>
                </a:solidFill>
                <a:latin typeface="Calibri"/>
                <a:ea typeface="Calibri"/>
                <a:cs typeface="Calibri"/>
                <a:sym typeface="Calibri"/>
              </a:rPr>
              <a:t>We plan to use the user’s information to figure out the kind of products a customer might be interested in</a:t>
            </a:r>
            <a:endParaRPr sz="2220">
              <a:solidFill>
                <a:srgbClr val="000000"/>
              </a:solidFill>
              <a:latin typeface="Calibri"/>
              <a:ea typeface="Calibri"/>
              <a:cs typeface="Calibri"/>
              <a:sym typeface="Calibri"/>
            </a:endParaRPr>
          </a:p>
          <a:p>
            <a:pPr indent="-369570" lvl="0" marL="457200" rtl="0" algn="l">
              <a:lnSpc>
                <a:spcPct val="80000"/>
              </a:lnSpc>
              <a:spcBef>
                <a:spcPts val="1000"/>
              </a:spcBef>
              <a:spcAft>
                <a:spcPts val="0"/>
              </a:spcAft>
              <a:buClr>
                <a:srgbClr val="000000"/>
              </a:buClr>
              <a:buSzPts val="2220"/>
              <a:buChar char="●"/>
            </a:pPr>
            <a:r>
              <a:rPr lang="en-US" sz="2220">
                <a:solidFill>
                  <a:srgbClr val="000000"/>
                </a:solidFill>
                <a:latin typeface="Calibri"/>
                <a:ea typeface="Calibri"/>
                <a:cs typeface="Calibri"/>
                <a:sym typeface="Calibri"/>
              </a:rPr>
              <a:t>The same system can be used to send coupons, discounts and loyalty points to the user</a:t>
            </a:r>
            <a:endParaRPr sz="2220">
              <a:solidFill>
                <a:srgbClr val="000000"/>
              </a:solidFill>
              <a:latin typeface="Calibri"/>
              <a:ea typeface="Calibri"/>
              <a:cs typeface="Calibri"/>
              <a:sym typeface="Calibri"/>
            </a:endParaRPr>
          </a:p>
          <a:p>
            <a:pPr indent="-369570" lvl="0" marL="457200" rtl="0" algn="l">
              <a:lnSpc>
                <a:spcPct val="80000"/>
              </a:lnSpc>
              <a:spcBef>
                <a:spcPts val="1000"/>
              </a:spcBef>
              <a:spcAft>
                <a:spcPts val="0"/>
              </a:spcAft>
              <a:buClr>
                <a:srgbClr val="000000"/>
              </a:buClr>
              <a:buSzPts val="2220"/>
              <a:buChar char="●"/>
            </a:pPr>
            <a:r>
              <a:rPr lang="en-US" sz="2220">
                <a:solidFill>
                  <a:srgbClr val="000000"/>
                </a:solidFill>
                <a:latin typeface="Calibri"/>
                <a:ea typeface="Calibri"/>
                <a:cs typeface="Calibri"/>
                <a:sym typeface="Calibri"/>
              </a:rPr>
              <a:t>The whole in-place system can be used to implement indoor navigation as well</a:t>
            </a:r>
            <a:endParaRPr sz="222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Motivation to look forward:</a:t>
            </a:r>
            <a:endParaRPr/>
          </a:p>
        </p:txBody>
      </p:sp>
      <p:sp>
        <p:nvSpPr>
          <p:cNvPr id="205" name="Google Shape;205;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US" sz="2590"/>
              <a:t>These are just a few of the possibilities. Because beacons and AI are newer to many businesses, there is a lot of potential to think big.</a:t>
            </a:r>
            <a:endParaRPr b="0" sz="2590"/>
          </a:p>
          <a:p>
            <a:pPr indent="-228600" lvl="0" marL="228600" rtl="0" algn="l">
              <a:lnSpc>
                <a:spcPct val="70000"/>
              </a:lnSpc>
              <a:spcBef>
                <a:spcPts val="1000"/>
              </a:spcBef>
              <a:spcAft>
                <a:spcPts val="0"/>
              </a:spcAft>
              <a:buClr>
                <a:schemeClr val="accent1"/>
              </a:buClr>
              <a:buSzPts val="2590"/>
              <a:buChar char="•"/>
            </a:pPr>
            <a:r>
              <a:rPr i="1" lang="en-US" sz="2590">
                <a:solidFill>
                  <a:schemeClr val="accent1"/>
                </a:solidFill>
              </a:rPr>
              <a:t>Every company that works to build something of their own will incorporate AI... AI is perhaps the most transformative thing that's ever happened”</a:t>
            </a:r>
            <a:endParaRPr sz="2590">
              <a:solidFill>
                <a:schemeClr val="accent1"/>
              </a:solidFill>
            </a:endParaRPr>
          </a:p>
          <a:p>
            <a:pPr indent="0" lvl="0" marL="0" rtl="0" algn="l">
              <a:lnSpc>
                <a:spcPct val="70000"/>
              </a:lnSpc>
              <a:spcBef>
                <a:spcPts val="1000"/>
              </a:spcBef>
              <a:spcAft>
                <a:spcPts val="0"/>
              </a:spcAft>
              <a:buClr>
                <a:schemeClr val="dk1"/>
              </a:buClr>
              <a:buSzPts val="2590"/>
              <a:buNone/>
            </a:pPr>
            <a:r>
              <a:rPr lang="en-US" sz="2590"/>
              <a:t>                         Satya Nadella, CEO Microsoft.</a:t>
            </a:r>
            <a:endParaRPr/>
          </a:p>
          <a:p>
            <a:pPr indent="0" lvl="0" marL="0" rtl="0" algn="l">
              <a:lnSpc>
                <a:spcPct val="70000"/>
              </a:lnSpc>
              <a:spcBef>
                <a:spcPts val="1000"/>
              </a:spcBef>
              <a:spcAft>
                <a:spcPts val="0"/>
              </a:spcAft>
              <a:buClr>
                <a:schemeClr val="dk1"/>
              </a:buClr>
              <a:buSzPts val="2590"/>
              <a:buNone/>
            </a:pPr>
            <a:r>
              <a:rPr lang="en-US" sz="2590"/>
              <a:t>Machine learning finds hidden gems in data and results in 'models' that can detect, classify and forecast. Feeding the resultant intelligence back into your organization solves problems that previously seemed too complex and impossible to solve by humans. Solving these problems often improves efficiency, saves costs, increases competitiveness and can even create new intellectual property for your organization.</a:t>
            </a:r>
            <a:br>
              <a:rPr lang="en-US" sz="2590"/>
            </a:br>
            <a:endParaRPr sz="259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Technical Specifications:</a:t>
            </a:r>
            <a:endParaRPr/>
          </a:p>
        </p:txBody>
      </p:sp>
      <p:sp>
        <p:nvSpPr>
          <p:cNvPr id="211" name="Google Shape;211;p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None/>
            </a:pPr>
            <a:r>
              <a:rPr lang="en-US"/>
              <a:t># to be done by Umair</a:t>
            </a:r>
            <a:endParaRPr/>
          </a:p>
          <a:p>
            <a:pPr indent="0" lvl="0" marL="457200" rtl="0" algn="l">
              <a:lnSpc>
                <a:spcPct val="90000"/>
              </a:lnSpc>
              <a:spcBef>
                <a:spcPts val="0"/>
              </a:spcBef>
              <a:spcAft>
                <a:spcPts val="0"/>
              </a:spcAft>
              <a:buNone/>
            </a:pPr>
            <a:r>
              <a:rPr lang="en-US"/>
              <a:t>Android Application:</a:t>
            </a:r>
            <a:endParaRPr b="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request is going to be handled:</a:t>
            </a:r>
            <a:endParaRPr/>
          </a:p>
        </p:txBody>
      </p:sp>
      <p:sp>
        <p:nvSpPr>
          <p:cNvPr id="217" name="Google Shape;217;p3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US"/>
              <a:t>When a customer comes in the proximity of retail shop, beacon sends a requests to the server, and in response server sends a json response.</a:t>
            </a:r>
            <a:endParaRPr/>
          </a:p>
          <a:p>
            <a:pPr indent="-342900" lvl="0" marL="457200" rtl="0" algn="l">
              <a:spcBef>
                <a:spcPts val="0"/>
              </a:spcBef>
              <a:spcAft>
                <a:spcPts val="0"/>
              </a:spcAft>
              <a:buSzPts val="1800"/>
              <a:buAutoNum type="arabicPeriod"/>
            </a:pPr>
            <a:r>
              <a:rPr lang="en-US"/>
              <a:t>The json response is then sent to the targeted customer.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838200" y="193475"/>
            <a:ext cx="10515600" cy="732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Let’s scrutinize further how requests is going to be handled.</a:t>
            </a:r>
            <a:endParaRPr/>
          </a:p>
        </p:txBody>
      </p:sp>
      <p:sp>
        <p:nvSpPr>
          <p:cNvPr id="223" name="Google Shape;223;p35"/>
          <p:cNvSpPr txBox="1"/>
          <p:nvPr>
            <p:ph idx="1" type="body"/>
          </p:nvPr>
        </p:nvSpPr>
        <p:spPr>
          <a:xfrm>
            <a:off x="838200" y="1213100"/>
            <a:ext cx="10515600" cy="4963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24" name="Google Shape;224;p35"/>
          <p:cNvPicPr preferRelativeResize="0"/>
          <p:nvPr/>
        </p:nvPicPr>
        <p:blipFill>
          <a:blip r:embed="rId3">
            <a:alphaModFix/>
          </a:blip>
          <a:stretch>
            <a:fillRect/>
          </a:stretch>
        </p:blipFill>
        <p:spPr>
          <a:xfrm>
            <a:off x="0" y="1213100"/>
            <a:ext cx="12192000" cy="56449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838200" y="365125"/>
            <a:ext cx="4299900" cy="4428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Outcome so far…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Mobile Screenshot</a:t>
            </a:r>
            <a:endParaRPr/>
          </a:p>
        </p:txBody>
      </p:sp>
      <p:sp>
        <p:nvSpPr>
          <p:cNvPr id="230" name="Google Shape;230;p36"/>
          <p:cNvSpPr txBox="1"/>
          <p:nvPr>
            <p:ph idx="1" type="body"/>
          </p:nvPr>
        </p:nvSpPr>
        <p:spPr>
          <a:xfrm>
            <a:off x="5783075" y="472975"/>
            <a:ext cx="5570700" cy="5703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31" name="Google Shape;231;p36"/>
          <p:cNvPicPr preferRelativeResize="0"/>
          <p:nvPr/>
        </p:nvPicPr>
        <p:blipFill>
          <a:blip r:embed="rId3">
            <a:alphaModFix/>
          </a:blip>
          <a:stretch>
            <a:fillRect/>
          </a:stretch>
        </p:blipFill>
        <p:spPr>
          <a:xfrm>
            <a:off x="5783075" y="229325"/>
            <a:ext cx="5570701" cy="6256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 to look forward:</a:t>
            </a:r>
            <a:endParaRPr/>
          </a:p>
        </p:txBody>
      </p:sp>
      <p:sp>
        <p:nvSpPr>
          <p:cNvPr id="237" name="Google Shape;237;p3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As per the progress, we are now able to send the image url along with its title return back to the client which we have already depicted in the attached screenshot.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But how to make it more appealing ????</a:t>
            </a:r>
            <a:endParaRPr/>
          </a:p>
          <a:p>
            <a:pPr indent="0" lvl="0" marL="0" rtl="0" algn="l">
              <a:spcBef>
                <a:spcPts val="1000"/>
              </a:spcBef>
              <a:spcAft>
                <a:spcPts val="0"/>
              </a:spcAft>
              <a:buNone/>
            </a:pPr>
            <a:r>
              <a:rPr lang="en-US"/>
              <a:t>Our approach: What if we take the some existing large data set?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838200" y="287500"/>
            <a:ext cx="10515600" cy="441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if data is fetched dynamically based on user preferences?</a:t>
            </a:r>
            <a:endParaRPr/>
          </a:p>
        </p:txBody>
      </p:sp>
      <p:sp>
        <p:nvSpPr>
          <p:cNvPr id="243" name="Google Shape;243;p38"/>
          <p:cNvSpPr txBox="1"/>
          <p:nvPr>
            <p:ph idx="1" type="body"/>
          </p:nvPr>
        </p:nvSpPr>
        <p:spPr>
          <a:xfrm>
            <a:off x="838200" y="992050"/>
            <a:ext cx="10515600" cy="5184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44" name="Google Shape;244;p38"/>
          <p:cNvPicPr preferRelativeResize="0"/>
          <p:nvPr/>
        </p:nvPicPr>
        <p:blipFill>
          <a:blip r:embed="rId3">
            <a:alphaModFix/>
          </a:blip>
          <a:stretch>
            <a:fillRect/>
          </a:stretch>
        </p:blipFill>
        <p:spPr>
          <a:xfrm>
            <a:off x="666450" y="1119900"/>
            <a:ext cx="10899699" cy="54363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838200" y="86000"/>
            <a:ext cx="10515600" cy="924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We can include fields like:</a:t>
            </a:r>
            <a:endParaRPr/>
          </a:p>
        </p:txBody>
      </p:sp>
      <p:sp>
        <p:nvSpPr>
          <p:cNvPr id="250" name="Google Shape;250;p39"/>
          <p:cNvSpPr txBox="1"/>
          <p:nvPr>
            <p:ph idx="1" type="body"/>
          </p:nvPr>
        </p:nvSpPr>
        <p:spPr>
          <a:xfrm>
            <a:off x="838200" y="1160925"/>
            <a:ext cx="10515600" cy="5016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US"/>
              <a:t>Recently bought together so that we can send more appealing data to the customer, hence raises the overall market value of the retailer.</a:t>
            </a:r>
            <a:endParaRPr/>
          </a:p>
          <a:p>
            <a:pPr indent="-342900" lvl="0" marL="457200" rtl="0" algn="l">
              <a:spcBef>
                <a:spcPts val="0"/>
              </a:spcBef>
              <a:spcAft>
                <a:spcPts val="0"/>
              </a:spcAft>
              <a:buSzPts val="1800"/>
              <a:buAutoNum type="arabicPeriod"/>
            </a:pPr>
            <a:r>
              <a:rPr lang="en-US"/>
              <a:t>What all his/her interest on different social sites catch the relevant keywords and generate a relevant graph, so that retailer can easily analyse the interest of the customer.</a:t>
            </a:r>
            <a:endParaRPr/>
          </a:p>
          <a:p>
            <a:pPr indent="-342900" lvl="0" marL="457200" rtl="0" algn="l">
              <a:spcBef>
                <a:spcPts val="0"/>
              </a:spcBef>
              <a:spcAft>
                <a:spcPts val="0"/>
              </a:spcAft>
              <a:buSzPts val="1800"/>
              <a:buAutoNum type="arabicPeriod"/>
            </a:pPr>
            <a:r>
              <a:rPr lang="en-US"/>
              <a:t>Taking reviews from the customer and update the dataset so that more filtered features appears on the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838200" y="365125"/>
            <a:ext cx="10515600" cy="83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Reviews Data may look like:</a:t>
            </a:r>
            <a:endParaRPr/>
          </a:p>
        </p:txBody>
      </p:sp>
      <p:sp>
        <p:nvSpPr>
          <p:cNvPr id="256" name="Google Shape;256;p4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57" name="Google Shape;257;p40"/>
          <p:cNvPicPr preferRelativeResize="0"/>
          <p:nvPr/>
        </p:nvPicPr>
        <p:blipFill>
          <a:blip r:embed="rId3">
            <a:alphaModFix/>
          </a:blip>
          <a:stretch>
            <a:fillRect/>
          </a:stretch>
        </p:blipFill>
        <p:spPr>
          <a:xfrm>
            <a:off x="603775" y="1418900"/>
            <a:ext cx="11221550" cy="5181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838200" y="365125"/>
            <a:ext cx="10515600" cy="70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Our goal:</a:t>
            </a:r>
            <a:endParaRPr/>
          </a:p>
        </p:txBody>
      </p:sp>
      <p:sp>
        <p:nvSpPr>
          <p:cNvPr id="263" name="Google Shape;263;p41"/>
          <p:cNvSpPr txBox="1"/>
          <p:nvPr>
            <p:ph idx="1" type="body"/>
          </p:nvPr>
        </p:nvSpPr>
        <p:spPr>
          <a:xfrm>
            <a:off x="838200" y="1225400"/>
            <a:ext cx="10515600" cy="49515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US"/>
              <a:t>The large data set can be treated as python dictionary objects(once we are able to access it.</a:t>
            </a:r>
            <a:endParaRPr/>
          </a:p>
          <a:p>
            <a:pPr indent="-342900" lvl="0" marL="457200" rtl="0" algn="l">
              <a:spcBef>
                <a:spcPts val="0"/>
              </a:spcBef>
              <a:spcAft>
                <a:spcPts val="0"/>
              </a:spcAft>
              <a:buSzPts val="1800"/>
              <a:buAutoNum type="arabicPeriod"/>
            </a:pPr>
            <a:r>
              <a:rPr lang="en-US"/>
              <a:t>Then fetching this Big data in the form of pandas data frames .</a:t>
            </a:r>
            <a:endParaRPr/>
          </a:p>
          <a:p>
            <a:pPr indent="-342900" lvl="0" marL="457200" rtl="0" algn="l">
              <a:spcBef>
                <a:spcPts val="0"/>
              </a:spcBef>
              <a:spcAft>
                <a:spcPts val="0"/>
              </a:spcAft>
              <a:buSzPts val="1800"/>
              <a:buAutoNum type="arabicPeriod"/>
            </a:pPr>
            <a:r>
              <a:rPr lang="en-US"/>
              <a:t>Visualize the data based on the keyword, for specific customers and for the retailers.</a:t>
            </a:r>
            <a:endParaRPr/>
          </a:p>
          <a:p>
            <a:pPr indent="-342900" lvl="0" marL="457200" rtl="0" algn="l">
              <a:spcBef>
                <a:spcPts val="0"/>
              </a:spcBef>
              <a:spcAft>
                <a:spcPts val="0"/>
              </a:spcAft>
              <a:buSzPts val="1800"/>
              <a:buAutoNum type="arabicPeriod"/>
            </a:pPr>
            <a:r>
              <a:rPr lang="en-US"/>
              <a:t>Sending notifications to the client based on the frequency of visit to that shop.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7986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Research papers read</a:t>
            </a:r>
            <a:endParaRPr/>
          </a:p>
        </p:txBody>
      </p:sp>
      <p:sp>
        <p:nvSpPr>
          <p:cNvPr id="97" name="Google Shape;97;p15"/>
          <p:cNvSpPr txBox="1"/>
          <p:nvPr>
            <p:ph idx="1" type="body"/>
          </p:nvPr>
        </p:nvSpPr>
        <p:spPr>
          <a:xfrm>
            <a:off x="838200" y="1625600"/>
            <a:ext cx="10515600" cy="45513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1000"/>
              </a:spcBef>
              <a:spcAft>
                <a:spcPts val="0"/>
              </a:spcAft>
              <a:buClr>
                <a:schemeClr val="dk1"/>
              </a:buClr>
              <a:buSzPts val="1750"/>
              <a:buChar char="•"/>
            </a:pPr>
            <a:r>
              <a:rPr lang="en-US" sz="1750"/>
              <a:t>An iBeacon-based Indoor Positioning Systems for Hospitals - </a:t>
            </a:r>
            <a:r>
              <a:rPr lang="en-US" sz="1750" u="sng">
                <a:solidFill>
                  <a:schemeClr val="hlink"/>
                </a:solidFill>
                <a:hlinkClick r:id="rId3"/>
              </a:rPr>
              <a:t>https://pdfs.semanticscholar.org/8383/676dc6961003776e363494b0be01520a6f1e.pdf</a:t>
            </a:r>
            <a:endParaRPr sz="1750"/>
          </a:p>
          <a:p>
            <a:pPr indent="-225425" lvl="0" marL="228600" rtl="0" algn="l">
              <a:lnSpc>
                <a:spcPct val="130000"/>
              </a:lnSpc>
              <a:spcBef>
                <a:spcPts val="0"/>
              </a:spcBef>
              <a:spcAft>
                <a:spcPts val="0"/>
              </a:spcAft>
              <a:buSzPts val="1750"/>
              <a:buChar char="•"/>
            </a:pPr>
            <a:r>
              <a:rPr lang="en-US" sz="1750"/>
              <a:t>Towards an indoor navigation system using Bluetooth Low Energy Beacons - </a:t>
            </a:r>
            <a:r>
              <a:rPr lang="en-US" sz="1750" u="sng">
                <a:solidFill>
                  <a:schemeClr val="hlink"/>
                </a:solidFill>
                <a:hlinkClick r:id="rId4"/>
              </a:rPr>
              <a:t>https://ieeexplore.ieee.org/abstract/document/8247464</a:t>
            </a:r>
            <a:endParaRPr b="1" sz="3700">
              <a:solidFill>
                <a:srgbClr val="333333"/>
              </a:solidFill>
              <a:latin typeface="Arial"/>
              <a:ea typeface="Arial"/>
              <a:cs typeface="Arial"/>
              <a:sym typeface="Arial"/>
            </a:endParaRPr>
          </a:p>
          <a:p>
            <a:pPr indent="-228600" lvl="0" marL="228600" rtl="0" algn="l">
              <a:lnSpc>
                <a:spcPct val="70000"/>
              </a:lnSpc>
              <a:spcBef>
                <a:spcPts val="1000"/>
              </a:spcBef>
              <a:spcAft>
                <a:spcPts val="0"/>
              </a:spcAft>
              <a:buSzPts val="1750"/>
              <a:buChar char="•"/>
            </a:pPr>
            <a:r>
              <a:rPr lang="en-US" sz="1750"/>
              <a:t>Improving Indoor Localization Using Bluetooth Low Energy Beacons - </a:t>
            </a:r>
            <a:r>
              <a:rPr lang="en-US" sz="1750" u="sng">
                <a:solidFill>
                  <a:schemeClr val="hlink"/>
                </a:solidFill>
                <a:hlinkClick r:id="rId5"/>
              </a:rPr>
              <a:t>https://www.hindawi.com/journals/misy/2016/2083094/abs/</a:t>
            </a:r>
            <a:endParaRPr sz="1750"/>
          </a:p>
          <a:p>
            <a:pPr indent="-228600" lvl="0" marL="228600" rtl="0" algn="l">
              <a:lnSpc>
                <a:spcPct val="70000"/>
              </a:lnSpc>
              <a:spcBef>
                <a:spcPts val="1000"/>
              </a:spcBef>
              <a:spcAft>
                <a:spcPts val="0"/>
              </a:spcAft>
              <a:buSzPts val="1750"/>
              <a:buChar char="•"/>
            </a:pPr>
            <a:r>
              <a:rPr lang="en-US" sz="1750"/>
              <a:t>Occupancy Detection for Building Emergency Management Using BLE Beacons - </a:t>
            </a:r>
            <a:r>
              <a:rPr lang="en-US" sz="1800" u="sng">
                <a:solidFill>
                  <a:schemeClr val="hlink"/>
                </a:solidFill>
                <a:hlinkClick r:id="rId6"/>
              </a:rPr>
              <a:t>https://link.springer.com/chapter/10.1007/978-3-319-47217-1_25</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838200" y="365125"/>
            <a:ext cx="10515600" cy="602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Sample data:</a:t>
            </a:r>
            <a:endParaRPr/>
          </a:p>
        </p:txBody>
      </p:sp>
      <p:sp>
        <p:nvSpPr>
          <p:cNvPr id="269" name="Google Shape;269;p42"/>
          <p:cNvSpPr txBox="1"/>
          <p:nvPr>
            <p:ph idx="1" type="body"/>
          </p:nvPr>
        </p:nvSpPr>
        <p:spPr>
          <a:xfrm>
            <a:off x="838200" y="967525"/>
            <a:ext cx="10515600" cy="520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70" name="Google Shape;270;p42"/>
          <p:cNvPicPr preferRelativeResize="0"/>
          <p:nvPr/>
        </p:nvPicPr>
        <p:blipFill>
          <a:blip r:embed="rId3">
            <a:alphaModFix/>
          </a:blip>
          <a:stretch>
            <a:fillRect/>
          </a:stretch>
        </p:blipFill>
        <p:spPr>
          <a:xfrm>
            <a:off x="0" y="967525"/>
            <a:ext cx="12192002" cy="520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838200" y="365125"/>
            <a:ext cx="10515600" cy="70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Looking Forward:</a:t>
            </a:r>
            <a:endParaRPr/>
          </a:p>
        </p:txBody>
      </p:sp>
      <p:sp>
        <p:nvSpPr>
          <p:cNvPr id="276" name="Google Shape;276;p43"/>
          <p:cNvSpPr txBox="1"/>
          <p:nvPr>
            <p:ph idx="1" type="body"/>
          </p:nvPr>
        </p:nvSpPr>
        <p:spPr>
          <a:xfrm>
            <a:off x="838200" y="1074925"/>
            <a:ext cx="10515600" cy="510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We have downloaded the Amazon’s sample customer’s data which we will feed into our training model so that based on the sentimental analysis by bifurcating the words into positive and negative feedbacks given by the customer we will send the notifications to the desired customers.</a:t>
            </a:r>
            <a:endParaRPr/>
          </a:p>
          <a:p>
            <a:pPr indent="0" lvl="0" marL="0" rtl="0" algn="l">
              <a:spcBef>
                <a:spcPts val="1000"/>
              </a:spcBef>
              <a:spcAft>
                <a:spcPts val="0"/>
              </a:spcAft>
              <a:buNone/>
            </a:pPr>
            <a:r>
              <a:rPr lang="en-US"/>
              <a:t>Hence our objective will be achieved.</a:t>
            </a:r>
            <a:endParaRPr/>
          </a:p>
          <a:p>
            <a:pPr indent="0" lvl="0" marL="0" rtl="0" algn="l">
              <a:spcBef>
                <a:spcPts val="1000"/>
              </a:spcBef>
              <a:spcAft>
                <a:spcPts val="0"/>
              </a:spcAft>
              <a:buNone/>
            </a:pP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4"/>
          <p:cNvSpPr txBox="1"/>
          <p:nvPr>
            <p:ph idx="1" type="body"/>
          </p:nvPr>
        </p:nvSpPr>
        <p:spPr>
          <a:xfrm>
            <a:off x="838200" y="242275"/>
            <a:ext cx="10515600" cy="593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Visualization &amp; Final Outcome:</a:t>
            </a:r>
            <a:endParaRPr b="1"/>
          </a:p>
          <a:p>
            <a:pPr indent="0" lvl="0" marL="0" rtl="0" algn="l">
              <a:spcBef>
                <a:spcPts val="1000"/>
              </a:spcBef>
              <a:spcAft>
                <a:spcPts val="0"/>
              </a:spcAft>
              <a:buNone/>
            </a:pPr>
            <a:r>
              <a:rPr lang="en-US"/>
              <a:t>Downloading &amp; Loading the data:</a:t>
            </a:r>
            <a:endParaRPr/>
          </a:p>
          <a:p>
            <a:pPr indent="0" lvl="0" marL="0" rtl="0" algn="l">
              <a:spcBef>
                <a:spcPts val="1000"/>
              </a:spcBef>
              <a:spcAft>
                <a:spcPts val="0"/>
              </a:spcAft>
              <a:buNone/>
            </a:pPr>
            <a:r>
              <a:t/>
            </a:r>
            <a:endParaRPr/>
          </a:p>
        </p:txBody>
      </p:sp>
      <p:pic>
        <p:nvPicPr>
          <p:cNvPr id="282" name="Google Shape;282;p44"/>
          <p:cNvPicPr preferRelativeResize="0"/>
          <p:nvPr/>
        </p:nvPicPr>
        <p:blipFill>
          <a:blip r:embed="rId3">
            <a:alphaModFix/>
          </a:blip>
          <a:stretch>
            <a:fillRect/>
          </a:stretch>
        </p:blipFill>
        <p:spPr>
          <a:xfrm>
            <a:off x="976950" y="1491063"/>
            <a:ext cx="8039100" cy="1266825"/>
          </a:xfrm>
          <a:prstGeom prst="rect">
            <a:avLst/>
          </a:prstGeom>
          <a:noFill/>
          <a:ln>
            <a:noFill/>
          </a:ln>
        </p:spPr>
      </p:pic>
      <p:pic>
        <p:nvPicPr>
          <p:cNvPr id="283" name="Google Shape;283;p44"/>
          <p:cNvPicPr preferRelativeResize="0"/>
          <p:nvPr/>
        </p:nvPicPr>
        <p:blipFill>
          <a:blip r:embed="rId4">
            <a:alphaModFix/>
          </a:blip>
          <a:stretch>
            <a:fillRect/>
          </a:stretch>
        </p:blipFill>
        <p:spPr>
          <a:xfrm>
            <a:off x="1726771" y="2757900"/>
            <a:ext cx="9446055" cy="3928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Description:</a:t>
            </a:r>
            <a:endParaRPr/>
          </a:p>
        </p:txBody>
      </p:sp>
      <p:pic>
        <p:nvPicPr>
          <p:cNvPr id="289" name="Google Shape;289;p45"/>
          <p:cNvPicPr preferRelativeResize="0"/>
          <p:nvPr/>
        </p:nvPicPr>
        <p:blipFill>
          <a:blip r:embed="rId3">
            <a:alphaModFix/>
          </a:blip>
          <a:stretch>
            <a:fillRect/>
          </a:stretch>
        </p:blipFill>
        <p:spPr>
          <a:xfrm>
            <a:off x="5602475" y="179713"/>
            <a:ext cx="5280875" cy="62004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689125" y="205000"/>
            <a:ext cx="10515600" cy="78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Visualizations:</a:t>
            </a:r>
            <a:endParaRPr/>
          </a:p>
        </p:txBody>
      </p:sp>
      <p:sp>
        <p:nvSpPr>
          <p:cNvPr id="295" name="Google Shape;295;p46"/>
          <p:cNvSpPr txBox="1"/>
          <p:nvPr>
            <p:ph idx="1" type="body"/>
          </p:nvPr>
        </p:nvSpPr>
        <p:spPr>
          <a:xfrm>
            <a:off x="838200" y="987700"/>
            <a:ext cx="10515600" cy="5189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1.Various ratings given by customers:</a:t>
            </a:r>
            <a:endParaRPr/>
          </a:p>
          <a:p>
            <a:pPr indent="0" lvl="0" marL="0" rtl="0" algn="l">
              <a:spcBef>
                <a:spcPts val="1000"/>
              </a:spcBef>
              <a:spcAft>
                <a:spcPts val="0"/>
              </a:spcAft>
              <a:buNone/>
            </a:pPr>
            <a:r>
              <a:t/>
            </a:r>
            <a:endParaRPr/>
          </a:p>
        </p:txBody>
      </p:sp>
      <p:pic>
        <p:nvPicPr>
          <p:cNvPr id="296" name="Google Shape;296;p46"/>
          <p:cNvPicPr preferRelativeResize="0"/>
          <p:nvPr/>
        </p:nvPicPr>
        <p:blipFill>
          <a:blip r:embed="rId3">
            <a:alphaModFix/>
          </a:blip>
          <a:stretch>
            <a:fillRect/>
          </a:stretch>
        </p:blipFill>
        <p:spPr>
          <a:xfrm>
            <a:off x="2519575" y="1915988"/>
            <a:ext cx="6705600" cy="4181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7"/>
          <p:cNvSpPr txBox="1"/>
          <p:nvPr>
            <p:ph idx="1" type="body"/>
          </p:nvPr>
        </p:nvSpPr>
        <p:spPr>
          <a:xfrm>
            <a:off x="838200" y="391350"/>
            <a:ext cx="10515600" cy="578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2. Ratings:</a:t>
            </a:r>
            <a:endParaRPr/>
          </a:p>
          <a:p>
            <a:pPr indent="0" lvl="0" marL="0" rtl="0" algn="l">
              <a:spcBef>
                <a:spcPts val="1000"/>
              </a:spcBef>
              <a:spcAft>
                <a:spcPts val="0"/>
              </a:spcAft>
              <a:buNone/>
            </a:pPr>
            <a:r>
              <a:t/>
            </a:r>
            <a:endParaRPr/>
          </a:p>
        </p:txBody>
      </p:sp>
      <p:pic>
        <p:nvPicPr>
          <p:cNvPr id="302" name="Google Shape;302;p47"/>
          <p:cNvPicPr preferRelativeResize="0"/>
          <p:nvPr/>
        </p:nvPicPr>
        <p:blipFill>
          <a:blip r:embed="rId3">
            <a:alphaModFix/>
          </a:blip>
          <a:stretch>
            <a:fillRect/>
          </a:stretch>
        </p:blipFill>
        <p:spPr>
          <a:xfrm>
            <a:off x="533400" y="1709738"/>
            <a:ext cx="11125200" cy="3438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8"/>
          <p:cNvSpPr txBox="1"/>
          <p:nvPr>
            <p:ph idx="1" type="body"/>
          </p:nvPr>
        </p:nvSpPr>
        <p:spPr>
          <a:xfrm>
            <a:off x="838200" y="242275"/>
            <a:ext cx="10515600" cy="593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3. Visualization based on variations of Amazon Alexa:</a:t>
            </a:r>
            <a:endParaRPr/>
          </a:p>
          <a:p>
            <a:pPr indent="0" lvl="0" marL="0" rtl="0" algn="l">
              <a:spcBef>
                <a:spcPts val="1000"/>
              </a:spcBef>
              <a:spcAft>
                <a:spcPts val="0"/>
              </a:spcAft>
              <a:buNone/>
            </a:pPr>
            <a:r>
              <a:t/>
            </a:r>
            <a:endParaRPr/>
          </a:p>
        </p:txBody>
      </p:sp>
      <p:pic>
        <p:nvPicPr>
          <p:cNvPr id="308" name="Google Shape;308;p48"/>
          <p:cNvPicPr preferRelativeResize="0"/>
          <p:nvPr/>
        </p:nvPicPr>
        <p:blipFill>
          <a:blip r:embed="rId3">
            <a:alphaModFix/>
          </a:blip>
          <a:stretch>
            <a:fillRect/>
          </a:stretch>
        </p:blipFill>
        <p:spPr>
          <a:xfrm>
            <a:off x="1939525" y="950425"/>
            <a:ext cx="8856276" cy="5665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9"/>
          <p:cNvSpPr txBox="1"/>
          <p:nvPr>
            <p:ph idx="1" type="body"/>
          </p:nvPr>
        </p:nvSpPr>
        <p:spPr>
          <a:xfrm>
            <a:off x="838200" y="186350"/>
            <a:ext cx="10515600" cy="5990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4. Analysis on words: </a:t>
            </a:r>
            <a:r>
              <a:rPr lang="en-US"/>
              <a:t>Visualizing</a:t>
            </a:r>
            <a:r>
              <a:rPr lang="en-US"/>
              <a:t> the most frequent words</a:t>
            </a:r>
            <a:endParaRPr/>
          </a:p>
          <a:p>
            <a:pPr indent="0" lvl="0" marL="0" rtl="0" algn="l">
              <a:spcBef>
                <a:spcPts val="1000"/>
              </a:spcBef>
              <a:spcAft>
                <a:spcPts val="0"/>
              </a:spcAft>
              <a:buNone/>
            </a:pPr>
            <a:r>
              <a:t/>
            </a:r>
            <a:endParaRPr/>
          </a:p>
        </p:txBody>
      </p:sp>
      <p:pic>
        <p:nvPicPr>
          <p:cNvPr id="314" name="Google Shape;314;p49"/>
          <p:cNvPicPr preferRelativeResize="0"/>
          <p:nvPr/>
        </p:nvPicPr>
        <p:blipFill>
          <a:blip r:embed="rId3">
            <a:alphaModFix/>
          </a:blip>
          <a:stretch>
            <a:fillRect/>
          </a:stretch>
        </p:blipFill>
        <p:spPr>
          <a:xfrm>
            <a:off x="410000" y="787150"/>
            <a:ext cx="11362795" cy="5990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0"/>
          <p:cNvSpPr txBox="1"/>
          <p:nvPr>
            <p:ph idx="1" type="body"/>
          </p:nvPr>
        </p:nvSpPr>
        <p:spPr>
          <a:xfrm>
            <a:off x="838200" y="149075"/>
            <a:ext cx="10515600" cy="602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5. Creating a Word Cloud for the previously obtained frequent words:</a:t>
            </a:r>
            <a:endParaRPr/>
          </a:p>
          <a:p>
            <a:pPr indent="0" lvl="0" marL="0" rtl="0" algn="l">
              <a:spcBef>
                <a:spcPts val="1000"/>
              </a:spcBef>
              <a:spcAft>
                <a:spcPts val="0"/>
              </a:spcAft>
              <a:buNone/>
            </a:pPr>
            <a:r>
              <a:t/>
            </a:r>
            <a:endParaRPr/>
          </a:p>
        </p:txBody>
      </p:sp>
      <p:pic>
        <p:nvPicPr>
          <p:cNvPr id="320" name="Google Shape;320;p50"/>
          <p:cNvPicPr preferRelativeResize="0"/>
          <p:nvPr/>
        </p:nvPicPr>
        <p:blipFill>
          <a:blip r:embed="rId3">
            <a:alphaModFix/>
          </a:blip>
          <a:stretch>
            <a:fillRect/>
          </a:stretch>
        </p:blipFill>
        <p:spPr>
          <a:xfrm>
            <a:off x="1319000" y="857250"/>
            <a:ext cx="9144000" cy="55263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References:</a:t>
            </a:r>
            <a:endParaRPr/>
          </a:p>
          <a:p>
            <a:pPr indent="0" lvl="0" marL="0" rtl="0" algn="l">
              <a:spcBef>
                <a:spcPts val="0"/>
              </a:spcBef>
              <a:spcAft>
                <a:spcPts val="0"/>
              </a:spcAft>
              <a:buNone/>
            </a:pPr>
            <a:r>
              <a:t/>
            </a:r>
            <a:endParaRPr/>
          </a:p>
        </p:txBody>
      </p:sp>
      <p:sp>
        <p:nvSpPr>
          <p:cNvPr id="326" name="Google Shape;326;p5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Dataset: Amazon Development customer review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nvSpPr>
        <p:spPr>
          <a:xfrm>
            <a:off x="1524000" y="380675"/>
            <a:ext cx="9144000" cy="596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sz="5400" u="sng">
                <a:latin typeface="Calibri"/>
                <a:ea typeface="Calibri"/>
                <a:cs typeface="Calibri"/>
                <a:sym typeface="Calibri"/>
              </a:rPr>
              <a:t>Team members roles</a:t>
            </a:r>
            <a:endParaRPr sz="5400" u="sng">
              <a:solidFill>
                <a:srgbClr val="000000"/>
              </a:solidFill>
              <a:latin typeface="Calibri"/>
              <a:ea typeface="Calibri"/>
              <a:cs typeface="Calibri"/>
              <a:sym typeface="Calibri"/>
            </a:endParaRPr>
          </a:p>
        </p:txBody>
      </p:sp>
      <p:sp>
        <p:nvSpPr>
          <p:cNvPr id="103" name="Google Shape;103;p16"/>
          <p:cNvSpPr txBox="1"/>
          <p:nvPr/>
        </p:nvSpPr>
        <p:spPr>
          <a:xfrm>
            <a:off x="1524000" y="977075"/>
            <a:ext cx="9144000" cy="3242700"/>
          </a:xfrm>
          <a:prstGeom prst="rect">
            <a:avLst/>
          </a:prstGeom>
          <a:noFill/>
          <a:ln>
            <a:noFill/>
          </a:ln>
        </p:spPr>
        <p:txBody>
          <a:bodyPr anchorCtr="0" anchor="t" bIns="45700" lIns="91425" spcFirstLastPara="1" rIns="91425" wrap="square" tIns="45700">
            <a:noAutofit/>
          </a:bodyPr>
          <a:lstStyle/>
          <a:p>
            <a:pPr indent="-369570" lvl="0" marL="457200" rtl="0" algn="l">
              <a:lnSpc>
                <a:spcPct val="80000"/>
              </a:lnSpc>
              <a:spcBef>
                <a:spcPts val="1000"/>
              </a:spcBef>
              <a:spcAft>
                <a:spcPts val="0"/>
              </a:spcAft>
              <a:buClr>
                <a:srgbClr val="000000"/>
              </a:buClr>
              <a:buSzPts val="2220"/>
              <a:buChar char="●"/>
            </a:pPr>
            <a:r>
              <a:rPr lang="en-US" sz="2220">
                <a:latin typeface="Calibri"/>
                <a:ea typeface="Calibri"/>
                <a:cs typeface="Calibri"/>
                <a:sym typeface="Calibri"/>
              </a:rPr>
              <a:t>Shreya Bhargava:</a:t>
            </a:r>
            <a:endParaRPr sz="2220">
              <a:latin typeface="Calibri"/>
              <a:ea typeface="Calibri"/>
              <a:cs typeface="Calibri"/>
              <a:sym typeface="Calibri"/>
            </a:endParaRPr>
          </a:p>
          <a:p>
            <a:pPr indent="-369569" lvl="1" marL="914400" rtl="0" algn="l">
              <a:lnSpc>
                <a:spcPct val="80000"/>
              </a:lnSpc>
              <a:spcBef>
                <a:spcPts val="1000"/>
              </a:spcBef>
              <a:spcAft>
                <a:spcPts val="0"/>
              </a:spcAft>
              <a:buClr>
                <a:srgbClr val="000000"/>
              </a:buClr>
              <a:buSzPts val="2220"/>
              <a:buFont typeface="Calibri"/>
              <a:buChar char="○"/>
            </a:pPr>
            <a:r>
              <a:rPr lang="en-US" sz="2220">
                <a:latin typeface="Calibri"/>
                <a:ea typeface="Calibri"/>
                <a:cs typeface="Calibri"/>
                <a:sym typeface="Calibri"/>
              </a:rPr>
              <a:t>Beacon Literature Study,</a:t>
            </a:r>
            <a:r>
              <a:rPr lang="en-US" sz="2220">
                <a:latin typeface="Calibri"/>
                <a:ea typeface="Calibri"/>
                <a:cs typeface="Calibri"/>
                <a:sym typeface="Calibri"/>
              </a:rPr>
              <a:t>Research</a:t>
            </a:r>
            <a:r>
              <a:rPr lang="en-US" sz="2220">
                <a:latin typeface="Calibri"/>
                <a:ea typeface="Calibri"/>
                <a:cs typeface="Calibri"/>
                <a:sym typeface="Calibri"/>
              </a:rPr>
              <a:t> work</a:t>
            </a:r>
            <a:endParaRPr sz="2220">
              <a:latin typeface="Calibri"/>
              <a:ea typeface="Calibri"/>
              <a:cs typeface="Calibri"/>
              <a:sym typeface="Calibri"/>
            </a:endParaRPr>
          </a:p>
          <a:p>
            <a:pPr indent="-369569" lvl="1" marL="914400" rtl="0" algn="l">
              <a:lnSpc>
                <a:spcPct val="80000"/>
              </a:lnSpc>
              <a:spcBef>
                <a:spcPts val="0"/>
              </a:spcBef>
              <a:spcAft>
                <a:spcPts val="0"/>
              </a:spcAft>
              <a:buClr>
                <a:srgbClr val="000000"/>
              </a:buClr>
              <a:buSzPts val="2220"/>
              <a:buFont typeface="Calibri"/>
              <a:buChar char="○"/>
            </a:pPr>
            <a:r>
              <a:rPr lang="en-US" sz="2220">
                <a:latin typeface="Calibri"/>
                <a:ea typeface="Calibri"/>
                <a:cs typeface="Calibri"/>
                <a:sym typeface="Calibri"/>
              </a:rPr>
              <a:t>Impact of AI (Background Literature Study including various use cases)</a:t>
            </a:r>
            <a:endParaRPr sz="2220">
              <a:latin typeface="Calibri"/>
              <a:ea typeface="Calibri"/>
              <a:cs typeface="Calibri"/>
              <a:sym typeface="Calibri"/>
            </a:endParaRPr>
          </a:p>
          <a:p>
            <a:pPr indent="-369569" lvl="1" marL="914400" rtl="0" algn="l">
              <a:lnSpc>
                <a:spcPct val="80000"/>
              </a:lnSpc>
              <a:spcBef>
                <a:spcPts val="0"/>
              </a:spcBef>
              <a:spcAft>
                <a:spcPts val="0"/>
              </a:spcAft>
              <a:buClr>
                <a:srgbClr val="000000"/>
              </a:buClr>
              <a:buSzPts val="2220"/>
              <a:buFont typeface="Calibri"/>
              <a:buChar char="○"/>
            </a:pPr>
            <a:r>
              <a:rPr lang="en-US" sz="2220">
                <a:latin typeface="Calibri"/>
                <a:ea typeface="Calibri"/>
                <a:cs typeface="Calibri"/>
                <a:sym typeface="Calibri"/>
              </a:rPr>
              <a:t>Analysis on Big Data</a:t>
            </a:r>
            <a:endParaRPr sz="2220">
              <a:latin typeface="Calibri"/>
              <a:ea typeface="Calibri"/>
              <a:cs typeface="Calibri"/>
              <a:sym typeface="Calibri"/>
            </a:endParaRPr>
          </a:p>
          <a:p>
            <a:pPr indent="-369569" lvl="1" marL="914400" rtl="0" algn="l">
              <a:lnSpc>
                <a:spcPct val="80000"/>
              </a:lnSpc>
              <a:spcBef>
                <a:spcPts val="0"/>
              </a:spcBef>
              <a:spcAft>
                <a:spcPts val="0"/>
              </a:spcAft>
              <a:buClr>
                <a:srgbClr val="000000"/>
              </a:buClr>
              <a:buSzPts val="2220"/>
              <a:buFont typeface="Calibri"/>
              <a:buChar char="○"/>
            </a:pPr>
            <a:r>
              <a:rPr lang="en-US" sz="2220">
                <a:latin typeface="Calibri"/>
                <a:ea typeface="Calibri"/>
                <a:cs typeface="Calibri"/>
                <a:sym typeface="Calibri"/>
              </a:rPr>
              <a:t>Applying analysis on real world application:</a:t>
            </a:r>
            <a:endParaRPr sz="2220">
              <a:latin typeface="Calibri"/>
              <a:ea typeface="Calibri"/>
              <a:cs typeface="Calibri"/>
              <a:sym typeface="Calibri"/>
            </a:endParaRPr>
          </a:p>
          <a:p>
            <a:pPr indent="0" lvl="0" marL="914400" rtl="0" algn="l">
              <a:lnSpc>
                <a:spcPct val="80000"/>
              </a:lnSpc>
              <a:spcBef>
                <a:spcPts val="1000"/>
              </a:spcBef>
              <a:spcAft>
                <a:spcPts val="0"/>
              </a:spcAft>
              <a:buNone/>
            </a:pPr>
            <a:r>
              <a:rPr lang="en-US" sz="2220">
                <a:latin typeface="Calibri"/>
                <a:ea typeface="Calibri"/>
                <a:cs typeface="Calibri"/>
                <a:sym typeface="Calibri"/>
              </a:rPr>
              <a:t> 	Customer Reviews (Amazon Alexa customer dataset)</a:t>
            </a:r>
            <a:endParaRPr sz="2220">
              <a:latin typeface="Calibri"/>
              <a:ea typeface="Calibri"/>
              <a:cs typeface="Calibri"/>
              <a:sym typeface="Calibri"/>
            </a:endParaRPr>
          </a:p>
          <a:p>
            <a:pPr indent="-369569" lvl="1" marL="914400" rtl="0" algn="l">
              <a:lnSpc>
                <a:spcPct val="80000"/>
              </a:lnSpc>
              <a:spcBef>
                <a:spcPts val="1000"/>
              </a:spcBef>
              <a:spcAft>
                <a:spcPts val="0"/>
              </a:spcAft>
              <a:buClr>
                <a:srgbClr val="000000"/>
              </a:buClr>
              <a:buSzPts val="2220"/>
              <a:buFont typeface="Calibri"/>
              <a:buChar char="○"/>
            </a:pPr>
            <a:r>
              <a:rPr lang="en-US" sz="2220">
                <a:latin typeface="Calibri"/>
                <a:ea typeface="Calibri"/>
                <a:cs typeface="Calibri"/>
                <a:sym typeface="Calibri"/>
              </a:rPr>
              <a:t>Visualization and providing the filtered output to the targeted customer.</a:t>
            </a:r>
            <a:endParaRPr sz="2220">
              <a:latin typeface="Calibri"/>
              <a:ea typeface="Calibri"/>
              <a:cs typeface="Calibri"/>
              <a:sym typeface="Calibri"/>
            </a:endParaRPr>
          </a:p>
          <a:p>
            <a:pPr indent="-369570" lvl="0" marL="457200" rtl="0" algn="l">
              <a:lnSpc>
                <a:spcPct val="80000"/>
              </a:lnSpc>
              <a:spcBef>
                <a:spcPts val="0"/>
              </a:spcBef>
              <a:spcAft>
                <a:spcPts val="0"/>
              </a:spcAft>
              <a:buClr>
                <a:srgbClr val="000000"/>
              </a:buClr>
              <a:buSzPts val="2220"/>
              <a:buFont typeface="Calibri"/>
              <a:buChar char="●"/>
            </a:pPr>
            <a:r>
              <a:rPr lang="en-US" sz="2220">
                <a:latin typeface="Calibri"/>
                <a:ea typeface="Calibri"/>
                <a:cs typeface="Calibri"/>
                <a:sym typeface="Calibri"/>
              </a:rPr>
              <a:t>Mohammad Umair:</a:t>
            </a:r>
            <a:endParaRPr sz="2220">
              <a:latin typeface="Calibri"/>
              <a:ea typeface="Calibri"/>
              <a:cs typeface="Calibri"/>
              <a:sym typeface="Calibri"/>
            </a:endParaRPr>
          </a:p>
          <a:p>
            <a:pPr indent="-369569" lvl="1" marL="914400" rtl="0" algn="l">
              <a:lnSpc>
                <a:spcPct val="80000"/>
              </a:lnSpc>
              <a:spcBef>
                <a:spcPts val="1000"/>
              </a:spcBef>
              <a:spcAft>
                <a:spcPts val="0"/>
              </a:spcAft>
              <a:buClr>
                <a:srgbClr val="000000"/>
              </a:buClr>
              <a:buSzPts val="2220"/>
              <a:buFont typeface="Calibri"/>
              <a:buChar char="○"/>
            </a:pPr>
            <a:r>
              <a:rPr lang="en-US" sz="2220">
                <a:latin typeface="Calibri"/>
                <a:ea typeface="Calibri"/>
                <a:cs typeface="Calibri"/>
                <a:sym typeface="Calibri"/>
              </a:rPr>
              <a:t>Client side infrastructure</a:t>
            </a:r>
            <a:endParaRPr sz="2220">
              <a:latin typeface="Calibri"/>
              <a:ea typeface="Calibri"/>
              <a:cs typeface="Calibri"/>
              <a:sym typeface="Calibri"/>
            </a:endParaRPr>
          </a:p>
          <a:p>
            <a:pPr indent="-369569" lvl="1" marL="914400" rtl="0" algn="l">
              <a:lnSpc>
                <a:spcPct val="80000"/>
              </a:lnSpc>
              <a:spcBef>
                <a:spcPts val="1000"/>
              </a:spcBef>
              <a:spcAft>
                <a:spcPts val="0"/>
              </a:spcAft>
              <a:buClr>
                <a:srgbClr val="000000"/>
              </a:buClr>
              <a:buSzPts val="2220"/>
              <a:buFont typeface="Calibri"/>
              <a:buChar char="○"/>
            </a:pPr>
            <a:r>
              <a:rPr lang="en-US" sz="2220">
                <a:latin typeface="Calibri"/>
                <a:ea typeface="Calibri"/>
                <a:cs typeface="Calibri"/>
                <a:sym typeface="Calibri"/>
              </a:rPr>
              <a:t>Research about the Android APIs and find the best way to communicate with beacons</a:t>
            </a:r>
            <a:endParaRPr sz="2220">
              <a:latin typeface="Calibri"/>
              <a:ea typeface="Calibri"/>
              <a:cs typeface="Calibri"/>
              <a:sym typeface="Calibri"/>
            </a:endParaRPr>
          </a:p>
          <a:p>
            <a:pPr indent="-369569" lvl="1" marL="914400" rtl="0" algn="l">
              <a:lnSpc>
                <a:spcPct val="80000"/>
              </a:lnSpc>
              <a:spcBef>
                <a:spcPts val="1000"/>
              </a:spcBef>
              <a:spcAft>
                <a:spcPts val="0"/>
              </a:spcAft>
              <a:buClr>
                <a:srgbClr val="000000"/>
              </a:buClr>
              <a:buSzPts val="2220"/>
              <a:buFont typeface="Calibri"/>
              <a:buChar char="○"/>
            </a:pPr>
            <a:r>
              <a:rPr lang="en-US" sz="2220">
                <a:latin typeface="Calibri"/>
                <a:ea typeface="Calibri"/>
                <a:cs typeface="Calibri"/>
                <a:sym typeface="Calibri"/>
              </a:rPr>
              <a:t>Figure ways to lower down battery usage</a:t>
            </a:r>
            <a:endParaRPr sz="2220">
              <a:latin typeface="Calibri"/>
              <a:ea typeface="Calibri"/>
              <a:cs typeface="Calibri"/>
              <a:sym typeface="Calibri"/>
            </a:endParaRPr>
          </a:p>
          <a:p>
            <a:pPr indent="-369569" lvl="1" marL="914400" rtl="0" algn="l">
              <a:lnSpc>
                <a:spcPct val="80000"/>
              </a:lnSpc>
              <a:spcBef>
                <a:spcPts val="1000"/>
              </a:spcBef>
              <a:spcAft>
                <a:spcPts val="0"/>
              </a:spcAft>
              <a:buClr>
                <a:srgbClr val="000000"/>
              </a:buClr>
              <a:buSzPts val="2220"/>
              <a:buFont typeface="Calibri"/>
              <a:buChar char="○"/>
            </a:pPr>
            <a:r>
              <a:rPr lang="en-US" sz="2220">
                <a:latin typeface="Calibri"/>
                <a:ea typeface="Calibri"/>
                <a:cs typeface="Calibri"/>
                <a:sym typeface="Calibri"/>
              </a:rPr>
              <a:t>UI and UX of the Android app to make it user friendly</a:t>
            </a:r>
            <a:endParaRPr sz="222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32" name="Google Shape;332;p5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We are able to display advertisements whenever customer comes in the proximity of beacons, Moreover only filtered ads will be sent to the targeted customers.</a:t>
            </a:r>
            <a:endParaRPr/>
          </a:p>
          <a:p>
            <a:pPr indent="0" lvl="0" marL="0" rtl="0" algn="l">
              <a:spcBef>
                <a:spcPts val="1000"/>
              </a:spcBef>
              <a:spcAft>
                <a:spcPts val="0"/>
              </a:spcAft>
              <a:buNone/>
            </a:pPr>
            <a:r>
              <a:rPr lang="en-US"/>
              <a:t>Visualization is done using AI and by </a:t>
            </a:r>
            <a:r>
              <a:rPr lang="en-US"/>
              <a:t>implementing</a:t>
            </a:r>
            <a:r>
              <a:rPr lang="en-US"/>
              <a:t> machine learning algorithms in python to analyse the large data set of Amazon Customer Reviews on Alexa.</a:t>
            </a:r>
            <a:endParaRPr/>
          </a:p>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3"/>
          <p:cNvSpPr txBox="1"/>
          <p:nvPr>
            <p:ph idx="1" type="body"/>
          </p:nvPr>
        </p:nvSpPr>
        <p:spPr>
          <a:xfrm>
            <a:off x="838200" y="465900"/>
            <a:ext cx="10515600" cy="56550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ctr">
              <a:spcBef>
                <a:spcPts val="1000"/>
              </a:spcBef>
              <a:spcAft>
                <a:spcPts val="0"/>
              </a:spcAft>
              <a:buNone/>
            </a:pPr>
            <a:r>
              <a:rPr lang="en-US" sz="9600"/>
              <a:t>Thanks!!!!!</a:t>
            </a:r>
            <a:endParaRPr sz="9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ctrTitle"/>
          </p:nvPr>
        </p:nvSpPr>
        <p:spPr>
          <a:xfrm>
            <a:off x="1524000" y="1122363"/>
            <a:ext cx="9144000" cy="780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u="sng"/>
              <a:t>Beacons Overview</a:t>
            </a:r>
            <a:endParaRPr sz="5400" u="sng"/>
          </a:p>
        </p:txBody>
      </p:sp>
      <p:sp>
        <p:nvSpPr>
          <p:cNvPr id="109" name="Google Shape;109;p17"/>
          <p:cNvSpPr txBox="1"/>
          <p:nvPr>
            <p:ph idx="1" type="subTitle"/>
          </p:nvPr>
        </p:nvSpPr>
        <p:spPr>
          <a:xfrm>
            <a:off x="1524000" y="2096655"/>
            <a:ext cx="9144000" cy="3906900"/>
          </a:xfrm>
          <a:prstGeom prst="rect">
            <a:avLst/>
          </a:prstGeom>
          <a:noFill/>
          <a:ln>
            <a:noFill/>
          </a:ln>
        </p:spPr>
        <p:txBody>
          <a:bodyPr anchorCtr="0" anchor="t" bIns="45700" lIns="91425" spcFirstLastPara="1" rIns="91425" wrap="square" tIns="45700">
            <a:noAutofit/>
          </a:bodyPr>
          <a:lstStyle/>
          <a:p>
            <a:pPr indent="-381000" lvl="0" marL="457200" rtl="0" algn="l">
              <a:lnSpc>
                <a:spcPct val="80000"/>
              </a:lnSpc>
              <a:spcBef>
                <a:spcPts val="1000"/>
              </a:spcBef>
              <a:spcAft>
                <a:spcPts val="0"/>
              </a:spcAft>
              <a:buSzPts val="2400"/>
              <a:buChar char="●"/>
            </a:pPr>
            <a:r>
              <a:rPr lang="en-US" sz="2220"/>
              <a:t>Bluetooth beacons are no more than small Bluetooth devices that broadcast a radio signal called an “advertisement” and follows standard Low Energy Bluetooth protocols set out by the Bluetooth SIG.</a:t>
            </a:r>
            <a:endParaRPr sz="2220"/>
          </a:p>
          <a:p>
            <a:pPr indent="-369570" lvl="0" marL="457200" rtl="0" algn="l">
              <a:lnSpc>
                <a:spcPct val="80000"/>
              </a:lnSpc>
              <a:spcBef>
                <a:spcPts val="1000"/>
              </a:spcBef>
              <a:spcAft>
                <a:spcPts val="0"/>
              </a:spcAft>
              <a:buSzPts val="2220"/>
              <a:buChar char="●"/>
            </a:pPr>
            <a:r>
              <a:rPr lang="en-US" sz="2220"/>
              <a:t>This makes them compatible with any other Bluetooth device.</a:t>
            </a:r>
            <a:endParaRPr sz="2220"/>
          </a:p>
          <a:p>
            <a:pPr indent="-369570" lvl="0" marL="457200" rtl="0" algn="l">
              <a:lnSpc>
                <a:spcPct val="80000"/>
              </a:lnSpc>
              <a:spcBef>
                <a:spcPts val="1000"/>
              </a:spcBef>
              <a:spcAft>
                <a:spcPts val="0"/>
              </a:spcAft>
              <a:buSzPts val="2220"/>
              <a:buChar char="●"/>
            </a:pPr>
            <a:r>
              <a:rPr lang="en-US" sz="2220"/>
              <a:t>Their range can vary, some have a signal that goes no more than a few meters, and others can reach a hundred meters plus.</a:t>
            </a:r>
            <a:endParaRPr sz="2220"/>
          </a:p>
          <a:p>
            <a:pPr indent="-369570" lvl="0" marL="457200" rtl="0" algn="l">
              <a:lnSpc>
                <a:spcPct val="80000"/>
              </a:lnSpc>
              <a:spcBef>
                <a:spcPts val="1000"/>
              </a:spcBef>
              <a:spcAft>
                <a:spcPts val="0"/>
              </a:spcAft>
              <a:buSzPts val="2220"/>
              <a:buChar char="●"/>
            </a:pPr>
            <a:r>
              <a:rPr lang="en-US" sz="2220"/>
              <a:t>With Bluetooth 5, Bluetooth beacons will have transmission ranges of many hundreds of meters, exceeding the range of wifi in certain cases.</a:t>
            </a:r>
            <a:br>
              <a:rPr lang="en-US" sz="2220"/>
            </a:br>
            <a:endParaRPr sz="22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ctrTitle"/>
          </p:nvPr>
        </p:nvSpPr>
        <p:spPr>
          <a:xfrm>
            <a:off x="1524000" y="629974"/>
            <a:ext cx="9144000" cy="842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i="1" lang="en-US"/>
              <a:t>Technical Details:</a:t>
            </a:r>
            <a:endParaRPr/>
          </a:p>
        </p:txBody>
      </p:sp>
      <p:sp>
        <p:nvSpPr>
          <p:cNvPr id="115" name="Google Shape;115;p18"/>
          <p:cNvSpPr txBox="1"/>
          <p:nvPr>
            <p:ph idx="1" type="subTitle"/>
          </p:nvPr>
        </p:nvSpPr>
        <p:spPr>
          <a:xfrm>
            <a:off x="1524000" y="1585775"/>
            <a:ext cx="9144000" cy="37254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100"/>
              </a:spcBef>
              <a:spcAft>
                <a:spcPts val="0"/>
              </a:spcAft>
              <a:buSzPts val="2400"/>
              <a:buNone/>
            </a:pPr>
            <a:r>
              <a:rPr b="1" lang="en-US" sz="1800">
                <a:solidFill>
                  <a:schemeClr val="dk1"/>
                </a:solidFill>
                <a:latin typeface="Arial"/>
                <a:ea typeface="Arial"/>
                <a:cs typeface="Arial"/>
                <a:sym typeface="Arial"/>
              </a:rPr>
              <a:t>MCU (Micro Controller Unit) Specs:</a:t>
            </a:r>
            <a:endParaRPr sz="1800">
              <a:solidFill>
                <a:schemeClr val="dk1"/>
              </a:solidFill>
              <a:latin typeface="Arial"/>
              <a:ea typeface="Arial"/>
              <a:cs typeface="Arial"/>
              <a:sym typeface="Arial"/>
            </a:endParaRPr>
          </a:p>
          <a:p>
            <a:pPr indent="-342900" lvl="0" marL="457200" rtl="0" algn="l">
              <a:lnSpc>
                <a:spcPct val="115000"/>
              </a:lnSpc>
              <a:spcBef>
                <a:spcPts val="1100"/>
              </a:spcBef>
              <a:spcAft>
                <a:spcPts val="0"/>
              </a:spcAft>
              <a:buClr>
                <a:srgbClr val="333132"/>
              </a:buClr>
              <a:buSzPts val="1800"/>
              <a:buChar char="●"/>
            </a:pPr>
            <a:r>
              <a:rPr lang="en-US" sz="1800">
                <a:solidFill>
                  <a:schemeClr val="dk1"/>
                </a:solidFill>
                <a:latin typeface="Arial"/>
                <a:ea typeface="Arial"/>
                <a:cs typeface="Arial"/>
                <a:sym typeface="Arial"/>
              </a:rPr>
              <a:t>ARM® Cortex®-M4 32-bit processor with FPU</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rgbClr val="333132"/>
              </a:buClr>
              <a:buSzPts val="1800"/>
              <a:buChar char="●"/>
            </a:pPr>
            <a:r>
              <a:rPr lang="en-US" sz="1800">
                <a:solidFill>
                  <a:schemeClr val="dk1"/>
                </a:solidFill>
                <a:latin typeface="Arial"/>
                <a:ea typeface="Arial"/>
                <a:cs typeface="Arial"/>
                <a:sym typeface="Arial"/>
              </a:rPr>
              <a:t>64 MHz Core speed</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rgbClr val="333132"/>
              </a:buClr>
              <a:buSzPts val="1800"/>
              <a:buChar char="●"/>
            </a:pPr>
            <a:r>
              <a:rPr lang="en-US" sz="1800">
                <a:solidFill>
                  <a:schemeClr val="dk1"/>
                </a:solidFill>
                <a:latin typeface="Arial"/>
                <a:ea typeface="Arial"/>
                <a:cs typeface="Arial"/>
                <a:sym typeface="Arial"/>
              </a:rPr>
              <a:t>512 kB Flash memory</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rgbClr val="333132"/>
              </a:buClr>
              <a:buSzPts val="1800"/>
              <a:buChar char="●"/>
            </a:pPr>
            <a:r>
              <a:rPr lang="en-US" sz="1800">
                <a:solidFill>
                  <a:schemeClr val="dk1"/>
                </a:solidFill>
                <a:latin typeface="Arial"/>
                <a:ea typeface="Arial"/>
                <a:cs typeface="Arial"/>
                <a:sym typeface="Arial"/>
              </a:rPr>
              <a:t>64 kB RAM memory</a:t>
            </a:r>
            <a:endParaRPr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t/>
            </a:r>
            <a:endParaRPr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rPr b="1" lang="en-US" sz="1800">
                <a:solidFill>
                  <a:schemeClr val="dk1"/>
                </a:solidFill>
                <a:latin typeface="Arial"/>
                <a:ea typeface="Arial"/>
                <a:cs typeface="Arial"/>
                <a:sym typeface="Arial"/>
              </a:rPr>
              <a:t>Other Specs:</a:t>
            </a:r>
            <a:endParaRPr b="1" sz="1800">
              <a:solidFill>
                <a:schemeClr val="dk1"/>
              </a:solidFill>
              <a:latin typeface="Arial"/>
              <a:ea typeface="Arial"/>
              <a:cs typeface="Arial"/>
              <a:sym typeface="Arial"/>
            </a:endParaRPr>
          </a:p>
          <a:p>
            <a:pPr indent="-342900" lvl="0" marL="457200" rtl="0" algn="l">
              <a:lnSpc>
                <a:spcPct val="115000"/>
              </a:lnSpc>
              <a:spcBef>
                <a:spcPts val="1100"/>
              </a:spcBef>
              <a:spcAft>
                <a:spcPts val="0"/>
              </a:spcAft>
              <a:buClr>
                <a:srgbClr val="666666"/>
              </a:buClr>
              <a:buSzPts val="1800"/>
              <a:buFont typeface="Arial"/>
              <a:buChar char="●"/>
            </a:pPr>
            <a:r>
              <a:rPr lang="en-US" sz="1800">
                <a:solidFill>
                  <a:schemeClr val="dk1"/>
                </a:solidFill>
                <a:latin typeface="Arial"/>
                <a:ea typeface="Arial"/>
                <a:cs typeface="Arial"/>
                <a:sym typeface="Arial"/>
              </a:rPr>
              <a:t>Radio: 2.4 GHz transceiver</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666666"/>
              </a:buClr>
              <a:buSzPts val="1800"/>
              <a:buChar char="●"/>
            </a:pPr>
            <a:r>
              <a:rPr lang="en-US" sz="1800">
                <a:solidFill>
                  <a:schemeClr val="dk1"/>
                </a:solidFill>
                <a:highlight>
                  <a:srgbClr val="FFFFFF"/>
                </a:highlight>
                <a:latin typeface="Arial"/>
                <a:ea typeface="Arial"/>
                <a:cs typeface="Arial"/>
                <a:sym typeface="Arial"/>
              </a:rPr>
              <a:t>Bluetooth® 4.2 LE standard</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666666"/>
              </a:buClr>
              <a:buSzPts val="1800"/>
              <a:buChar char="●"/>
            </a:pPr>
            <a:r>
              <a:rPr lang="en-US" sz="1800">
                <a:solidFill>
                  <a:schemeClr val="dk1"/>
                </a:solidFill>
                <a:highlight>
                  <a:srgbClr val="FFFFFF"/>
                </a:highlight>
                <a:latin typeface="Arial"/>
                <a:ea typeface="Arial"/>
                <a:cs typeface="Arial"/>
                <a:sym typeface="Arial"/>
              </a:rPr>
              <a:t>Range: up to 70 meters (230 feet)</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666666"/>
              </a:buClr>
              <a:buSzPts val="1800"/>
              <a:buChar char="●"/>
            </a:pPr>
            <a:r>
              <a:rPr lang="en-US" sz="1800">
                <a:solidFill>
                  <a:schemeClr val="dk1"/>
                </a:solidFill>
                <a:highlight>
                  <a:srgbClr val="FFFFFF"/>
                </a:highlight>
                <a:latin typeface="Arial"/>
                <a:ea typeface="Arial"/>
                <a:cs typeface="Arial"/>
                <a:sym typeface="Arial"/>
              </a:rPr>
              <a:t>Output Power: -20 to +4 dBm in 4 dB steps, “Whisper mode” -40 dBm</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666666"/>
              </a:buClr>
              <a:buSzPts val="1800"/>
              <a:buChar char="●"/>
            </a:pPr>
            <a:r>
              <a:rPr lang="en-US" sz="1800">
                <a:solidFill>
                  <a:schemeClr val="dk1"/>
                </a:solidFill>
                <a:highlight>
                  <a:srgbClr val="FFFFFF"/>
                </a:highlight>
                <a:latin typeface="Arial"/>
                <a:ea typeface="Arial"/>
                <a:cs typeface="Arial"/>
                <a:sym typeface="Arial"/>
              </a:rPr>
              <a:t>Frequency range: 2400 MHz to 2483.5 MHz</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666666"/>
              </a:buClr>
              <a:buSzPts val="1800"/>
              <a:buChar char="●"/>
            </a:pPr>
            <a:r>
              <a:rPr lang="en-US" sz="1800">
                <a:solidFill>
                  <a:schemeClr val="dk1"/>
                </a:solidFill>
                <a:highlight>
                  <a:srgbClr val="FFFFFF"/>
                </a:highlight>
                <a:latin typeface="Arial"/>
                <a:ea typeface="Arial"/>
                <a:cs typeface="Arial"/>
                <a:sym typeface="Arial"/>
              </a:rPr>
              <a:t>Over-the-air data rate: 1 Mbps (2 Mbps supported)</a:t>
            </a:r>
            <a:endParaRPr sz="1800">
              <a:solidFill>
                <a:schemeClr val="dk1"/>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666666"/>
              </a:buClr>
              <a:buSzPts val="1800"/>
              <a:buFont typeface="Arial"/>
              <a:buChar char="●"/>
            </a:pPr>
            <a:r>
              <a:rPr b="1" lang="en-US" sz="1800">
                <a:solidFill>
                  <a:schemeClr val="dk1"/>
                </a:solidFill>
                <a:highlight>
                  <a:srgbClr val="FFFFFF"/>
                </a:highlight>
                <a:latin typeface="Arial"/>
                <a:ea typeface="Arial"/>
                <a:cs typeface="Arial"/>
                <a:sym typeface="Arial"/>
              </a:rPr>
              <a:t>Power Supply - </a:t>
            </a:r>
            <a:r>
              <a:rPr lang="en-US" sz="1800">
                <a:solidFill>
                  <a:schemeClr val="dk1"/>
                </a:solidFill>
                <a:highlight>
                  <a:srgbClr val="FFFFFF"/>
                </a:highlight>
                <a:latin typeface="Arial"/>
                <a:ea typeface="Arial"/>
                <a:cs typeface="Arial"/>
                <a:sym typeface="Arial"/>
              </a:rPr>
              <a:t>1 x CR2477 – 3.0V lithium primary cell battery (replaceable)</a:t>
            </a:r>
            <a:endParaRPr sz="1800">
              <a:solidFill>
                <a:schemeClr val="dk1"/>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ctrTitle"/>
          </p:nvPr>
        </p:nvSpPr>
        <p:spPr>
          <a:xfrm>
            <a:off x="1524000" y="1122363"/>
            <a:ext cx="9144000" cy="9096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Basic Design:</a:t>
            </a:r>
            <a:endParaRPr/>
          </a:p>
        </p:txBody>
      </p:sp>
      <p:sp>
        <p:nvSpPr>
          <p:cNvPr id="121" name="Google Shape;121;p19"/>
          <p:cNvSpPr txBox="1"/>
          <p:nvPr>
            <p:ph idx="1" type="subTitle"/>
          </p:nvPr>
        </p:nvSpPr>
        <p:spPr>
          <a:xfrm flipH="1" rot="10800000">
            <a:off x="1524000" y="7194190"/>
            <a:ext cx="9144000" cy="42581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https://lh4.googleusercontent.com/iHGdpPqwNLPuSBNsR0Z3laHniN9NILaq-Z2G-KJmM3ChUNAbFjveOZ9mbo39ryXUHWHiD4jKwnGbZ6B_QLt1aa0g9JuSU4FdNdBhxJUv87ihyx8t9MceIHUSJB2NqxVNk6u1SMZ0" id="122" name="Google Shape;122;p19"/>
          <p:cNvPicPr preferRelativeResize="0"/>
          <p:nvPr/>
        </p:nvPicPr>
        <p:blipFill rotWithShape="1">
          <a:blip r:embed="rId3">
            <a:alphaModFix/>
          </a:blip>
          <a:srcRect b="0" l="0" r="0" t="0"/>
          <a:stretch/>
        </p:blipFill>
        <p:spPr>
          <a:xfrm>
            <a:off x="2438400" y="2032000"/>
            <a:ext cx="6879004" cy="426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1524000" y="1122363"/>
            <a:ext cx="9144000" cy="780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u="sng"/>
              <a:t>Android Application Overview</a:t>
            </a:r>
            <a:endParaRPr sz="5400" u="sng"/>
          </a:p>
        </p:txBody>
      </p:sp>
      <p:sp>
        <p:nvSpPr>
          <p:cNvPr id="128" name="Google Shape;128;p20"/>
          <p:cNvSpPr txBox="1"/>
          <p:nvPr>
            <p:ph idx="1" type="subTitle"/>
          </p:nvPr>
        </p:nvSpPr>
        <p:spPr>
          <a:xfrm>
            <a:off x="1524000" y="2096655"/>
            <a:ext cx="9144000" cy="3906900"/>
          </a:xfrm>
          <a:prstGeom prst="rect">
            <a:avLst/>
          </a:prstGeom>
          <a:noFill/>
          <a:ln>
            <a:noFill/>
          </a:ln>
        </p:spPr>
        <p:txBody>
          <a:bodyPr anchorCtr="0" anchor="t" bIns="45700" lIns="91425" spcFirstLastPara="1" rIns="91425" wrap="square" tIns="45700">
            <a:noAutofit/>
          </a:bodyPr>
          <a:lstStyle/>
          <a:p>
            <a:pPr indent="-369570" lvl="0" marL="457200" rtl="0" algn="l">
              <a:lnSpc>
                <a:spcPct val="80000"/>
              </a:lnSpc>
              <a:spcBef>
                <a:spcPts val="1000"/>
              </a:spcBef>
              <a:spcAft>
                <a:spcPts val="0"/>
              </a:spcAft>
              <a:buSzPts val="2220"/>
              <a:buChar char="●"/>
            </a:pPr>
            <a:r>
              <a:rPr lang="en-US" sz="2220"/>
              <a:t>Android application uses the Proximity Sensor API via a 3rd party library - </a:t>
            </a:r>
            <a:r>
              <a:rPr lang="en-US" sz="1100" u="sng">
                <a:solidFill>
                  <a:schemeClr val="hlink"/>
                </a:solidFill>
                <a:latin typeface="Arial"/>
                <a:ea typeface="Arial"/>
                <a:cs typeface="Arial"/>
                <a:sym typeface="Arial"/>
                <a:hlinkClick r:id="rId3"/>
              </a:rPr>
              <a:t>https://altbeacon.github.io/android-beacon-library/index.html</a:t>
            </a:r>
            <a:endParaRPr sz="2220"/>
          </a:p>
          <a:p>
            <a:pPr indent="-369570" lvl="0" marL="457200" rtl="0" algn="l">
              <a:lnSpc>
                <a:spcPct val="80000"/>
              </a:lnSpc>
              <a:spcBef>
                <a:spcPts val="1000"/>
              </a:spcBef>
              <a:spcAft>
                <a:spcPts val="0"/>
              </a:spcAft>
              <a:buSzPts val="2220"/>
              <a:buChar char="●"/>
            </a:pPr>
            <a:r>
              <a:rPr lang="en-US" sz="2220"/>
              <a:t>The application keeps running in the background and listens for Bluetooth signals, watching for beacons</a:t>
            </a:r>
            <a:endParaRPr sz="2220"/>
          </a:p>
          <a:p>
            <a:pPr indent="-369570" lvl="0" marL="457200" rtl="0" algn="l">
              <a:lnSpc>
                <a:spcPct val="80000"/>
              </a:lnSpc>
              <a:spcBef>
                <a:spcPts val="1000"/>
              </a:spcBef>
              <a:spcAft>
                <a:spcPts val="0"/>
              </a:spcAft>
              <a:buSzPts val="2220"/>
              <a:buChar char="●"/>
            </a:pPr>
            <a:r>
              <a:rPr lang="en-US" sz="2220"/>
              <a:t>App receives the UUID from the beacon, sends this UUID and the user’s </a:t>
            </a:r>
            <a:r>
              <a:rPr b="1" lang="en-US" sz="2220"/>
              <a:t>Facebook Access Token</a:t>
            </a:r>
            <a:r>
              <a:rPr lang="en-US" sz="2220"/>
              <a:t> to the server and receives the advertisement related to the particular user.</a:t>
            </a:r>
            <a:endParaRPr sz="22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1524000" y="1122363"/>
            <a:ext cx="9144000" cy="780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u="sng"/>
              <a:t>Demo</a:t>
            </a:r>
            <a:endParaRPr sz="5400" u="sng"/>
          </a:p>
        </p:txBody>
      </p:sp>
      <p:sp>
        <p:nvSpPr>
          <p:cNvPr id="134" name="Google Shape;134;p21"/>
          <p:cNvSpPr txBox="1"/>
          <p:nvPr>
            <p:ph idx="1" type="subTitle"/>
          </p:nvPr>
        </p:nvSpPr>
        <p:spPr>
          <a:xfrm>
            <a:off x="1524000" y="2096655"/>
            <a:ext cx="9144000" cy="3906900"/>
          </a:xfrm>
          <a:prstGeom prst="rect">
            <a:avLst/>
          </a:prstGeom>
          <a:noFill/>
          <a:ln>
            <a:noFill/>
          </a:ln>
        </p:spPr>
        <p:txBody>
          <a:bodyPr anchorCtr="0" anchor="t" bIns="45700" lIns="91425" spcFirstLastPara="1" rIns="91425" wrap="square" tIns="45700">
            <a:noAutofit/>
          </a:bodyPr>
          <a:lstStyle/>
          <a:p>
            <a:pPr indent="0" lvl="0" marL="457200" rtl="0" algn="l">
              <a:lnSpc>
                <a:spcPct val="80000"/>
              </a:lnSpc>
              <a:spcBef>
                <a:spcPts val="1000"/>
              </a:spcBef>
              <a:spcAft>
                <a:spcPts val="0"/>
              </a:spcAft>
              <a:buNone/>
            </a:pPr>
            <a:r>
              <a:t/>
            </a:r>
            <a:endParaRPr sz="2220"/>
          </a:p>
        </p:txBody>
      </p:sp>
      <p:pic>
        <p:nvPicPr>
          <p:cNvPr id="135" name="Google Shape;135;p21"/>
          <p:cNvPicPr preferRelativeResize="0"/>
          <p:nvPr/>
        </p:nvPicPr>
        <p:blipFill>
          <a:blip r:embed="rId3">
            <a:alphaModFix/>
          </a:blip>
          <a:stretch>
            <a:fillRect/>
          </a:stretch>
        </p:blipFill>
        <p:spPr>
          <a:xfrm>
            <a:off x="1436662" y="0"/>
            <a:ext cx="3248527" cy="6858001"/>
          </a:xfrm>
          <a:prstGeom prst="rect">
            <a:avLst/>
          </a:prstGeom>
          <a:noFill/>
          <a:ln>
            <a:noFill/>
          </a:ln>
        </p:spPr>
      </p:pic>
      <p:sp>
        <p:nvSpPr>
          <p:cNvPr id="136" name="Google Shape;136;p21"/>
          <p:cNvSpPr txBox="1"/>
          <p:nvPr/>
        </p:nvSpPr>
        <p:spPr>
          <a:xfrm>
            <a:off x="5004725" y="2220350"/>
            <a:ext cx="5663400" cy="3783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Using Beacon Simulator to simulate a beacon on an Android device.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As soon as the beacon comes into phone’s proximity, the app detects that a supported beacon has been detected.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app sends a request to the server, receives an Ad.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Ad is then displayed on the device as a notification.</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