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965474a9_3_3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965474a9_3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b9a0b074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b9a0b074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b9a0b074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b9a0b074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965474a9_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965474a9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cd6fe2e1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cd6fe2e1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965474a9_3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965474a9_3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cd6fe2e1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cd6fe2e1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cd6fe2e1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cd6fe2e1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cd6fe2e1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cd6fe2e1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6.png"/><Relationship Id="rId10" Type="http://schemas.openxmlformats.org/officeDocument/2006/relationships/image" Target="../media/image11.jpg"/><Relationship Id="rId9" Type="http://schemas.openxmlformats.org/officeDocument/2006/relationships/hyperlink" Target="https://www.w3schools.com/js/js_events.asp" TargetMode="External"/><Relationship Id="rId5" Type="http://schemas.openxmlformats.org/officeDocument/2006/relationships/hyperlink" Target="https://www.ijert.org/research/alpha-numerical-random-password-generator-for-safeguarding-the-data-assets-IJERTV3IS120404.pdf" TargetMode="External"/><Relationship Id="rId6" Type="http://schemas.openxmlformats.org/officeDocument/2006/relationships/hyperlink" Target="https://codecary.com/vertical-image-slider-using-javascript/" TargetMode="External"/><Relationship Id="rId7" Type="http://schemas.openxmlformats.org/officeDocument/2006/relationships/hyperlink" Target="https://www.avast.com/en-in/random-password-generator#pc" TargetMode="External"/><Relationship Id="rId8" Type="http://schemas.openxmlformats.org/officeDocument/2006/relationships/hyperlink" Target="https://www.w3schools.com/howto/howto_css_social_login.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8.jpg"/><Relationship Id="rId5"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1.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9.jpg"/><Relationship Id="rId4" Type="http://schemas.openxmlformats.org/officeDocument/2006/relationships/image" Target="../media/image1.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0.jpg"/><Relationship Id="rId4" Type="http://schemas.openxmlformats.org/officeDocument/2006/relationships/image" Target="../media/image1.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1303175" y="630225"/>
            <a:ext cx="74001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AWP PROJECT</a:t>
            </a:r>
            <a:endParaRPr>
              <a:solidFill>
                <a:srgbClr val="000000"/>
              </a:solidFill>
            </a:endParaRPr>
          </a:p>
          <a:p>
            <a:pPr indent="0" lvl="0" marL="0" rtl="0" algn="l">
              <a:spcBef>
                <a:spcPts val="0"/>
              </a:spcBef>
              <a:spcAft>
                <a:spcPts val="0"/>
              </a:spcAft>
              <a:buNone/>
            </a:pPr>
            <a:r>
              <a:rPr b="0" lang="en">
                <a:solidFill>
                  <a:srgbClr val="000000"/>
                </a:solidFill>
              </a:rPr>
              <a:t>PASSWORD GENERATOR</a:t>
            </a:r>
            <a:endParaRPr b="0">
              <a:solidFill>
                <a:srgbClr val="000000"/>
              </a:solidFill>
            </a:endParaRPr>
          </a:p>
          <a:p>
            <a:pPr indent="0" lvl="0" marL="0" rtl="0" algn="l">
              <a:spcBef>
                <a:spcPts val="0"/>
              </a:spcBef>
              <a:spcAft>
                <a:spcPts val="0"/>
              </a:spcAft>
              <a:buNone/>
            </a:pPr>
            <a:r>
              <a:rPr b="0" lang="en" sz="2200">
                <a:solidFill>
                  <a:srgbClr val="000000"/>
                </a:solidFill>
              </a:rPr>
              <a:t>(For all Social Media Platforms)</a:t>
            </a:r>
            <a:endParaRPr b="0" sz="2200">
              <a:solidFill>
                <a:srgbClr val="000000"/>
              </a:solidFill>
            </a:endParaRPr>
          </a:p>
        </p:txBody>
      </p:sp>
      <p:sp>
        <p:nvSpPr>
          <p:cNvPr id="73" name="Google Shape;73;p13"/>
          <p:cNvSpPr txBox="1"/>
          <p:nvPr>
            <p:ph idx="1" type="subTitle"/>
          </p:nvPr>
        </p:nvSpPr>
        <p:spPr>
          <a:xfrm>
            <a:off x="2371775" y="3093350"/>
            <a:ext cx="6331500" cy="154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by -</a:t>
            </a:r>
            <a:endParaRPr sz="2400"/>
          </a:p>
          <a:p>
            <a:pPr indent="0" lvl="0" marL="0" rtl="0" algn="l">
              <a:spcBef>
                <a:spcPts val="0"/>
              </a:spcBef>
              <a:spcAft>
                <a:spcPts val="0"/>
              </a:spcAft>
              <a:buNone/>
            </a:pPr>
            <a:r>
              <a:rPr lang="en" sz="2400"/>
              <a:t>Nandini Garg(ENG20CA0023)</a:t>
            </a:r>
            <a:endParaRPr sz="2400"/>
          </a:p>
          <a:p>
            <a:pPr indent="0" lvl="0" marL="0" rtl="0" algn="l">
              <a:spcBef>
                <a:spcPts val="0"/>
              </a:spcBef>
              <a:spcAft>
                <a:spcPts val="0"/>
              </a:spcAft>
              <a:buNone/>
            </a:pPr>
            <a:r>
              <a:rPr lang="en" sz="2400"/>
              <a:t>Shivansh Parmar(ENG20CA0041)</a:t>
            </a:r>
            <a:endParaRPr sz="2400"/>
          </a:p>
          <a:p>
            <a:pPr indent="0" lvl="0" marL="0" rtl="0" algn="l">
              <a:spcBef>
                <a:spcPts val="0"/>
              </a:spcBef>
              <a:spcAft>
                <a:spcPts val="0"/>
              </a:spcAft>
              <a:buNone/>
            </a:pPr>
            <a:r>
              <a:rPr lang="en" sz="2400"/>
              <a:t>Shreya Jaiswal(ENG20CA0042)</a:t>
            </a:r>
            <a:endParaRPr sz="2400"/>
          </a:p>
        </p:txBody>
      </p:sp>
      <p:pic>
        <p:nvPicPr>
          <p:cNvPr id="74" name="Google Shape;74;p13"/>
          <p:cNvPicPr preferRelativeResize="0"/>
          <p:nvPr/>
        </p:nvPicPr>
        <p:blipFill>
          <a:blip r:embed="rId3">
            <a:alphaModFix/>
          </a:blip>
          <a:stretch>
            <a:fillRect/>
          </a:stretch>
        </p:blipFill>
        <p:spPr>
          <a:xfrm>
            <a:off x="226400" y="2694675"/>
            <a:ext cx="2066975" cy="2066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9" name="Shape 149"/>
        <p:cNvGrpSpPr/>
        <p:nvPr/>
      </p:nvGrpSpPr>
      <p:grpSpPr>
        <a:xfrm>
          <a:off x="0" y="0"/>
          <a:ext cx="0" cy="0"/>
          <a:chOff x="0" y="0"/>
          <a:chExt cx="0" cy="0"/>
        </a:xfrm>
      </p:grpSpPr>
      <p:pic>
        <p:nvPicPr>
          <p:cNvPr id="150" name="Google Shape;150;p22"/>
          <p:cNvPicPr preferRelativeResize="0"/>
          <p:nvPr/>
        </p:nvPicPr>
        <p:blipFill rotWithShape="1">
          <a:blip r:embed="rId3">
            <a:alphaModFix/>
          </a:blip>
          <a:srcRect b="9168" l="29222" r="30049" t="12059"/>
          <a:stretch/>
        </p:blipFill>
        <p:spPr>
          <a:xfrm>
            <a:off x="12575" y="507150"/>
            <a:ext cx="4820170" cy="4575974"/>
          </a:xfrm>
          <a:prstGeom prst="rect">
            <a:avLst/>
          </a:prstGeom>
          <a:noFill/>
          <a:ln>
            <a:noFill/>
          </a:ln>
        </p:spPr>
      </p:pic>
      <p:sp>
        <p:nvSpPr>
          <p:cNvPr id="151" name="Google Shape;151;p22"/>
          <p:cNvSpPr txBox="1"/>
          <p:nvPr>
            <p:ph idx="1" type="body"/>
          </p:nvPr>
        </p:nvSpPr>
        <p:spPr>
          <a:xfrm>
            <a:off x="4873775" y="61625"/>
            <a:ext cx="4033800" cy="31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Password Generator</a:t>
            </a:r>
            <a:endParaRPr sz="3000">
              <a:solidFill>
                <a:schemeClr val="dk1"/>
              </a:solidFill>
            </a:endParaRPr>
          </a:p>
          <a:p>
            <a:pPr indent="0" lvl="0" marL="0" rtl="0" algn="l">
              <a:spcBef>
                <a:spcPts val="1600"/>
              </a:spcBef>
              <a:spcAft>
                <a:spcPts val="1600"/>
              </a:spcAft>
              <a:buClr>
                <a:schemeClr val="dk2"/>
              </a:buClr>
              <a:buSzPts val="1100"/>
              <a:buFont typeface="Arial"/>
              <a:buNone/>
            </a:pPr>
            <a:r>
              <a:t/>
            </a:r>
            <a:endParaRPr sz="1800">
              <a:solidFill>
                <a:srgbClr val="000000"/>
              </a:solidFill>
            </a:endParaRPr>
          </a:p>
        </p:txBody>
      </p:sp>
      <p:grpSp>
        <p:nvGrpSpPr>
          <p:cNvPr id="152" name="Google Shape;152;p22"/>
          <p:cNvGrpSpPr/>
          <p:nvPr/>
        </p:nvGrpSpPr>
        <p:grpSpPr>
          <a:xfrm>
            <a:off x="5453002" y="1737910"/>
            <a:ext cx="2773026" cy="3182762"/>
            <a:chOff x="6803275" y="395363"/>
            <a:chExt cx="2212050" cy="2537076"/>
          </a:xfrm>
        </p:grpSpPr>
        <p:pic>
          <p:nvPicPr>
            <p:cNvPr id="153" name="Google Shape;153;p22"/>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154" name="Google Shape;154;p22"/>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155" name="Google Shape;155;p22"/>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500">
                <a:solidFill>
                  <a:schemeClr val="dk1"/>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rPr lang="en" sz="1300">
                  <a:solidFill>
                    <a:schemeClr val="dk2"/>
                  </a:solidFill>
                </a:rPr>
                <a:t>The new methodology has been created to generate random password which consists of both upper &amp; lower case letter and digits from 0 to 9 and special symbols with fixed length. It can hold minimum values up to 8 and maximums up to 30.</a:t>
              </a:r>
              <a:endParaRPr sz="1300">
                <a:solidFill>
                  <a:schemeClr val="dk2"/>
                </a:solidFill>
              </a:endParaRPr>
            </a:p>
            <a:p>
              <a:pPr indent="0" lvl="0" marL="0" rtl="0" algn="l">
                <a:spcBef>
                  <a:spcPts val="0"/>
                </a:spcBef>
                <a:spcAft>
                  <a:spcPts val="800"/>
                </a:spcAft>
                <a:buNone/>
              </a:pPr>
              <a:r>
                <a:t/>
              </a:r>
              <a:endParaRPr sz="1300">
                <a:solidFill>
                  <a:schemeClr val="dk2"/>
                </a:solidFill>
                <a:latin typeface="Raleway"/>
                <a:ea typeface="Raleway"/>
                <a:cs typeface="Raleway"/>
                <a:sym typeface="Raleway"/>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9" name="Shape 159"/>
        <p:cNvGrpSpPr/>
        <p:nvPr/>
      </p:nvGrpSpPr>
      <p:grpSpPr>
        <a:xfrm>
          <a:off x="0" y="0"/>
          <a:ext cx="0" cy="0"/>
          <a:chOff x="0" y="0"/>
          <a:chExt cx="0" cy="0"/>
        </a:xfrm>
      </p:grpSpPr>
      <p:pic>
        <p:nvPicPr>
          <p:cNvPr id="160" name="Google Shape;160;p23"/>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61" name="Google Shape;161;p23"/>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62" name="Google Shape;162;p23"/>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Procedures</a:t>
            </a:r>
            <a:endParaRPr b="1" sz="3000">
              <a:solidFill>
                <a:schemeClr val="lt2"/>
              </a:solidFill>
              <a:latin typeface="Raleway"/>
              <a:ea typeface="Raleway"/>
              <a:cs typeface="Raleway"/>
              <a:sym typeface="Raleway"/>
            </a:endParaRPr>
          </a:p>
        </p:txBody>
      </p:sp>
      <p:sp>
        <p:nvSpPr>
          <p:cNvPr id="163" name="Google Shape;163;p23"/>
          <p:cNvSpPr txBox="1"/>
          <p:nvPr>
            <p:ph idx="4294967295" type="body"/>
          </p:nvPr>
        </p:nvSpPr>
        <p:spPr>
          <a:xfrm>
            <a:off x="2745450" y="1275000"/>
            <a:ext cx="3543000" cy="34305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dk1"/>
              </a:buClr>
              <a:buSzPts val="1400"/>
              <a:buFont typeface="Raleway"/>
              <a:buChar char="➔"/>
            </a:pPr>
            <a:r>
              <a:rPr lang="en" sz="1200">
                <a:latin typeface="Arial"/>
                <a:ea typeface="Arial"/>
                <a:cs typeface="Arial"/>
                <a:sym typeface="Arial"/>
              </a:rPr>
              <a:t>Step 1: Start the process </a:t>
            </a:r>
            <a:endParaRPr sz="1200">
              <a:latin typeface="Arial"/>
              <a:ea typeface="Arial"/>
              <a:cs typeface="Arial"/>
              <a:sym typeface="Arial"/>
            </a:endParaRPr>
          </a:p>
          <a:p>
            <a:pPr indent="-317500" lvl="0" marL="457200" rtl="0" algn="l">
              <a:lnSpc>
                <a:spcPct val="100000"/>
              </a:lnSpc>
              <a:spcBef>
                <a:spcPts val="0"/>
              </a:spcBef>
              <a:spcAft>
                <a:spcPts val="0"/>
              </a:spcAft>
              <a:buClr>
                <a:schemeClr val="dk1"/>
              </a:buClr>
              <a:buSzPts val="1400"/>
              <a:buFont typeface="Raleway"/>
              <a:buChar char="➔"/>
            </a:pPr>
            <a:r>
              <a:rPr lang="en" sz="1200">
                <a:latin typeface="Arial"/>
                <a:ea typeface="Arial"/>
                <a:cs typeface="Arial"/>
                <a:sym typeface="Arial"/>
              </a:rPr>
              <a:t>Step 2: Create random character list with numbers, upper &amp; lower-case letters, special characters. </a:t>
            </a:r>
            <a:endParaRPr sz="1200">
              <a:latin typeface="Arial"/>
              <a:ea typeface="Arial"/>
              <a:cs typeface="Arial"/>
              <a:sym typeface="Arial"/>
            </a:endParaRPr>
          </a:p>
          <a:p>
            <a:pPr indent="-317500" lvl="0" marL="457200" rtl="0" algn="l">
              <a:lnSpc>
                <a:spcPct val="100000"/>
              </a:lnSpc>
              <a:spcBef>
                <a:spcPts val="0"/>
              </a:spcBef>
              <a:spcAft>
                <a:spcPts val="0"/>
              </a:spcAft>
              <a:buClr>
                <a:schemeClr val="dk1"/>
              </a:buClr>
              <a:buSzPts val="1400"/>
              <a:buFont typeface="Raleway"/>
              <a:buChar char="➔"/>
            </a:pPr>
            <a:r>
              <a:rPr lang="en" sz="1200">
                <a:latin typeface="Arial"/>
                <a:ea typeface="Arial"/>
                <a:cs typeface="Arial"/>
                <a:sym typeface="Arial"/>
              </a:rPr>
              <a:t>Step 3: Password must be in fixed length of 8-30. </a:t>
            </a:r>
            <a:endParaRPr sz="1200">
              <a:latin typeface="Arial"/>
              <a:ea typeface="Arial"/>
              <a:cs typeface="Arial"/>
              <a:sym typeface="Arial"/>
            </a:endParaRPr>
          </a:p>
          <a:p>
            <a:pPr indent="-317500" lvl="0" marL="457200" rtl="0" algn="l">
              <a:lnSpc>
                <a:spcPct val="100000"/>
              </a:lnSpc>
              <a:spcBef>
                <a:spcPts val="0"/>
              </a:spcBef>
              <a:spcAft>
                <a:spcPts val="0"/>
              </a:spcAft>
              <a:buClr>
                <a:schemeClr val="dk1"/>
              </a:buClr>
              <a:buSzPts val="1400"/>
              <a:buFont typeface="Raleway"/>
              <a:buChar char="➔"/>
            </a:pPr>
            <a:r>
              <a:rPr lang="en" sz="1200">
                <a:latin typeface="Arial"/>
                <a:ea typeface="Arial"/>
                <a:cs typeface="Arial"/>
                <a:sym typeface="Arial"/>
              </a:rPr>
              <a:t>Step 4: Create Random Password Generator method to generate the password. </a:t>
            </a:r>
            <a:endParaRPr sz="1200">
              <a:latin typeface="Arial"/>
              <a:ea typeface="Arial"/>
              <a:cs typeface="Arial"/>
              <a:sym typeface="Arial"/>
            </a:endParaRPr>
          </a:p>
          <a:p>
            <a:pPr indent="-317500" lvl="0" marL="457200" rtl="0" algn="l">
              <a:lnSpc>
                <a:spcPct val="100000"/>
              </a:lnSpc>
              <a:spcBef>
                <a:spcPts val="0"/>
              </a:spcBef>
              <a:spcAft>
                <a:spcPts val="0"/>
              </a:spcAft>
              <a:buClr>
                <a:schemeClr val="dk1"/>
              </a:buClr>
              <a:buSzPts val="1400"/>
              <a:buFont typeface="Raleway"/>
              <a:buChar char="➔"/>
            </a:pPr>
            <a:r>
              <a:rPr lang="en" sz="1200">
                <a:latin typeface="Arial"/>
                <a:ea typeface="Arial"/>
                <a:cs typeface="Arial"/>
                <a:sym typeface="Arial"/>
              </a:rPr>
              <a:t>Step 5: Random Password Generator chooses any of the four character set. </a:t>
            </a:r>
            <a:endParaRPr sz="1200">
              <a:latin typeface="Arial"/>
              <a:ea typeface="Arial"/>
              <a:cs typeface="Arial"/>
              <a:sym typeface="Arial"/>
            </a:endParaRPr>
          </a:p>
          <a:p>
            <a:pPr indent="-317500" lvl="0" marL="457200" rtl="0" algn="l">
              <a:lnSpc>
                <a:spcPct val="100000"/>
              </a:lnSpc>
              <a:spcBef>
                <a:spcPts val="0"/>
              </a:spcBef>
              <a:spcAft>
                <a:spcPts val="0"/>
              </a:spcAft>
              <a:buClr>
                <a:schemeClr val="dk1"/>
              </a:buClr>
              <a:buSzPts val="1400"/>
              <a:buFont typeface="Raleway"/>
              <a:buChar char="➔"/>
            </a:pPr>
            <a:r>
              <a:rPr lang="en" sz="1200">
                <a:latin typeface="Arial"/>
                <a:ea typeface="Arial"/>
                <a:cs typeface="Arial"/>
                <a:sym typeface="Arial"/>
              </a:rPr>
              <a:t>Step 6: The index position of any one of the characters from the random character set is returned. </a:t>
            </a:r>
            <a:endParaRPr sz="1200">
              <a:latin typeface="Arial"/>
              <a:ea typeface="Arial"/>
              <a:cs typeface="Arial"/>
              <a:sym typeface="Arial"/>
            </a:endParaRPr>
          </a:p>
          <a:p>
            <a:pPr indent="-317500" lvl="0" marL="457200" rtl="0" algn="l">
              <a:lnSpc>
                <a:spcPct val="100000"/>
              </a:lnSpc>
              <a:spcBef>
                <a:spcPts val="0"/>
              </a:spcBef>
              <a:spcAft>
                <a:spcPts val="0"/>
              </a:spcAft>
              <a:buClr>
                <a:schemeClr val="dk1"/>
              </a:buClr>
              <a:buSzPts val="1400"/>
              <a:buFont typeface="Raleway"/>
              <a:buChar char="➔"/>
            </a:pPr>
            <a:r>
              <a:rPr lang="en" sz="1200">
                <a:latin typeface="Arial"/>
                <a:ea typeface="Arial"/>
                <a:cs typeface="Arial"/>
                <a:sym typeface="Arial"/>
              </a:rPr>
              <a:t>Step 7: Copy the password. </a:t>
            </a:r>
            <a:endParaRPr sz="1200">
              <a:latin typeface="Arial"/>
              <a:ea typeface="Arial"/>
              <a:cs typeface="Arial"/>
              <a:sym typeface="Arial"/>
            </a:endParaRPr>
          </a:p>
          <a:p>
            <a:pPr indent="-317500" lvl="0" marL="457200" rtl="0" algn="l">
              <a:lnSpc>
                <a:spcPct val="100000"/>
              </a:lnSpc>
              <a:spcBef>
                <a:spcPts val="0"/>
              </a:spcBef>
              <a:spcAft>
                <a:spcPts val="0"/>
              </a:spcAft>
              <a:buClr>
                <a:schemeClr val="dk1"/>
              </a:buClr>
              <a:buSzPts val="1400"/>
              <a:buFont typeface="Raleway"/>
              <a:buChar char="➔"/>
            </a:pPr>
            <a:r>
              <a:rPr lang="en" sz="1200">
                <a:latin typeface="Arial"/>
                <a:ea typeface="Arial"/>
                <a:cs typeface="Arial"/>
                <a:sym typeface="Arial"/>
              </a:rPr>
              <a:t>Step 8: End</a:t>
            </a:r>
            <a:endParaRPr sz="1200">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accent5"/>
              </a:solidFill>
              <a:latin typeface="Lato"/>
              <a:ea typeface="Lato"/>
              <a:cs typeface="Lato"/>
              <a:sym typeface="Lato"/>
            </a:endParaRPr>
          </a:p>
        </p:txBody>
      </p:sp>
      <p:grpSp>
        <p:nvGrpSpPr>
          <p:cNvPr id="169" name="Google Shape;169;p24"/>
          <p:cNvGrpSpPr/>
          <p:nvPr/>
        </p:nvGrpSpPr>
        <p:grpSpPr>
          <a:xfrm>
            <a:off x="6781388" y="2464035"/>
            <a:ext cx="2212050" cy="2537076"/>
            <a:chOff x="6803275" y="395363"/>
            <a:chExt cx="2212050" cy="2537076"/>
          </a:xfrm>
        </p:grpSpPr>
        <p:pic>
          <p:nvPicPr>
            <p:cNvPr id="170" name="Google Shape;170;p24"/>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71" name="Google Shape;171;p24"/>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72" name="Google Shape;172;p24"/>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100">
                <a:solidFill>
                  <a:schemeClr val="dk1"/>
                </a:solidFill>
                <a:latin typeface="Raleway"/>
                <a:ea typeface="Raleway"/>
                <a:cs typeface="Raleway"/>
                <a:sym typeface="Raleway"/>
              </a:endParaRPr>
            </a:p>
            <a:p>
              <a:pPr indent="0" lvl="0" marL="0" rtl="0" algn="l">
                <a:spcBef>
                  <a:spcPts val="800"/>
                </a:spcBef>
                <a:spcAft>
                  <a:spcPts val="0"/>
                </a:spcAft>
                <a:buNone/>
              </a:pPr>
              <a:r>
                <a:rPr b="1" lang="en" sz="2100">
                  <a:solidFill>
                    <a:schemeClr val="dk1"/>
                  </a:solidFill>
                  <a:latin typeface="Raleway"/>
                  <a:ea typeface="Raleway"/>
                  <a:cs typeface="Raleway"/>
                  <a:sym typeface="Raleway"/>
                </a:rPr>
                <a:t>Dummy I’d For Instagram</a:t>
              </a:r>
              <a:endParaRPr b="1" sz="2100">
                <a:solidFill>
                  <a:schemeClr val="dk1"/>
                </a:solidFill>
                <a:latin typeface="Raleway"/>
                <a:ea typeface="Raleway"/>
                <a:cs typeface="Raleway"/>
                <a:sym typeface="Raleway"/>
              </a:endParaRPr>
            </a:p>
            <a:p>
              <a:pPr indent="0" lvl="0" marL="0" rtl="0" algn="l">
                <a:spcBef>
                  <a:spcPts val="800"/>
                </a:spcBef>
                <a:spcAft>
                  <a:spcPts val="800"/>
                </a:spcAft>
                <a:buNone/>
              </a:pPr>
              <a:r>
                <a:t/>
              </a:r>
              <a:endParaRPr b="1" sz="2100">
                <a:solidFill>
                  <a:schemeClr val="dk1"/>
                </a:solidFill>
                <a:latin typeface="Raleway"/>
                <a:ea typeface="Raleway"/>
                <a:cs typeface="Raleway"/>
                <a:sym typeface="Raleway"/>
              </a:endParaRPr>
            </a:p>
          </p:txBody>
        </p:sp>
      </p:grpSp>
      <p:pic>
        <p:nvPicPr>
          <p:cNvPr id="173" name="Google Shape;173;p24"/>
          <p:cNvPicPr preferRelativeResize="0"/>
          <p:nvPr/>
        </p:nvPicPr>
        <p:blipFill rotWithShape="1">
          <a:blip r:embed="rId5">
            <a:alphaModFix/>
          </a:blip>
          <a:srcRect b="5199" l="19838" r="22086" t="16845"/>
          <a:stretch/>
        </p:blipFill>
        <p:spPr>
          <a:xfrm>
            <a:off x="398650" y="521500"/>
            <a:ext cx="6013101" cy="4540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5"/>
          <p:cNvPicPr preferRelativeResize="0"/>
          <p:nvPr/>
        </p:nvPicPr>
        <p:blipFill rotWithShape="1">
          <a:blip r:embed="rId3">
            <a:alphaModFix/>
          </a:blip>
          <a:srcRect b="14093" l="2132" r="6751" t="6554"/>
          <a:stretch/>
        </p:blipFill>
        <p:spPr>
          <a:xfrm>
            <a:off x="0" y="0"/>
            <a:ext cx="9144001" cy="5143500"/>
          </a:xfrm>
          <a:prstGeom prst="rect">
            <a:avLst/>
          </a:prstGeom>
          <a:noFill/>
          <a:ln>
            <a:noFill/>
          </a:ln>
        </p:spPr>
      </p:pic>
      <p:sp>
        <p:nvSpPr>
          <p:cNvPr id="179" name="Google Shape;179;p25"/>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800">
                <a:latin typeface="Arial"/>
                <a:ea typeface="Arial"/>
                <a:cs typeface="Arial"/>
                <a:sym typeface="Arial"/>
              </a:rPr>
              <a:t>CONCLUSION</a:t>
            </a:r>
            <a:r>
              <a:rPr b="0" lang="en" sz="1800">
                <a:latin typeface="Arial"/>
                <a:ea typeface="Arial"/>
                <a:cs typeface="Arial"/>
                <a:sym typeface="Arial"/>
              </a:rPr>
              <a:t> </a:t>
            </a:r>
            <a:endParaRPr b="0" sz="1800">
              <a:latin typeface="Arial"/>
              <a:ea typeface="Arial"/>
              <a:cs typeface="Arial"/>
              <a:sym typeface="Arial"/>
            </a:endParaRPr>
          </a:p>
          <a:p>
            <a:pPr indent="0" lvl="0" marL="0" rtl="0" algn="l">
              <a:spcBef>
                <a:spcPts val="0"/>
              </a:spcBef>
              <a:spcAft>
                <a:spcPts val="0"/>
              </a:spcAft>
              <a:buNone/>
            </a:pPr>
            <a:r>
              <a:rPr b="0" lang="en" sz="1800">
                <a:latin typeface="Arial"/>
                <a:ea typeface="Arial"/>
                <a:cs typeface="Arial"/>
                <a:sym typeface="Arial"/>
              </a:rPr>
              <a:t>The password generated using the random password mechanism that was illustrated above is practical and can be used with great results. When the password is selected manually, most of the time, the users select the password that is related to himself or herself and related to any of the events.</a:t>
            </a:r>
            <a:endParaRPr b="0" sz="1800">
              <a:latin typeface="Arial"/>
              <a:ea typeface="Arial"/>
              <a:cs typeface="Arial"/>
              <a:sym typeface="Arial"/>
            </a:endParaRPr>
          </a:p>
          <a:p>
            <a:pPr indent="0" lvl="0" marL="0" rtl="0" algn="l">
              <a:spcBef>
                <a:spcPts val="0"/>
              </a:spcBef>
              <a:spcAft>
                <a:spcPts val="0"/>
              </a:spcAft>
              <a:buNone/>
            </a:pPr>
            <a:r>
              <a:rPr b="0" lang="en" sz="1800">
                <a:latin typeface="Arial"/>
                <a:ea typeface="Arial"/>
                <a:cs typeface="Arial"/>
                <a:sym typeface="Arial"/>
              </a:rPr>
              <a:t> This gives the space for the intruders to deploy various</a:t>
            </a:r>
            <a:endParaRPr b="0" sz="1800">
              <a:latin typeface="Arial"/>
              <a:ea typeface="Arial"/>
              <a:cs typeface="Arial"/>
              <a:sym typeface="Arial"/>
            </a:endParaRPr>
          </a:p>
          <a:p>
            <a:pPr indent="0" lvl="0" marL="0" rtl="0" algn="l">
              <a:spcBef>
                <a:spcPts val="0"/>
              </a:spcBef>
              <a:spcAft>
                <a:spcPts val="0"/>
              </a:spcAft>
              <a:buNone/>
            </a:pPr>
            <a:r>
              <a:rPr b="0" lang="en" sz="1800">
                <a:latin typeface="Arial"/>
                <a:ea typeface="Arial"/>
                <a:cs typeface="Arial"/>
                <a:sym typeface="Arial"/>
              </a:rPr>
              <a:t> attacks in breaking the passwords. The randomly generated passwords avoid this particular situation. </a:t>
            </a:r>
            <a:endParaRPr b="0" sz="1800">
              <a:latin typeface="Arial"/>
              <a:ea typeface="Arial"/>
              <a:cs typeface="Arial"/>
              <a:sym typeface="Arial"/>
            </a:endParaRPr>
          </a:p>
          <a:p>
            <a:pPr indent="0" lvl="0" marL="0" rtl="0" algn="l">
              <a:spcBef>
                <a:spcPts val="0"/>
              </a:spcBef>
              <a:spcAft>
                <a:spcPts val="0"/>
              </a:spcAft>
              <a:buNone/>
            </a:pPr>
            <a:r>
              <a:rPr b="0" lang="en" sz="1800">
                <a:latin typeface="Arial"/>
                <a:ea typeface="Arial"/>
                <a:cs typeface="Arial"/>
                <a:sym typeface="Arial"/>
              </a:rPr>
              <a:t>One of the drawbacks could be the difficulty in memorizing </a:t>
            </a:r>
            <a:endParaRPr b="0" sz="1800">
              <a:latin typeface="Arial"/>
              <a:ea typeface="Arial"/>
              <a:cs typeface="Arial"/>
              <a:sym typeface="Arial"/>
            </a:endParaRPr>
          </a:p>
          <a:p>
            <a:pPr indent="0" lvl="0" marL="0" rtl="0" algn="l">
              <a:spcBef>
                <a:spcPts val="0"/>
              </a:spcBef>
              <a:spcAft>
                <a:spcPts val="0"/>
              </a:spcAft>
              <a:buNone/>
            </a:pPr>
            <a:r>
              <a:rPr b="0" lang="en" sz="1800">
                <a:latin typeface="Arial"/>
                <a:ea typeface="Arial"/>
                <a:cs typeface="Arial"/>
                <a:sym typeface="Arial"/>
              </a:rPr>
              <a:t>the randomly generated password. But when comparing the </a:t>
            </a:r>
            <a:endParaRPr b="0" sz="1800">
              <a:latin typeface="Arial"/>
              <a:ea typeface="Arial"/>
              <a:cs typeface="Arial"/>
              <a:sym typeface="Arial"/>
            </a:endParaRPr>
          </a:p>
          <a:p>
            <a:pPr indent="0" lvl="0" marL="0" rtl="0" algn="l">
              <a:spcBef>
                <a:spcPts val="0"/>
              </a:spcBef>
              <a:spcAft>
                <a:spcPts val="0"/>
              </a:spcAft>
              <a:buNone/>
            </a:pPr>
            <a:r>
              <a:rPr b="0" lang="en" sz="1800">
                <a:latin typeface="Arial"/>
                <a:ea typeface="Arial"/>
                <a:cs typeface="Arial"/>
                <a:sym typeface="Arial"/>
              </a:rPr>
              <a:t>security achieved through the randomly generated </a:t>
            </a:r>
            <a:endParaRPr b="0" sz="1800">
              <a:latin typeface="Arial"/>
              <a:ea typeface="Arial"/>
              <a:cs typeface="Arial"/>
              <a:sym typeface="Arial"/>
            </a:endParaRPr>
          </a:p>
          <a:p>
            <a:pPr indent="0" lvl="0" marL="0" rtl="0" algn="l">
              <a:spcBef>
                <a:spcPts val="0"/>
              </a:spcBef>
              <a:spcAft>
                <a:spcPts val="0"/>
              </a:spcAft>
              <a:buNone/>
            </a:pPr>
            <a:r>
              <a:rPr b="0" lang="en" sz="1800">
                <a:latin typeface="Arial"/>
                <a:ea typeface="Arial"/>
                <a:cs typeface="Arial"/>
                <a:sym typeface="Arial"/>
              </a:rPr>
              <a:t>Password, it is much preferable than the manually </a:t>
            </a:r>
            <a:endParaRPr b="0" sz="1800">
              <a:latin typeface="Arial"/>
              <a:ea typeface="Arial"/>
              <a:cs typeface="Arial"/>
              <a:sym typeface="Arial"/>
            </a:endParaRPr>
          </a:p>
          <a:p>
            <a:pPr indent="0" lvl="0" marL="0" rtl="0" algn="l">
              <a:spcBef>
                <a:spcPts val="0"/>
              </a:spcBef>
              <a:spcAft>
                <a:spcPts val="0"/>
              </a:spcAft>
              <a:buNone/>
            </a:pPr>
            <a:r>
              <a:rPr b="0" lang="en" sz="1800">
                <a:latin typeface="Arial"/>
                <a:ea typeface="Arial"/>
                <a:cs typeface="Arial"/>
                <a:sym typeface="Arial"/>
              </a:rPr>
              <a:t>chosen password. </a:t>
            </a:r>
            <a:endParaRPr b="0" sz="1800">
              <a:latin typeface="Arial"/>
              <a:ea typeface="Arial"/>
              <a:cs typeface="Arial"/>
              <a:sym typeface="Arial"/>
            </a:endParaRPr>
          </a:p>
          <a:p>
            <a:pPr indent="0" lvl="0" marL="0" rtl="0" algn="l">
              <a:spcBef>
                <a:spcPts val="0"/>
              </a:spcBef>
              <a:spcAft>
                <a:spcPts val="0"/>
              </a:spcAft>
              <a:buClr>
                <a:schemeClr val="dk2"/>
              </a:buClr>
              <a:buSzPts val="1100"/>
              <a:buFont typeface="Arial"/>
              <a:buNone/>
            </a:pPr>
            <a:r>
              <a:t/>
            </a:r>
            <a:endParaRPr b="0" sz="1800">
              <a:latin typeface="Arial"/>
              <a:ea typeface="Arial"/>
              <a:cs typeface="Arial"/>
              <a:sym typeface="Arial"/>
            </a:endParaRPr>
          </a:p>
          <a:p>
            <a:pPr indent="0" lvl="0" marL="0" rtl="0" algn="l">
              <a:spcBef>
                <a:spcPts val="0"/>
              </a:spcBef>
              <a:spcAft>
                <a:spcPts val="0"/>
              </a:spcAft>
              <a:buClr>
                <a:schemeClr val="dk2"/>
              </a:buClr>
              <a:buSzPts val="1100"/>
              <a:buFont typeface="Arial"/>
              <a:buNone/>
            </a:pPr>
            <a:r>
              <a:t/>
            </a:r>
            <a:endParaRPr b="0" sz="1800">
              <a:latin typeface="Arial"/>
              <a:ea typeface="Arial"/>
              <a:cs typeface="Arial"/>
              <a:sym typeface="Arial"/>
            </a:endParaRPr>
          </a:p>
          <a:p>
            <a:pPr indent="0" lvl="0" marL="0" rtl="0" algn="l">
              <a:spcBef>
                <a:spcPts val="0"/>
              </a:spcBef>
              <a:spcAft>
                <a:spcPts val="0"/>
              </a:spcAft>
              <a:buNone/>
            </a:pPr>
            <a:r>
              <a:t/>
            </a:r>
            <a:endParaRPr sz="5400"/>
          </a:p>
        </p:txBody>
      </p:sp>
      <p:grpSp>
        <p:nvGrpSpPr>
          <p:cNvPr id="180" name="Google Shape;180;p25"/>
          <p:cNvGrpSpPr/>
          <p:nvPr/>
        </p:nvGrpSpPr>
        <p:grpSpPr>
          <a:xfrm>
            <a:off x="6472512" y="2011532"/>
            <a:ext cx="2563987" cy="2989436"/>
            <a:chOff x="6803275" y="395363"/>
            <a:chExt cx="2212050" cy="2537076"/>
          </a:xfrm>
        </p:grpSpPr>
        <p:pic>
          <p:nvPicPr>
            <p:cNvPr id="181" name="Google Shape;181;p25"/>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182" name="Google Shape;182;p25"/>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183" name="Google Shape;183;p25"/>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Future Enhancements</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rPr>
                <a:t>Since all the applications are protected with passwords, more research can be accomplished for secured automatic password generations. New encryption and decryption standards could be implemented with the randomly selected passwords.</a:t>
              </a:r>
              <a:endParaRPr b="1">
                <a:solidFill>
                  <a:schemeClr val="dk1"/>
                </a:solidFill>
                <a:latin typeface="Raleway"/>
                <a:ea typeface="Raleway"/>
                <a:cs typeface="Raleway"/>
                <a:sym typeface="Raleway"/>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7" name="Shape 187"/>
        <p:cNvGrpSpPr/>
        <p:nvPr/>
      </p:nvGrpSpPr>
      <p:grpSpPr>
        <a:xfrm>
          <a:off x="0" y="0"/>
          <a:ext cx="0" cy="0"/>
          <a:chOff x="0" y="0"/>
          <a:chExt cx="0" cy="0"/>
        </a:xfrm>
      </p:grpSpPr>
      <p:pic>
        <p:nvPicPr>
          <p:cNvPr id="188" name="Google Shape;188;p26"/>
          <p:cNvPicPr preferRelativeResize="0"/>
          <p:nvPr/>
        </p:nvPicPr>
        <p:blipFill>
          <a:blip r:embed="rId3">
            <a:alphaModFix/>
          </a:blip>
          <a:stretch>
            <a:fillRect/>
          </a:stretch>
        </p:blipFill>
        <p:spPr>
          <a:xfrm>
            <a:off x="1220200" y="162725"/>
            <a:ext cx="6857999" cy="4818049"/>
          </a:xfrm>
          <a:prstGeom prst="rect">
            <a:avLst/>
          </a:prstGeom>
          <a:noFill/>
          <a:ln>
            <a:noFill/>
          </a:ln>
        </p:spPr>
      </p:pic>
      <p:pic>
        <p:nvPicPr>
          <p:cNvPr descr="Piece of duct tape sticking a note to the slide" id="189" name="Google Shape;189;p26"/>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90" name="Google Shape;190;p26"/>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REFERENCES</a:t>
            </a:r>
            <a:r>
              <a:rPr b="1" lang="en" sz="3000">
                <a:solidFill>
                  <a:schemeClr val="lt2"/>
                </a:solidFill>
                <a:latin typeface="Raleway"/>
                <a:ea typeface="Raleway"/>
                <a:cs typeface="Raleway"/>
                <a:sym typeface="Raleway"/>
              </a:rPr>
              <a:t>!</a:t>
            </a:r>
            <a:endParaRPr b="1" sz="3000">
              <a:solidFill>
                <a:schemeClr val="lt2"/>
              </a:solidFill>
              <a:latin typeface="Raleway"/>
              <a:ea typeface="Raleway"/>
              <a:cs typeface="Raleway"/>
              <a:sym typeface="Raleway"/>
            </a:endParaRPr>
          </a:p>
        </p:txBody>
      </p:sp>
      <p:sp>
        <p:nvSpPr>
          <p:cNvPr id="191" name="Google Shape;191;p26"/>
          <p:cNvSpPr txBox="1"/>
          <p:nvPr>
            <p:ph idx="4294967295" type="body"/>
          </p:nvPr>
        </p:nvSpPr>
        <p:spPr>
          <a:xfrm>
            <a:off x="1839800" y="1377475"/>
            <a:ext cx="4448700" cy="163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1100"/>
              <a:buFont typeface="Arial"/>
              <a:buNone/>
            </a:pPr>
            <a:r>
              <a:rPr b="1" lang="en" sz="1000" u="sng">
                <a:solidFill>
                  <a:srgbClr val="1155CC"/>
                </a:solidFill>
                <a:latin typeface="Arial"/>
                <a:ea typeface="Arial"/>
                <a:cs typeface="Arial"/>
                <a:sym typeface="Arial"/>
                <a:hlinkClick r:id="rId5">
                  <a:extLst>
                    <a:ext uri="{A12FA001-AC4F-418D-AE19-62706E023703}">
                      <ahyp:hlinkClr val="tx"/>
                    </a:ext>
                  </a:extLst>
                </a:hlinkClick>
              </a:rPr>
              <a:t>https://www.ijert.org/research/alpha-numerical-random-password-generator-for-safeguarding-the-data-assets-IJERTV3IS120404.pdf</a:t>
            </a:r>
            <a:endParaRPr b="1" sz="1000">
              <a:latin typeface="Arial"/>
              <a:ea typeface="Arial"/>
              <a:cs typeface="Arial"/>
              <a:sym typeface="Arial"/>
            </a:endParaRPr>
          </a:p>
          <a:p>
            <a:pPr indent="0" lvl="0" marL="0" rtl="0" algn="l">
              <a:lnSpc>
                <a:spcPct val="100000"/>
              </a:lnSpc>
              <a:spcBef>
                <a:spcPts val="0"/>
              </a:spcBef>
              <a:spcAft>
                <a:spcPts val="0"/>
              </a:spcAft>
              <a:buClr>
                <a:schemeClr val="dk2"/>
              </a:buClr>
              <a:buSzPts val="1100"/>
              <a:buFont typeface="Arial"/>
              <a:buNone/>
            </a:pPr>
            <a:r>
              <a:t/>
            </a:r>
            <a:endParaRPr b="1" sz="1000">
              <a:latin typeface="Arial"/>
              <a:ea typeface="Arial"/>
              <a:cs typeface="Arial"/>
              <a:sym typeface="Arial"/>
            </a:endParaRPr>
          </a:p>
          <a:p>
            <a:pPr indent="0" lvl="0" marL="0" rtl="0" algn="l">
              <a:lnSpc>
                <a:spcPct val="100000"/>
              </a:lnSpc>
              <a:spcBef>
                <a:spcPts val="0"/>
              </a:spcBef>
              <a:spcAft>
                <a:spcPts val="0"/>
              </a:spcAft>
              <a:buClr>
                <a:schemeClr val="dk2"/>
              </a:buClr>
              <a:buSzPts val="1100"/>
              <a:buFont typeface="Arial"/>
              <a:buNone/>
            </a:pPr>
            <a:r>
              <a:rPr b="1" lang="en" sz="1000" u="sng">
                <a:solidFill>
                  <a:srgbClr val="1155CC"/>
                </a:solidFill>
                <a:latin typeface="Arial"/>
                <a:ea typeface="Arial"/>
                <a:cs typeface="Arial"/>
                <a:sym typeface="Arial"/>
                <a:hlinkClick r:id="rId6">
                  <a:extLst>
                    <a:ext uri="{A12FA001-AC4F-418D-AE19-62706E023703}">
                      <ahyp:hlinkClr val="tx"/>
                    </a:ext>
                  </a:extLst>
                </a:hlinkClick>
              </a:rPr>
              <a:t>https://codecary.com/vertical-image-slider-using-javascript/</a:t>
            </a:r>
            <a:endParaRPr b="1" sz="1000">
              <a:latin typeface="Arial"/>
              <a:ea typeface="Arial"/>
              <a:cs typeface="Arial"/>
              <a:sym typeface="Arial"/>
            </a:endParaRPr>
          </a:p>
          <a:p>
            <a:pPr indent="0" lvl="0" marL="0" rtl="0" algn="l">
              <a:lnSpc>
                <a:spcPct val="100000"/>
              </a:lnSpc>
              <a:spcBef>
                <a:spcPts val="0"/>
              </a:spcBef>
              <a:spcAft>
                <a:spcPts val="0"/>
              </a:spcAft>
              <a:buClr>
                <a:schemeClr val="dk2"/>
              </a:buClr>
              <a:buSzPts val="1100"/>
              <a:buFont typeface="Arial"/>
              <a:buNone/>
            </a:pPr>
            <a:r>
              <a:t/>
            </a:r>
            <a:endParaRPr b="1" sz="1000">
              <a:latin typeface="Arial"/>
              <a:ea typeface="Arial"/>
              <a:cs typeface="Arial"/>
              <a:sym typeface="Arial"/>
            </a:endParaRPr>
          </a:p>
          <a:p>
            <a:pPr indent="0" lvl="0" marL="0" rtl="0" algn="l">
              <a:lnSpc>
                <a:spcPct val="100000"/>
              </a:lnSpc>
              <a:spcBef>
                <a:spcPts val="0"/>
              </a:spcBef>
              <a:spcAft>
                <a:spcPts val="0"/>
              </a:spcAft>
              <a:buClr>
                <a:schemeClr val="dk2"/>
              </a:buClr>
              <a:buSzPts val="1100"/>
              <a:buFont typeface="Arial"/>
              <a:buNone/>
            </a:pPr>
            <a:r>
              <a:rPr b="1" lang="en" sz="1000" u="sng">
                <a:solidFill>
                  <a:srgbClr val="1155CC"/>
                </a:solidFill>
                <a:latin typeface="Arial"/>
                <a:ea typeface="Arial"/>
                <a:cs typeface="Arial"/>
                <a:sym typeface="Arial"/>
                <a:hlinkClick r:id="rId7">
                  <a:extLst>
                    <a:ext uri="{A12FA001-AC4F-418D-AE19-62706E023703}">
                      <ahyp:hlinkClr val="tx"/>
                    </a:ext>
                  </a:extLst>
                </a:hlinkClick>
              </a:rPr>
              <a:t>https://www.avast.com/en-in/random-password-generator#pc</a:t>
            </a:r>
            <a:endParaRPr b="1" sz="1000">
              <a:latin typeface="Arial"/>
              <a:ea typeface="Arial"/>
              <a:cs typeface="Arial"/>
              <a:sym typeface="Arial"/>
            </a:endParaRPr>
          </a:p>
          <a:p>
            <a:pPr indent="0" lvl="0" marL="0" rtl="0" algn="l">
              <a:lnSpc>
                <a:spcPct val="100000"/>
              </a:lnSpc>
              <a:spcBef>
                <a:spcPts val="0"/>
              </a:spcBef>
              <a:spcAft>
                <a:spcPts val="0"/>
              </a:spcAft>
              <a:buClr>
                <a:schemeClr val="dk2"/>
              </a:buClr>
              <a:buSzPts val="1100"/>
              <a:buFont typeface="Arial"/>
              <a:buNone/>
            </a:pPr>
            <a:r>
              <a:t/>
            </a:r>
            <a:endParaRPr b="1" sz="1000">
              <a:latin typeface="Arial"/>
              <a:ea typeface="Arial"/>
              <a:cs typeface="Arial"/>
              <a:sym typeface="Arial"/>
            </a:endParaRPr>
          </a:p>
          <a:p>
            <a:pPr indent="0" lvl="0" marL="0" rtl="0" algn="l">
              <a:lnSpc>
                <a:spcPct val="100000"/>
              </a:lnSpc>
              <a:spcBef>
                <a:spcPts val="0"/>
              </a:spcBef>
              <a:spcAft>
                <a:spcPts val="0"/>
              </a:spcAft>
              <a:buClr>
                <a:schemeClr val="dk2"/>
              </a:buClr>
              <a:buSzPts val="1100"/>
              <a:buFont typeface="Arial"/>
              <a:buNone/>
            </a:pPr>
            <a:r>
              <a:rPr b="1" lang="en" sz="1000" u="sng">
                <a:solidFill>
                  <a:srgbClr val="1155CC"/>
                </a:solidFill>
                <a:latin typeface="Arial"/>
                <a:ea typeface="Arial"/>
                <a:cs typeface="Arial"/>
                <a:sym typeface="Arial"/>
                <a:hlinkClick r:id="rId8">
                  <a:extLst>
                    <a:ext uri="{A12FA001-AC4F-418D-AE19-62706E023703}">
                      <ahyp:hlinkClr val="tx"/>
                    </a:ext>
                  </a:extLst>
                </a:hlinkClick>
              </a:rPr>
              <a:t>https://www.w3schools.com/howto/howto_css_social_login.asp</a:t>
            </a:r>
            <a:endParaRPr b="1" sz="1000">
              <a:latin typeface="Arial"/>
              <a:ea typeface="Arial"/>
              <a:cs typeface="Arial"/>
              <a:sym typeface="Arial"/>
            </a:endParaRPr>
          </a:p>
          <a:p>
            <a:pPr indent="0" lvl="0" marL="0" rtl="0" algn="l">
              <a:lnSpc>
                <a:spcPct val="100000"/>
              </a:lnSpc>
              <a:spcBef>
                <a:spcPts val="0"/>
              </a:spcBef>
              <a:spcAft>
                <a:spcPts val="0"/>
              </a:spcAft>
              <a:buClr>
                <a:schemeClr val="dk2"/>
              </a:buClr>
              <a:buSzPts val="1100"/>
              <a:buFont typeface="Arial"/>
              <a:buNone/>
            </a:pPr>
            <a:r>
              <a:t/>
            </a:r>
            <a:endParaRPr b="1" sz="1000">
              <a:latin typeface="Arial"/>
              <a:ea typeface="Arial"/>
              <a:cs typeface="Arial"/>
              <a:sym typeface="Arial"/>
            </a:endParaRPr>
          </a:p>
          <a:p>
            <a:pPr indent="0" lvl="0" marL="0" rtl="0" algn="l">
              <a:lnSpc>
                <a:spcPct val="100000"/>
              </a:lnSpc>
              <a:spcBef>
                <a:spcPts val="0"/>
              </a:spcBef>
              <a:spcAft>
                <a:spcPts val="0"/>
              </a:spcAft>
              <a:buClr>
                <a:schemeClr val="dk2"/>
              </a:buClr>
              <a:buSzPts val="1100"/>
              <a:buFont typeface="Arial"/>
              <a:buNone/>
            </a:pPr>
            <a:r>
              <a:rPr b="1" lang="en" sz="1000" u="sng">
                <a:solidFill>
                  <a:srgbClr val="1155CC"/>
                </a:solidFill>
                <a:latin typeface="Arial"/>
                <a:ea typeface="Arial"/>
                <a:cs typeface="Arial"/>
                <a:sym typeface="Arial"/>
                <a:hlinkClick r:id="rId9">
                  <a:extLst>
                    <a:ext uri="{A12FA001-AC4F-418D-AE19-62706E023703}">
                      <ahyp:hlinkClr val="tx"/>
                    </a:ext>
                  </a:extLst>
                </a:hlinkClick>
              </a:rPr>
              <a:t>https://www.w3schools.com/js/js_events.asp</a:t>
            </a:r>
            <a:endParaRPr b="1" sz="1000">
              <a:latin typeface="Arial"/>
              <a:ea typeface="Arial"/>
              <a:cs typeface="Arial"/>
              <a:sym typeface="Arial"/>
            </a:endParaRPr>
          </a:p>
          <a:p>
            <a:pPr indent="0" lvl="0" marL="0" rtl="0" algn="l">
              <a:lnSpc>
                <a:spcPct val="100000"/>
              </a:lnSpc>
              <a:spcBef>
                <a:spcPts val="0"/>
              </a:spcBef>
              <a:spcAft>
                <a:spcPts val="0"/>
              </a:spcAft>
              <a:buClr>
                <a:schemeClr val="dk2"/>
              </a:buClr>
              <a:buSzPts val="1100"/>
              <a:buFont typeface="Arial"/>
              <a:buNone/>
            </a:pPr>
            <a:r>
              <a:t/>
            </a:r>
            <a:endParaRPr b="1" sz="1000">
              <a:latin typeface="Arial"/>
              <a:ea typeface="Arial"/>
              <a:cs typeface="Arial"/>
              <a:sym typeface="Arial"/>
            </a:endParaRPr>
          </a:p>
          <a:p>
            <a:pPr indent="0" lvl="0" marL="0" rtl="0" algn="l">
              <a:spcBef>
                <a:spcPts val="0"/>
              </a:spcBef>
              <a:spcAft>
                <a:spcPts val="1200"/>
              </a:spcAft>
              <a:buNone/>
            </a:pPr>
            <a:r>
              <a:t/>
            </a:r>
            <a:endParaRPr sz="1000">
              <a:latin typeface="Raleway"/>
              <a:ea typeface="Raleway"/>
              <a:cs typeface="Raleway"/>
              <a:sym typeface="Raleway"/>
            </a:endParaRPr>
          </a:p>
        </p:txBody>
      </p:sp>
      <p:sp>
        <p:nvSpPr>
          <p:cNvPr id="192" name="Google Shape;192;p26"/>
          <p:cNvSpPr txBox="1"/>
          <p:nvPr/>
        </p:nvSpPr>
        <p:spPr>
          <a:xfrm>
            <a:off x="1839800" y="3308788"/>
            <a:ext cx="2103000" cy="10122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2700">
                <a:solidFill>
                  <a:schemeClr val="dk2"/>
                </a:solidFill>
                <a:latin typeface="Raleway"/>
                <a:ea typeface="Raleway"/>
                <a:cs typeface="Raleway"/>
                <a:sym typeface="Raleway"/>
              </a:rPr>
              <a:t>THANK</a:t>
            </a:r>
            <a:endParaRPr b="1" sz="2700">
              <a:solidFill>
                <a:schemeClr val="dk2"/>
              </a:solidFill>
              <a:latin typeface="Raleway"/>
              <a:ea typeface="Raleway"/>
              <a:cs typeface="Raleway"/>
              <a:sym typeface="Raleway"/>
            </a:endParaRPr>
          </a:p>
          <a:p>
            <a:pPr indent="0" lvl="0" marL="0" rtl="0" algn="l">
              <a:lnSpc>
                <a:spcPct val="115000"/>
              </a:lnSpc>
              <a:spcBef>
                <a:spcPts val="0"/>
              </a:spcBef>
              <a:spcAft>
                <a:spcPts val="0"/>
              </a:spcAft>
              <a:buNone/>
            </a:pPr>
            <a:r>
              <a:rPr b="1" lang="en" sz="2700">
                <a:solidFill>
                  <a:schemeClr val="dk2"/>
                </a:solidFill>
                <a:latin typeface="Raleway"/>
                <a:ea typeface="Raleway"/>
                <a:cs typeface="Raleway"/>
                <a:sym typeface="Raleway"/>
              </a:rPr>
              <a:t>YOU</a:t>
            </a:r>
            <a:endParaRPr b="1" sz="2700">
              <a:solidFill>
                <a:schemeClr val="dk2"/>
              </a:solidFill>
              <a:latin typeface="Raleway"/>
              <a:ea typeface="Raleway"/>
              <a:cs typeface="Raleway"/>
              <a:sym typeface="Raleway"/>
            </a:endParaRPr>
          </a:p>
        </p:txBody>
      </p:sp>
      <p:pic>
        <p:nvPicPr>
          <p:cNvPr id="193" name="Google Shape;193;p26"/>
          <p:cNvPicPr preferRelativeResize="0"/>
          <p:nvPr/>
        </p:nvPicPr>
        <p:blipFill rotWithShape="1">
          <a:blip r:embed="rId10">
            <a:alphaModFix/>
          </a:blip>
          <a:srcRect b="33985" l="15933" r="18250" t="16837"/>
          <a:stretch/>
        </p:blipFill>
        <p:spPr>
          <a:xfrm>
            <a:off x="4785001" y="2726075"/>
            <a:ext cx="3019101" cy="2092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INTRODUCTION</a:t>
            </a:r>
            <a:endParaRPr sz="2400"/>
          </a:p>
        </p:txBody>
      </p:sp>
      <p:sp>
        <p:nvSpPr>
          <p:cNvPr id="80" name="Google Shape;80;p14"/>
          <p:cNvSpPr txBox="1"/>
          <p:nvPr>
            <p:ph idx="4294967295" type="title"/>
          </p:nvPr>
        </p:nvSpPr>
        <p:spPr>
          <a:xfrm>
            <a:off x="535775" y="1480150"/>
            <a:ext cx="5480100" cy="306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0" lang="en" sz="1600">
                <a:latin typeface="Arial"/>
                <a:ea typeface="Arial"/>
                <a:cs typeface="Arial"/>
                <a:sym typeface="Arial"/>
              </a:rPr>
              <a:t>Despite its widely-discussed shortcomings, text password authentication is widely used to authenticate users to online services. Many attempts have been made to replace simple password authentication, e.g. using biometrics, tokens and multi-factor authentication. However, single-factor password-based authentication remains very widely used. Moreover, in recent years the number of widely-used password-protected services has grown signiﬁcantly, in turn, increasing the number of passwords users are expected to remember. There are a range of issues associated with the use of text passwords. These issues can be categorized as either user-related or online service-related.</a:t>
            </a:r>
            <a:endParaRPr b="0" sz="1600">
              <a:latin typeface="Lato"/>
              <a:ea typeface="Lato"/>
              <a:cs typeface="Lato"/>
              <a:sym typeface="Lato"/>
            </a:endParaRPr>
          </a:p>
        </p:txBody>
      </p:sp>
      <p:pic>
        <p:nvPicPr>
          <p:cNvPr id="81" name="Google Shape;81;p14"/>
          <p:cNvPicPr preferRelativeResize="0"/>
          <p:nvPr/>
        </p:nvPicPr>
        <p:blipFill rotWithShape="1">
          <a:blip r:embed="rId3">
            <a:alphaModFix/>
          </a:blip>
          <a:srcRect b="15465" l="25355" r="26321" t="11615"/>
          <a:stretch/>
        </p:blipFill>
        <p:spPr>
          <a:xfrm>
            <a:off x="6285463" y="84250"/>
            <a:ext cx="2665974" cy="1634501"/>
          </a:xfrm>
          <a:prstGeom prst="rect">
            <a:avLst/>
          </a:prstGeom>
          <a:noFill/>
          <a:ln>
            <a:noFill/>
          </a:ln>
        </p:spPr>
      </p:pic>
      <p:pic>
        <p:nvPicPr>
          <p:cNvPr id="82" name="Google Shape;82;p14"/>
          <p:cNvPicPr preferRelativeResize="0"/>
          <p:nvPr/>
        </p:nvPicPr>
        <p:blipFill rotWithShape="1">
          <a:blip r:embed="rId4">
            <a:alphaModFix/>
          </a:blip>
          <a:srcRect b="16608" l="16962" r="17493" t="12201"/>
          <a:stretch/>
        </p:blipFill>
        <p:spPr>
          <a:xfrm>
            <a:off x="6323575" y="1718750"/>
            <a:ext cx="2589750" cy="1465925"/>
          </a:xfrm>
          <a:prstGeom prst="rect">
            <a:avLst/>
          </a:prstGeom>
          <a:noFill/>
          <a:ln>
            <a:noFill/>
          </a:ln>
        </p:spPr>
      </p:pic>
      <p:pic>
        <p:nvPicPr>
          <p:cNvPr id="83" name="Google Shape;83;p14"/>
          <p:cNvPicPr preferRelativeResize="0"/>
          <p:nvPr/>
        </p:nvPicPr>
        <p:blipFill rotWithShape="1">
          <a:blip r:embed="rId5">
            <a:alphaModFix/>
          </a:blip>
          <a:srcRect b="11278" l="9691" r="14175" t="12826"/>
          <a:stretch/>
        </p:blipFill>
        <p:spPr>
          <a:xfrm>
            <a:off x="6323575" y="3273175"/>
            <a:ext cx="2589750" cy="1731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5"/>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Languages used </a:t>
            </a:r>
            <a:endParaRPr/>
          </a:p>
          <a:p>
            <a:pPr indent="0" lvl="0" marL="0" rtl="0" algn="l">
              <a:spcBef>
                <a:spcPts val="0"/>
              </a:spcBef>
              <a:spcAft>
                <a:spcPts val="0"/>
              </a:spcAft>
              <a:buNone/>
            </a:pPr>
            <a:r>
              <a:rPr lang="en"/>
              <a:t>in designing </a:t>
            </a:r>
            <a:endParaRPr/>
          </a:p>
          <a:p>
            <a:pPr indent="0" lvl="0" marL="0" rtl="0" algn="l">
              <a:spcBef>
                <a:spcPts val="0"/>
              </a:spcBef>
              <a:spcAft>
                <a:spcPts val="0"/>
              </a:spcAft>
              <a:buNone/>
            </a:pPr>
            <a:r>
              <a:rPr lang="en">
                <a:solidFill>
                  <a:schemeClr val="accent5"/>
                </a:solidFill>
              </a:rPr>
              <a:t>this webpage</a:t>
            </a:r>
            <a:endParaRPr>
              <a:solidFill>
                <a:schemeClr val="accent5"/>
              </a:solidFill>
            </a:endParaRPr>
          </a:p>
        </p:txBody>
      </p:sp>
      <p:grpSp>
        <p:nvGrpSpPr>
          <p:cNvPr id="89" name="Google Shape;89;p15"/>
          <p:cNvGrpSpPr/>
          <p:nvPr/>
        </p:nvGrpSpPr>
        <p:grpSpPr>
          <a:xfrm>
            <a:off x="5962244" y="1897045"/>
            <a:ext cx="3030508" cy="3104112"/>
            <a:chOff x="6803275" y="395363"/>
            <a:chExt cx="2212050" cy="2537076"/>
          </a:xfrm>
        </p:grpSpPr>
        <p:pic>
          <p:nvPicPr>
            <p:cNvPr id="90" name="Google Shape;90;p15"/>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91" name="Google Shape;91;p15"/>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grpSp>
      <p:sp>
        <p:nvSpPr>
          <p:cNvPr id="92" name="Google Shape;92;p15"/>
          <p:cNvSpPr txBox="1"/>
          <p:nvPr/>
        </p:nvSpPr>
        <p:spPr>
          <a:xfrm>
            <a:off x="6262275" y="2348649"/>
            <a:ext cx="2508600" cy="22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2400">
                <a:solidFill>
                  <a:schemeClr val="dk1"/>
                </a:solidFill>
                <a:latin typeface="Raleway"/>
                <a:ea typeface="Raleway"/>
                <a:cs typeface="Raleway"/>
                <a:sym typeface="Raleway"/>
              </a:rPr>
              <a:t>Languages</a:t>
            </a:r>
            <a:endParaRPr b="1" sz="2400">
              <a:solidFill>
                <a:schemeClr val="dk1"/>
              </a:solidFill>
              <a:latin typeface="Raleway"/>
              <a:ea typeface="Raleway"/>
              <a:cs typeface="Raleway"/>
              <a:sym typeface="Raleway"/>
            </a:endParaRPr>
          </a:p>
          <a:p>
            <a:pPr indent="-368300" lvl="0" marL="457200" rtl="0" algn="l">
              <a:spcBef>
                <a:spcPts val="800"/>
              </a:spcBef>
              <a:spcAft>
                <a:spcPts val="0"/>
              </a:spcAft>
              <a:buClr>
                <a:schemeClr val="dk2"/>
              </a:buClr>
              <a:buSzPts val="2200"/>
              <a:buFont typeface="Raleway"/>
              <a:buChar char="●"/>
            </a:pPr>
            <a:r>
              <a:rPr lang="en" sz="2200">
                <a:solidFill>
                  <a:schemeClr val="dk2"/>
                </a:solidFill>
              </a:rPr>
              <a:t>HTML</a:t>
            </a:r>
            <a:endParaRPr sz="2200">
              <a:solidFill>
                <a:schemeClr val="dk2"/>
              </a:solidFill>
            </a:endParaRPr>
          </a:p>
          <a:p>
            <a:pPr indent="-368300" lvl="0" marL="457200" rtl="0" algn="l">
              <a:spcBef>
                <a:spcPts val="0"/>
              </a:spcBef>
              <a:spcAft>
                <a:spcPts val="0"/>
              </a:spcAft>
              <a:buClr>
                <a:schemeClr val="dk2"/>
              </a:buClr>
              <a:buSzPts val="2200"/>
              <a:buChar char="●"/>
            </a:pPr>
            <a:r>
              <a:rPr lang="en" sz="2200">
                <a:solidFill>
                  <a:schemeClr val="dk2"/>
                </a:solidFill>
              </a:rPr>
              <a:t>CSS</a:t>
            </a:r>
            <a:endParaRPr sz="2200">
              <a:solidFill>
                <a:schemeClr val="dk2"/>
              </a:solidFill>
            </a:endParaRPr>
          </a:p>
          <a:p>
            <a:pPr indent="-368300" lvl="0" marL="457200" rtl="0" algn="l">
              <a:spcBef>
                <a:spcPts val="0"/>
              </a:spcBef>
              <a:spcAft>
                <a:spcPts val="0"/>
              </a:spcAft>
              <a:buClr>
                <a:schemeClr val="dk2"/>
              </a:buClr>
              <a:buSzPts val="2200"/>
              <a:buChar char="●"/>
            </a:pPr>
            <a:r>
              <a:rPr lang="en" sz="2200">
                <a:solidFill>
                  <a:schemeClr val="dk2"/>
                </a:solidFill>
              </a:rPr>
              <a:t>JAVASCRIPT</a:t>
            </a:r>
            <a:endParaRPr sz="22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Elements</a:t>
            </a:r>
            <a:r>
              <a:rPr lang="en"/>
              <a:t> used </a:t>
            </a:r>
            <a:endParaRPr/>
          </a:p>
          <a:p>
            <a:pPr indent="0" lvl="0" marL="0" rtl="0" algn="l">
              <a:spcBef>
                <a:spcPts val="0"/>
              </a:spcBef>
              <a:spcAft>
                <a:spcPts val="0"/>
              </a:spcAft>
              <a:buNone/>
            </a:pPr>
            <a:r>
              <a:rPr lang="en"/>
              <a:t>in designing </a:t>
            </a:r>
            <a:endParaRPr/>
          </a:p>
          <a:p>
            <a:pPr indent="0" lvl="0" marL="0" rtl="0" algn="l">
              <a:spcBef>
                <a:spcPts val="0"/>
              </a:spcBef>
              <a:spcAft>
                <a:spcPts val="0"/>
              </a:spcAft>
              <a:buNone/>
            </a:pPr>
            <a:r>
              <a:rPr lang="en">
                <a:solidFill>
                  <a:schemeClr val="accent5"/>
                </a:solidFill>
              </a:rPr>
              <a:t>this webpage</a:t>
            </a:r>
            <a:endParaRPr>
              <a:solidFill>
                <a:schemeClr val="accent5"/>
              </a:solidFill>
            </a:endParaRPr>
          </a:p>
        </p:txBody>
      </p:sp>
      <p:grpSp>
        <p:nvGrpSpPr>
          <p:cNvPr id="98" name="Google Shape;98;p16"/>
          <p:cNvGrpSpPr/>
          <p:nvPr/>
        </p:nvGrpSpPr>
        <p:grpSpPr>
          <a:xfrm>
            <a:off x="5273068" y="876315"/>
            <a:ext cx="3720004" cy="4124778"/>
            <a:chOff x="6803275" y="395363"/>
            <a:chExt cx="2212050" cy="2537076"/>
          </a:xfrm>
        </p:grpSpPr>
        <p:pic>
          <p:nvPicPr>
            <p:cNvPr id="99" name="Google Shape;99;p16"/>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00" name="Google Shape;100;p16"/>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grpSp>
      <p:sp>
        <p:nvSpPr>
          <p:cNvPr id="101" name="Google Shape;101;p16"/>
          <p:cNvSpPr txBox="1"/>
          <p:nvPr/>
        </p:nvSpPr>
        <p:spPr>
          <a:xfrm>
            <a:off x="5636150" y="1567775"/>
            <a:ext cx="3210900" cy="30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2400">
                <a:solidFill>
                  <a:schemeClr val="dk1"/>
                </a:solidFill>
                <a:latin typeface="Raleway"/>
                <a:ea typeface="Raleway"/>
                <a:cs typeface="Raleway"/>
                <a:sym typeface="Raleway"/>
              </a:rPr>
              <a:t>Elements</a:t>
            </a:r>
            <a:endParaRPr b="1" sz="2400">
              <a:solidFill>
                <a:schemeClr val="dk1"/>
              </a:solidFill>
              <a:latin typeface="Raleway"/>
              <a:ea typeface="Raleway"/>
              <a:cs typeface="Raleway"/>
              <a:sym typeface="Raleway"/>
            </a:endParaRPr>
          </a:p>
          <a:p>
            <a:pPr indent="-368300" lvl="0" marL="457200" rtl="0" algn="l">
              <a:spcBef>
                <a:spcPts val="800"/>
              </a:spcBef>
              <a:spcAft>
                <a:spcPts val="0"/>
              </a:spcAft>
              <a:buClr>
                <a:schemeClr val="dk2"/>
              </a:buClr>
              <a:buSzPts val="2200"/>
              <a:buFont typeface="Raleway"/>
              <a:buChar char="●"/>
            </a:pPr>
            <a:r>
              <a:rPr lang="en" sz="2200">
                <a:solidFill>
                  <a:schemeClr val="dk2"/>
                </a:solidFill>
              </a:rPr>
              <a:t>Home Page</a:t>
            </a:r>
            <a:endParaRPr sz="2200">
              <a:solidFill>
                <a:schemeClr val="dk2"/>
              </a:solidFill>
            </a:endParaRPr>
          </a:p>
          <a:p>
            <a:pPr indent="-368300" lvl="0" marL="457200" rtl="0" algn="l">
              <a:spcBef>
                <a:spcPts val="0"/>
              </a:spcBef>
              <a:spcAft>
                <a:spcPts val="0"/>
              </a:spcAft>
              <a:buClr>
                <a:schemeClr val="dk2"/>
              </a:buClr>
              <a:buSzPts val="2200"/>
              <a:buChar char="●"/>
            </a:pPr>
            <a:r>
              <a:rPr lang="en" sz="2200">
                <a:solidFill>
                  <a:schemeClr val="dk2"/>
                </a:solidFill>
              </a:rPr>
              <a:t>Vertical Slider</a:t>
            </a:r>
            <a:endParaRPr sz="2200">
              <a:solidFill>
                <a:schemeClr val="dk2"/>
              </a:solidFill>
            </a:endParaRPr>
          </a:p>
          <a:p>
            <a:pPr indent="-368300" lvl="0" marL="457200" rtl="0" algn="l">
              <a:spcBef>
                <a:spcPts val="0"/>
              </a:spcBef>
              <a:spcAft>
                <a:spcPts val="0"/>
              </a:spcAft>
              <a:buClr>
                <a:schemeClr val="dk2"/>
              </a:buClr>
              <a:buSzPts val="2200"/>
              <a:buChar char="●"/>
            </a:pPr>
            <a:r>
              <a:rPr lang="en" sz="2200">
                <a:solidFill>
                  <a:schemeClr val="dk2"/>
                </a:solidFill>
              </a:rPr>
              <a:t>Social Media Login Pages</a:t>
            </a:r>
            <a:endParaRPr sz="2200">
              <a:solidFill>
                <a:schemeClr val="dk2"/>
              </a:solidFill>
            </a:endParaRPr>
          </a:p>
          <a:p>
            <a:pPr indent="-368300" lvl="0" marL="457200" rtl="0" algn="l">
              <a:spcBef>
                <a:spcPts val="0"/>
              </a:spcBef>
              <a:spcAft>
                <a:spcPts val="0"/>
              </a:spcAft>
              <a:buClr>
                <a:schemeClr val="dk2"/>
              </a:buClr>
              <a:buSzPts val="2200"/>
              <a:buChar char="●"/>
            </a:pPr>
            <a:r>
              <a:rPr lang="en" sz="2200">
                <a:solidFill>
                  <a:schemeClr val="dk2"/>
                </a:solidFill>
              </a:rPr>
              <a:t>Password Generator</a:t>
            </a:r>
            <a:endParaRPr sz="2200">
              <a:solidFill>
                <a:schemeClr val="dk2"/>
              </a:solidFill>
            </a:endParaRPr>
          </a:p>
          <a:p>
            <a:pPr indent="-368300" lvl="0" marL="457200" rtl="0" algn="l">
              <a:spcBef>
                <a:spcPts val="0"/>
              </a:spcBef>
              <a:spcAft>
                <a:spcPts val="0"/>
              </a:spcAft>
              <a:buClr>
                <a:schemeClr val="dk2"/>
              </a:buClr>
              <a:buSzPts val="2200"/>
              <a:buChar char="●"/>
            </a:pPr>
            <a:r>
              <a:rPr lang="en" sz="2200">
                <a:solidFill>
                  <a:schemeClr val="dk2"/>
                </a:solidFill>
              </a:rPr>
              <a:t>Instagram Dummy I’d</a:t>
            </a:r>
            <a:endParaRPr sz="22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5" name="Shape 105"/>
        <p:cNvGrpSpPr/>
        <p:nvPr/>
      </p:nvGrpSpPr>
      <p:grpSpPr>
        <a:xfrm>
          <a:off x="0" y="0"/>
          <a:ext cx="0" cy="0"/>
          <a:chOff x="0" y="0"/>
          <a:chExt cx="0" cy="0"/>
        </a:xfrm>
      </p:grpSpPr>
      <p:pic>
        <p:nvPicPr>
          <p:cNvPr id="106" name="Google Shape;106;p17"/>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07" name="Google Shape;107;p17"/>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08" name="Google Shape;108;p17"/>
          <p:cNvSpPr txBox="1"/>
          <p:nvPr/>
        </p:nvSpPr>
        <p:spPr>
          <a:xfrm>
            <a:off x="2855550" y="176614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Login Pages For Various Social Media Platform</a:t>
            </a:r>
            <a:endParaRPr b="1" sz="3000">
              <a:solidFill>
                <a:schemeClr val="lt2"/>
              </a:solidFill>
              <a:latin typeface="Raleway"/>
              <a:ea typeface="Raleway"/>
              <a:cs typeface="Raleway"/>
              <a:sym typeface="Raleway"/>
            </a:endParaRPr>
          </a:p>
        </p:txBody>
      </p:sp>
      <p:pic>
        <p:nvPicPr>
          <p:cNvPr id="109" name="Google Shape;109;p17"/>
          <p:cNvPicPr preferRelativeResize="0"/>
          <p:nvPr/>
        </p:nvPicPr>
        <p:blipFill rotWithShape="1">
          <a:blip r:embed="rId5">
            <a:alphaModFix/>
          </a:blip>
          <a:srcRect b="8222" l="22449" r="18751" t="27789"/>
          <a:stretch/>
        </p:blipFill>
        <p:spPr>
          <a:xfrm>
            <a:off x="2650125" y="2856921"/>
            <a:ext cx="3843750" cy="184842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18"/>
          <p:cNvPicPr preferRelativeResize="0"/>
          <p:nvPr/>
        </p:nvPicPr>
        <p:blipFill rotWithShape="1">
          <a:blip r:embed="rId3">
            <a:alphaModFix/>
          </a:blip>
          <a:srcRect b="10311" l="0" r="0" t="10304"/>
          <a:stretch/>
        </p:blipFill>
        <p:spPr>
          <a:xfrm>
            <a:off x="0" y="613800"/>
            <a:ext cx="9144000" cy="4083151"/>
          </a:xfrm>
          <a:prstGeom prst="rect">
            <a:avLst/>
          </a:prstGeom>
          <a:noFill/>
          <a:ln>
            <a:noFill/>
          </a:ln>
        </p:spPr>
      </p:pic>
      <p:grpSp>
        <p:nvGrpSpPr>
          <p:cNvPr id="115" name="Google Shape;115;p18"/>
          <p:cNvGrpSpPr/>
          <p:nvPr/>
        </p:nvGrpSpPr>
        <p:grpSpPr>
          <a:xfrm>
            <a:off x="7134367" y="3058172"/>
            <a:ext cx="1859007" cy="1942893"/>
            <a:chOff x="6803275" y="395363"/>
            <a:chExt cx="2212050" cy="2537076"/>
          </a:xfrm>
        </p:grpSpPr>
        <p:pic>
          <p:nvPicPr>
            <p:cNvPr id="116" name="Google Shape;116;p18"/>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117" name="Google Shape;117;p18"/>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118" name="Google Shape;118;p18"/>
            <p:cNvSpPr txBox="1"/>
            <p:nvPr/>
          </p:nvSpPr>
          <p:spPr>
            <a:xfrm>
              <a:off x="6944815" y="677946"/>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dk1"/>
                </a:solidFill>
                <a:latin typeface="Raleway"/>
                <a:ea typeface="Raleway"/>
                <a:cs typeface="Raleway"/>
                <a:sym typeface="Raleway"/>
              </a:endParaRPr>
            </a:p>
            <a:p>
              <a:pPr indent="0" lvl="0" marL="0" rtl="0" algn="l">
                <a:spcBef>
                  <a:spcPts val="800"/>
                </a:spcBef>
                <a:spcAft>
                  <a:spcPts val="0"/>
                </a:spcAft>
                <a:buNone/>
              </a:pPr>
              <a:r>
                <a:rPr b="1" lang="en" sz="1800">
                  <a:solidFill>
                    <a:schemeClr val="dk1"/>
                  </a:solidFill>
                  <a:latin typeface="Raleway"/>
                  <a:ea typeface="Raleway"/>
                  <a:cs typeface="Raleway"/>
                  <a:sym typeface="Raleway"/>
                </a:rPr>
                <a:t>Instagram</a:t>
              </a:r>
              <a:endParaRPr b="1" sz="1800">
                <a:solidFill>
                  <a:schemeClr val="dk1"/>
                </a:solidFill>
                <a:latin typeface="Raleway"/>
                <a:ea typeface="Raleway"/>
                <a:cs typeface="Raleway"/>
                <a:sym typeface="Raleway"/>
              </a:endParaRPr>
            </a:p>
            <a:p>
              <a:pPr indent="0" lvl="0" marL="0" rtl="0" algn="l">
                <a:spcBef>
                  <a:spcPts val="800"/>
                </a:spcBef>
                <a:spcAft>
                  <a:spcPts val="800"/>
                </a:spcAft>
                <a:buNone/>
              </a:pPr>
              <a:r>
                <a:rPr b="1" lang="en" sz="1800">
                  <a:solidFill>
                    <a:schemeClr val="dk1"/>
                  </a:solidFill>
                  <a:latin typeface="Raleway"/>
                  <a:ea typeface="Raleway"/>
                  <a:cs typeface="Raleway"/>
                  <a:sym typeface="Raleway"/>
                </a:rPr>
                <a:t> Login Page</a:t>
              </a:r>
              <a:endParaRPr b="1" sz="2000">
                <a:solidFill>
                  <a:schemeClr val="dk1"/>
                </a:solidFill>
                <a:latin typeface="Raleway"/>
                <a:ea typeface="Raleway"/>
                <a:cs typeface="Raleway"/>
                <a:sym typeface="Raleway"/>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9"/>
          <p:cNvPicPr preferRelativeResize="0"/>
          <p:nvPr/>
        </p:nvPicPr>
        <p:blipFill rotWithShape="1">
          <a:blip r:embed="rId3">
            <a:alphaModFix/>
          </a:blip>
          <a:srcRect b="8676" l="0" r="0" t="11939"/>
          <a:stretch/>
        </p:blipFill>
        <p:spPr>
          <a:xfrm>
            <a:off x="0" y="613800"/>
            <a:ext cx="9144000" cy="4083151"/>
          </a:xfrm>
          <a:prstGeom prst="rect">
            <a:avLst/>
          </a:prstGeom>
          <a:noFill/>
          <a:ln>
            <a:noFill/>
          </a:ln>
        </p:spPr>
      </p:pic>
      <p:grpSp>
        <p:nvGrpSpPr>
          <p:cNvPr id="124" name="Google Shape;124;p19"/>
          <p:cNvGrpSpPr/>
          <p:nvPr/>
        </p:nvGrpSpPr>
        <p:grpSpPr>
          <a:xfrm>
            <a:off x="7134367" y="3058172"/>
            <a:ext cx="1859007" cy="1942893"/>
            <a:chOff x="6803275" y="395363"/>
            <a:chExt cx="2212050" cy="2537076"/>
          </a:xfrm>
        </p:grpSpPr>
        <p:pic>
          <p:nvPicPr>
            <p:cNvPr id="125" name="Google Shape;125;p19"/>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126" name="Google Shape;126;p19"/>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127" name="Google Shape;127;p19"/>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dk1"/>
                </a:solidFill>
                <a:latin typeface="Raleway"/>
                <a:ea typeface="Raleway"/>
                <a:cs typeface="Raleway"/>
                <a:sym typeface="Raleway"/>
              </a:endParaRPr>
            </a:p>
            <a:p>
              <a:pPr indent="0" lvl="0" marL="0" rtl="0" algn="l">
                <a:spcBef>
                  <a:spcPts val="800"/>
                </a:spcBef>
                <a:spcAft>
                  <a:spcPts val="0"/>
                </a:spcAft>
                <a:buNone/>
              </a:pPr>
              <a:r>
                <a:rPr b="1" lang="en" sz="1800">
                  <a:solidFill>
                    <a:schemeClr val="dk1"/>
                  </a:solidFill>
                  <a:latin typeface="Raleway"/>
                  <a:ea typeface="Raleway"/>
                  <a:cs typeface="Raleway"/>
                  <a:sym typeface="Raleway"/>
                </a:rPr>
                <a:t>Snapchat</a:t>
              </a:r>
              <a:endParaRPr b="1" sz="1800">
                <a:solidFill>
                  <a:schemeClr val="dk1"/>
                </a:solidFill>
                <a:latin typeface="Raleway"/>
                <a:ea typeface="Raleway"/>
                <a:cs typeface="Raleway"/>
                <a:sym typeface="Raleway"/>
              </a:endParaRPr>
            </a:p>
            <a:p>
              <a:pPr indent="0" lvl="0" marL="0" rtl="0" algn="l">
                <a:spcBef>
                  <a:spcPts val="800"/>
                </a:spcBef>
                <a:spcAft>
                  <a:spcPts val="800"/>
                </a:spcAft>
                <a:buNone/>
              </a:pPr>
              <a:r>
                <a:rPr b="1" lang="en" sz="1800">
                  <a:solidFill>
                    <a:schemeClr val="dk1"/>
                  </a:solidFill>
                  <a:latin typeface="Raleway"/>
                  <a:ea typeface="Raleway"/>
                  <a:cs typeface="Raleway"/>
                  <a:sym typeface="Raleway"/>
                </a:rPr>
                <a:t> Login Page</a:t>
              </a:r>
              <a:endParaRPr b="1" sz="2000">
                <a:solidFill>
                  <a:schemeClr val="dk1"/>
                </a:solidFill>
                <a:latin typeface="Raleway"/>
                <a:ea typeface="Raleway"/>
                <a:cs typeface="Raleway"/>
                <a:sym typeface="Raleway"/>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0"/>
          <p:cNvPicPr preferRelativeResize="0"/>
          <p:nvPr/>
        </p:nvPicPr>
        <p:blipFill rotWithShape="1">
          <a:blip r:embed="rId3">
            <a:alphaModFix/>
          </a:blip>
          <a:srcRect b="8676" l="0" r="0" t="11939"/>
          <a:stretch/>
        </p:blipFill>
        <p:spPr>
          <a:xfrm>
            <a:off x="0" y="613800"/>
            <a:ext cx="9144000" cy="4083151"/>
          </a:xfrm>
          <a:prstGeom prst="rect">
            <a:avLst/>
          </a:prstGeom>
          <a:noFill/>
          <a:ln>
            <a:noFill/>
          </a:ln>
        </p:spPr>
      </p:pic>
      <p:grpSp>
        <p:nvGrpSpPr>
          <p:cNvPr id="133" name="Google Shape;133;p20"/>
          <p:cNvGrpSpPr/>
          <p:nvPr/>
        </p:nvGrpSpPr>
        <p:grpSpPr>
          <a:xfrm>
            <a:off x="7134367" y="3058172"/>
            <a:ext cx="1859007" cy="1942893"/>
            <a:chOff x="6803275" y="395363"/>
            <a:chExt cx="2212050" cy="2537076"/>
          </a:xfrm>
        </p:grpSpPr>
        <p:pic>
          <p:nvPicPr>
            <p:cNvPr id="134" name="Google Shape;134;p20"/>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135" name="Google Shape;135;p20"/>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136" name="Google Shape;136;p20"/>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dk1"/>
                </a:solidFill>
                <a:latin typeface="Raleway"/>
                <a:ea typeface="Raleway"/>
                <a:cs typeface="Raleway"/>
                <a:sym typeface="Raleway"/>
              </a:endParaRPr>
            </a:p>
            <a:p>
              <a:pPr indent="0" lvl="0" marL="0" rtl="0" algn="l">
                <a:spcBef>
                  <a:spcPts val="800"/>
                </a:spcBef>
                <a:spcAft>
                  <a:spcPts val="0"/>
                </a:spcAft>
                <a:buNone/>
              </a:pPr>
              <a:r>
                <a:rPr b="1" lang="en" sz="1800">
                  <a:solidFill>
                    <a:schemeClr val="dk1"/>
                  </a:solidFill>
                  <a:latin typeface="Raleway"/>
                  <a:ea typeface="Raleway"/>
                  <a:cs typeface="Raleway"/>
                  <a:sym typeface="Raleway"/>
                </a:rPr>
                <a:t>Facebook</a:t>
              </a:r>
              <a:endParaRPr b="1" sz="1800">
                <a:solidFill>
                  <a:schemeClr val="dk1"/>
                </a:solidFill>
                <a:latin typeface="Raleway"/>
                <a:ea typeface="Raleway"/>
                <a:cs typeface="Raleway"/>
                <a:sym typeface="Raleway"/>
              </a:endParaRPr>
            </a:p>
            <a:p>
              <a:pPr indent="0" lvl="0" marL="0" rtl="0" algn="l">
                <a:spcBef>
                  <a:spcPts val="800"/>
                </a:spcBef>
                <a:spcAft>
                  <a:spcPts val="800"/>
                </a:spcAft>
                <a:buNone/>
              </a:pPr>
              <a:r>
                <a:rPr b="1" lang="en" sz="1800">
                  <a:solidFill>
                    <a:schemeClr val="dk1"/>
                  </a:solidFill>
                  <a:latin typeface="Raleway"/>
                  <a:ea typeface="Raleway"/>
                  <a:cs typeface="Raleway"/>
                  <a:sym typeface="Raleway"/>
                </a:rPr>
                <a:t> Login Page</a:t>
              </a:r>
              <a:endParaRPr b="1" sz="2000">
                <a:solidFill>
                  <a:schemeClr val="dk1"/>
                </a:solidFill>
                <a:latin typeface="Raleway"/>
                <a:ea typeface="Raleway"/>
                <a:cs typeface="Raleway"/>
                <a:sym typeface="Raleway"/>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1"/>
          <p:cNvPicPr preferRelativeResize="0"/>
          <p:nvPr/>
        </p:nvPicPr>
        <p:blipFill rotWithShape="1">
          <a:blip r:embed="rId3">
            <a:alphaModFix/>
          </a:blip>
          <a:srcRect b="5173" l="0" r="0" t="12189"/>
          <a:stretch/>
        </p:blipFill>
        <p:spPr>
          <a:xfrm>
            <a:off x="0" y="446550"/>
            <a:ext cx="9144000" cy="4250399"/>
          </a:xfrm>
          <a:prstGeom prst="rect">
            <a:avLst/>
          </a:prstGeom>
          <a:noFill/>
          <a:ln>
            <a:noFill/>
          </a:ln>
        </p:spPr>
      </p:pic>
      <p:grpSp>
        <p:nvGrpSpPr>
          <p:cNvPr id="142" name="Google Shape;142;p21"/>
          <p:cNvGrpSpPr/>
          <p:nvPr/>
        </p:nvGrpSpPr>
        <p:grpSpPr>
          <a:xfrm>
            <a:off x="7134367" y="3058172"/>
            <a:ext cx="1859007" cy="1942893"/>
            <a:chOff x="6803275" y="395363"/>
            <a:chExt cx="2212050" cy="2537076"/>
          </a:xfrm>
        </p:grpSpPr>
        <p:pic>
          <p:nvPicPr>
            <p:cNvPr id="143" name="Google Shape;143;p21"/>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144" name="Google Shape;144;p21"/>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145" name="Google Shape;145;p21"/>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dk1"/>
                </a:solidFill>
                <a:latin typeface="Raleway"/>
                <a:ea typeface="Raleway"/>
                <a:cs typeface="Raleway"/>
                <a:sym typeface="Raleway"/>
              </a:endParaRPr>
            </a:p>
            <a:p>
              <a:pPr indent="0" lvl="0" marL="0" rtl="0" algn="l">
                <a:spcBef>
                  <a:spcPts val="800"/>
                </a:spcBef>
                <a:spcAft>
                  <a:spcPts val="0"/>
                </a:spcAft>
                <a:buNone/>
              </a:pPr>
              <a:r>
                <a:rPr b="1" lang="en" sz="1800">
                  <a:solidFill>
                    <a:schemeClr val="dk1"/>
                  </a:solidFill>
                  <a:latin typeface="Raleway"/>
                  <a:ea typeface="Raleway"/>
                  <a:cs typeface="Raleway"/>
                  <a:sym typeface="Raleway"/>
                </a:rPr>
                <a:t>Twitter</a:t>
              </a:r>
              <a:endParaRPr b="1" sz="1800">
                <a:solidFill>
                  <a:schemeClr val="dk1"/>
                </a:solidFill>
                <a:latin typeface="Raleway"/>
                <a:ea typeface="Raleway"/>
                <a:cs typeface="Raleway"/>
                <a:sym typeface="Raleway"/>
              </a:endParaRPr>
            </a:p>
            <a:p>
              <a:pPr indent="0" lvl="0" marL="0" rtl="0" algn="l">
                <a:spcBef>
                  <a:spcPts val="800"/>
                </a:spcBef>
                <a:spcAft>
                  <a:spcPts val="800"/>
                </a:spcAft>
                <a:buNone/>
              </a:pPr>
              <a:r>
                <a:rPr b="1" lang="en" sz="1800">
                  <a:solidFill>
                    <a:schemeClr val="dk1"/>
                  </a:solidFill>
                  <a:latin typeface="Raleway"/>
                  <a:ea typeface="Raleway"/>
                  <a:cs typeface="Raleway"/>
                  <a:sym typeface="Raleway"/>
                </a:rPr>
                <a:t> Login Page</a:t>
              </a:r>
              <a:endParaRPr b="1" sz="2000">
                <a:solidFill>
                  <a:schemeClr val="dk1"/>
                </a:solidFill>
                <a:latin typeface="Raleway"/>
                <a:ea typeface="Raleway"/>
                <a:cs typeface="Raleway"/>
                <a:sym typeface="Raleway"/>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