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82" r:id="rId23"/>
    <p:sldId id="275" r:id="rId24"/>
    <p:sldId id="276" r:id="rId25"/>
    <p:sldId id="279" r:id="rId26"/>
    <p:sldId id="283" r:id="rId27"/>
    <p:sldId id="284" r:id="rId28"/>
    <p:sldId id="280"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32A369-1D24-4A35-9C9F-8C22159B94F4}" v="46" dt="2025-08-06T11:00:31.3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60"/>
  </p:normalViewPr>
  <p:slideViewPr>
    <p:cSldViewPr snapToGrid="0">
      <p:cViewPr varScale="1">
        <p:scale>
          <a:sx n="78" d="100"/>
          <a:sy n="78" d="100"/>
        </p:scale>
        <p:origin x="79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j" userId="a6772a51292893db" providerId="LiveId" clId="{6832A369-1D24-4A35-9C9F-8C22159B94F4}"/>
    <pc:docChg chg="undo custSel addSld delSld modSld sldOrd">
      <pc:chgData name="shreya j" userId="a6772a51292893db" providerId="LiveId" clId="{6832A369-1D24-4A35-9C9F-8C22159B94F4}" dt="2025-08-06T11:00:42.223" v="3680" actId="1076"/>
      <pc:docMkLst>
        <pc:docMk/>
      </pc:docMkLst>
      <pc:sldChg chg="delSp modSp mod">
        <pc:chgData name="shreya j" userId="a6772a51292893db" providerId="LiveId" clId="{6832A369-1D24-4A35-9C9F-8C22159B94F4}" dt="2025-08-04T09:05:53.877" v="1445" actId="20577"/>
        <pc:sldMkLst>
          <pc:docMk/>
          <pc:sldMk cId="2855604301" sldId="275"/>
        </pc:sldMkLst>
        <pc:spChg chg="mod">
          <ac:chgData name="shreya j" userId="a6772a51292893db" providerId="LiveId" clId="{6832A369-1D24-4A35-9C9F-8C22159B94F4}" dt="2025-08-04T09:05:53.877" v="1445" actId="20577"/>
          <ac:spMkLst>
            <pc:docMk/>
            <pc:sldMk cId="2855604301" sldId="275"/>
            <ac:spMk id="3" creationId="{8D3838EC-2C3D-1C69-D2B7-7257A39C3265}"/>
          </ac:spMkLst>
        </pc:spChg>
        <pc:spChg chg="mod">
          <ac:chgData name="shreya j" userId="a6772a51292893db" providerId="LiveId" clId="{6832A369-1D24-4A35-9C9F-8C22159B94F4}" dt="2025-08-04T08:48:30.081" v="875" actId="1076"/>
          <ac:spMkLst>
            <pc:docMk/>
            <pc:sldMk cId="2855604301" sldId="275"/>
            <ac:spMk id="6" creationId="{BAC282C0-2456-27B3-430A-7FD59AA7ED8E}"/>
          </ac:spMkLst>
        </pc:spChg>
      </pc:sldChg>
      <pc:sldChg chg="addSp delSp modSp mod ord">
        <pc:chgData name="shreya j" userId="a6772a51292893db" providerId="LiveId" clId="{6832A369-1D24-4A35-9C9F-8C22159B94F4}" dt="2025-08-05T09:40:58.013" v="3017" actId="1076"/>
        <pc:sldMkLst>
          <pc:docMk/>
          <pc:sldMk cId="1477925991" sldId="276"/>
        </pc:sldMkLst>
        <pc:spChg chg="mod">
          <ac:chgData name="shreya j" userId="a6772a51292893db" providerId="LiveId" clId="{6832A369-1D24-4A35-9C9F-8C22159B94F4}" dt="2025-08-04T09:05:48.681" v="1443" actId="20577"/>
          <ac:spMkLst>
            <pc:docMk/>
            <pc:sldMk cId="1477925991" sldId="276"/>
            <ac:spMk id="2" creationId="{AB931BA0-CDC7-5605-7455-705E69F38FD0}"/>
          </ac:spMkLst>
        </pc:spChg>
        <pc:spChg chg="mod">
          <ac:chgData name="shreya j" userId="a6772a51292893db" providerId="LiveId" clId="{6832A369-1D24-4A35-9C9F-8C22159B94F4}" dt="2025-08-04T09:05:42.197" v="1441" actId="20577"/>
          <ac:spMkLst>
            <pc:docMk/>
            <pc:sldMk cId="1477925991" sldId="276"/>
            <ac:spMk id="3" creationId="{F723A629-7A23-B8F8-6EC0-F44CA1A8AFEE}"/>
          </ac:spMkLst>
        </pc:spChg>
        <pc:spChg chg="add mod">
          <ac:chgData name="shreya j" userId="a6772a51292893db" providerId="LiveId" clId="{6832A369-1D24-4A35-9C9F-8C22159B94F4}" dt="2025-08-05T09:40:57.531" v="3016" actId="1076"/>
          <ac:spMkLst>
            <pc:docMk/>
            <pc:sldMk cId="1477925991" sldId="276"/>
            <ac:spMk id="12" creationId="{299B0271-2C75-1CFD-01AB-BADAAD200435}"/>
          </ac:spMkLst>
        </pc:spChg>
        <pc:picChg chg="add mod">
          <ac:chgData name="shreya j" userId="a6772a51292893db" providerId="LiveId" clId="{6832A369-1D24-4A35-9C9F-8C22159B94F4}" dt="2025-08-04T08:53:09.618" v="892" actId="1076"/>
          <ac:picMkLst>
            <pc:docMk/>
            <pc:sldMk cId="1477925991" sldId="276"/>
            <ac:picMk id="5" creationId="{DDD645DD-E08C-2410-095E-79E4393041E0}"/>
          </ac:picMkLst>
        </pc:picChg>
        <pc:picChg chg="add mod">
          <ac:chgData name="shreya j" userId="a6772a51292893db" providerId="LiveId" clId="{6832A369-1D24-4A35-9C9F-8C22159B94F4}" dt="2025-08-05T09:40:58.013" v="3017" actId="1076"/>
          <ac:picMkLst>
            <pc:docMk/>
            <pc:sldMk cId="1477925991" sldId="276"/>
            <ac:picMk id="7" creationId="{756A4104-B634-853B-10E9-501650A16589}"/>
          </ac:picMkLst>
        </pc:picChg>
        <pc:picChg chg="add mod modCrop">
          <ac:chgData name="shreya j" userId="a6772a51292893db" providerId="LiveId" clId="{6832A369-1D24-4A35-9C9F-8C22159B94F4}" dt="2025-08-04T08:56:56.404" v="911" actId="14100"/>
          <ac:picMkLst>
            <pc:docMk/>
            <pc:sldMk cId="1477925991" sldId="276"/>
            <ac:picMk id="9" creationId="{05C7C70C-0642-C992-9F0A-DD50FBE8E96C}"/>
          </ac:picMkLst>
        </pc:picChg>
        <pc:picChg chg="add mod">
          <ac:chgData name="shreya j" userId="a6772a51292893db" providerId="LiveId" clId="{6832A369-1D24-4A35-9C9F-8C22159B94F4}" dt="2025-08-04T08:56:05.534" v="905" actId="732"/>
          <ac:picMkLst>
            <pc:docMk/>
            <pc:sldMk cId="1477925991" sldId="276"/>
            <ac:picMk id="1026" creationId="{125A2DAF-EF66-5311-5449-95DF73B592E3}"/>
          </ac:picMkLst>
        </pc:picChg>
      </pc:sldChg>
      <pc:sldChg chg="modSp mod">
        <pc:chgData name="shreya j" userId="a6772a51292893db" providerId="LiveId" clId="{6832A369-1D24-4A35-9C9F-8C22159B94F4}" dt="2025-08-06T06:45:22.015" v="3075" actId="20577"/>
        <pc:sldMkLst>
          <pc:docMk/>
          <pc:sldMk cId="78397561" sldId="278"/>
        </pc:sldMkLst>
        <pc:spChg chg="mod">
          <ac:chgData name="shreya j" userId="a6772a51292893db" providerId="LiveId" clId="{6832A369-1D24-4A35-9C9F-8C22159B94F4}" dt="2025-08-06T06:45:22.015" v="3075" actId="20577"/>
          <ac:spMkLst>
            <pc:docMk/>
            <pc:sldMk cId="78397561" sldId="278"/>
            <ac:spMk id="2" creationId="{5CBE2367-B4AC-8DBB-1396-2F1EB12F3AF7}"/>
          </ac:spMkLst>
        </pc:spChg>
      </pc:sldChg>
      <pc:sldChg chg="addSp delSp modSp mod">
        <pc:chgData name="shreya j" userId="a6772a51292893db" providerId="LiveId" clId="{6832A369-1D24-4A35-9C9F-8C22159B94F4}" dt="2025-08-04T09:08:00.779" v="1700" actId="255"/>
        <pc:sldMkLst>
          <pc:docMk/>
          <pc:sldMk cId="1110380546" sldId="279"/>
        </pc:sldMkLst>
        <pc:spChg chg="mod">
          <ac:chgData name="shreya j" userId="a6772a51292893db" providerId="LiveId" clId="{6832A369-1D24-4A35-9C9F-8C22159B94F4}" dt="2025-08-04T09:08:00.779" v="1700" actId="255"/>
          <ac:spMkLst>
            <pc:docMk/>
            <pc:sldMk cId="1110380546" sldId="279"/>
            <ac:spMk id="3" creationId="{0D2F577D-2E7C-979D-3DF8-8A7334A6B119}"/>
          </ac:spMkLst>
        </pc:spChg>
        <pc:picChg chg="add mod">
          <ac:chgData name="shreya j" userId="a6772a51292893db" providerId="LiveId" clId="{6832A369-1D24-4A35-9C9F-8C22159B94F4}" dt="2025-08-04T09:07:56.348" v="1699" actId="1076"/>
          <ac:picMkLst>
            <pc:docMk/>
            <pc:sldMk cId="1110380546" sldId="279"/>
            <ac:picMk id="6" creationId="{778C2D92-BD1B-C37E-6812-0D2D8158F1FF}"/>
          </ac:picMkLst>
        </pc:picChg>
      </pc:sldChg>
      <pc:sldChg chg="addSp modSp mod">
        <pc:chgData name="shreya j" userId="a6772a51292893db" providerId="LiveId" clId="{6832A369-1D24-4A35-9C9F-8C22159B94F4}" dt="2025-08-06T05:57:10.256" v="3060" actId="20577"/>
        <pc:sldMkLst>
          <pc:docMk/>
          <pc:sldMk cId="911517806" sldId="280"/>
        </pc:sldMkLst>
        <pc:spChg chg="mod">
          <ac:chgData name="shreya j" userId="a6772a51292893db" providerId="LiveId" clId="{6832A369-1D24-4A35-9C9F-8C22159B94F4}" dt="2025-08-06T05:57:10.256" v="3060" actId="20577"/>
          <ac:spMkLst>
            <pc:docMk/>
            <pc:sldMk cId="911517806" sldId="280"/>
            <ac:spMk id="3" creationId="{5FC36DE0-6FBA-04EC-A749-6A9E0643C520}"/>
          </ac:spMkLst>
        </pc:spChg>
        <pc:picChg chg="add mod">
          <ac:chgData name="shreya j" userId="a6772a51292893db" providerId="LiveId" clId="{6832A369-1D24-4A35-9C9F-8C22159B94F4}" dt="2025-08-05T09:40:02.523" v="3002" actId="1076"/>
          <ac:picMkLst>
            <pc:docMk/>
            <pc:sldMk cId="911517806" sldId="280"/>
            <ac:picMk id="5" creationId="{78B2E4C2-074F-C7B5-FCA7-5B16FB525D11}"/>
          </ac:picMkLst>
        </pc:picChg>
      </pc:sldChg>
      <pc:sldChg chg="addSp delSp modSp mod">
        <pc:chgData name="shreya j" userId="a6772a51292893db" providerId="LiveId" clId="{6832A369-1D24-4A35-9C9F-8C22159B94F4}" dt="2025-08-06T11:00:42.223" v="3680" actId="1076"/>
        <pc:sldMkLst>
          <pc:docMk/>
          <pc:sldMk cId="3265895966" sldId="281"/>
        </pc:sldMkLst>
        <pc:spChg chg="del">
          <ac:chgData name="shreya j" userId="a6772a51292893db" providerId="LiveId" clId="{6832A369-1D24-4A35-9C9F-8C22159B94F4}" dt="2025-08-05T10:30:00.652" v="3037" actId="478"/>
          <ac:spMkLst>
            <pc:docMk/>
            <pc:sldMk cId="3265895966" sldId="281"/>
            <ac:spMk id="3" creationId="{857867D2-A779-4C83-8D3F-63C14AD0F828}"/>
          </ac:spMkLst>
        </pc:spChg>
        <pc:spChg chg="add mod">
          <ac:chgData name="shreya j" userId="a6772a51292893db" providerId="LiveId" clId="{6832A369-1D24-4A35-9C9F-8C22159B94F4}" dt="2025-08-06T11:00:24.259" v="3666"/>
          <ac:spMkLst>
            <pc:docMk/>
            <pc:sldMk cId="3265895966" sldId="281"/>
            <ac:spMk id="3" creationId="{F327FAA7-5203-2549-A5DE-735F8317A6D8}"/>
          </ac:spMkLst>
        </pc:spChg>
        <pc:spChg chg="add mod">
          <ac:chgData name="shreya j" userId="a6772a51292893db" providerId="LiveId" clId="{6832A369-1D24-4A35-9C9F-8C22159B94F4}" dt="2025-08-06T11:00:42.223" v="3680" actId="1076"/>
          <ac:spMkLst>
            <pc:docMk/>
            <pc:sldMk cId="3265895966" sldId="281"/>
            <ac:spMk id="5" creationId="{7BE18CEA-3805-3264-13B8-EA7954E9D298}"/>
          </ac:spMkLst>
        </pc:spChg>
        <pc:spChg chg="add mod">
          <ac:chgData name="shreya j" userId="a6772a51292893db" providerId="LiveId" clId="{6832A369-1D24-4A35-9C9F-8C22159B94F4}" dt="2025-08-06T07:12:22.087" v="3577" actId="255"/>
          <ac:spMkLst>
            <pc:docMk/>
            <pc:sldMk cId="3265895966" sldId="281"/>
            <ac:spMk id="12" creationId="{63391F66-1CC5-BFC7-ABD6-4C8A2CAAFC8E}"/>
          </ac:spMkLst>
        </pc:spChg>
        <pc:picChg chg="add mod">
          <ac:chgData name="shreya j" userId="a6772a51292893db" providerId="LiveId" clId="{6832A369-1D24-4A35-9C9F-8C22159B94F4}" dt="2025-08-06T05:56:13.180" v="3049" actId="1076"/>
          <ac:picMkLst>
            <pc:docMk/>
            <pc:sldMk cId="3265895966" sldId="281"/>
            <ac:picMk id="4" creationId="{E246DF73-7429-23F0-CA18-8BB76EFC9D02}"/>
          </ac:picMkLst>
        </pc:picChg>
        <pc:picChg chg="add del mod modCrop">
          <ac:chgData name="shreya j" userId="a6772a51292893db" providerId="LiveId" clId="{6832A369-1D24-4A35-9C9F-8C22159B94F4}" dt="2025-08-06T05:55:58.278" v="3046" actId="478"/>
          <ac:picMkLst>
            <pc:docMk/>
            <pc:sldMk cId="3265895966" sldId="281"/>
            <ac:picMk id="5" creationId="{5EFD83C4-D23C-AA64-61F0-D5444C95AAD4}"/>
          </ac:picMkLst>
        </pc:picChg>
        <pc:cxnChg chg="add del">
          <ac:chgData name="shreya j" userId="a6772a51292893db" providerId="LiveId" clId="{6832A369-1D24-4A35-9C9F-8C22159B94F4}" dt="2025-08-06T07:07:33.101" v="3077" actId="11529"/>
          <ac:cxnSpMkLst>
            <pc:docMk/>
            <pc:sldMk cId="3265895966" sldId="281"/>
            <ac:cxnSpMk id="7" creationId="{FF7B4B82-2710-B25D-4F7C-771888A4F544}"/>
          </ac:cxnSpMkLst>
        </pc:cxnChg>
        <pc:cxnChg chg="add mod">
          <ac:chgData name="shreya j" userId="a6772a51292893db" providerId="LiveId" clId="{6832A369-1D24-4A35-9C9F-8C22159B94F4}" dt="2025-08-06T07:08:44.905" v="3084" actId="13822"/>
          <ac:cxnSpMkLst>
            <pc:docMk/>
            <pc:sldMk cId="3265895966" sldId="281"/>
            <ac:cxnSpMk id="9" creationId="{1E022FEA-5919-62A4-D7DB-301890B79932}"/>
          </ac:cxnSpMkLst>
        </pc:cxnChg>
        <pc:cxnChg chg="add mod">
          <ac:chgData name="shreya j" userId="a6772a51292893db" providerId="LiveId" clId="{6832A369-1D24-4A35-9C9F-8C22159B94F4}" dt="2025-08-06T07:08:49.410" v="3086" actId="13822"/>
          <ac:cxnSpMkLst>
            <pc:docMk/>
            <pc:sldMk cId="3265895966" sldId="281"/>
            <ac:cxnSpMk id="11" creationId="{723A68B2-20C4-DAE4-8D5F-00DF0D620B70}"/>
          </ac:cxnSpMkLst>
        </pc:cxnChg>
      </pc:sldChg>
      <pc:sldChg chg="modSp mod">
        <pc:chgData name="shreya j" userId="a6772a51292893db" providerId="LiveId" clId="{6832A369-1D24-4A35-9C9F-8C22159B94F4}" dt="2025-08-04T08:46:09.948" v="676" actId="20577"/>
        <pc:sldMkLst>
          <pc:docMk/>
          <pc:sldMk cId="302760533" sldId="282"/>
        </pc:sldMkLst>
        <pc:spChg chg="mod">
          <ac:chgData name="shreya j" userId="a6772a51292893db" providerId="LiveId" clId="{6832A369-1D24-4A35-9C9F-8C22159B94F4}" dt="2025-08-04T08:46:09.948" v="676" actId="20577"/>
          <ac:spMkLst>
            <pc:docMk/>
            <pc:sldMk cId="302760533" sldId="282"/>
            <ac:spMk id="3" creationId="{0F15C5B3-E34A-5002-44EE-F4EB79C833B9}"/>
          </ac:spMkLst>
        </pc:spChg>
      </pc:sldChg>
      <pc:sldChg chg="addSp delSp modSp mod">
        <pc:chgData name="shreya j" userId="a6772a51292893db" providerId="LiveId" clId="{6832A369-1D24-4A35-9C9F-8C22159B94F4}" dt="2025-08-04T09:28:47.951" v="2479" actId="1076"/>
        <pc:sldMkLst>
          <pc:docMk/>
          <pc:sldMk cId="3370335705" sldId="283"/>
        </pc:sldMkLst>
        <pc:spChg chg="mod">
          <ac:chgData name="shreya j" userId="a6772a51292893db" providerId="LiveId" clId="{6832A369-1D24-4A35-9C9F-8C22159B94F4}" dt="2025-08-04T09:28:28.979" v="2477" actId="20577"/>
          <ac:spMkLst>
            <pc:docMk/>
            <pc:sldMk cId="3370335705" sldId="283"/>
            <ac:spMk id="3" creationId="{1D8F3081-FB22-A158-C78C-68704E0D129C}"/>
          </ac:spMkLst>
        </pc:spChg>
        <pc:picChg chg="add mod">
          <ac:chgData name="shreya j" userId="a6772a51292893db" providerId="LiveId" clId="{6832A369-1D24-4A35-9C9F-8C22159B94F4}" dt="2025-08-04T09:28:47.951" v="2479" actId="1076"/>
          <ac:picMkLst>
            <pc:docMk/>
            <pc:sldMk cId="3370335705" sldId="283"/>
            <ac:picMk id="8" creationId="{6D3DD42E-B680-D195-F009-5F4E4E6BBD6D}"/>
          </ac:picMkLst>
        </pc:picChg>
      </pc:sldChg>
      <pc:sldChg chg="addSp delSp modSp mod">
        <pc:chgData name="shreya j" userId="a6772a51292893db" providerId="LiveId" clId="{6832A369-1D24-4A35-9C9F-8C22159B94F4}" dt="2025-08-04T09:35:53.260" v="2963" actId="20577"/>
        <pc:sldMkLst>
          <pc:docMk/>
          <pc:sldMk cId="3334317541" sldId="284"/>
        </pc:sldMkLst>
        <pc:spChg chg="mod">
          <ac:chgData name="shreya j" userId="a6772a51292893db" providerId="LiveId" clId="{6832A369-1D24-4A35-9C9F-8C22159B94F4}" dt="2025-08-04T09:35:53.260" v="2963" actId="20577"/>
          <ac:spMkLst>
            <pc:docMk/>
            <pc:sldMk cId="3334317541" sldId="284"/>
            <ac:spMk id="3" creationId="{B15C4054-559C-1035-A426-A87862D34321}"/>
          </ac:spMkLst>
        </pc:spChg>
        <pc:spChg chg="add mod">
          <ac:chgData name="shreya j" userId="a6772a51292893db" providerId="LiveId" clId="{6832A369-1D24-4A35-9C9F-8C22159B94F4}" dt="2025-08-04T09:29:14" v="2531" actId="20577"/>
          <ac:spMkLst>
            <pc:docMk/>
            <pc:sldMk cId="3334317541" sldId="284"/>
            <ac:spMk id="4" creationId="{AF8BE4F3-D179-6D3E-81F2-30F137B6AFD0}"/>
          </ac:spMkLst>
        </pc:spChg>
      </pc:sldChg>
      <pc:sldChg chg="new del">
        <pc:chgData name="shreya j" userId="a6772a51292893db" providerId="LiveId" clId="{6832A369-1D24-4A35-9C9F-8C22159B94F4}" dt="2025-08-04T08:46:25.569" v="677" actId="47"/>
        <pc:sldMkLst>
          <pc:docMk/>
          <pc:sldMk cId="1994490259" sldId="285"/>
        </pc:sldMkLst>
      </pc:sldChg>
      <pc:sldChg chg="addSp delSp modSp new mod">
        <pc:chgData name="shreya j" userId="a6772a51292893db" providerId="LiveId" clId="{6832A369-1D24-4A35-9C9F-8C22159B94F4}" dt="2025-08-06T11:00:17.490" v="3665" actId="1076"/>
        <pc:sldMkLst>
          <pc:docMk/>
          <pc:sldMk cId="2476807308" sldId="285"/>
        </pc:sldMkLst>
        <pc:spChg chg="mod">
          <ac:chgData name="shreya j" userId="a6772a51292893db" providerId="LiveId" clId="{6832A369-1D24-4A35-9C9F-8C22159B94F4}" dt="2025-08-05T07:19:05.046" v="2997" actId="20577"/>
          <ac:spMkLst>
            <pc:docMk/>
            <pc:sldMk cId="2476807308" sldId="285"/>
            <ac:spMk id="2" creationId="{3AFC77FD-9C16-A29F-4A85-E76EB8F4AD31}"/>
          </ac:spMkLst>
        </pc:spChg>
        <pc:spChg chg="del">
          <ac:chgData name="shreya j" userId="a6772a51292893db" providerId="LiveId" clId="{6832A369-1D24-4A35-9C9F-8C22159B94F4}" dt="2025-08-05T10:29:57.289" v="3036" actId="478"/>
          <ac:spMkLst>
            <pc:docMk/>
            <pc:sldMk cId="2476807308" sldId="285"/>
            <ac:spMk id="3" creationId="{6549448E-7F23-CCD9-F0BF-E8884AFC1BED}"/>
          </ac:spMkLst>
        </pc:spChg>
        <pc:spChg chg="add mod">
          <ac:chgData name="shreya j" userId="a6772a51292893db" providerId="LiveId" clId="{6832A369-1D24-4A35-9C9F-8C22159B94F4}" dt="2025-08-06T10:59:52.496" v="3655" actId="1076"/>
          <ac:spMkLst>
            <pc:docMk/>
            <pc:sldMk cId="2476807308" sldId="285"/>
            <ac:spMk id="3" creationId="{B479AD2D-B446-AC6C-3CF9-FC526859D4B1}"/>
          </ac:spMkLst>
        </pc:spChg>
        <pc:spChg chg="add mod">
          <ac:chgData name="shreya j" userId="a6772a51292893db" providerId="LiveId" clId="{6832A369-1D24-4A35-9C9F-8C22159B94F4}" dt="2025-08-06T11:00:17.490" v="3665" actId="1076"/>
          <ac:spMkLst>
            <pc:docMk/>
            <pc:sldMk cId="2476807308" sldId="285"/>
            <ac:spMk id="5" creationId="{427F621D-2AF9-D9D9-5435-BA925487AAC6}"/>
          </ac:spMkLst>
        </pc:spChg>
        <pc:spChg chg="add mod">
          <ac:chgData name="shreya j" userId="a6772a51292893db" providerId="LiveId" clId="{6832A369-1D24-4A35-9C9F-8C22159B94F4}" dt="2025-08-06T07:13:20.720" v="3637" actId="20577"/>
          <ac:spMkLst>
            <pc:docMk/>
            <pc:sldMk cId="2476807308" sldId="285"/>
            <ac:spMk id="7" creationId="{A5E28A34-86DB-0160-B832-B03CF41A4538}"/>
          </ac:spMkLst>
        </pc:spChg>
        <pc:picChg chg="add mod">
          <ac:chgData name="shreya j" userId="a6772a51292893db" providerId="LiveId" clId="{6832A369-1D24-4A35-9C9F-8C22159B94F4}" dt="2025-08-06T05:55:55.975" v="3045" actId="1076"/>
          <ac:picMkLst>
            <pc:docMk/>
            <pc:sldMk cId="2476807308" sldId="285"/>
            <ac:picMk id="4" creationId="{C2E3880C-DEFD-AC29-C8BB-A0170E47FA67}"/>
          </ac:picMkLst>
        </pc:picChg>
        <pc:picChg chg="add del mod">
          <ac:chgData name="shreya j" userId="a6772a51292893db" providerId="LiveId" clId="{6832A369-1D24-4A35-9C9F-8C22159B94F4}" dt="2025-08-06T05:55:50.133" v="3042" actId="478"/>
          <ac:picMkLst>
            <pc:docMk/>
            <pc:sldMk cId="2476807308" sldId="285"/>
            <ac:picMk id="5" creationId="{5E91A1AF-45FB-8157-CAC0-10F0FD1528F2}"/>
          </ac:picMkLst>
        </pc:picChg>
        <pc:cxnChg chg="add mod">
          <ac:chgData name="shreya j" userId="a6772a51292893db" providerId="LiveId" clId="{6832A369-1D24-4A35-9C9F-8C22159B94F4}" dt="2025-08-06T07:12:50.151" v="3582" actId="13822"/>
          <ac:cxnSpMkLst>
            <pc:docMk/>
            <pc:sldMk cId="2476807308" sldId="285"/>
            <ac:cxnSpMk id="9" creationId="{7809BEB8-F367-7F7A-9546-2547DE123746}"/>
          </ac:cxnSpMkLst>
        </pc:cxnChg>
        <pc:cxnChg chg="add mod">
          <ac:chgData name="shreya j" userId="a6772a51292893db" providerId="LiveId" clId="{6832A369-1D24-4A35-9C9F-8C22159B94F4}" dt="2025-08-06T07:12:57.612" v="3584" actId="13822"/>
          <ac:cxnSpMkLst>
            <pc:docMk/>
            <pc:sldMk cId="2476807308" sldId="285"/>
            <ac:cxnSpMk id="11" creationId="{65D3C44F-47C7-8F8C-BC60-8A5BD0B3875F}"/>
          </ac:cxnSpMkLst>
        </pc:cxnChg>
      </pc:sldChg>
      <pc:sldChg chg="addSp delSp modSp new del mod">
        <pc:chgData name="shreya j" userId="a6772a51292893db" providerId="LiveId" clId="{6832A369-1D24-4A35-9C9F-8C22159B94F4}" dt="2025-08-04T09:08:03.946" v="1701" actId="47"/>
        <pc:sldMkLst>
          <pc:docMk/>
          <pc:sldMk cId="2982565114" sldId="28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5540-228D-1C3A-A280-DA808D2545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14D8CB-0ED1-6960-31A7-C15097CCA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672BCA-DFF9-43E8-3AD5-61EA1A5BDCCF}"/>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BFB8BB35-9341-0000-6DCA-1AE17DD4A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121736-0048-1B35-CC13-6798E524B143}"/>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222865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FCCB7-D214-2C7B-3615-FC7016A371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618517-715D-5B64-C8EE-E5B9D07DC5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FC733A-2935-E5CF-0ACE-CE08CC977EB5}"/>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98FB4E02-B560-5B8A-4BAC-48C602832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461B7E-2844-CA02-5C8D-1554CE1F13C0}"/>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115137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53F018-04F4-C13D-6C53-F330DAC49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AA69AF-BD68-3737-592E-B60EBD5362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9C7C86-4D13-B1D3-1BF4-42F9B8BD9E21}"/>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B6F54461-B1B0-F28A-8F02-03035B5DE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565A2-62A6-C3CA-59C3-779BA247C8F8}"/>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3507137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F8CD7-41BD-4EBD-414B-F31D85B9A2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A0220D-55F3-FE56-DF02-E3B033B348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6FEF57-1104-B41E-A09A-3CBC268E0960}"/>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8B767B3C-B046-CAC5-2BA5-5420B87497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3299E-C898-8502-932C-5E6E807C544B}"/>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1547827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C231-EC36-55CF-9063-169DA927F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37D40E-918B-1F27-6487-4ED28EC956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1485E-B2CF-45EA-BEDC-06898291B544}"/>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0E935397-3104-FE47-EA82-44BA7E4434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4D7135-2E2C-8C62-98BF-FE6FDC62E8C5}"/>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415905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2D8A-4459-D7AC-D853-86F5BC3A8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42560-D76B-2A45-6B4E-419388FD0D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ED140D-6743-81C7-205F-7346D78BAB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3BA55F-34AF-4A34-EE0E-5B5C114C5CDB}"/>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6" name="Footer Placeholder 5">
            <a:extLst>
              <a:ext uri="{FF2B5EF4-FFF2-40B4-BE49-F238E27FC236}">
                <a16:creationId xmlns:a16="http://schemas.microsoft.com/office/drawing/2014/main" id="{3A8526CE-E46A-C728-739E-64E438B48F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53439C-4B98-6AAE-409D-89A50747175E}"/>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3197866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0415-9425-5EA0-B5ED-A5A6A2BCCE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D7BF64-D4CF-0825-75EE-3A509AC07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0E303A-3353-0613-FAC4-A0FFE0AC26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1335DD-3266-D15F-6EFB-ADDA00E04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554C6-8322-E67B-0561-A74F971AB7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4DE4E7-4E75-AE78-8575-40D59212C20C}"/>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8" name="Footer Placeholder 7">
            <a:extLst>
              <a:ext uri="{FF2B5EF4-FFF2-40B4-BE49-F238E27FC236}">
                <a16:creationId xmlns:a16="http://schemas.microsoft.com/office/drawing/2014/main" id="{53AE0E1F-193F-E8ED-34A3-F70B49E425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6E32A7-91EC-2C8E-9952-25390DCD2CE7}"/>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348528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728B3-9ED3-50BB-5676-F557FA84497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28A505-3E6D-BD59-1515-7D46E0FAF5CF}"/>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4" name="Footer Placeholder 3">
            <a:extLst>
              <a:ext uri="{FF2B5EF4-FFF2-40B4-BE49-F238E27FC236}">
                <a16:creationId xmlns:a16="http://schemas.microsoft.com/office/drawing/2014/main" id="{E2D7DE84-6B3A-6E66-130E-24899F29AD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0516F91-694D-6591-FDF2-304C70F7AC23}"/>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2753371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569AD4-79F9-E6BB-C0EE-7C981FD8627E}"/>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3" name="Footer Placeholder 2">
            <a:extLst>
              <a:ext uri="{FF2B5EF4-FFF2-40B4-BE49-F238E27FC236}">
                <a16:creationId xmlns:a16="http://schemas.microsoft.com/office/drawing/2014/main" id="{E8C5FA9E-342A-A468-1954-2D6082CF0C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EE2CF8-2B1D-262D-EC12-3E2D033BF7AF}"/>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212096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97C4-01AB-EE49-5A57-1F9B0FC33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FC255A-E48D-D71B-EFC2-FF4911B1A1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AD0756-3FC2-F1D9-57EC-EADEB637D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CBA3D-0757-993B-D256-BBC4393077AC}"/>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6" name="Footer Placeholder 5">
            <a:extLst>
              <a:ext uri="{FF2B5EF4-FFF2-40B4-BE49-F238E27FC236}">
                <a16:creationId xmlns:a16="http://schemas.microsoft.com/office/drawing/2014/main" id="{B91F0854-3000-9794-1E54-30C961657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1AB1D6-5113-8B0D-0EED-11B204CCBB5D}"/>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1243141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867D-A485-77A0-A06A-D34AE452F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E1DA41-CC40-0B3B-C233-C75BF16AD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618F1A-04D1-CDFD-5D68-A290BC39C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731D8-E925-F023-9D6D-DE47CE0ABC24}"/>
              </a:ext>
            </a:extLst>
          </p:cNvPr>
          <p:cNvSpPr>
            <a:spLocks noGrp="1"/>
          </p:cNvSpPr>
          <p:nvPr>
            <p:ph type="dt" sz="half" idx="10"/>
          </p:nvPr>
        </p:nvSpPr>
        <p:spPr/>
        <p:txBody>
          <a:bodyPr/>
          <a:lstStyle/>
          <a:p>
            <a:fld id="{48584A8B-7BD0-4EC5-B503-AC217C1373E3}" type="datetimeFigureOut">
              <a:rPr lang="en-IN" smtClean="0"/>
              <a:t>06-08-2025</a:t>
            </a:fld>
            <a:endParaRPr lang="en-IN"/>
          </a:p>
        </p:txBody>
      </p:sp>
      <p:sp>
        <p:nvSpPr>
          <p:cNvPr id="6" name="Footer Placeholder 5">
            <a:extLst>
              <a:ext uri="{FF2B5EF4-FFF2-40B4-BE49-F238E27FC236}">
                <a16:creationId xmlns:a16="http://schemas.microsoft.com/office/drawing/2014/main" id="{C8E672DF-EE5E-0922-A547-B422DAEB43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FC4AAC-2285-7F56-43F0-32C64148BE0B}"/>
              </a:ext>
            </a:extLst>
          </p:cNvPr>
          <p:cNvSpPr>
            <a:spLocks noGrp="1"/>
          </p:cNvSpPr>
          <p:nvPr>
            <p:ph type="sldNum" sz="quarter" idx="12"/>
          </p:nvPr>
        </p:nvSpPr>
        <p:spPr/>
        <p:txBody>
          <a:bodyPr/>
          <a:lstStyle/>
          <a:p>
            <a:fld id="{248E66E2-C312-45F5-B23F-AB486DE8001A}" type="slidenum">
              <a:rPr lang="en-IN" smtClean="0"/>
              <a:t>‹#›</a:t>
            </a:fld>
            <a:endParaRPr lang="en-IN"/>
          </a:p>
        </p:txBody>
      </p:sp>
    </p:spTree>
    <p:extLst>
      <p:ext uri="{BB962C8B-B14F-4D97-AF65-F5344CB8AC3E}">
        <p14:creationId xmlns:p14="http://schemas.microsoft.com/office/powerpoint/2010/main" val="326900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DD3D8-1C80-E849-996E-D5F6F1CAC6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68C165-4F8B-6E1B-767D-10DDD388A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6D2C53-9F2D-F653-3CF8-3C932F5CF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84A8B-7BD0-4EC5-B503-AC217C1373E3}" type="datetimeFigureOut">
              <a:rPr lang="en-IN" smtClean="0"/>
              <a:t>06-08-2025</a:t>
            </a:fld>
            <a:endParaRPr lang="en-IN"/>
          </a:p>
        </p:txBody>
      </p:sp>
      <p:sp>
        <p:nvSpPr>
          <p:cNvPr id="5" name="Footer Placeholder 4">
            <a:extLst>
              <a:ext uri="{FF2B5EF4-FFF2-40B4-BE49-F238E27FC236}">
                <a16:creationId xmlns:a16="http://schemas.microsoft.com/office/drawing/2014/main" id="{576427BC-4137-0950-E18B-4B603E4D9F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29AACE4-A352-47E1-7037-097DFC05D8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8E66E2-C312-45F5-B23F-AB486DE8001A}" type="slidenum">
              <a:rPr lang="en-IN" smtClean="0"/>
              <a:t>‹#›</a:t>
            </a:fld>
            <a:endParaRPr lang="en-IN"/>
          </a:p>
        </p:txBody>
      </p:sp>
    </p:spTree>
    <p:extLst>
      <p:ext uri="{BB962C8B-B14F-4D97-AF65-F5344CB8AC3E}">
        <p14:creationId xmlns:p14="http://schemas.microsoft.com/office/powerpoint/2010/main" val="3896131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CF68-7CFF-87AF-7D24-732C84988BE5}"/>
              </a:ext>
            </a:extLst>
          </p:cNvPr>
          <p:cNvSpPr>
            <a:spLocks noGrp="1"/>
          </p:cNvSpPr>
          <p:nvPr>
            <p:ph type="ctrTitle"/>
          </p:nvPr>
        </p:nvSpPr>
        <p:spPr/>
        <p:txBody>
          <a:bodyPr/>
          <a:lstStyle/>
          <a:p>
            <a:r>
              <a:rPr lang="en-US" dirty="0"/>
              <a:t>Image Classification</a:t>
            </a:r>
            <a:endParaRPr lang="en-IN" dirty="0"/>
          </a:p>
        </p:txBody>
      </p:sp>
      <p:sp>
        <p:nvSpPr>
          <p:cNvPr id="3" name="Subtitle 2">
            <a:extLst>
              <a:ext uri="{FF2B5EF4-FFF2-40B4-BE49-F238E27FC236}">
                <a16:creationId xmlns:a16="http://schemas.microsoft.com/office/drawing/2014/main" id="{80E9744E-E087-39DC-5DF5-1599676DEB56}"/>
              </a:ext>
            </a:extLst>
          </p:cNvPr>
          <p:cNvSpPr>
            <a:spLocks noGrp="1"/>
          </p:cNvSpPr>
          <p:nvPr>
            <p:ph type="subTitle" idx="1"/>
          </p:nvPr>
        </p:nvSpPr>
        <p:spPr/>
        <p:txBody>
          <a:bodyPr/>
          <a:lstStyle/>
          <a:p>
            <a:r>
              <a:rPr lang="en-US" dirty="0"/>
              <a:t>Is it a cat or a dog?</a:t>
            </a:r>
            <a:endParaRPr lang="en-IN" dirty="0"/>
          </a:p>
        </p:txBody>
      </p:sp>
    </p:spTree>
    <p:extLst>
      <p:ext uri="{BB962C8B-B14F-4D97-AF65-F5344CB8AC3E}">
        <p14:creationId xmlns:p14="http://schemas.microsoft.com/office/powerpoint/2010/main" val="362988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858F6-0495-34F9-5DAE-B0F7DAF8E9DB}"/>
              </a:ext>
            </a:extLst>
          </p:cNvPr>
          <p:cNvSpPr>
            <a:spLocks noGrp="1"/>
          </p:cNvSpPr>
          <p:nvPr>
            <p:ph type="title"/>
          </p:nvPr>
        </p:nvSpPr>
        <p:spPr/>
        <p:txBody>
          <a:bodyPr/>
          <a:lstStyle/>
          <a:p>
            <a:r>
              <a:rPr lang="en-US" dirty="0"/>
              <a:t>Step function</a:t>
            </a:r>
            <a:endParaRPr lang="en-IN" dirty="0"/>
          </a:p>
        </p:txBody>
      </p:sp>
      <p:sp>
        <p:nvSpPr>
          <p:cNvPr id="3" name="Content Placeholder 2">
            <a:extLst>
              <a:ext uri="{FF2B5EF4-FFF2-40B4-BE49-F238E27FC236}">
                <a16:creationId xmlns:a16="http://schemas.microsoft.com/office/drawing/2014/main" id="{C7938CDE-B7D0-2FC1-02EB-219FDE1B792F}"/>
              </a:ext>
            </a:extLst>
          </p:cNvPr>
          <p:cNvSpPr>
            <a:spLocks noGrp="1"/>
          </p:cNvSpPr>
          <p:nvPr>
            <p:ph idx="1"/>
          </p:nvPr>
        </p:nvSpPr>
        <p:spPr>
          <a:xfrm>
            <a:off x="838199" y="1825625"/>
            <a:ext cx="10704871" cy="4351338"/>
          </a:xfrm>
        </p:spPr>
        <p:txBody>
          <a:bodyPr>
            <a:normAutofit/>
          </a:bodyPr>
          <a:lstStyle/>
          <a:p>
            <a:r>
              <a:rPr lang="en-US" sz="2000" dirty="0"/>
              <a:t>The step function can be defined as follows:</a:t>
            </a:r>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Here again the x ( input to the function) is the weighted sum for that neuron</a:t>
            </a:r>
          </a:p>
        </p:txBody>
      </p:sp>
      <p:pic>
        <p:nvPicPr>
          <p:cNvPr id="5" name="Picture 4">
            <a:extLst>
              <a:ext uri="{FF2B5EF4-FFF2-40B4-BE49-F238E27FC236}">
                <a16:creationId xmlns:a16="http://schemas.microsoft.com/office/drawing/2014/main" id="{41973739-B578-6377-2508-9175DDC34955}"/>
              </a:ext>
            </a:extLst>
          </p:cNvPr>
          <p:cNvPicPr>
            <a:picLocks noChangeAspect="1"/>
          </p:cNvPicPr>
          <p:nvPr/>
        </p:nvPicPr>
        <p:blipFill>
          <a:blip r:embed="rId2"/>
          <a:stretch>
            <a:fillRect/>
          </a:stretch>
        </p:blipFill>
        <p:spPr>
          <a:xfrm>
            <a:off x="3494444" y="2209980"/>
            <a:ext cx="4921231" cy="3197762"/>
          </a:xfrm>
          <a:prstGeom prst="rect">
            <a:avLst/>
          </a:prstGeom>
        </p:spPr>
      </p:pic>
    </p:spTree>
    <p:extLst>
      <p:ext uri="{BB962C8B-B14F-4D97-AF65-F5344CB8AC3E}">
        <p14:creationId xmlns:p14="http://schemas.microsoft.com/office/powerpoint/2010/main" val="549387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9BE7F-DC9C-EAE0-AAA6-1C82464F933B}"/>
              </a:ext>
            </a:extLst>
          </p:cNvPr>
          <p:cNvSpPr>
            <a:spLocks noGrp="1"/>
          </p:cNvSpPr>
          <p:nvPr>
            <p:ph type="title"/>
          </p:nvPr>
        </p:nvSpPr>
        <p:spPr/>
        <p:txBody>
          <a:bodyPr/>
          <a:lstStyle/>
          <a:p>
            <a:r>
              <a:rPr lang="en-US" dirty="0"/>
              <a:t>Hyperbolic Tangent Function : tanh(x)</a:t>
            </a:r>
            <a:endParaRPr lang="en-IN" dirty="0"/>
          </a:p>
        </p:txBody>
      </p:sp>
      <p:sp>
        <p:nvSpPr>
          <p:cNvPr id="3" name="Content Placeholder 2">
            <a:extLst>
              <a:ext uri="{FF2B5EF4-FFF2-40B4-BE49-F238E27FC236}">
                <a16:creationId xmlns:a16="http://schemas.microsoft.com/office/drawing/2014/main" id="{23A8D99E-F9E9-6FEA-348D-5C84771523C7}"/>
              </a:ext>
            </a:extLst>
          </p:cNvPr>
          <p:cNvSpPr>
            <a:spLocks noGrp="1"/>
          </p:cNvSpPr>
          <p:nvPr>
            <p:ph idx="1"/>
          </p:nvPr>
        </p:nvSpPr>
        <p:spPr>
          <a:xfrm>
            <a:off x="838200" y="1825625"/>
            <a:ext cx="5237267" cy="4351338"/>
          </a:xfrm>
        </p:spPr>
        <p:txBody>
          <a:bodyPr>
            <a:normAutofit/>
          </a:bodyPr>
          <a:lstStyle/>
          <a:p>
            <a:r>
              <a:rPr lang="en-US" sz="2000" dirty="0"/>
              <a:t>The tanh(x) can be defined as follows:</a:t>
            </a:r>
          </a:p>
          <a:p>
            <a:endParaRPr lang="en-US" sz="2000" dirty="0"/>
          </a:p>
          <a:p>
            <a:endParaRPr lang="en-US" sz="2000" dirty="0"/>
          </a:p>
          <a:p>
            <a:endParaRPr lang="en-US" sz="2000" dirty="0"/>
          </a:p>
          <a:p>
            <a:r>
              <a:rPr lang="en-US" sz="2000" dirty="0"/>
              <a:t>Where , z is the weighted sum</a:t>
            </a:r>
          </a:p>
          <a:p>
            <a:endParaRPr lang="en-IN" sz="2000" dirty="0"/>
          </a:p>
        </p:txBody>
      </p:sp>
      <p:pic>
        <p:nvPicPr>
          <p:cNvPr id="9220" name="Picture 4" descr="Hyperbolic Tangent Activation Function - GM-RKB">
            <a:extLst>
              <a:ext uri="{FF2B5EF4-FFF2-40B4-BE49-F238E27FC236}">
                <a16:creationId xmlns:a16="http://schemas.microsoft.com/office/drawing/2014/main" id="{CD391223-23A8-A7D6-E90D-2A2CDF8B7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8587" y="2419999"/>
            <a:ext cx="5737123" cy="31625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61F563A-89DD-BDFA-7B42-35C323BAD7B0}"/>
              </a:ext>
            </a:extLst>
          </p:cNvPr>
          <p:cNvPicPr>
            <a:picLocks noChangeAspect="1"/>
          </p:cNvPicPr>
          <p:nvPr/>
        </p:nvPicPr>
        <p:blipFill>
          <a:blip r:embed="rId3"/>
          <a:stretch>
            <a:fillRect/>
          </a:stretch>
        </p:blipFill>
        <p:spPr>
          <a:xfrm>
            <a:off x="1576793" y="2481725"/>
            <a:ext cx="2981741" cy="733527"/>
          </a:xfrm>
          <a:prstGeom prst="rect">
            <a:avLst/>
          </a:prstGeom>
        </p:spPr>
      </p:pic>
    </p:spTree>
    <p:extLst>
      <p:ext uri="{BB962C8B-B14F-4D97-AF65-F5344CB8AC3E}">
        <p14:creationId xmlns:p14="http://schemas.microsoft.com/office/powerpoint/2010/main" val="28798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D9CF-99F0-9D83-7D9D-7A4F2ED67E4D}"/>
              </a:ext>
            </a:extLst>
          </p:cNvPr>
          <p:cNvSpPr>
            <a:spLocks noGrp="1"/>
          </p:cNvSpPr>
          <p:nvPr>
            <p:ph type="title"/>
          </p:nvPr>
        </p:nvSpPr>
        <p:spPr/>
        <p:txBody>
          <a:bodyPr/>
          <a:lstStyle/>
          <a:p>
            <a:r>
              <a:rPr lang="en-US" dirty="0"/>
              <a:t>How does a neural network work?</a:t>
            </a:r>
            <a:br>
              <a:rPr lang="en-US" dirty="0"/>
            </a:br>
            <a:r>
              <a:rPr lang="en-US" dirty="0"/>
              <a:t>Output layer:</a:t>
            </a:r>
            <a:endParaRPr lang="en-IN" dirty="0"/>
          </a:p>
        </p:txBody>
      </p:sp>
      <p:sp>
        <p:nvSpPr>
          <p:cNvPr id="3" name="Content Placeholder 2">
            <a:extLst>
              <a:ext uri="{FF2B5EF4-FFF2-40B4-BE49-F238E27FC236}">
                <a16:creationId xmlns:a16="http://schemas.microsoft.com/office/drawing/2014/main" id="{018D9F67-5AAA-FE11-F57D-28129E6D3D6C}"/>
              </a:ext>
            </a:extLst>
          </p:cNvPr>
          <p:cNvSpPr>
            <a:spLocks noGrp="1"/>
          </p:cNvSpPr>
          <p:nvPr>
            <p:ph idx="1"/>
          </p:nvPr>
        </p:nvSpPr>
        <p:spPr>
          <a:xfrm>
            <a:off x="838199" y="1825625"/>
            <a:ext cx="10803195" cy="4351338"/>
          </a:xfrm>
        </p:spPr>
        <p:txBody>
          <a:bodyPr>
            <a:normAutofit/>
          </a:bodyPr>
          <a:lstStyle/>
          <a:p>
            <a:r>
              <a:rPr lang="en-US" sz="2000" dirty="0"/>
              <a:t>The output Layer performs the classification .</a:t>
            </a:r>
            <a:r>
              <a:rPr lang="en-US" sz="2000" dirty="0" err="1"/>
              <a:t>i.e</a:t>
            </a:r>
            <a:r>
              <a:rPr lang="en-US" sz="2000" dirty="0"/>
              <a:t> it classifies the inputs into classes</a:t>
            </a:r>
          </a:p>
          <a:p>
            <a:r>
              <a:rPr lang="en-US" sz="2000" dirty="0"/>
              <a:t>To perform this it uses two functions namely ,</a:t>
            </a:r>
          </a:p>
          <a:p>
            <a:r>
              <a:rPr lang="en-US" sz="2000" dirty="0"/>
              <a:t>Sigmoid function : used for binary classification</a:t>
            </a:r>
          </a:p>
          <a:p>
            <a:r>
              <a:rPr lang="en-US" sz="2000" dirty="0" err="1"/>
              <a:t>Softmax</a:t>
            </a:r>
            <a:r>
              <a:rPr lang="en-US" sz="2000" dirty="0"/>
              <a:t> function: used for classification into multiple classes</a:t>
            </a:r>
          </a:p>
          <a:p>
            <a:endParaRPr lang="en-US" sz="2000" dirty="0"/>
          </a:p>
          <a:p>
            <a:r>
              <a:rPr lang="en-US" sz="2000" dirty="0" err="1"/>
              <a:t>Softmax</a:t>
            </a:r>
            <a:r>
              <a:rPr lang="en-US" sz="2000" dirty="0"/>
              <a:t> function :</a:t>
            </a:r>
            <a:endParaRPr lang="en-IN" sz="2000" dirty="0"/>
          </a:p>
        </p:txBody>
      </p:sp>
      <p:pic>
        <p:nvPicPr>
          <p:cNvPr id="5" name="Picture 4">
            <a:extLst>
              <a:ext uri="{FF2B5EF4-FFF2-40B4-BE49-F238E27FC236}">
                <a16:creationId xmlns:a16="http://schemas.microsoft.com/office/drawing/2014/main" id="{CAF455EF-73FB-80E4-1651-22329373C83E}"/>
              </a:ext>
            </a:extLst>
          </p:cNvPr>
          <p:cNvPicPr>
            <a:picLocks noChangeAspect="1"/>
          </p:cNvPicPr>
          <p:nvPr/>
        </p:nvPicPr>
        <p:blipFill>
          <a:blip r:embed="rId2"/>
          <a:stretch>
            <a:fillRect/>
          </a:stretch>
        </p:blipFill>
        <p:spPr>
          <a:xfrm>
            <a:off x="3846175" y="3467100"/>
            <a:ext cx="3903794" cy="3030794"/>
          </a:xfrm>
          <a:prstGeom prst="rect">
            <a:avLst/>
          </a:prstGeom>
        </p:spPr>
      </p:pic>
    </p:spTree>
    <p:extLst>
      <p:ext uri="{BB962C8B-B14F-4D97-AF65-F5344CB8AC3E}">
        <p14:creationId xmlns:p14="http://schemas.microsoft.com/office/powerpoint/2010/main" val="2468434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786D-598E-B2FA-5936-3CCECAB0B71C}"/>
              </a:ext>
            </a:extLst>
          </p:cNvPr>
          <p:cNvSpPr>
            <a:spLocks noGrp="1"/>
          </p:cNvSpPr>
          <p:nvPr>
            <p:ph type="title"/>
          </p:nvPr>
        </p:nvSpPr>
        <p:spPr/>
        <p:txBody>
          <a:bodyPr/>
          <a:lstStyle/>
          <a:p>
            <a:r>
              <a:rPr lang="en-US" dirty="0"/>
              <a:t>Loss calculation (</a:t>
            </a:r>
            <a:r>
              <a:rPr lang="en-US" dirty="0" err="1"/>
              <a:t>cross_entropy</a:t>
            </a:r>
            <a:r>
              <a:rPr lang="en-US" dirty="0"/>
              <a:t>)</a:t>
            </a:r>
            <a:endParaRPr lang="en-IN" dirty="0"/>
          </a:p>
        </p:txBody>
      </p:sp>
      <p:sp>
        <p:nvSpPr>
          <p:cNvPr id="3" name="Content Placeholder 2">
            <a:extLst>
              <a:ext uri="{FF2B5EF4-FFF2-40B4-BE49-F238E27FC236}">
                <a16:creationId xmlns:a16="http://schemas.microsoft.com/office/drawing/2014/main" id="{F6D3873C-4427-208A-0386-A257A100506F}"/>
              </a:ext>
            </a:extLst>
          </p:cNvPr>
          <p:cNvSpPr>
            <a:spLocks noGrp="1"/>
          </p:cNvSpPr>
          <p:nvPr>
            <p:ph idx="1"/>
          </p:nvPr>
        </p:nvSpPr>
        <p:spPr>
          <a:xfrm>
            <a:off x="838200" y="1923947"/>
            <a:ext cx="10515600" cy="4761987"/>
          </a:xfrm>
        </p:spPr>
        <p:txBody>
          <a:bodyPr>
            <a:normAutofit fontScale="92500" lnSpcReduction="10000"/>
          </a:bodyPr>
          <a:lstStyle/>
          <a:p>
            <a:r>
              <a:rPr lang="en-US" sz="2000" dirty="0"/>
              <a:t>After the classification by the output layer , the loss is calculated as:</a:t>
            </a:r>
          </a:p>
          <a:p>
            <a:pPr marL="0" indent="0">
              <a:buNone/>
            </a:pPr>
            <a:r>
              <a:rPr lang="en-US" sz="2000" dirty="0"/>
              <a:t>For binary classification:</a:t>
            </a:r>
          </a:p>
          <a:p>
            <a:endParaRPr lang="en-IN" sz="2000" dirty="0"/>
          </a:p>
          <a:p>
            <a:endParaRPr lang="en-IN" sz="2000" dirty="0"/>
          </a:p>
          <a:p>
            <a:endParaRPr lang="en-IN" sz="2000" dirty="0"/>
          </a:p>
          <a:p>
            <a:pPr marL="0" indent="0">
              <a:buNone/>
            </a:pPr>
            <a:r>
              <a:rPr lang="en-IN" sz="2000" dirty="0"/>
              <a:t>For </a:t>
            </a:r>
            <a:r>
              <a:rPr lang="en-IN" sz="2000" dirty="0" err="1"/>
              <a:t>mutli</a:t>
            </a:r>
            <a:r>
              <a:rPr lang="en-IN" sz="2000" dirty="0"/>
              <a:t>-class classification:</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Where </a:t>
            </a:r>
            <a:r>
              <a:rPr lang="en-IN" sz="2000" dirty="0" err="1"/>
              <a:t>yi</a:t>
            </a:r>
            <a:r>
              <a:rPr lang="en-IN" sz="2000" dirty="0"/>
              <a:t> is the actual output and </a:t>
            </a:r>
            <a:r>
              <a:rPr lang="en-IN" sz="2000" dirty="0" err="1"/>
              <a:t>yi_hat</a:t>
            </a:r>
            <a:r>
              <a:rPr lang="en-IN" sz="2000" dirty="0"/>
              <a:t> is the predicted value</a:t>
            </a:r>
          </a:p>
        </p:txBody>
      </p:sp>
      <p:pic>
        <p:nvPicPr>
          <p:cNvPr id="7" name="Picture 6">
            <a:extLst>
              <a:ext uri="{FF2B5EF4-FFF2-40B4-BE49-F238E27FC236}">
                <a16:creationId xmlns:a16="http://schemas.microsoft.com/office/drawing/2014/main" id="{99F42013-6541-375F-5333-A227348ED5C3}"/>
              </a:ext>
            </a:extLst>
          </p:cNvPr>
          <p:cNvPicPr>
            <a:picLocks noChangeAspect="1"/>
          </p:cNvPicPr>
          <p:nvPr/>
        </p:nvPicPr>
        <p:blipFill>
          <a:blip r:embed="rId2"/>
          <a:stretch>
            <a:fillRect/>
          </a:stretch>
        </p:blipFill>
        <p:spPr>
          <a:xfrm>
            <a:off x="3952576" y="2819315"/>
            <a:ext cx="4286848" cy="609685"/>
          </a:xfrm>
          <a:prstGeom prst="rect">
            <a:avLst/>
          </a:prstGeom>
        </p:spPr>
      </p:pic>
      <p:pic>
        <p:nvPicPr>
          <p:cNvPr id="9" name="Picture 8">
            <a:extLst>
              <a:ext uri="{FF2B5EF4-FFF2-40B4-BE49-F238E27FC236}">
                <a16:creationId xmlns:a16="http://schemas.microsoft.com/office/drawing/2014/main" id="{7671F24C-4DBC-FAAE-9950-EDED0BFBBB84}"/>
              </a:ext>
            </a:extLst>
          </p:cNvPr>
          <p:cNvPicPr>
            <a:picLocks noChangeAspect="1"/>
          </p:cNvPicPr>
          <p:nvPr/>
        </p:nvPicPr>
        <p:blipFill>
          <a:blip r:embed="rId3"/>
          <a:stretch>
            <a:fillRect/>
          </a:stretch>
        </p:blipFill>
        <p:spPr>
          <a:xfrm>
            <a:off x="4983639" y="4544152"/>
            <a:ext cx="2740577" cy="1026629"/>
          </a:xfrm>
          <a:prstGeom prst="rect">
            <a:avLst/>
          </a:prstGeom>
        </p:spPr>
      </p:pic>
    </p:spTree>
    <p:extLst>
      <p:ext uri="{BB962C8B-B14F-4D97-AF65-F5344CB8AC3E}">
        <p14:creationId xmlns:p14="http://schemas.microsoft.com/office/powerpoint/2010/main" val="191215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FBD8-B618-FAF5-C41D-E990B2FA46CD}"/>
              </a:ext>
            </a:extLst>
          </p:cNvPr>
          <p:cNvSpPr>
            <a:spLocks noGrp="1"/>
          </p:cNvSpPr>
          <p:nvPr>
            <p:ph type="title"/>
          </p:nvPr>
        </p:nvSpPr>
        <p:spPr/>
        <p:txBody>
          <a:bodyPr/>
          <a:lstStyle/>
          <a:p>
            <a:r>
              <a:rPr lang="en-US" dirty="0"/>
              <a:t>How is Loss minimized?</a:t>
            </a:r>
            <a:endParaRPr lang="en-IN" dirty="0"/>
          </a:p>
        </p:txBody>
      </p:sp>
      <p:sp>
        <p:nvSpPr>
          <p:cNvPr id="3" name="Content Placeholder 2">
            <a:extLst>
              <a:ext uri="{FF2B5EF4-FFF2-40B4-BE49-F238E27FC236}">
                <a16:creationId xmlns:a16="http://schemas.microsoft.com/office/drawing/2014/main" id="{65B4E83D-B095-C7D2-1AF8-21F672547A01}"/>
              </a:ext>
            </a:extLst>
          </p:cNvPr>
          <p:cNvSpPr>
            <a:spLocks noGrp="1"/>
          </p:cNvSpPr>
          <p:nvPr>
            <p:ph idx="1"/>
          </p:nvPr>
        </p:nvSpPr>
        <p:spPr>
          <a:xfrm>
            <a:off x="838199" y="1825625"/>
            <a:ext cx="6791633" cy="4351338"/>
          </a:xfrm>
        </p:spPr>
        <p:txBody>
          <a:bodyPr>
            <a:normAutofit fontScale="92500" lnSpcReduction="20000"/>
          </a:bodyPr>
          <a:lstStyle/>
          <a:p>
            <a:pPr algn="just"/>
            <a:r>
              <a:rPr lang="en-US" sz="2000" dirty="0"/>
              <a:t>We need to minimize the loss to ensure that the predicted results are as close as possible to the actual results</a:t>
            </a:r>
          </a:p>
          <a:p>
            <a:pPr algn="just"/>
            <a:r>
              <a:rPr lang="en-US" sz="2000" dirty="0"/>
              <a:t>We can minimize the loss by using the concept of gradient descent.</a:t>
            </a:r>
          </a:p>
          <a:p>
            <a:pPr algn="just"/>
            <a:r>
              <a:rPr lang="en-US" sz="2000" dirty="0"/>
              <a:t>For any curve ,the tangent to the curve at a particular point is given by its derivative at that point</a:t>
            </a:r>
          </a:p>
          <a:p>
            <a:pPr algn="just"/>
            <a:r>
              <a:rPr lang="en-US" sz="2000" dirty="0"/>
              <a:t>The slope of the tangent tells us the direction in which the y increases </a:t>
            </a:r>
            <a:r>
              <a:rPr lang="en-US" sz="2000" dirty="0" err="1"/>
              <a:t>wrt</a:t>
            </a:r>
            <a:r>
              <a:rPr lang="en-US" sz="2000" dirty="0"/>
              <a:t> x ,</a:t>
            </a:r>
          </a:p>
          <a:p>
            <a:pPr algn="just"/>
            <a:r>
              <a:rPr lang="en-US" sz="2000" dirty="0"/>
              <a:t>If slope&gt; 0 then y increases as x increases</a:t>
            </a:r>
          </a:p>
          <a:p>
            <a:pPr algn="just"/>
            <a:r>
              <a:rPr lang="en-US" sz="2000" dirty="0"/>
              <a:t>If slope&lt; 0 then y increases as x decreases</a:t>
            </a:r>
          </a:p>
          <a:p>
            <a:pPr algn="just"/>
            <a:r>
              <a:rPr lang="en-US" sz="2000" dirty="0"/>
              <a:t>Similarly in a loss vs weights curve the slope at each point denoting weight will tell us the direction in which the loss will increase and since our objective is to minimize this loss we update the weights in the opposite direction of the slope.</a:t>
            </a:r>
          </a:p>
          <a:p>
            <a:pPr algn="just"/>
            <a:r>
              <a:rPr lang="en-IN" sz="2000" dirty="0"/>
              <a:t>This is done after each iteration /epoch</a:t>
            </a:r>
          </a:p>
        </p:txBody>
      </p:sp>
      <p:pic>
        <p:nvPicPr>
          <p:cNvPr id="5" name="Picture 4">
            <a:extLst>
              <a:ext uri="{FF2B5EF4-FFF2-40B4-BE49-F238E27FC236}">
                <a16:creationId xmlns:a16="http://schemas.microsoft.com/office/drawing/2014/main" id="{8BC1DB1A-0376-12DC-0343-F5E2E2929AC1}"/>
              </a:ext>
            </a:extLst>
          </p:cNvPr>
          <p:cNvPicPr>
            <a:picLocks noChangeAspect="1"/>
          </p:cNvPicPr>
          <p:nvPr/>
        </p:nvPicPr>
        <p:blipFill>
          <a:blip r:embed="rId2"/>
          <a:stretch>
            <a:fillRect/>
          </a:stretch>
        </p:blipFill>
        <p:spPr>
          <a:xfrm>
            <a:off x="8322814" y="1108672"/>
            <a:ext cx="2743583" cy="857370"/>
          </a:xfrm>
          <a:prstGeom prst="rect">
            <a:avLst/>
          </a:prstGeom>
        </p:spPr>
      </p:pic>
      <p:pic>
        <p:nvPicPr>
          <p:cNvPr id="12290" name="Picture 2" descr="Neural Networks | Beginner's Guide to Neural Networks (Part 1)">
            <a:extLst>
              <a:ext uri="{FF2B5EF4-FFF2-40B4-BE49-F238E27FC236}">
                <a16:creationId xmlns:a16="http://schemas.microsoft.com/office/drawing/2014/main" id="{C3F8A0DF-85E6-66AD-D8D8-26AE18B1B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2284" y="2640763"/>
            <a:ext cx="4119716" cy="330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3687-975B-E683-C2EC-80612CE69F1E}"/>
              </a:ext>
            </a:extLst>
          </p:cNvPr>
          <p:cNvSpPr>
            <a:spLocks noGrp="1"/>
          </p:cNvSpPr>
          <p:nvPr>
            <p:ph type="title"/>
          </p:nvPr>
        </p:nvSpPr>
        <p:spPr/>
        <p:txBody>
          <a:bodyPr/>
          <a:lstStyle/>
          <a:p>
            <a:r>
              <a:rPr lang="en-US" dirty="0" err="1"/>
              <a:t>Backpropogation</a:t>
            </a:r>
            <a:endParaRPr lang="en-IN" dirty="0"/>
          </a:p>
        </p:txBody>
      </p:sp>
      <p:sp>
        <p:nvSpPr>
          <p:cNvPr id="3" name="Content Placeholder 2">
            <a:extLst>
              <a:ext uri="{FF2B5EF4-FFF2-40B4-BE49-F238E27FC236}">
                <a16:creationId xmlns:a16="http://schemas.microsoft.com/office/drawing/2014/main" id="{1F967CC6-A729-AD32-2D38-A29D64B029C8}"/>
              </a:ext>
            </a:extLst>
          </p:cNvPr>
          <p:cNvSpPr>
            <a:spLocks noGrp="1"/>
          </p:cNvSpPr>
          <p:nvPr>
            <p:ph idx="1"/>
          </p:nvPr>
        </p:nvSpPr>
        <p:spPr/>
        <p:txBody>
          <a:bodyPr>
            <a:normAutofit/>
          </a:bodyPr>
          <a:lstStyle/>
          <a:p>
            <a:r>
              <a:rPr lang="en-US" sz="2000" dirty="0"/>
              <a:t>In a neural network with several hidden layers we need to use chain rule in order to be able to find the derivative of loss </a:t>
            </a:r>
            <a:r>
              <a:rPr lang="en-US" sz="2000" dirty="0" err="1"/>
              <a:t>wrt</a:t>
            </a:r>
            <a:r>
              <a:rPr lang="en-US" sz="2000" dirty="0"/>
              <a:t> to its weight</a:t>
            </a:r>
          </a:p>
          <a:p>
            <a:endParaRPr lang="en-US" sz="2000" dirty="0"/>
          </a:p>
          <a:p>
            <a:endParaRPr lang="en-US" sz="2000" dirty="0"/>
          </a:p>
          <a:p>
            <a:endParaRPr lang="en-US" sz="2000" dirty="0"/>
          </a:p>
          <a:p>
            <a:r>
              <a:rPr lang="en-US" sz="2000" dirty="0"/>
              <a:t>Where L is the loss, </a:t>
            </a:r>
            <a:r>
              <a:rPr lang="en-US" sz="2000" dirty="0" err="1"/>
              <a:t>y_cap</a:t>
            </a:r>
            <a:r>
              <a:rPr lang="en-US" sz="2000" dirty="0"/>
              <a:t> is the predicted output and Z is the weighted sum.</a:t>
            </a:r>
          </a:p>
          <a:p>
            <a:endParaRPr lang="en-US" sz="2000" dirty="0"/>
          </a:p>
          <a:p>
            <a:r>
              <a:rPr lang="en-US" sz="2000" dirty="0"/>
              <a:t>Since it appears like the derivative comes from the next hidden layer backwards the name </a:t>
            </a:r>
            <a:r>
              <a:rPr lang="en-US" sz="2000" dirty="0" err="1"/>
              <a:t>backpropogation</a:t>
            </a:r>
            <a:r>
              <a:rPr lang="en-US" sz="2000" dirty="0"/>
              <a:t> is used</a:t>
            </a:r>
            <a:endParaRPr lang="en-IN" sz="2000" dirty="0"/>
          </a:p>
        </p:txBody>
      </p:sp>
      <p:pic>
        <p:nvPicPr>
          <p:cNvPr id="5" name="Picture 4">
            <a:extLst>
              <a:ext uri="{FF2B5EF4-FFF2-40B4-BE49-F238E27FC236}">
                <a16:creationId xmlns:a16="http://schemas.microsoft.com/office/drawing/2014/main" id="{6052950C-BA6A-AD09-6B0C-1F62176EBC8A}"/>
              </a:ext>
            </a:extLst>
          </p:cNvPr>
          <p:cNvPicPr>
            <a:picLocks noChangeAspect="1"/>
          </p:cNvPicPr>
          <p:nvPr/>
        </p:nvPicPr>
        <p:blipFill>
          <a:blip r:embed="rId2"/>
          <a:stretch>
            <a:fillRect/>
          </a:stretch>
        </p:blipFill>
        <p:spPr>
          <a:xfrm>
            <a:off x="4688287" y="2520677"/>
            <a:ext cx="2343477" cy="990738"/>
          </a:xfrm>
          <a:prstGeom prst="rect">
            <a:avLst/>
          </a:prstGeom>
        </p:spPr>
      </p:pic>
    </p:spTree>
    <p:extLst>
      <p:ext uri="{BB962C8B-B14F-4D97-AF65-F5344CB8AC3E}">
        <p14:creationId xmlns:p14="http://schemas.microsoft.com/office/powerpoint/2010/main" val="4239808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B92A7-1EC7-5573-0891-9E1D6040D7BC}"/>
              </a:ext>
            </a:extLst>
          </p:cNvPr>
          <p:cNvSpPr>
            <a:spLocks noGrp="1"/>
          </p:cNvSpPr>
          <p:nvPr>
            <p:ph type="title"/>
          </p:nvPr>
        </p:nvSpPr>
        <p:spPr/>
        <p:txBody>
          <a:bodyPr/>
          <a:lstStyle/>
          <a:p>
            <a:r>
              <a:rPr lang="en-US" dirty="0"/>
              <a:t>Convolutional Neural Networks</a:t>
            </a:r>
            <a:endParaRPr lang="en-IN" dirty="0"/>
          </a:p>
        </p:txBody>
      </p:sp>
      <p:sp>
        <p:nvSpPr>
          <p:cNvPr id="3" name="Content Placeholder 2">
            <a:extLst>
              <a:ext uri="{FF2B5EF4-FFF2-40B4-BE49-F238E27FC236}">
                <a16:creationId xmlns:a16="http://schemas.microsoft.com/office/drawing/2014/main" id="{7C539326-1BF7-EB49-2722-5DC4D4C8B103}"/>
              </a:ext>
            </a:extLst>
          </p:cNvPr>
          <p:cNvSpPr>
            <a:spLocks noGrp="1"/>
          </p:cNvSpPr>
          <p:nvPr>
            <p:ph idx="1"/>
          </p:nvPr>
        </p:nvSpPr>
        <p:spPr>
          <a:xfrm>
            <a:off x="838200" y="1825625"/>
            <a:ext cx="7420897" cy="4351338"/>
          </a:xfrm>
        </p:spPr>
        <p:txBody>
          <a:bodyPr>
            <a:normAutofit fontScale="92500"/>
          </a:bodyPr>
          <a:lstStyle/>
          <a:p>
            <a:pPr algn="just"/>
            <a:r>
              <a:rPr lang="en-US" sz="1800" dirty="0"/>
              <a:t>Convolutional Neural Networks (CNNs) are a type of neural network architecture specifically designed to work with image data. While they share a similar structure to Artificial Neural Networks (ANNs), CNNs include additional layers — like </a:t>
            </a:r>
            <a:r>
              <a:rPr lang="en-US" sz="1800" b="1" dirty="0"/>
              <a:t>convolution</a:t>
            </a:r>
            <a:r>
              <a:rPr lang="en-US" sz="1800" dirty="0"/>
              <a:t> and </a:t>
            </a:r>
            <a:r>
              <a:rPr lang="en-US" sz="1800" b="1" dirty="0"/>
              <a:t>pooling</a:t>
            </a:r>
            <a:r>
              <a:rPr lang="en-US" sz="1800" dirty="0"/>
              <a:t> — that allow them to handle large images efficiently.</a:t>
            </a:r>
          </a:p>
          <a:p>
            <a:pPr algn="just"/>
            <a:r>
              <a:rPr lang="en-US" sz="1800" dirty="0"/>
              <a:t>In an ANN, each input pixel is connected to every neuron in the next layer, which leads to a </a:t>
            </a:r>
            <a:r>
              <a:rPr lang="en-US" sz="1800" b="1" dirty="0"/>
              <a:t>very large number of weights</a:t>
            </a:r>
            <a:r>
              <a:rPr lang="en-US" sz="1800" dirty="0"/>
              <a:t>, especially for high-resolution images. This not only makes computation expensive but also makes learning unstable — changing one weight can drastically affect the output.</a:t>
            </a:r>
          </a:p>
          <a:p>
            <a:pPr algn="just"/>
            <a:r>
              <a:rPr lang="en-US" sz="1800" dirty="0"/>
              <a:t>Moreover, ANNs are </a:t>
            </a:r>
            <a:r>
              <a:rPr lang="en-US" sz="1800" b="1" dirty="0"/>
              <a:t>not translation-invariant</a:t>
            </a:r>
            <a:r>
              <a:rPr lang="en-US" sz="1800" dirty="0"/>
              <a:t> — they struggle to recognize an object like a dog if it appears in a different location or orientation than it did during training. CNNs overcome this by using </a:t>
            </a:r>
            <a:r>
              <a:rPr lang="en-US" sz="1800" b="1" dirty="0"/>
              <a:t>convolutional filters</a:t>
            </a:r>
            <a:r>
              <a:rPr lang="en-US" sz="1800" dirty="0"/>
              <a:t> that scan across the image and extract local features regardless of position. Pooling layers help in reducing dimensionality and improving spatial invariance.</a:t>
            </a:r>
          </a:p>
          <a:p>
            <a:pPr algn="just"/>
            <a:r>
              <a:rPr lang="en-US" sz="1800" dirty="0"/>
              <a:t>Thus, CNNs allow us to build image classifiers that are </a:t>
            </a:r>
            <a:r>
              <a:rPr lang="en-US" sz="1800" b="1" dirty="0"/>
              <a:t>more efficient</a:t>
            </a:r>
            <a:r>
              <a:rPr lang="en-US" sz="1800" dirty="0"/>
              <a:t>, </a:t>
            </a:r>
            <a:r>
              <a:rPr lang="en-US" sz="1800" b="1" dirty="0"/>
              <a:t>more robust</a:t>
            </a:r>
            <a:r>
              <a:rPr lang="en-US" sz="1800" dirty="0"/>
              <a:t>, and </a:t>
            </a:r>
            <a:r>
              <a:rPr lang="en-US" sz="1800" b="1" dirty="0"/>
              <a:t>better at generalizing</a:t>
            </a:r>
            <a:r>
              <a:rPr lang="en-US" sz="1800" dirty="0"/>
              <a:t> to new image variations.</a:t>
            </a:r>
          </a:p>
          <a:p>
            <a:pPr algn="just"/>
            <a:endParaRPr lang="en-US" sz="1800" dirty="0"/>
          </a:p>
        </p:txBody>
      </p:sp>
      <p:pic>
        <p:nvPicPr>
          <p:cNvPr id="13314" name="Picture 2" descr="What is a Convolutional Neural Network? An Engineer's Guide">
            <a:extLst>
              <a:ext uri="{FF2B5EF4-FFF2-40B4-BE49-F238E27FC236}">
                <a16:creationId xmlns:a16="http://schemas.microsoft.com/office/drawing/2014/main" id="{DF165906-6D27-966A-D4F6-7CCF0E9919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097" y="2300289"/>
            <a:ext cx="3677263" cy="2055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03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4FBC-9623-8044-B177-F423A6814852}"/>
              </a:ext>
            </a:extLst>
          </p:cNvPr>
          <p:cNvSpPr>
            <a:spLocks noGrp="1"/>
          </p:cNvSpPr>
          <p:nvPr>
            <p:ph type="title"/>
          </p:nvPr>
        </p:nvSpPr>
        <p:spPr/>
        <p:txBody>
          <a:bodyPr/>
          <a:lstStyle/>
          <a:p>
            <a:r>
              <a:rPr lang="en-US" dirty="0"/>
              <a:t>What is convolution?</a:t>
            </a:r>
            <a:endParaRPr lang="en-IN" dirty="0"/>
          </a:p>
        </p:txBody>
      </p:sp>
      <p:sp>
        <p:nvSpPr>
          <p:cNvPr id="3" name="Content Placeholder 2">
            <a:extLst>
              <a:ext uri="{FF2B5EF4-FFF2-40B4-BE49-F238E27FC236}">
                <a16:creationId xmlns:a16="http://schemas.microsoft.com/office/drawing/2014/main" id="{A043327C-943D-58B9-0A41-FF77B5EA7BF7}"/>
              </a:ext>
            </a:extLst>
          </p:cNvPr>
          <p:cNvSpPr>
            <a:spLocks noGrp="1"/>
          </p:cNvSpPr>
          <p:nvPr>
            <p:ph idx="1"/>
          </p:nvPr>
        </p:nvSpPr>
        <p:spPr>
          <a:xfrm>
            <a:off x="838201" y="1825625"/>
            <a:ext cx="5100484" cy="4351338"/>
          </a:xfrm>
        </p:spPr>
        <p:txBody>
          <a:bodyPr>
            <a:normAutofit/>
          </a:bodyPr>
          <a:lstStyle/>
          <a:p>
            <a:pPr algn="just"/>
            <a:r>
              <a:rPr lang="en-US" sz="2000" dirty="0"/>
              <a:t>You slide a small matrix (the </a:t>
            </a:r>
            <a:r>
              <a:rPr lang="en-US" sz="2000" b="1" dirty="0"/>
              <a:t>filter</a:t>
            </a:r>
            <a:r>
              <a:rPr lang="en-US" sz="2000" dirty="0"/>
              <a:t> or </a:t>
            </a:r>
            <a:r>
              <a:rPr lang="en-US" sz="2000" b="1" dirty="0"/>
              <a:t>kernel</a:t>
            </a:r>
            <a:r>
              <a:rPr lang="en-US" sz="2000" dirty="0"/>
              <a:t>) over the input image (or feature map) and perform an element-wise multiplication + summation at each location. This gives you a </a:t>
            </a:r>
            <a:r>
              <a:rPr lang="en-US" sz="2000" b="1" dirty="0"/>
              <a:t>single number per patch</a:t>
            </a:r>
            <a:r>
              <a:rPr lang="en-US" sz="2000" dirty="0"/>
              <a:t>, resulting in a </a:t>
            </a:r>
            <a:r>
              <a:rPr lang="en-US" sz="2000" b="1" dirty="0"/>
              <a:t>feature map</a:t>
            </a:r>
            <a:r>
              <a:rPr lang="en-US" sz="2000" dirty="0"/>
              <a:t>.</a:t>
            </a:r>
          </a:p>
          <a:p>
            <a:pPr algn="just"/>
            <a:r>
              <a:rPr lang="en-US" sz="2000" dirty="0"/>
              <a:t>Filters = </a:t>
            </a:r>
            <a:r>
              <a:rPr lang="en-US" sz="2000" dirty="0" err="1"/>
              <a:t>Weights:The</a:t>
            </a:r>
            <a:r>
              <a:rPr lang="en-US" sz="2000" dirty="0"/>
              <a:t> filter values are learnable parameters (weights), just like in an artificial neural network (ANN). These weights are shared across the image.</a:t>
            </a:r>
          </a:p>
          <a:p>
            <a:pPr algn="just"/>
            <a:r>
              <a:rPr lang="en-US" sz="2000" dirty="0"/>
              <a:t>In ANN: you have weighted sums , </a:t>
            </a:r>
          </a:p>
          <a:p>
            <a:pPr algn="just"/>
            <a:r>
              <a:rPr lang="en-US" sz="2000" dirty="0"/>
              <a:t>In CNN: each filter slide is doing a similar operation on a spatial patch</a:t>
            </a:r>
            <a:endParaRPr lang="en-IN" sz="2000" dirty="0"/>
          </a:p>
        </p:txBody>
      </p:sp>
      <p:pic>
        <p:nvPicPr>
          <p:cNvPr id="14339" name="Picture 3" descr="Convolution Operation or kernels. For each input image the convolution ...">
            <a:extLst>
              <a:ext uri="{FF2B5EF4-FFF2-40B4-BE49-F238E27FC236}">
                <a16:creationId xmlns:a16="http://schemas.microsoft.com/office/drawing/2014/main" id="{A6E7C60E-909B-AA73-C12E-4828F796EC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9980" y="1825625"/>
            <a:ext cx="5534025"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655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F0F4-74C3-7559-3E0C-0FB4624F11F8}"/>
              </a:ext>
            </a:extLst>
          </p:cNvPr>
          <p:cNvSpPr>
            <a:spLocks noGrp="1"/>
          </p:cNvSpPr>
          <p:nvPr>
            <p:ph type="title"/>
          </p:nvPr>
        </p:nvSpPr>
        <p:spPr/>
        <p:txBody>
          <a:bodyPr/>
          <a:lstStyle/>
          <a:p>
            <a:r>
              <a:rPr lang="en-US" dirty="0"/>
              <a:t>What is pooling?</a:t>
            </a:r>
            <a:endParaRPr lang="en-IN" dirty="0"/>
          </a:p>
        </p:txBody>
      </p:sp>
      <p:sp>
        <p:nvSpPr>
          <p:cNvPr id="3" name="Content Placeholder 2">
            <a:extLst>
              <a:ext uri="{FF2B5EF4-FFF2-40B4-BE49-F238E27FC236}">
                <a16:creationId xmlns:a16="http://schemas.microsoft.com/office/drawing/2014/main" id="{48A7E1F4-A31C-A80A-65F7-04AF022A0FCC}"/>
              </a:ext>
            </a:extLst>
          </p:cNvPr>
          <p:cNvSpPr>
            <a:spLocks noGrp="1"/>
          </p:cNvSpPr>
          <p:nvPr>
            <p:ph idx="1"/>
          </p:nvPr>
        </p:nvSpPr>
        <p:spPr>
          <a:xfrm>
            <a:off x="838200" y="1825625"/>
            <a:ext cx="4983866" cy="4351338"/>
          </a:xfrm>
        </p:spPr>
        <p:txBody>
          <a:bodyPr>
            <a:normAutofit/>
          </a:bodyPr>
          <a:lstStyle/>
          <a:p>
            <a:pPr algn="just"/>
            <a:r>
              <a:rPr lang="en-US" sz="2000" dirty="0"/>
              <a:t>After a convolution operation, the resulting feature map (i.e., filtered image) still has high dimensions. Pooling reduces this while retaining essential features.</a:t>
            </a:r>
          </a:p>
          <a:p>
            <a:pPr algn="just"/>
            <a:r>
              <a:rPr lang="en-US" sz="2000" dirty="0"/>
              <a:t>Types of Pooling:</a:t>
            </a:r>
          </a:p>
          <a:p>
            <a:pPr algn="just"/>
            <a:r>
              <a:rPr lang="en-US" sz="2000" b="1" dirty="0"/>
              <a:t>Max Pooling: </a:t>
            </a:r>
            <a:r>
              <a:rPr lang="en-US" sz="2000" dirty="0"/>
              <a:t>Takes the maximum value from each patch of the feature map.</a:t>
            </a:r>
          </a:p>
          <a:p>
            <a:pPr algn="just"/>
            <a:r>
              <a:rPr lang="en-US" sz="2000" dirty="0"/>
              <a:t>Keeps the most prominent feature in each patch.</a:t>
            </a:r>
          </a:p>
          <a:p>
            <a:pPr algn="just"/>
            <a:r>
              <a:rPr lang="en-US" sz="2000" b="1" dirty="0"/>
              <a:t>Average Pooling: </a:t>
            </a:r>
            <a:r>
              <a:rPr lang="en-US" sz="2000" dirty="0"/>
              <a:t>Takes the average of the values in each patch.</a:t>
            </a:r>
          </a:p>
          <a:p>
            <a:pPr algn="just"/>
            <a:r>
              <a:rPr lang="en-US" sz="2000" dirty="0"/>
              <a:t> Gives a smoothed, less sharp output.</a:t>
            </a:r>
            <a:endParaRPr lang="en-IN" sz="2000" dirty="0"/>
          </a:p>
        </p:txBody>
      </p:sp>
      <p:pic>
        <p:nvPicPr>
          <p:cNvPr id="15365" name="Picture 5" descr="Everything about Pooling layers and different types of Pooling">
            <a:extLst>
              <a:ext uri="{FF2B5EF4-FFF2-40B4-BE49-F238E27FC236}">
                <a16:creationId xmlns:a16="http://schemas.microsoft.com/office/drawing/2014/main" id="{FC53AB13-1CE9-F137-4324-ABAF1661B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15173"/>
            <a:ext cx="5379877" cy="29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98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95E4-0F94-44F8-16EB-437DC62F24FE}"/>
              </a:ext>
            </a:extLst>
          </p:cNvPr>
          <p:cNvSpPr>
            <a:spLocks noGrp="1"/>
          </p:cNvSpPr>
          <p:nvPr>
            <p:ph type="title"/>
          </p:nvPr>
        </p:nvSpPr>
        <p:spPr/>
        <p:txBody>
          <a:bodyPr/>
          <a:lstStyle/>
          <a:p>
            <a:r>
              <a:rPr lang="en-US" dirty="0"/>
              <a:t>The architecture of a CNN</a:t>
            </a:r>
            <a:endParaRPr lang="en-IN" dirty="0"/>
          </a:p>
        </p:txBody>
      </p:sp>
      <p:sp>
        <p:nvSpPr>
          <p:cNvPr id="3" name="Content Placeholder 2">
            <a:extLst>
              <a:ext uri="{FF2B5EF4-FFF2-40B4-BE49-F238E27FC236}">
                <a16:creationId xmlns:a16="http://schemas.microsoft.com/office/drawing/2014/main" id="{8D47C5C3-6206-9DDC-D75E-295701576DF2}"/>
              </a:ext>
            </a:extLst>
          </p:cNvPr>
          <p:cNvSpPr>
            <a:spLocks noGrp="1"/>
          </p:cNvSpPr>
          <p:nvPr>
            <p:ph idx="1"/>
          </p:nvPr>
        </p:nvSpPr>
        <p:spPr>
          <a:xfrm>
            <a:off x="838200" y="1559407"/>
            <a:ext cx="4937567" cy="4351338"/>
          </a:xfrm>
        </p:spPr>
        <p:txBody>
          <a:bodyPr>
            <a:noAutofit/>
          </a:bodyPr>
          <a:lstStyle/>
          <a:p>
            <a:pPr algn="just"/>
            <a:r>
              <a:rPr lang="en-US" sz="1800" dirty="0"/>
              <a:t>The general structure of a CNN usually involves the input layer which is the pixels of the image</a:t>
            </a:r>
          </a:p>
          <a:p>
            <a:pPr algn="just"/>
            <a:r>
              <a:rPr lang="en-US" sz="1800" dirty="0"/>
              <a:t>This is then passed through the hidden layer.</a:t>
            </a:r>
          </a:p>
          <a:p>
            <a:pPr algn="just"/>
            <a:r>
              <a:rPr lang="en-US" sz="1800" dirty="0"/>
              <a:t>In each of the hidden layer, the convolution operation is performed first then the activation function is applied on the weighted sum after which it is downsized in the pooling operation</a:t>
            </a:r>
          </a:p>
          <a:p>
            <a:pPr algn="just"/>
            <a:r>
              <a:rPr lang="en-US" sz="1800" dirty="0"/>
              <a:t>The output of each hidden layer is then passed to the next hidden layer and so on.</a:t>
            </a:r>
          </a:p>
          <a:p>
            <a:pPr algn="just"/>
            <a:r>
              <a:rPr lang="en-US" sz="1800" dirty="0"/>
              <a:t>Finally the second last hidden layer flattens the 2D image to 1D and passes it to a fully connected layer which performs the classification operation.</a:t>
            </a:r>
          </a:p>
          <a:p>
            <a:pPr algn="just"/>
            <a:r>
              <a:rPr lang="en-US" sz="1800" dirty="0"/>
              <a:t>The outputs of the last fully connected layer is passed to the output layer which then classifies them to their classes by using a </a:t>
            </a:r>
            <a:r>
              <a:rPr lang="en-US" sz="1800" dirty="0" err="1"/>
              <a:t>softmax</a:t>
            </a:r>
            <a:r>
              <a:rPr lang="en-US" sz="1800" dirty="0"/>
              <a:t> or sigmoid activation  function</a:t>
            </a:r>
            <a:endParaRPr lang="en-IN" sz="1800" dirty="0"/>
          </a:p>
        </p:txBody>
      </p:sp>
      <p:pic>
        <p:nvPicPr>
          <p:cNvPr id="4" name="Picture 2" descr="What is a Convolutional Neural Network? An Engineer's Guide">
            <a:extLst>
              <a:ext uri="{FF2B5EF4-FFF2-40B4-BE49-F238E27FC236}">
                <a16:creationId xmlns:a16="http://schemas.microsoft.com/office/drawing/2014/main" id="{8E6EA10A-F004-4CFA-C0B7-FA66CB32A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236" y="2427509"/>
            <a:ext cx="5215587" cy="2916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26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5031-EB58-509A-966B-FE8617B91859}"/>
              </a:ext>
            </a:extLst>
          </p:cNvPr>
          <p:cNvSpPr>
            <a:spLocks noGrp="1"/>
          </p:cNvSpPr>
          <p:nvPr>
            <p:ph type="title"/>
          </p:nvPr>
        </p:nvSpPr>
        <p:spPr/>
        <p:txBody>
          <a:bodyPr/>
          <a:lstStyle/>
          <a:p>
            <a:r>
              <a:rPr lang="en-US" dirty="0"/>
              <a:t>What is an Image?</a:t>
            </a:r>
            <a:endParaRPr lang="en-IN" dirty="0"/>
          </a:p>
        </p:txBody>
      </p:sp>
      <p:sp>
        <p:nvSpPr>
          <p:cNvPr id="3" name="Content Placeholder 2">
            <a:extLst>
              <a:ext uri="{FF2B5EF4-FFF2-40B4-BE49-F238E27FC236}">
                <a16:creationId xmlns:a16="http://schemas.microsoft.com/office/drawing/2014/main" id="{3F571F63-9019-164E-1D83-DBD0F501E82D}"/>
              </a:ext>
            </a:extLst>
          </p:cNvPr>
          <p:cNvSpPr>
            <a:spLocks noGrp="1"/>
          </p:cNvSpPr>
          <p:nvPr>
            <p:ph idx="1"/>
          </p:nvPr>
        </p:nvSpPr>
        <p:spPr>
          <a:xfrm>
            <a:off x="838200" y="1825625"/>
            <a:ext cx="4117258" cy="4351338"/>
          </a:xfrm>
        </p:spPr>
        <p:txBody>
          <a:bodyPr/>
          <a:lstStyle/>
          <a:p>
            <a:pPr algn="just"/>
            <a:r>
              <a:rPr lang="en-US" sz="2000" dirty="0"/>
              <a:t>An image is basically a matrix of pixels.</a:t>
            </a:r>
          </a:p>
          <a:p>
            <a:pPr algn="just"/>
            <a:r>
              <a:rPr lang="en-US" sz="2000" dirty="0"/>
              <a:t>These pixels are represented by integers , for a black and white picture each pixel will have only one integer whereas for a colored picture they are represented by a set of three integers that represent the color as a combination of RGB (Red Green and Blue)</a:t>
            </a:r>
          </a:p>
          <a:p>
            <a:endParaRPr lang="en-IN" dirty="0"/>
          </a:p>
        </p:txBody>
      </p:sp>
      <p:pic>
        <p:nvPicPr>
          <p:cNvPr id="1028" name="Picture 4" descr="BL-130 Image Processing">
            <a:extLst>
              <a:ext uri="{FF2B5EF4-FFF2-40B4-BE49-F238E27FC236}">
                <a16:creationId xmlns:a16="http://schemas.microsoft.com/office/drawing/2014/main" id="{707DC44F-B85C-4651-0434-E7BB36939F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362" y="1610904"/>
            <a:ext cx="55134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144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67C5-D876-48FB-9A7F-10494D9AA8FB}"/>
              </a:ext>
            </a:extLst>
          </p:cNvPr>
          <p:cNvSpPr>
            <a:spLocks noGrp="1"/>
          </p:cNvSpPr>
          <p:nvPr>
            <p:ph type="title"/>
          </p:nvPr>
        </p:nvSpPr>
        <p:spPr/>
        <p:txBody>
          <a:bodyPr/>
          <a:lstStyle/>
          <a:p>
            <a:r>
              <a:rPr lang="en-US" dirty="0"/>
              <a:t>Our Dataset</a:t>
            </a:r>
            <a:endParaRPr lang="en-IN" dirty="0"/>
          </a:p>
        </p:txBody>
      </p:sp>
      <p:sp>
        <p:nvSpPr>
          <p:cNvPr id="3" name="Content Placeholder 2">
            <a:extLst>
              <a:ext uri="{FF2B5EF4-FFF2-40B4-BE49-F238E27FC236}">
                <a16:creationId xmlns:a16="http://schemas.microsoft.com/office/drawing/2014/main" id="{1DD06CBE-44C4-E9C4-F500-CEB7557EFB1F}"/>
              </a:ext>
            </a:extLst>
          </p:cNvPr>
          <p:cNvSpPr>
            <a:spLocks noGrp="1"/>
          </p:cNvSpPr>
          <p:nvPr>
            <p:ph idx="1"/>
          </p:nvPr>
        </p:nvSpPr>
        <p:spPr>
          <a:xfrm>
            <a:off x="838200" y="1825625"/>
            <a:ext cx="10515600" cy="4351338"/>
          </a:xfrm>
        </p:spPr>
        <p:txBody>
          <a:bodyPr>
            <a:normAutofit/>
          </a:bodyPr>
          <a:lstStyle/>
          <a:p>
            <a:r>
              <a:rPr lang="en-US" sz="2000" dirty="0"/>
              <a:t>The dataset contains a training set and a test set.</a:t>
            </a:r>
          </a:p>
          <a:p>
            <a:r>
              <a:rPr lang="en-US" sz="2000" dirty="0"/>
              <a:t>The training set consists of 8000 real life images in total of cats and dogs.</a:t>
            </a:r>
          </a:p>
          <a:p>
            <a:r>
              <a:rPr lang="en-US" sz="2000" dirty="0"/>
              <a:t>The test set contains 2000 real life images of cats and dogs.</a:t>
            </a:r>
          </a:p>
          <a:p>
            <a:r>
              <a:rPr lang="en-US" sz="2000" dirty="0"/>
              <a:t>The training set will be used for training our neural network .</a:t>
            </a:r>
          </a:p>
          <a:p>
            <a:r>
              <a:rPr lang="en-US" sz="2000" dirty="0"/>
              <a:t>The test set will be used for validating the trained model.</a:t>
            </a:r>
            <a:endParaRPr lang="en-IN" sz="2000" dirty="0"/>
          </a:p>
        </p:txBody>
      </p:sp>
    </p:spTree>
    <p:extLst>
      <p:ext uri="{BB962C8B-B14F-4D97-AF65-F5344CB8AC3E}">
        <p14:creationId xmlns:p14="http://schemas.microsoft.com/office/powerpoint/2010/main" val="2155393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2367-B4AC-8DBB-1396-2F1EB12F3AF7}"/>
              </a:ext>
            </a:extLst>
          </p:cNvPr>
          <p:cNvSpPr>
            <a:spLocks noGrp="1"/>
          </p:cNvSpPr>
          <p:nvPr>
            <p:ph type="title"/>
          </p:nvPr>
        </p:nvSpPr>
        <p:spPr/>
        <p:txBody>
          <a:bodyPr/>
          <a:lstStyle/>
          <a:p>
            <a:r>
              <a:rPr lang="en-US" dirty="0"/>
              <a:t>Preprocessing and augmenting the images</a:t>
            </a:r>
            <a:endParaRPr lang="en-IN" dirty="0"/>
          </a:p>
        </p:txBody>
      </p:sp>
      <p:sp>
        <p:nvSpPr>
          <p:cNvPr id="3" name="Content Placeholder 2">
            <a:extLst>
              <a:ext uri="{FF2B5EF4-FFF2-40B4-BE49-F238E27FC236}">
                <a16:creationId xmlns:a16="http://schemas.microsoft.com/office/drawing/2014/main" id="{63F16C1C-4FCA-5052-751B-805EEE72EEFB}"/>
              </a:ext>
            </a:extLst>
          </p:cNvPr>
          <p:cNvSpPr>
            <a:spLocks noGrp="1"/>
          </p:cNvSpPr>
          <p:nvPr>
            <p:ph idx="1"/>
          </p:nvPr>
        </p:nvSpPr>
        <p:spPr>
          <a:xfrm>
            <a:off x="838200" y="1825625"/>
            <a:ext cx="5257800" cy="4351338"/>
          </a:xfrm>
        </p:spPr>
        <p:txBody>
          <a:bodyPr>
            <a:normAutofit lnSpcReduction="10000"/>
          </a:bodyPr>
          <a:lstStyle/>
          <a:p>
            <a:pPr algn="just"/>
            <a:r>
              <a:rPr lang="en-US" sz="2000" dirty="0"/>
              <a:t>Although we can directly use these images as inputs without processing them , processing them will give us better results as this will help the model learn and generalize better.</a:t>
            </a:r>
          </a:p>
          <a:p>
            <a:pPr algn="just"/>
            <a:r>
              <a:rPr lang="en-US" sz="2000" dirty="0"/>
              <a:t>It also helps increase the overall efficiency of the program.</a:t>
            </a:r>
          </a:p>
          <a:p>
            <a:pPr algn="just"/>
            <a:r>
              <a:rPr lang="en-US" sz="2000" dirty="0"/>
              <a:t>The images can be preprocessed by rescaling them , flipping them,</a:t>
            </a:r>
            <a:r>
              <a:rPr lang="en-IN" sz="2000" dirty="0"/>
              <a:t> resizing them, rotating them randomly , highlighting the edges, sharpening the image ,blurring them etc.</a:t>
            </a:r>
          </a:p>
          <a:p>
            <a:pPr algn="just"/>
            <a:r>
              <a:rPr lang="en-IN" sz="2000" dirty="0"/>
              <a:t>All of this helps in extracting features and the model in generalizing better and not memorizing the given images.</a:t>
            </a:r>
          </a:p>
          <a:p>
            <a:pPr algn="just"/>
            <a:r>
              <a:rPr lang="en-IN" sz="2000" dirty="0"/>
              <a:t>Thus increasing the accuracy of the model.</a:t>
            </a:r>
            <a:endParaRPr lang="en-US" sz="2000" dirty="0"/>
          </a:p>
        </p:txBody>
      </p:sp>
      <p:pic>
        <p:nvPicPr>
          <p:cNvPr id="18434" name="Picture 2" descr="The effects of the various image preprocessing techniques. (a) Original ...">
            <a:extLst>
              <a:ext uri="{FF2B5EF4-FFF2-40B4-BE49-F238E27FC236}">
                <a16:creationId xmlns:a16="http://schemas.microsoft.com/office/drawing/2014/main" id="{13A8A375-DE4E-A36F-AA8F-2D6DB04E47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348" y="2333866"/>
            <a:ext cx="5348210" cy="3083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97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B30A-7E84-553A-025F-83DFE8C0513A}"/>
              </a:ext>
            </a:extLst>
          </p:cNvPr>
          <p:cNvSpPr>
            <a:spLocks noGrp="1"/>
          </p:cNvSpPr>
          <p:nvPr>
            <p:ph type="title"/>
          </p:nvPr>
        </p:nvSpPr>
        <p:spPr/>
        <p:txBody>
          <a:bodyPr/>
          <a:lstStyle/>
          <a:p>
            <a:r>
              <a:rPr lang="en-US" dirty="0"/>
              <a:t>How do we preprocess it?</a:t>
            </a:r>
            <a:endParaRPr lang="en-IN" dirty="0"/>
          </a:p>
        </p:txBody>
      </p:sp>
      <p:sp>
        <p:nvSpPr>
          <p:cNvPr id="3" name="Content Placeholder 2">
            <a:extLst>
              <a:ext uri="{FF2B5EF4-FFF2-40B4-BE49-F238E27FC236}">
                <a16:creationId xmlns:a16="http://schemas.microsoft.com/office/drawing/2014/main" id="{0F15C5B3-E34A-5002-44EE-F4EB79C833B9}"/>
              </a:ext>
            </a:extLst>
          </p:cNvPr>
          <p:cNvSpPr>
            <a:spLocks noGrp="1"/>
          </p:cNvSpPr>
          <p:nvPr>
            <p:ph idx="1"/>
          </p:nvPr>
        </p:nvSpPr>
        <p:spPr/>
        <p:txBody>
          <a:bodyPr>
            <a:normAutofit/>
          </a:bodyPr>
          <a:lstStyle/>
          <a:p>
            <a:r>
              <a:rPr lang="en-US" sz="2000" dirty="0"/>
              <a:t>We preprocess the image by rescaling it to 1./255, horizontally flipping them, zooming in/out by 0.2 and using </a:t>
            </a:r>
            <a:r>
              <a:rPr lang="en-US" sz="2000" dirty="0" err="1"/>
              <a:t>shear_range</a:t>
            </a:r>
            <a:r>
              <a:rPr lang="en-US" sz="2000" dirty="0"/>
              <a:t>=0.2 ,this means the image can be </a:t>
            </a:r>
            <a:r>
              <a:rPr lang="en-US" sz="2000" dirty="0" err="1"/>
              <a:t>disorted</a:t>
            </a:r>
            <a:r>
              <a:rPr lang="en-US" sz="2000" dirty="0"/>
              <a:t> </a:t>
            </a:r>
            <a:r>
              <a:rPr lang="en-US" sz="2000" b="1" dirty="0"/>
              <a:t>randomly</a:t>
            </a:r>
            <a:r>
              <a:rPr lang="en-US" sz="2000" dirty="0"/>
              <a:t> within a range of </a:t>
            </a:r>
            <a:r>
              <a:rPr lang="en-US" sz="2000" b="1" dirty="0"/>
              <a:t>±0.2 radians</a:t>
            </a:r>
            <a:r>
              <a:rPr lang="en-US" sz="2000" dirty="0"/>
              <a:t> (about ±11.5 degrees).</a:t>
            </a:r>
          </a:p>
          <a:p>
            <a:r>
              <a:rPr lang="en-US" sz="2000" dirty="0"/>
              <a:t>We resize all the images in the training and the test set to be of the size 100,100,3 as  these are colored images.</a:t>
            </a:r>
          </a:p>
          <a:p>
            <a:r>
              <a:rPr lang="en-US" sz="2000" dirty="0"/>
              <a:t>We set the batch size to 32 and the class mode to binary as well be classifying the images into two classes dogs and cats.</a:t>
            </a:r>
          </a:p>
          <a:p>
            <a:r>
              <a:rPr lang="en-US" sz="2000" dirty="0"/>
              <a:t>Thus each epoch will have 250 training sets as 8000/32=250. That is the model learns from only 32 images in the training set out of 8000 during each epoch. </a:t>
            </a:r>
            <a:endParaRPr lang="en-IN" sz="2000" dirty="0"/>
          </a:p>
        </p:txBody>
      </p:sp>
    </p:spTree>
    <p:extLst>
      <p:ext uri="{BB962C8B-B14F-4D97-AF65-F5344CB8AC3E}">
        <p14:creationId xmlns:p14="http://schemas.microsoft.com/office/powerpoint/2010/main" val="302760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94AE-F6AA-6DF6-546E-6CBB59EF226D}"/>
              </a:ext>
            </a:extLst>
          </p:cNvPr>
          <p:cNvSpPr>
            <a:spLocks noGrp="1"/>
          </p:cNvSpPr>
          <p:nvPr>
            <p:ph type="title"/>
          </p:nvPr>
        </p:nvSpPr>
        <p:spPr/>
        <p:txBody>
          <a:bodyPr/>
          <a:lstStyle/>
          <a:p>
            <a:r>
              <a:rPr lang="en-US" dirty="0"/>
              <a:t>Classifying the image as a cat or a dog</a:t>
            </a:r>
            <a:endParaRPr lang="en-IN" dirty="0"/>
          </a:p>
        </p:txBody>
      </p:sp>
      <p:sp>
        <p:nvSpPr>
          <p:cNvPr id="3" name="Content Placeholder 2">
            <a:extLst>
              <a:ext uri="{FF2B5EF4-FFF2-40B4-BE49-F238E27FC236}">
                <a16:creationId xmlns:a16="http://schemas.microsoft.com/office/drawing/2014/main" id="{8D3838EC-2C3D-1C69-D2B7-7257A39C3265}"/>
              </a:ext>
            </a:extLst>
          </p:cNvPr>
          <p:cNvSpPr>
            <a:spLocks noGrp="1"/>
          </p:cNvSpPr>
          <p:nvPr>
            <p:ph idx="1"/>
          </p:nvPr>
        </p:nvSpPr>
        <p:spPr>
          <a:xfrm>
            <a:off x="838200" y="2705301"/>
            <a:ext cx="4856544" cy="4351338"/>
          </a:xfrm>
        </p:spPr>
        <p:txBody>
          <a:bodyPr>
            <a:normAutofit/>
          </a:bodyPr>
          <a:lstStyle/>
          <a:p>
            <a:pPr algn="just"/>
            <a:r>
              <a:rPr lang="en-US" sz="2000" dirty="0"/>
              <a:t>To classify the image as a cat or dog we can use a CNN with the following:</a:t>
            </a:r>
          </a:p>
          <a:p>
            <a:pPr algn="just"/>
            <a:r>
              <a:rPr lang="en-US" sz="2000" dirty="0"/>
              <a:t>An input layer which takes the raw pixels as input</a:t>
            </a:r>
          </a:p>
          <a:p>
            <a:pPr algn="just"/>
            <a:r>
              <a:rPr lang="en-US" sz="2000" dirty="0"/>
              <a:t>4 Hidden Layers</a:t>
            </a:r>
          </a:p>
          <a:p>
            <a:pPr algn="just"/>
            <a:r>
              <a:rPr lang="en-IN" sz="2000" dirty="0"/>
              <a:t>1 output layer that uses the sigmoid activation function as this is a binary classification.</a:t>
            </a:r>
          </a:p>
        </p:txBody>
      </p:sp>
      <p:pic>
        <p:nvPicPr>
          <p:cNvPr id="16386" name="Picture 2" descr="How to Classify Cats and Dogs Using CNNs in Python?">
            <a:extLst>
              <a:ext uri="{FF2B5EF4-FFF2-40B4-BE49-F238E27FC236}">
                <a16:creationId xmlns:a16="http://schemas.microsoft.com/office/drawing/2014/main" id="{66B5B24F-9ABB-0227-BCF5-DDFA9A796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5625"/>
            <a:ext cx="6082053" cy="43513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808EC9-528E-D9A6-F384-95769F999D6A}"/>
              </a:ext>
            </a:extLst>
          </p:cNvPr>
          <p:cNvSpPr txBox="1"/>
          <p:nvPr/>
        </p:nvSpPr>
        <p:spPr>
          <a:xfrm>
            <a:off x="8762034" y="5665570"/>
            <a:ext cx="1134319" cy="646331"/>
          </a:xfrm>
          <a:prstGeom prst="rect">
            <a:avLst/>
          </a:prstGeom>
          <a:noFill/>
        </p:spPr>
        <p:txBody>
          <a:bodyPr wrap="square" rtlCol="0">
            <a:spAutoFit/>
          </a:bodyPr>
          <a:lstStyle/>
          <a:p>
            <a:r>
              <a:rPr lang="en-US" b="1" dirty="0"/>
              <a:t>Input layer</a:t>
            </a:r>
            <a:endParaRPr lang="en-IN" b="1" dirty="0"/>
          </a:p>
        </p:txBody>
      </p:sp>
      <p:sp>
        <p:nvSpPr>
          <p:cNvPr id="6" name="TextBox 5">
            <a:extLst>
              <a:ext uri="{FF2B5EF4-FFF2-40B4-BE49-F238E27FC236}">
                <a16:creationId xmlns:a16="http://schemas.microsoft.com/office/drawing/2014/main" id="{BAC282C0-2456-27B3-430A-7FD59AA7ED8E}"/>
              </a:ext>
            </a:extLst>
          </p:cNvPr>
          <p:cNvSpPr txBox="1"/>
          <p:nvPr/>
        </p:nvSpPr>
        <p:spPr>
          <a:xfrm>
            <a:off x="10052333" y="5702016"/>
            <a:ext cx="1134319" cy="646331"/>
          </a:xfrm>
          <a:prstGeom prst="rect">
            <a:avLst/>
          </a:prstGeom>
          <a:noFill/>
        </p:spPr>
        <p:txBody>
          <a:bodyPr wrap="square" rtlCol="0">
            <a:spAutoFit/>
          </a:bodyPr>
          <a:lstStyle/>
          <a:p>
            <a:r>
              <a:rPr lang="en-US" b="1" dirty="0"/>
              <a:t>hidden layers</a:t>
            </a:r>
            <a:endParaRPr lang="en-IN" b="1" dirty="0"/>
          </a:p>
        </p:txBody>
      </p:sp>
      <p:sp>
        <p:nvSpPr>
          <p:cNvPr id="7" name="TextBox 6">
            <a:extLst>
              <a:ext uri="{FF2B5EF4-FFF2-40B4-BE49-F238E27FC236}">
                <a16:creationId xmlns:a16="http://schemas.microsoft.com/office/drawing/2014/main" id="{4FA7AB5F-5A08-270A-2967-69E74BDB0D53}"/>
              </a:ext>
            </a:extLst>
          </p:cNvPr>
          <p:cNvSpPr txBox="1"/>
          <p:nvPr/>
        </p:nvSpPr>
        <p:spPr>
          <a:xfrm>
            <a:off x="10945794" y="5187866"/>
            <a:ext cx="1134319" cy="646331"/>
          </a:xfrm>
          <a:prstGeom prst="rect">
            <a:avLst/>
          </a:prstGeom>
          <a:noFill/>
        </p:spPr>
        <p:txBody>
          <a:bodyPr wrap="square" rtlCol="0">
            <a:spAutoFit/>
          </a:bodyPr>
          <a:lstStyle/>
          <a:p>
            <a:r>
              <a:rPr lang="en-US" b="1" dirty="0"/>
              <a:t>output layer</a:t>
            </a:r>
            <a:endParaRPr lang="en-IN" b="1" dirty="0"/>
          </a:p>
        </p:txBody>
      </p:sp>
    </p:spTree>
    <p:extLst>
      <p:ext uri="{BB962C8B-B14F-4D97-AF65-F5344CB8AC3E}">
        <p14:creationId xmlns:p14="http://schemas.microsoft.com/office/powerpoint/2010/main" val="2855604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31BA0-CDC7-5605-7455-705E69F38FD0}"/>
              </a:ext>
            </a:extLst>
          </p:cNvPr>
          <p:cNvSpPr>
            <a:spLocks noGrp="1"/>
          </p:cNvSpPr>
          <p:nvPr>
            <p:ph type="title"/>
          </p:nvPr>
        </p:nvSpPr>
        <p:spPr>
          <a:xfrm>
            <a:off x="838200" y="353550"/>
            <a:ext cx="10515600" cy="1325563"/>
          </a:xfrm>
        </p:spPr>
        <p:txBody>
          <a:bodyPr/>
          <a:lstStyle/>
          <a:p>
            <a:r>
              <a:rPr lang="en-US" dirty="0"/>
              <a:t>4 Hidden layers:</a:t>
            </a:r>
            <a:endParaRPr lang="en-IN" dirty="0"/>
          </a:p>
        </p:txBody>
      </p:sp>
      <p:sp>
        <p:nvSpPr>
          <p:cNvPr id="3" name="Content Placeholder 2">
            <a:extLst>
              <a:ext uri="{FF2B5EF4-FFF2-40B4-BE49-F238E27FC236}">
                <a16:creationId xmlns:a16="http://schemas.microsoft.com/office/drawing/2014/main" id="{F723A629-7A23-B8F8-6EC0-F44CA1A8AFEE}"/>
              </a:ext>
            </a:extLst>
          </p:cNvPr>
          <p:cNvSpPr>
            <a:spLocks noGrp="1"/>
          </p:cNvSpPr>
          <p:nvPr>
            <p:ph idx="1"/>
          </p:nvPr>
        </p:nvSpPr>
        <p:spPr>
          <a:xfrm>
            <a:off x="846509" y="1313668"/>
            <a:ext cx="11157155" cy="2922429"/>
          </a:xfrm>
        </p:spPr>
        <p:txBody>
          <a:bodyPr>
            <a:normAutofit/>
          </a:bodyPr>
          <a:lstStyle/>
          <a:p>
            <a:pPr algn="just"/>
            <a:r>
              <a:rPr lang="en-US" sz="1800" dirty="0"/>
              <a:t>The first hidden layer uses the ReLU activation function to introduce non-linearity</a:t>
            </a:r>
          </a:p>
          <a:p>
            <a:pPr algn="just"/>
            <a:r>
              <a:rPr lang="en-IN" sz="1800" dirty="0"/>
              <a:t>It uses 32 filters and a stride of (2,2) where the stride defines the number of pixels to move to the right or down</a:t>
            </a:r>
          </a:p>
          <a:p>
            <a:pPr algn="just"/>
            <a:r>
              <a:rPr lang="en-IN" sz="1800" dirty="0"/>
              <a:t>Then pooling is done which downsizes the image by 2</a:t>
            </a:r>
          </a:p>
          <a:p>
            <a:pPr algn="just"/>
            <a:r>
              <a:rPr lang="en-IN" sz="1800" dirty="0"/>
              <a:t>The next hidden layer also follows the same architecture but this has 64 nodes instead of 32</a:t>
            </a:r>
          </a:p>
          <a:p>
            <a:pPr algn="just"/>
            <a:r>
              <a:rPr lang="en-IN" sz="1800" dirty="0"/>
              <a:t>The next hidden layer employs 128 nodes and follows the same </a:t>
            </a:r>
            <a:r>
              <a:rPr lang="en-IN" sz="1800" dirty="0" err="1"/>
              <a:t>architechture</a:t>
            </a:r>
            <a:r>
              <a:rPr lang="en-IN" sz="1800" dirty="0"/>
              <a:t> as the other two hidden layers.</a:t>
            </a:r>
          </a:p>
          <a:p>
            <a:pPr algn="just"/>
            <a:r>
              <a:rPr lang="en-IN" sz="1800" dirty="0"/>
              <a:t>The image is then flattened before it can be passed to the dense layers.</a:t>
            </a:r>
          </a:p>
          <a:p>
            <a:pPr algn="just"/>
            <a:r>
              <a:rPr lang="en-IN" sz="1800" dirty="0"/>
              <a:t>This is followed by a Dense Layer which consists of 512 nodes and uses the Relu activation function to</a:t>
            </a:r>
            <a:r>
              <a:rPr lang="en-US" sz="1800" dirty="0"/>
              <a:t> learn high-level combinations of features.</a:t>
            </a:r>
            <a:endParaRPr lang="en-IN" sz="1800" dirty="0"/>
          </a:p>
        </p:txBody>
      </p:sp>
      <p:pic>
        <p:nvPicPr>
          <p:cNvPr id="1026" name="Picture 2" descr="An Overview on Convolutional Neural Networks | by Ashley | The Startup ...">
            <a:extLst>
              <a:ext uri="{FF2B5EF4-FFF2-40B4-BE49-F238E27FC236}">
                <a16:creationId xmlns:a16="http://schemas.microsoft.com/office/drawing/2014/main" id="{125A2DAF-EF66-5311-5449-95DF73B592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4247" y="3978839"/>
            <a:ext cx="5964549" cy="2695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DD645DD-E08C-2410-095E-79E4393041E0}"/>
              </a:ext>
            </a:extLst>
          </p:cNvPr>
          <p:cNvPicPr>
            <a:picLocks noChangeAspect="1"/>
          </p:cNvPicPr>
          <p:nvPr/>
        </p:nvPicPr>
        <p:blipFill>
          <a:blip r:embed="rId3"/>
          <a:stretch>
            <a:fillRect/>
          </a:stretch>
        </p:blipFill>
        <p:spPr>
          <a:xfrm>
            <a:off x="3834579" y="4727805"/>
            <a:ext cx="2586750" cy="2019582"/>
          </a:xfrm>
          <a:prstGeom prst="rect">
            <a:avLst/>
          </a:prstGeom>
        </p:spPr>
      </p:pic>
      <p:pic>
        <p:nvPicPr>
          <p:cNvPr id="7" name="Picture 6">
            <a:extLst>
              <a:ext uri="{FF2B5EF4-FFF2-40B4-BE49-F238E27FC236}">
                <a16:creationId xmlns:a16="http://schemas.microsoft.com/office/drawing/2014/main" id="{756A4104-B634-853B-10E9-501650A16589}"/>
              </a:ext>
            </a:extLst>
          </p:cNvPr>
          <p:cNvPicPr>
            <a:picLocks noChangeAspect="1"/>
          </p:cNvPicPr>
          <p:nvPr/>
        </p:nvPicPr>
        <p:blipFill>
          <a:blip r:embed="rId3"/>
          <a:stretch>
            <a:fillRect/>
          </a:stretch>
        </p:blipFill>
        <p:spPr>
          <a:xfrm>
            <a:off x="1247829" y="4789650"/>
            <a:ext cx="2586750" cy="2019582"/>
          </a:xfrm>
          <a:prstGeom prst="rect">
            <a:avLst/>
          </a:prstGeom>
        </p:spPr>
      </p:pic>
      <p:pic>
        <p:nvPicPr>
          <p:cNvPr id="9" name="Picture 8">
            <a:extLst>
              <a:ext uri="{FF2B5EF4-FFF2-40B4-BE49-F238E27FC236}">
                <a16:creationId xmlns:a16="http://schemas.microsoft.com/office/drawing/2014/main" id="{05C7C70C-0642-C992-9F0A-DD50FBE8E96C}"/>
              </a:ext>
            </a:extLst>
          </p:cNvPr>
          <p:cNvPicPr>
            <a:picLocks noChangeAspect="1"/>
          </p:cNvPicPr>
          <p:nvPr/>
        </p:nvPicPr>
        <p:blipFill>
          <a:blip r:embed="rId4"/>
          <a:srcRect l="22283"/>
          <a:stretch>
            <a:fillRect/>
          </a:stretch>
        </p:blipFill>
        <p:spPr>
          <a:xfrm>
            <a:off x="9601200" y="3905866"/>
            <a:ext cx="1752600" cy="2410161"/>
          </a:xfrm>
          <a:prstGeom prst="rect">
            <a:avLst/>
          </a:prstGeom>
        </p:spPr>
      </p:pic>
      <p:sp>
        <p:nvSpPr>
          <p:cNvPr id="12" name="TextBox 11">
            <a:extLst>
              <a:ext uri="{FF2B5EF4-FFF2-40B4-BE49-F238E27FC236}">
                <a16:creationId xmlns:a16="http://schemas.microsoft.com/office/drawing/2014/main" id="{299B0271-2C75-1CFD-01AB-BADAAD200435}"/>
              </a:ext>
            </a:extLst>
          </p:cNvPr>
          <p:cNvSpPr txBox="1"/>
          <p:nvPr/>
        </p:nvSpPr>
        <p:spPr>
          <a:xfrm>
            <a:off x="470589" y="5131685"/>
            <a:ext cx="751840" cy="307777"/>
          </a:xfrm>
          <a:prstGeom prst="rect">
            <a:avLst/>
          </a:prstGeom>
          <a:noFill/>
        </p:spPr>
        <p:txBody>
          <a:bodyPr wrap="square" rtlCol="0">
            <a:spAutoFit/>
          </a:bodyPr>
          <a:lstStyle/>
          <a:p>
            <a:r>
              <a:rPr lang="en-US" sz="1400" dirty="0"/>
              <a:t>Input</a:t>
            </a:r>
            <a:endParaRPr lang="en-IN" sz="1400" dirty="0"/>
          </a:p>
        </p:txBody>
      </p:sp>
    </p:spTree>
    <p:extLst>
      <p:ext uri="{BB962C8B-B14F-4D97-AF65-F5344CB8AC3E}">
        <p14:creationId xmlns:p14="http://schemas.microsoft.com/office/powerpoint/2010/main" val="1477925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53AF-42B2-786B-99E7-37804C62CCEE}"/>
              </a:ext>
            </a:extLst>
          </p:cNvPr>
          <p:cNvSpPr>
            <a:spLocks noGrp="1"/>
          </p:cNvSpPr>
          <p:nvPr>
            <p:ph type="title"/>
          </p:nvPr>
        </p:nvSpPr>
        <p:spPr/>
        <p:txBody>
          <a:bodyPr/>
          <a:lstStyle/>
          <a:p>
            <a:r>
              <a:rPr lang="en-US" dirty="0"/>
              <a:t>The output layer</a:t>
            </a:r>
            <a:endParaRPr lang="en-IN" dirty="0"/>
          </a:p>
        </p:txBody>
      </p:sp>
      <p:sp>
        <p:nvSpPr>
          <p:cNvPr id="3" name="Content Placeholder 2">
            <a:extLst>
              <a:ext uri="{FF2B5EF4-FFF2-40B4-BE49-F238E27FC236}">
                <a16:creationId xmlns:a16="http://schemas.microsoft.com/office/drawing/2014/main" id="{0D2F577D-2E7C-979D-3DF8-8A7334A6B119}"/>
              </a:ext>
            </a:extLst>
          </p:cNvPr>
          <p:cNvSpPr>
            <a:spLocks noGrp="1"/>
          </p:cNvSpPr>
          <p:nvPr>
            <p:ph idx="1"/>
          </p:nvPr>
        </p:nvSpPr>
        <p:spPr/>
        <p:txBody>
          <a:bodyPr>
            <a:normAutofit/>
          </a:bodyPr>
          <a:lstStyle/>
          <a:p>
            <a:r>
              <a:rPr lang="en-US" sz="2000" dirty="0"/>
              <a:t>The output layer receives input from the dense layer .</a:t>
            </a:r>
          </a:p>
          <a:p>
            <a:r>
              <a:rPr lang="en-US" sz="2000" dirty="0"/>
              <a:t>It contains only 1 node and employs a sigmoid activation function to classify the images into two classes.</a:t>
            </a:r>
          </a:p>
          <a:p>
            <a:endParaRPr lang="en-US" sz="2000" dirty="0"/>
          </a:p>
          <a:p>
            <a:r>
              <a:rPr lang="en-US" sz="2000" dirty="0"/>
              <a:t>This would be the complete architecture of out CNN model:</a:t>
            </a:r>
          </a:p>
          <a:p>
            <a:endParaRPr lang="en-IN" sz="2000" dirty="0"/>
          </a:p>
        </p:txBody>
      </p:sp>
      <p:pic>
        <p:nvPicPr>
          <p:cNvPr id="6" name="Content Placeholder 4">
            <a:extLst>
              <a:ext uri="{FF2B5EF4-FFF2-40B4-BE49-F238E27FC236}">
                <a16:creationId xmlns:a16="http://schemas.microsoft.com/office/drawing/2014/main" id="{778C2D92-BD1B-C37E-6812-0D2D8158F1FF}"/>
              </a:ext>
            </a:extLst>
          </p:cNvPr>
          <p:cNvPicPr>
            <a:picLocks noChangeAspect="1"/>
          </p:cNvPicPr>
          <p:nvPr/>
        </p:nvPicPr>
        <p:blipFill>
          <a:blip r:embed="rId2"/>
          <a:stretch>
            <a:fillRect/>
          </a:stretch>
        </p:blipFill>
        <p:spPr>
          <a:xfrm>
            <a:off x="756920" y="4218976"/>
            <a:ext cx="10515600" cy="2409435"/>
          </a:xfrm>
          <a:prstGeom prst="rect">
            <a:avLst/>
          </a:prstGeom>
        </p:spPr>
      </p:pic>
    </p:spTree>
    <p:extLst>
      <p:ext uri="{BB962C8B-B14F-4D97-AF65-F5344CB8AC3E}">
        <p14:creationId xmlns:p14="http://schemas.microsoft.com/office/powerpoint/2010/main" val="1110380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F259-8C74-BEBC-E4FF-8E96F61F1142}"/>
              </a:ext>
            </a:extLst>
          </p:cNvPr>
          <p:cNvSpPr>
            <a:spLocks noGrp="1"/>
          </p:cNvSpPr>
          <p:nvPr>
            <p:ph type="title"/>
          </p:nvPr>
        </p:nvSpPr>
        <p:spPr/>
        <p:txBody>
          <a:bodyPr/>
          <a:lstStyle/>
          <a:p>
            <a:r>
              <a:rPr lang="en-US" dirty="0"/>
              <a:t>Optimizing the Neural Network</a:t>
            </a:r>
            <a:endParaRPr lang="en-IN" dirty="0"/>
          </a:p>
        </p:txBody>
      </p:sp>
      <p:sp>
        <p:nvSpPr>
          <p:cNvPr id="3" name="Content Placeholder 2">
            <a:extLst>
              <a:ext uri="{FF2B5EF4-FFF2-40B4-BE49-F238E27FC236}">
                <a16:creationId xmlns:a16="http://schemas.microsoft.com/office/drawing/2014/main" id="{1D8F3081-FB22-A158-C78C-68704E0D129C}"/>
              </a:ext>
            </a:extLst>
          </p:cNvPr>
          <p:cNvSpPr>
            <a:spLocks noGrp="1"/>
          </p:cNvSpPr>
          <p:nvPr>
            <p:ph idx="1"/>
          </p:nvPr>
        </p:nvSpPr>
        <p:spPr/>
        <p:txBody>
          <a:bodyPr>
            <a:normAutofit/>
          </a:bodyPr>
          <a:lstStyle/>
          <a:p>
            <a:r>
              <a:rPr lang="en-US" sz="2000" dirty="0"/>
              <a:t>The Neural network can be optimized by using early stopping technique and reducing the learning rate in order to reduce overfitting on the training data.</a:t>
            </a:r>
          </a:p>
          <a:p>
            <a:pPr marL="0" indent="0">
              <a:buNone/>
            </a:pPr>
            <a:r>
              <a:rPr lang="en-US" sz="2000" b="1" u="sng" dirty="0"/>
              <a:t>Optimizing by using Early-Stopping:</a:t>
            </a:r>
          </a:p>
          <a:p>
            <a:r>
              <a:rPr lang="en-US" sz="2000" dirty="0"/>
              <a:t>It is used to stop training before the model starts overfitting. It monitors validation loss or validation accuracy.</a:t>
            </a:r>
          </a:p>
          <a:p>
            <a:r>
              <a:rPr lang="en-US" sz="2000" dirty="0"/>
              <a:t>If there's no improvement for a set number of epochs (called patience), training stops. </a:t>
            </a:r>
          </a:p>
          <a:p>
            <a:pPr marL="0" indent="0">
              <a:buNone/>
            </a:pPr>
            <a:r>
              <a:rPr lang="en-US" sz="2000" b="1" u="sng" dirty="0"/>
              <a:t>Optimizing the learning rate:</a:t>
            </a:r>
          </a:p>
          <a:p>
            <a:r>
              <a:rPr lang="en-US" sz="2000" dirty="0"/>
              <a:t>When the model </a:t>
            </a:r>
            <a:r>
              <a:rPr lang="en-US" sz="2000" b="1" dirty="0"/>
              <a:t>stagnates</a:t>
            </a:r>
            <a:r>
              <a:rPr lang="en-US" sz="2000" dirty="0"/>
              <a:t>, a smaller learning rate can help fine-tune weights more precisely.</a:t>
            </a:r>
          </a:p>
          <a:p>
            <a:pPr marL="0" indent="0">
              <a:buNone/>
            </a:pPr>
            <a:endParaRPr lang="en-US" sz="2000" dirty="0"/>
          </a:p>
        </p:txBody>
      </p:sp>
      <p:pic>
        <p:nvPicPr>
          <p:cNvPr id="8" name="Picture 7">
            <a:extLst>
              <a:ext uri="{FF2B5EF4-FFF2-40B4-BE49-F238E27FC236}">
                <a16:creationId xmlns:a16="http://schemas.microsoft.com/office/drawing/2014/main" id="{6D3DD42E-B680-D195-F009-5F4E4E6BBD6D}"/>
              </a:ext>
            </a:extLst>
          </p:cNvPr>
          <p:cNvPicPr>
            <a:picLocks noChangeAspect="1"/>
          </p:cNvPicPr>
          <p:nvPr/>
        </p:nvPicPr>
        <p:blipFill>
          <a:blip r:embed="rId2"/>
          <a:stretch>
            <a:fillRect/>
          </a:stretch>
        </p:blipFill>
        <p:spPr>
          <a:xfrm>
            <a:off x="4309614" y="4969472"/>
            <a:ext cx="2743583" cy="857370"/>
          </a:xfrm>
          <a:prstGeom prst="rect">
            <a:avLst/>
          </a:prstGeom>
        </p:spPr>
      </p:pic>
    </p:spTree>
    <p:extLst>
      <p:ext uri="{BB962C8B-B14F-4D97-AF65-F5344CB8AC3E}">
        <p14:creationId xmlns:p14="http://schemas.microsoft.com/office/powerpoint/2010/main" val="3370335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5C4054-559C-1035-A426-A87862D34321}"/>
              </a:ext>
            </a:extLst>
          </p:cNvPr>
          <p:cNvSpPr>
            <a:spLocks noGrp="1"/>
          </p:cNvSpPr>
          <p:nvPr>
            <p:ph idx="1"/>
          </p:nvPr>
        </p:nvSpPr>
        <p:spPr/>
        <p:txBody>
          <a:bodyPr>
            <a:normAutofit/>
          </a:bodyPr>
          <a:lstStyle/>
          <a:p>
            <a:pPr marL="0" indent="0">
              <a:buNone/>
            </a:pPr>
            <a:r>
              <a:rPr lang="en-US" sz="2000" b="1" u="sng" dirty="0"/>
              <a:t>Optimizing the number of hidden layers and the number of nodes in each layer:</a:t>
            </a:r>
          </a:p>
          <a:p>
            <a:r>
              <a:rPr lang="en-US" sz="2000" dirty="0"/>
              <a:t>To optimize the number of hidden layers and nodes per layer, it is advisable to start with a reasonably complex architecture. If the model shows signs of overfitting (e.g., high training accuracy but low validation accuracy), reduce the complexity by decreasing the number of layers or neurons. Conversely, if the model shows underfitting (e.g., low accuracy on both training and validation), increase the complexity.</a:t>
            </a:r>
          </a:p>
          <a:p>
            <a:r>
              <a:rPr lang="en-US" sz="2000" dirty="0"/>
              <a:t>Start complex but not arbitrarily huge (deep nets are expensive and prone to overfit).</a:t>
            </a:r>
          </a:p>
          <a:p>
            <a:r>
              <a:rPr lang="en-US" sz="2000" dirty="0"/>
              <a:t>Use validation metrics to guide changes.</a:t>
            </a:r>
          </a:p>
          <a:p>
            <a:r>
              <a:rPr lang="en-US" sz="2000" dirty="0"/>
              <a:t>Optionally apply regularization (e.g., dropout, L2) before simplifying the model too much.</a:t>
            </a:r>
          </a:p>
        </p:txBody>
      </p:sp>
      <p:sp>
        <p:nvSpPr>
          <p:cNvPr id="4" name="Title 1">
            <a:extLst>
              <a:ext uri="{FF2B5EF4-FFF2-40B4-BE49-F238E27FC236}">
                <a16:creationId xmlns:a16="http://schemas.microsoft.com/office/drawing/2014/main" id="{AF8BE4F3-D179-6D3E-81F2-30F137B6AFD0}"/>
              </a:ext>
            </a:extLst>
          </p:cNvPr>
          <p:cNvSpPr>
            <a:spLocks noGrp="1"/>
          </p:cNvSpPr>
          <p:nvPr>
            <p:ph type="title"/>
          </p:nvPr>
        </p:nvSpPr>
        <p:spPr>
          <a:xfrm>
            <a:off x="838200" y="365125"/>
            <a:ext cx="10515600" cy="1325563"/>
          </a:xfrm>
        </p:spPr>
        <p:txBody>
          <a:bodyPr/>
          <a:lstStyle/>
          <a:p>
            <a:r>
              <a:rPr lang="en-US" dirty="0"/>
              <a:t>Optimizing the Neural Networks Architecture</a:t>
            </a:r>
            <a:endParaRPr lang="en-IN" dirty="0"/>
          </a:p>
        </p:txBody>
      </p:sp>
    </p:spTree>
    <p:extLst>
      <p:ext uri="{BB962C8B-B14F-4D97-AF65-F5344CB8AC3E}">
        <p14:creationId xmlns:p14="http://schemas.microsoft.com/office/powerpoint/2010/main" val="3334317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8E92-DA15-B08C-86A3-79F4BFD1A56D}"/>
              </a:ext>
            </a:extLst>
          </p:cNvPr>
          <p:cNvSpPr>
            <a:spLocks noGrp="1"/>
          </p:cNvSpPr>
          <p:nvPr>
            <p:ph type="title"/>
          </p:nvPr>
        </p:nvSpPr>
        <p:spPr/>
        <p:txBody>
          <a:bodyPr/>
          <a:lstStyle/>
          <a:p>
            <a:r>
              <a:rPr lang="en-US" dirty="0"/>
              <a:t>Accuracy</a:t>
            </a:r>
            <a:endParaRPr lang="en-IN" dirty="0"/>
          </a:p>
        </p:txBody>
      </p:sp>
      <p:sp>
        <p:nvSpPr>
          <p:cNvPr id="3" name="Content Placeholder 2">
            <a:extLst>
              <a:ext uri="{FF2B5EF4-FFF2-40B4-BE49-F238E27FC236}">
                <a16:creationId xmlns:a16="http://schemas.microsoft.com/office/drawing/2014/main" id="{5FC36DE0-6FBA-04EC-A749-6A9E0643C520}"/>
              </a:ext>
            </a:extLst>
          </p:cNvPr>
          <p:cNvSpPr>
            <a:spLocks noGrp="1"/>
          </p:cNvSpPr>
          <p:nvPr>
            <p:ph idx="1"/>
          </p:nvPr>
        </p:nvSpPr>
        <p:spPr/>
        <p:txBody>
          <a:bodyPr>
            <a:normAutofit/>
          </a:bodyPr>
          <a:lstStyle/>
          <a:p>
            <a:r>
              <a:rPr lang="en-US" sz="2000" dirty="0"/>
              <a:t>Accuracy is the percentage of correctly predicted results out of the total number of predictions.</a:t>
            </a:r>
          </a:p>
          <a:p>
            <a:endParaRPr lang="en-US" sz="2000" dirty="0"/>
          </a:p>
          <a:p>
            <a:endParaRPr lang="en-US" sz="2000" dirty="0"/>
          </a:p>
          <a:p>
            <a:endParaRPr lang="en-US" sz="2000" dirty="0"/>
          </a:p>
          <a:p>
            <a:endParaRPr lang="en-US" sz="2000" dirty="0"/>
          </a:p>
          <a:p>
            <a:endParaRPr lang="en-US" sz="2000" dirty="0"/>
          </a:p>
          <a:p>
            <a:r>
              <a:rPr lang="en-US" sz="2000" dirty="0"/>
              <a:t>Achieved </a:t>
            </a:r>
            <a:r>
              <a:rPr lang="en-US" sz="2000" b="1" dirty="0"/>
              <a:t>training accuracy</a:t>
            </a:r>
            <a:r>
              <a:rPr lang="en-US" sz="2000" dirty="0"/>
              <a:t> of </a:t>
            </a:r>
            <a:r>
              <a:rPr lang="en-US" sz="2000" b="1" dirty="0"/>
              <a:t>92-94%</a:t>
            </a:r>
            <a:endParaRPr lang="en-US" sz="2000" dirty="0"/>
          </a:p>
          <a:p>
            <a:r>
              <a:rPr lang="en-US" sz="2000" dirty="0"/>
              <a:t>Achieved </a:t>
            </a:r>
            <a:r>
              <a:rPr lang="en-US" sz="2000" b="1" dirty="0"/>
              <a:t>validation accuracy</a:t>
            </a:r>
            <a:r>
              <a:rPr lang="en-US" sz="2000" dirty="0"/>
              <a:t> of </a:t>
            </a:r>
            <a:r>
              <a:rPr lang="en-US" sz="2000" b="1" dirty="0"/>
              <a:t>86-88%</a:t>
            </a:r>
            <a:endParaRPr lang="en-US" sz="2000" dirty="0"/>
          </a:p>
          <a:p>
            <a:r>
              <a:rPr lang="en-US" sz="2000" dirty="0"/>
              <a:t>This means the model correctly predicted cat/dog images </a:t>
            </a:r>
            <a:r>
              <a:rPr lang="en-US" sz="2000" b="1" dirty="0"/>
              <a:t>86-88%</a:t>
            </a:r>
            <a:r>
              <a:rPr lang="en-US" sz="2000" dirty="0"/>
              <a:t> of the time on unseen data</a:t>
            </a:r>
          </a:p>
          <a:p>
            <a:r>
              <a:rPr lang="en-US" sz="2000" dirty="0"/>
              <a:t> </a:t>
            </a:r>
            <a:r>
              <a:rPr lang="en-US" sz="2000" b="1" dirty="0"/>
              <a:t>High accuracy indicates the model has learned well from the training data and generalizes decently on new data.</a:t>
            </a:r>
            <a:endParaRPr lang="en-US" sz="2000" dirty="0"/>
          </a:p>
          <a:p>
            <a:endParaRPr lang="en-IN" sz="2000" dirty="0"/>
          </a:p>
        </p:txBody>
      </p:sp>
      <p:pic>
        <p:nvPicPr>
          <p:cNvPr id="5" name="Picture 4">
            <a:extLst>
              <a:ext uri="{FF2B5EF4-FFF2-40B4-BE49-F238E27FC236}">
                <a16:creationId xmlns:a16="http://schemas.microsoft.com/office/drawing/2014/main" id="{78B2E4C2-074F-C7B5-FCA7-5B16FB525D11}"/>
              </a:ext>
            </a:extLst>
          </p:cNvPr>
          <p:cNvPicPr>
            <a:picLocks noChangeAspect="1"/>
          </p:cNvPicPr>
          <p:nvPr/>
        </p:nvPicPr>
        <p:blipFill>
          <a:blip r:embed="rId2"/>
          <a:stretch>
            <a:fillRect/>
          </a:stretch>
        </p:blipFill>
        <p:spPr>
          <a:xfrm>
            <a:off x="3622562" y="2364658"/>
            <a:ext cx="4553585" cy="990738"/>
          </a:xfrm>
          <a:prstGeom prst="rect">
            <a:avLst/>
          </a:prstGeom>
        </p:spPr>
      </p:pic>
    </p:spTree>
    <p:extLst>
      <p:ext uri="{BB962C8B-B14F-4D97-AF65-F5344CB8AC3E}">
        <p14:creationId xmlns:p14="http://schemas.microsoft.com/office/powerpoint/2010/main" val="911517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77FD-9C16-A29F-4A85-E76EB8F4AD31}"/>
              </a:ext>
            </a:extLst>
          </p:cNvPr>
          <p:cNvSpPr>
            <a:spLocks noGrp="1"/>
          </p:cNvSpPr>
          <p:nvPr>
            <p:ph type="title"/>
          </p:nvPr>
        </p:nvSpPr>
        <p:spPr/>
        <p:txBody>
          <a:bodyPr/>
          <a:lstStyle/>
          <a:p>
            <a:r>
              <a:rPr lang="en-US" dirty="0"/>
              <a:t>Train Accuracy Vs Test Accuracy</a:t>
            </a:r>
            <a:endParaRPr lang="en-IN" dirty="0"/>
          </a:p>
        </p:txBody>
      </p:sp>
      <p:pic>
        <p:nvPicPr>
          <p:cNvPr id="4" name="Picture 3">
            <a:extLst>
              <a:ext uri="{FF2B5EF4-FFF2-40B4-BE49-F238E27FC236}">
                <a16:creationId xmlns:a16="http://schemas.microsoft.com/office/drawing/2014/main" id="{C2E3880C-DEFD-AC29-C8BB-A0170E47FA67}"/>
              </a:ext>
            </a:extLst>
          </p:cNvPr>
          <p:cNvPicPr>
            <a:picLocks noChangeAspect="1"/>
          </p:cNvPicPr>
          <p:nvPr/>
        </p:nvPicPr>
        <p:blipFill>
          <a:blip r:embed="rId2"/>
          <a:stretch>
            <a:fillRect/>
          </a:stretch>
        </p:blipFill>
        <p:spPr>
          <a:xfrm>
            <a:off x="2625212" y="1504625"/>
            <a:ext cx="6261475" cy="4988250"/>
          </a:xfrm>
          <a:prstGeom prst="rect">
            <a:avLst/>
          </a:prstGeom>
        </p:spPr>
      </p:pic>
      <p:sp>
        <p:nvSpPr>
          <p:cNvPr id="7" name="TextBox 6">
            <a:extLst>
              <a:ext uri="{FF2B5EF4-FFF2-40B4-BE49-F238E27FC236}">
                <a16:creationId xmlns:a16="http://schemas.microsoft.com/office/drawing/2014/main" id="{A5E28A34-86DB-0160-B832-B03CF41A4538}"/>
              </a:ext>
            </a:extLst>
          </p:cNvPr>
          <p:cNvSpPr txBox="1"/>
          <p:nvPr/>
        </p:nvSpPr>
        <p:spPr>
          <a:xfrm>
            <a:off x="9114502" y="2290590"/>
            <a:ext cx="2467897" cy="3139321"/>
          </a:xfrm>
          <a:prstGeom prst="rect">
            <a:avLst/>
          </a:prstGeom>
          <a:noFill/>
        </p:spPr>
        <p:txBody>
          <a:bodyPr wrap="square">
            <a:spAutoFit/>
          </a:bodyPr>
          <a:lstStyle/>
          <a:p>
            <a:r>
              <a:rPr lang="en-US" dirty="0"/>
              <a:t>Here , the model starts to overfit </a:t>
            </a:r>
            <a:r>
              <a:rPr lang="en-US" dirty="0" err="1"/>
              <a:t>i.e</a:t>
            </a:r>
            <a:r>
              <a:rPr lang="en-US" dirty="0"/>
              <a:t> it starts to memorize the data rather than learn from it to generalize better.</a:t>
            </a:r>
          </a:p>
          <a:p>
            <a:r>
              <a:rPr lang="en-US" dirty="0"/>
              <a:t>In the graph the train accuracy continues to increase whereas the validation loss increases and then plateaus from around 10-12 epochs</a:t>
            </a:r>
            <a:endParaRPr lang="en-IN" dirty="0"/>
          </a:p>
        </p:txBody>
      </p:sp>
      <p:cxnSp>
        <p:nvCxnSpPr>
          <p:cNvPr id="9" name="Straight Connector 8">
            <a:extLst>
              <a:ext uri="{FF2B5EF4-FFF2-40B4-BE49-F238E27FC236}">
                <a16:creationId xmlns:a16="http://schemas.microsoft.com/office/drawing/2014/main" id="{7809BEB8-F367-7F7A-9546-2547DE123746}"/>
              </a:ext>
            </a:extLst>
          </p:cNvPr>
          <p:cNvCxnSpPr/>
          <p:nvPr/>
        </p:nvCxnSpPr>
        <p:spPr>
          <a:xfrm>
            <a:off x="5755949" y="2998839"/>
            <a:ext cx="0" cy="1455174"/>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65D3C44F-47C7-8F8C-BC60-8A5BD0B3875F}"/>
              </a:ext>
            </a:extLst>
          </p:cNvPr>
          <p:cNvCxnSpPr/>
          <p:nvPr/>
        </p:nvCxnSpPr>
        <p:spPr>
          <a:xfrm>
            <a:off x="5755949" y="4463845"/>
            <a:ext cx="335855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 name="TextBox 2">
            <a:extLst>
              <a:ext uri="{FF2B5EF4-FFF2-40B4-BE49-F238E27FC236}">
                <a16:creationId xmlns:a16="http://schemas.microsoft.com/office/drawing/2014/main" id="{B479AD2D-B446-AC6C-3CF9-FC526859D4B1}"/>
              </a:ext>
            </a:extLst>
          </p:cNvPr>
          <p:cNvSpPr txBox="1"/>
          <p:nvPr/>
        </p:nvSpPr>
        <p:spPr>
          <a:xfrm rot="16200000">
            <a:off x="1761622" y="3425982"/>
            <a:ext cx="1499365" cy="307777"/>
          </a:xfrm>
          <a:prstGeom prst="rect">
            <a:avLst/>
          </a:prstGeom>
          <a:noFill/>
        </p:spPr>
        <p:txBody>
          <a:bodyPr wrap="square" rtlCol="0">
            <a:spAutoFit/>
          </a:bodyPr>
          <a:lstStyle/>
          <a:p>
            <a:r>
              <a:rPr lang="en-US" sz="1400" b="1" dirty="0"/>
              <a:t>Accuracy</a:t>
            </a:r>
            <a:endParaRPr lang="en-IN" sz="1400" b="1" dirty="0"/>
          </a:p>
        </p:txBody>
      </p:sp>
      <p:sp>
        <p:nvSpPr>
          <p:cNvPr id="5" name="TextBox 4">
            <a:extLst>
              <a:ext uri="{FF2B5EF4-FFF2-40B4-BE49-F238E27FC236}">
                <a16:creationId xmlns:a16="http://schemas.microsoft.com/office/drawing/2014/main" id="{427F621D-2AF9-D9D9-5435-BA925487AAC6}"/>
              </a:ext>
            </a:extLst>
          </p:cNvPr>
          <p:cNvSpPr txBox="1"/>
          <p:nvPr/>
        </p:nvSpPr>
        <p:spPr>
          <a:xfrm>
            <a:off x="5755949" y="6502707"/>
            <a:ext cx="1592826" cy="307777"/>
          </a:xfrm>
          <a:prstGeom prst="rect">
            <a:avLst/>
          </a:prstGeom>
          <a:noFill/>
        </p:spPr>
        <p:txBody>
          <a:bodyPr wrap="square" rtlCol="0">
            <a:spAutoFit/>
          </a:bodyPr>
          <a:lstStyle/>
          <a:p>
            <a:r>
              <a:rPr lang="en-US" sz="1400" b="1" dirty="0"/>
              <a:t>Epochs</a:t>
            </a:r>
            <a:endParaRPr lang="en-IN" sz="1400" b="1" dirty="0"/>
          </a:p>
        </p:txBody>
      </p:sp>
    </p:spTree>
    <p:extLst>
      <p:ext uri="{BB962C8B-B14F-4D97-AF65-F5344CB8AC3E}">
        <p14:creationId xmlns:p14="http://schemas.microsoft.com/office/powerpoint/2010/main" val="247680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B31BB-E4DF-2354-2052-41A236D4B7B2}"/>
              </a:ext>
            </a:extLst>
          </p:cNvPr>
          <p:cNvSpPr>
            <a:spLocks noGrp="1"/>
          </p:cNvSpPr>
          <p:nvPr>
            <p:ph type="title"/>
          </p:nvPr>
        </p:nvSpPr>
        <p:spPr/>
        <p:txBody>
          <a:bodyPr/>
          <a:lstStyle/>
          <a:p>
            <a:r>
              <a:rPr lang="en-US" dirty="0"/>
              <a:t>How can u classify these images into classes?</a:t>
            </a:r>
            <a:endParaRPr lang="en-IN" dirty="0"/>
          </a:p>
        </p:txBody>
      </p:sp>
      <p:sp>
        <p:nvSpPr>
          <p:cNvPr id="3" name="Content Placeholder 2">
            <a:extLst>
              <a:ext uri="{FF2B5EF4-FFF2-40B4-BE49-F238E27FC236}">
                <a16:creationId xmlns:a16="http://schemas.microsoft.com/office/drawing/2014/main" id="{3784E16D-486F-1ED0-A4F1-0C35C0FF046E}"/>
              </a:ext>
            </a:extLst>
          </p:cNvPr>
          <p:cNvSpPr>
            <a:spLocks noGrp="1"/>
          </p:cNvSpPr>
          <p:nvPr>
            <p:ph idx="1"/>
          </p:nvPr>
        </p:nvSpPr>
        <p:spPr/>
        <p:txBody>
          <a:bodyPr/>
          <a:lstStyle/>
          <a:p>
            <a:r>
              <a:rPr lang="en-US" dirty="0"/>
              <a:t>We can use the  classification algorithms like </a:t>
            </a:r>
            <a:r>
              <a:rPr lang="en-US" dirty="0" err="1"/>
              <a:t>SVC,Random</a:t>
            </a:r>
            <a:r>
              <a:rPr lang="en-US" dirty="0"/>
              <a:t> </a:t>
            </a:r>
            <a:r>
              <a:rPr lang="en-US" dirty="0" err="1"/>
              <a:t>forest,decision</a:t>
            </a:r>
            <a:r>
              <a:rPr lang="en-US" dirty="0"/>
              <a:t> </a:t>
            </a:r>
            <a:r>
              <a:rPr lang="en-US" dirty="0" err="1"/>
              <a:t>trees,KNN</a:t>
            </a:r>
            <a:r>
              <a:rPr lang="en-US" dirty="0"/>
              <a:t> and so on.</a:t>
            </a:r>
          </a:p>
          <a:p>
            <a:r>
              <a:rPr lang="en-US" dirty="0"/>
              <a:t>But these algorithms are not very efficient in extracting the features (like ears ,nose in the image) and also take up a lot of preprocessing and running time for large datasets.</a:t>
            </a:r>
          </a:p>
          <a:p>
            <a:r>
              <a:rPr lang="en-US" dirty="0"/>
              <a:t>So we use </a:t>
            </a:r>
            <a:r>
              <a:rPr lang="en-US" b="1" dirty="0"/>
              <a:t>Deep learning </a:t>
            </a:r>
            <a:r>
              <a:rPr lang="en-US" dirty="0"/>
              <a:t>to improve the accuracy of our classification.</a:t>
            </a:r>
            <a:endParaRPr lang="en-IN" dirty="0"/>
          </a:p>
        </p:txBody>
      </p:sp>
    </p:spTree>
    <p:extLst>
      <p:ext uri="{BB962C8B-B14F-4D97-AF65-F5344CB8AC3E}">
        <p14:creationId xmlns:p14="http://schemas.microsoft.com/office/powerpoint/2010/main" val="2132931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CE38C-BB0C-B9D0-716F-58CFB1CF156A}"/>
              </a:ext>
            </a:extLst>
          </p:cNvPr>
          <p:cNvSpPr>
            <a:spLocks noGrp="1"/>
          </p:cNvSpPr>
          <p:nvPr>
            <p:ph type="title"/>
          </p:nvPr>
        </p:nvSpPr>
        <p:spPr/>
        <p:txBody>
          <a:bodyPr/>
          <a:lstStyle/>
          <a:p>
            <a:r>
              <a:rPr lang="en-US" dirty="0"/>
              <a:t>Train loss vs test loss</a:t>
            </a:r>
            <a:endParaRPr lang="en-IN" dirty="0"/>
          </a:p>
        </p:txBody>
      </p:sp>
      <p:pic>
        <p:nvPicPr>
          <p:cNvPr id="4" name="Picture 3">
            <a:extLst>
              <a:ext uri="{FF2B5EF4-FFF2-40B4-BE49-F238E27FC236}">
                <a16:creationId xmlns:a16="http://schemas.microsoft.com/office/drawing/2014/main" id="{E246DF73-7429-23F0-CA18-8BB76EFC9D02}"/>
              </a:ext>
            </a:extLst>
          </p:cNvPr>
          <p:cNvPicPr>
            <a:picLocks noChangeAspect="1"/>
          </p:cNvPicPr>
          <p:nvPr/>
        </p:nvPicPr>
        <p:blipFill>
          <a:blip r:embed="rId2"/>
          <a:stretch>
            <a:fillRect/>
          </a:stretch>
        </p:blipFill>
        <p:spPr>
          <a:xfrm>
            <a:off x="2939845" y="1776180"/>
            <a:ext cx="5871244" cy="4853449"/>
          </a:xfrm>
          <a:prstGeom prst="rect">
            <a:avLst/>
          </a:prstGeom>
        </p:spPr>
      </p:pic>
      <p:cxnSp>
        <p:nvCxnSpPr>
          <p:cNvPr id="9" name="Straight Connector 8">
            <a:extLst>
              <a:ext uri="{FF2B5EF4-FFF2-40B4-BE49-F238E27FC236}">
                <a16:creationId xmlns:a16="http://schemas.microsoft.com/office/drawing/2014/main" id="{1E022FEA-5919-62A4-D7DB-301890B79932}"/>
              </a:ext>
            </a:extLst>
          </p:cNvPr>
          <p:cNvCxnSpPr/>
          <p:nvPr/>
        </p:nvCxnSpPr>
        <p:spPr>
          <a:xfrm flipV="1">
            <a:off x="5565058" y="3274142"/>
            <a:ext cx="0" cy="1258529"/>
          </a:xfrm>
          <a:prstGeom prst="line">
            <a:avLst/>
          </a:prstGeom>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723A68B2-20C4-DAE4-8D5F-00DF0D620B70}"/>
              </a:ext>
            </a:extLst>
          </p:cNvPr>
          <p:cNvCxnSpPr/>
          <p:nvPr/>
        </p:nvCxnSpPr>
        <p:spPr>
          <a:xfrm>
            <a:off x="5565058" y="3274142"/>
            <a:ext cx="3510116"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2" name="TextBox 11">
            <a:extLst>
              <a:ext uri="{FF2B5EF4-FFF2-40B4-BE49-F238E27FC236}">
                <a16:creationId xmlns:a16="http://schemas.microsoft.com/office/drawing/2014/main" id="{63391F66-1CC5-BFC7-ABD6-4C8A2CAAFC8E}"/>
              </a:ext>
            </a:extLst>
          </p:cNvPr>
          <p:cNvSpPr txBox="1"/>
          <p:nvPr/>
        </p:nvSpPr>
        <p:spPr>
          <a:xfrm>
            <a:off x="9153832" y="2694039"/>
            <a:ext cx="2644878" cy="3139321"/>
          </a:xfrm>
          <a:prstGeom prst="rect">
            <a:avLst/>
          </a:prstGeom>
          <a:noFill/>
        </p:spPr>
        <p:txBody>
          <a:bodyPr wrap="square" rtlCol="0">
            <a:spAutoFit/>
          </a:bodyPr>
          <a:lstStyle/>
          <a:p>
            <a:r>
              <a:rPr lang="en-US" dirty="0"/>
              <a:t>Here , the model starts to overfit </a:t>
            </a:r>
            <a:r>
              <a:rPr lang="en-US" dirty="0" err="1"/>
              <a:t>i.e</a:t>
            </a:r>
            <a:r>
              <a:rPr lang="en-US" dirty="0"/>
              <a:t> it starts to memorize the data rather than learn from it to generalize better.</a:t>
            </a:r>
          </a:p>
          <a:p>
            <a:r>
              <a:rPr lang="en-US" dirty="0"/>
              <a:t>In the graph the train loss continues to decrease whereas the validation loss decreases and then plateaus from around 10-12 epochs</a:t>
            </a:r>
            <a:endParaRPr lang="en-IN" dirty="0"/>
          </a:p>
        </p:txBody>
      </p:sp>
      <p:sp>
        <p:nvSpPr>
          <p:cNvPr id="3" name="TextBox 2">
            <a:extLst>
              <a:ext uri="{FF2B5EF4-FFF2-40B4-BE49-F238E27FC236}">
                <a16:creationId xmlns:a16="http://schemas.microsoft.com/office/drawing/2014/main" id="{F327FAA7-5203-2549-A5DE-735F8317A6D8}"/>
              </a:ext>
            </a:extLst>
          </p:cNvPr>
          <p:cNvSpPr txBox="1"/>
          <p:nvPr/>
        </p:nvSpPr>
        <p:spPr>
          <a:xfrm>
            <a:off x="5755949" y="6502707"/>
            <a:ext cx="1592826" cy="307777"/>
          </a:xfrm>
          <a:prstGeom prst="rect">
            <a:avLst/>
          </a:prstGeom>
          <a:noFill/>
        </p:spPr>
        <p:txBody>
          <a:bodyPr wrap="square" rtlCol="0">
            <a:spAutoFit/>
          </a:bodyPr>
          <a:lstStyle/>
          <a:p>
            <a:r>
              <a:rPr lang="en-US" sz="1400" b="1" dirty="0"/>
              <a:t>Epochs</a:t>
            </a:r>
            <a:endParaRPr lang="en-IN" sz="1400" b="1" dirty="0"/>
          </a:p>
        </p:txBody>
      </p:sp>
      <p:sp>
        <p:nvSpPr>
          <p:cNvPr id="5" name="TextBox 4">
            <a:extLst>
              <a:ext uri="{FF2B5EF4-FFF2-40B4-BE49-F238E27FC236}">
                <a16:creationId xmlns:a16="http://schemas.microsoft.com/office/drawing/2014/main" id="{7BE18CEA-3805-3264-13B8-EA7954E9D298}"/>
              </a:ext>
            </a:extLst>
          </p:cNvPr>
          <p:cNvSpPr txBox="1"/>
          <p:nvPr/>
        </p:nvSpPr>
        <p:spPr>
          <a:xfrm rot="16200000">
            <a:off x="1957616" y="3629100"/>
            <a:ext cx="1499365" cy="307777"/>
          </a:xfrm>
          <a:prstGeom prst="rect">
            <a:avLst/>
          </a:prstGeom>
          <a:noFill/>
        </p:spPr>
        <p:txBody>
          <a:bodyPr wrap="square" rtlCol="0">
            <a:spAutoFit/>
          </a:bodyPr>
          <a:lstStyle/>
          <a:p>
            <a:r>
              <a:rPr lang="en-US" sz="1400" b="1" dirty="0"/>
              <a:t>Loss</a:t>
            </a:r>
            <a:endParaRPr lang="en-IN" sz="1400" b="1" dirty="0"/>
          </a:p>
        </p:txBody>
      </p:sp>
    </p:spTree>
    <p:extLst>
      <p:ext uri="{BB962C8B-B14F-4D97-AF65-F5344CB8AC3E}">
        <p14:creationId xmlns:p14="http://schemas.microsoft.com/office/powerpoint/2010/main" val="326589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EBDD8-3D2B-48FD-6452-B02C708F0174}"/>
              </a:ext>
            </a:extLst>
          </p:cNvPr>
          <p:cNvSpPr>
            <a:spLocks noGrp="1"/>
          </p:cNvSpPr>
          <p:nvPr>
            <p:ph type="title"/>
          </p:nvPr>
        </p:nvSpPr>
        <p:spPr/>
        <p:txBody>
          <a:bodyPr/>
          <a:lstStyle/>
          <a:p>
            <a:r>
              <a:rPr lang="en-US" dirty="0"/>
              <a:t>What is Deep Learning?</a:t>
            </a:r>
            <a:endParaRPr lang="en-IN" dirty="0"/>
          </a:p>
        </p:txBody>
      </p:sp>
      <p:sp>
        <p:nvSpPr>
          <p:cNvPr id="3" name="Content Placeholder 2">
            <a:extLst>
              <a:ext uri="{FF2B5EF4-FFF2-40B4-BE49-F238E27FC236}">
                <a16:creationId xmlns:a16="http://schemas.microsoft.com/office/drawing/2014/main" id="{2BE51C1C-2AF1-BCF8-7073-8ED9EC039622}"/>
              </a:ext>
            </a:extLst>
          </p:cNvPr>
          <p:cNvSpPr>
            <a:spLocks noGrp="1"/>
          </p:cNvSpPr>
          <p:nvPr>
            <p:ph idx="1"/>
          </p:nvPr>
        </p:nvSpPr>
        <p:spPr/>
        <p:txBody>
          <a:bodyPr/>
          <a:lstStyle/>
          <a:p>
            <a:r>
              <a:rPr lang="en-US" dirty="0"/>
              <a:t>Deep Learning is a methodology in which the machine learns the given data multiple times by validating how much it has learnt simultaneously.</a:t>
            </a:r>
          </a:p>
          <a:p>
            <a:r>
              <a:rPr lang="en-US" dirty="0"/>
              <a:t>Here architecture is similar to our brains:</a:t>
            </a:r>
          </a:p>
          <a:p>
            <a:r>
              <a:rPr lang="en-US" dirty="0"/>
              <a:t>We have neurons which connect to other neurons and communicate by sending signals,</a:t>
            </a:r>
          </a:p>
          <a:p>
            <a:pPr marL="0" indent="0">
              <a:buNone/>
            </a:pPr>
            <a:r>
              <a:rPr lang="en-US" dirty="0"/>
              <a:t> </a:t>
            </a:r>
            <a:endParaRPr lang="en-IN" dirty="0"/>
          </a:p>
        </p:txBody>
      </p:sp>
      <p:sp>
        <p:nvSpPr>
          <p:cNvPr id="4" name="AutoShape 2" descr="Neurons – Speechneurolab">
            <a:extLst>
              <a:ext uri="{FF2B5EF4-FFF2-40B4-BE49-F238E27FC236}">
                <a16:creationId xmlns:a16="http://schemas.microsoft.com/office/drawing/2014/main" id="{361614AA-B86C-301A-6FC7-B72804BDEAEC}"/>
              </a:ext>
            </a:extLst>
          </p:cNvPr>
          <p:cNvSpPr>
            <a:spLocks noChangeAspect="1" noChangeArrowheads="1"/>
          </p:cNvSpPr>
          <p:nvPr/>
        </p:nvSpPr>
        <p:spPr bwMode="auto">
          <a:xfrm>
            <a:off x="2654711" y="3276599"/>
            <a:ext cx="6538450" cy="32495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91B03B1C-42CA-D428-D7C2-D7258252E1BB}"/>
              </a:ext>
            </a:extLst>
          </p:cNvPr>
          <p:cNvPicPr>
            <a:picLocks noChangeAspect="1"/>
          </p:cNvPicPr>
          <p:nvPr/>
        </p:nvPicPr>
        <p:blipFill>
          <a:blip r:embed="rId2"/>
          <a:stretch>
            <a:fillRect/>
          </a:stretch>
        </p:blipFill>
        <p:spPr>
          <a:xfrm>
            <a:off x="4762968" y="4090219"/>
            <a:ext cx="4082069" cy="2600812"/>
          </a:xfrm>
          <a:prstGeom prst="rect">
            <a:avLst/>
          </a:prstGeom>
        </p:spPr>
      </p:pic>
    </p:spTree>
    <p:extLst>
      <p:ext uri="{BB962C8B-B14F-4D97-AF65-F5344CB8AC3E}">
        <p14:creationId xmlns:p14="http://schemas.microsoft.com/office/powerpoint/2010/main" val="411736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F5475-AFE4-26E3-3288-210D26FA4D40}"/>
              </a:ext>
            </a:extLst>
          </p:cNvPr>
          <p:cNvSpPr>
            <a:spLocks noGrp="1"/>
          </p:cNvSpPr>
          <p:nvPr>
            <p:ph type="title"/>
          </p:nvPr>
        </p:nvSpPr>
        <p:spPr/>
        <p:txBody>
          <a:bodyPr/>
          <a:lstStyle/>
          <a:p>
            <a:r>
              <a:rPr lang="en-US" dirty="0"/>
              <a:t>How is Deep Learning similar to our brains?</a:t>
            </a:r>
            <a:endParaRPr lang="en-IN" dirty="0"/>
          </a:p>
        </p:txBody>
      </p:sp>
      <p:sp>
        <p:nvSpPr>
          <p:cNvPr id="3" name="Content Placeholder 2">
            <a:extLst>
              <a:ext uri="{FF2B5EF4-FFF2-40B4-BE49-F238E27FC236}">
                <a16:creationId xmlns:a16="http://schemas.microsoft.com/office/drawing/2014/main" id="{A7CDC240-4B29-62E3-BDA7-E4848A757A62}"/>
              </a:ext>
            </a:extLst>
          </p:cNvPr>
          <p:cNvSpPr>
            <a:spLocks noGrp="1"/>
          </p:cNvSpPr>
          <p:nvPr>
            <p:ph idx="1"/>
          </p:nvPr>
        </p:nvSpPr>
        <p:spPr>
          <a:xfrm>
            <a:off x="838200" y="1825624"/>
            <a:ext cx="5523271" cy="4811149"/>
          </a:xfrm>
        </p:spPr>
        <p:txBody>
          <a:bodyPr>
            <a:normAutofit fontScale="92500" lnSpcReduction="20000"/>
          </a:bodyPr>
          <a:lstStyle/>
          <a:p>
            <a:pPr algn="just"/>
            <a:r>
              <a:rPr lang="en-US" sz="2000" dirty="0"/>
              <a:t>I</a:t>
            </a:r>
            <a:r>
              <a:rPr lang="en-IN" sz="2000" dirty="0"/>
              <a:t>n deep learning we have neurons / nodes analogous to the neurons in our brain, each node is connected to several other nodes just like in the brain and they also communicated with each other by passing information.</a:t>
            </a:r>
          </a:p>
          <a:p>
            <a:pPr algn="just"/>
            <a:r>
              <a:rPr lang="en-IN" sz="2000" dirty="0"/>
              <a:t>These several nodes are arranged in layers , namely three:</a:t>
            </a:r>
          </a:p>
          <a:p>
            <a:pPr algn="just"/>
            <a:r>
              <a:rPr lang="en-IN" sz="2000" dirty="0"/>
              <a:t>One Input Layer </a:t>
            </a:r>
          </a:p>
          <a:p>
            <a:pPr algn="just"/>
            <a:r>
              <a:rPr lang="en-IN" sz="2000" dirty="0"/>
              <a:t>One or more Hidden Layers</a:t>
            </a:r>
          </a:p>
          <a:p>
            <a:pPr algn="just"/>
            <a:r>
              <a:rPr lang="en-IN" sz="2000" dirty="0"/>
              <a:t>One Output Layer</a:t>
            </a:r>
          </a:p>
          <a:p>
            <a:pPr algn="just"/>
            <a:r>
              <a:rPr lang="en-IN" sz="2000" dirty="0"/>
              <a:t>Such a network of neurons/  nodes is called a neural network.</a:t>
            </a:r>
          </a:p>
          <a:p>
            <a:pPr algn="just"/>
            <a:r>
              <a:rPr lang="en-IN" sz="2000" dirty="0"/>
              <a:t>Each Link in the neural network has a weight associated with it</a:t>
            </a:r>
          </a:p>
          <a:p>
            <a:pPr algn="just"/>
            <a:r>
              <a:rPr lang="en-IN" sz="2000" dirty="0"/>
              <a:t>A network with only one hidden layer is called a shallow neural network whereas the ones with more than one are called deep neural networks.</a:t>
            </a:r>
            <a:endParaRPr lang="en-US" sz="2000" dirty="0"/>
          </a:p>
        </p:txBody>
      </p:sp>
      <p:pic>
        <p:nvPicPr>
          <p:cNvPr id="4098" name="Picture 2" descr="Introduction to Neural Networks AI | Class 9 | Aiforkids">
            <a:extLst>
              <a:ext uri="{FF2B5EF4-FFF2-40B4-BE49-F238E27FC236}">
                <a16:creationId xmlns:a16="http://schemas.microsoft.com/office/drawing/2014/main" id="{8F0847D6-481E-B27F-D0CB-427E774B7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7132" y="1825625"/>
            <a:ext cx="5439733" cy="4444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94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BFC0-0253-B87C-3BB3-60BA05B8C54A}"/>
              </a:ext>
            </a:extLst>
          </p:cNvPr>
          <p:cNvSpPr>
            <a:spLocks noGrp="1"/>
          </p:cNvSpPr>
          <p:nvPr>
            <p:ph type="title"/>
          </p:nvPr>
        </p:nvSpPr>
        <p:spPr/>
        <p:txBody>
          <a:bodyPr/>
          <a:lstStyle/>
          <a:p>
            <a:r>
              <a:rPr lang="en-US" dirty="0"/>
              <a:t>How does a neural network work?</a:t>
            </a:r>
            <a:br>
              <a:rPr lang="en-US" dirty="0"/>
            </a:br>
            <a:r>
              <a:rPr lang="en-US" dirty="0"/>
              <a:t>Input layer:</a:t>
            </a:r>
            <a:endParaRPr lang="en-IN" dirty="0"/>
          </a:p>
        </p:txBody>
      </p:sp>
      <p:sp>
        <p:nvSpPr>
          <p:cNvPr id="3" name="Content Placeholder 2">
            <a:extLst>
              <a:ext uri="{FF2B5EF4-FFF2-40B4-BE49-F238E27FC236}">
                <a16:creationId xmlns:a16="http://schemas.microsoft.com/office/drawing/2014/main" id="{CD8CE1EA-12A6-7F1E-3C42-BB3D513D4998}"/>
              </a:ext>
            </a:extLst>
          </p:cNvPr>
          <p:cNvSpPr>
            <a:spLocks noGrp="1"/>
          </p:cNvSpPr>
          <p:nvPr>
            <p:ph idx="1"/>
          </p:nvPr>
        </p:nvSpPr>
        <p:spPr>
          <a:xfrm>
            <a:off x="838200" y="1825625"/>
            <a:ext cx="4166419" cy="4351338"/>
          </a:xfrm>
        </p:spPr>
        <p:txBody>
          <a:bodyPr>
            <a:normAutofit/>
          </a:bodyPr>
          <a:lstStyle/>
          <a:p>
            <a:pPr algn="just"/>
            <a:r>
              <a:rPr lang="en-US" sz="2000" dirty="0"/>
              <a:t>Starting with the Input layer: </a:t>
            </a:r>
          </a:p>
          <a:p>
            <a:pPr marL="0" indent="0" algn="just">
              <a:buNone/>
            </a:pPr>
            <a:r>
              <a:rPr lang="en-US" sz="2000" dirty="0"/>
              <a:t>This layer contains n number of nodes where n is the number of features / columns in our dataset each node representing one feature. This layer then sends information about the feature it represents to the next layer , the hidden layer.</a:t>
            </a:r>
            <a:endParaRPr lang="en-IN" sz="2000" dirty="0"/>
          </a:p>
        </p:txBody>
      </p:sp>
      <p:pic>
        <p:nvPicPr>
          <p:cNvPr id="3074" name="Picture 2" descr="Neural network diagram — Science Learning Hub">
            <a:extLst>
              <a:ext uri="{FF2B5EF4-FFF2-40B4-BE49-F238E27FC236}">
                <a16:creationId xmlns:a16="http://schemas.microsoft.com/office/drawing/2014/main" id="{A4C70806-8CA6-DAC2-50F6-89881DC98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919" y="1569459"/>
            <a:ext cx="4624881" cy="460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97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84D0-A4DC-3C90-3B8F-FB3CE6422AEA}"/>
              </a:ext>
            </a:extLst>
          </p:cNvPr>
          <p:cNvSpPr>
            <a:spLocks noGrp="1"/>
          </p:cNvSpPr>
          <p:nvPr>
            <p:ph type="title"/>
          </p:nvPr>
        </p:nvSpPr>
        <p:spPr/>
        <p:txBody>
          <a:bodyPr/>
          <a:lstStyle/>
          <a:p>
            <a:r>
              <a:rPr lang="en-US" dirty="0"/>
              <a:t>How does a neural network work?</a:t>
            </a:r>
            <a:br>
              <a:rPr lang="en-US" dirty="0"/>
            </a:br>
            <a:r>
              <a:rPr lang="en-US" dirty="0"/>
              <a:t>Hidden Layer:</a:t>
            </a:r>
            <a:endParaRPr lang="en-IN" dirty="0"/>
          </a:p>
        </p:txBody>
      </p:sp>
      <p:sp>
        <p:nvSpPr>
          <p:cNvPr id="3" name="Content Placeholder 2">
            <a:extLst>
              <a:ext uri="{FF2B5EF4-FFF2-40B4-BE49-F238E27FC236}">
                <a16:creationId xmlns:a16="http://schemas.microsoft.com/office/drawing/2014/main" id="{A549C7AB-A631-9E44-401A-93E5231B2A90}"/>
              </a:ext>
            </a:extLst>
          </p:cNvPr>
          <p:cNvSpPr>
            <a:spLocks noGrp="1"/>
          </p:cNvSpPr>
          <p:nvPr>
            <p:ph idx="1"/>
          </p:nvPr>
        </p:nvSpPr>
        <p:spPr>
          <a:xfrm>
            <a:off x="838199" y="1825625"/>
            <a:ext cx="4518741" cy="4351338"/>
          </a:xfrm>
        </p:spPr>
        <p:txBody>
          <a:bodyPr>
            <a:normAutofit/>
          </a:bodyPr>
          <a:lstStyle/>
          <a:p>
            <a:pPr algn="just"/>
            <a:r>
              <a:rPr lang="en-US" sz="2000" dirty="0"/>
              <a:t>Each Hidden layer is again made of a number of neurons, each neuron performs an activation function on the information received from the input layer.</a:t>
            </a:r>
          </a:p>
          <a:p>
            <a:pPr algn="just"/>
            <a:r>
              <a:rPr lang="en-US" sz="2000" dirty="0"/>
              <a:t>These activation functions are mainly:</a:t>
            </a:r>
          </a:p>
          <a:p>
            <a:pPr algn="just"/>
            <a:r>
              <a:rPr lang="en-US" sz="2000" dirty="0"/>
              <a:t>Rectified Linear unit function</a:t>
            </a:r>
          </a:p>
          <a:p>
            <a:pPr algn="just"/>
            <a:r>
              <a:rPr lang="en-US" sz="2000" dirty="0"/>
              <a:t>Sigmoid function</a:t>
            </a:r>
          </a:p>
          <a:p>
            <a:pPr algn="just"/>
            <a:r>
              <a:rPr lang="en-US" sz="2000" dirty="0"/>
              <a:t>Step function</a:t>
            </a:r>
          </a:p>
          <a:p>
            <a:pPr algn="just"/>
            <a:r>
              <a:rPr lang="en-US" sz="2000" dirty="0"/>
              <a:t>tanh(x) or hyperbolic tangent function</a:t>
            </a:r>
          </a:p>
          <a:p>
            <a:pPr algn="just"/>
            <a:r>
              <a:rPr lang="en-US" sz="2000" dirty="0"/>
              <a:t>These activation functions are used to introduce Non-linearity in the system.</a:t>
            </a:r>
            <a:endParaRPr lang="en-IN" sz="2000" dirty="0"/>
          </a:p>
        </p:txBody>
      </p:sp>
      <p:pic>
        <p:nvPicPr>
          <p:cNvPr id="5122" name="Picture 2" descr="Activation Functions in Neural Networks [12 Types &amp; Use Cases]">
            <a:extLst>
              <a:ext uri="{FF2B5EF4-FFF2-40B4-BE49-F238E27FC236}">
                <a16:creationId xmlns:a16="http://schemas.microsoft.com/office/drawing/2014/main" id="{DFF81772-1624-E7D8-486C-3B492FAFC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6941" y="1268360"/>
            <a:ext cx="6835059" cy="512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93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7C7E-CA69-55FE-3E61-0DF2FB4F4E53}"/>
              </a:ext>
            </a:extLst>
          </p:cNvPr>
          <p:cNvSpPr>
            <a:spLocks noGrp="1"/>
          </p:cNvSpPr>
          <p:nvPr>
            <p:ph type="title"/>
          </p:nvPr>
        </p:nvSpPr>
        <p:spPr/>
        <p:txBody>
          <a:bodyPr/>
          <a:lstStyle/>
          <a:p>
            <a:r>
              <a:rPr lang="en-US" dirty="0"/>
              <a:t>Rectified Linear Unit function</a:t>
            </a:r>
            <a:endParaRPr lang="en-IN" dirty="0"/>
          </a:p>
        </p:txBody>
      </p:sp>
      <p:sp>
        <p:nvSpPr>
          <p:cNvPr id="3" name="Content Placeholder 2">
            <a:extLst>
              <a:ext uri="{FF2B5EF4-FFF2-40B4-BE49-F238E27FC236}">
                <a16:creationId xmlns:a16="http://schemas.microsoft.com/office/drawing/2014/main" id="{3B457BAD-1F74-9C83-FB1F-D4E260C8269F}"/>
              </a:ext>
            </a:extLst>
          </p:cNvPr>
          <p:cNvSpPr>
            <a:spLocks noGrp="1"/>
          </p:cNvSpPr>
          <p:nvPr>
            <p:ph idx="1"/>
          </p:nvPr>
        </p:nvSpPr>
        <p:spPr>
          <a:xfrm>
            <a:off x="838200" y="1825625"/>
            <a:ext cx="4490884" cy="4351338"/>
          </a:xfrm>
        </p:spPr>
        <p:txBody>
          <a:bodyPr/>
          <a:lstStyle/>
          <a:p>
            <a:pPr algn="just"/>
            <a:r>
              <a:rPr lang="en-US" sz="2000" dirty="0"/>
              <a:t>Rectified linear unit also known as the ReLU function can be defined as follows:</a:t>
            </a:r>
          </a:p>
          <a:p>
            <a:pPr algn="just"/>
            <a:endParaRPr lang="en-US" sz="2000" dirty="0"/>
          </a:p>
          <a:p>
            <a:pPr algn="just"/>
            <a:endParaRPr lang="en-US" sz="2000" dirty="0"/>
          </a:p>
          <a:p>
            <a:pPr algn="just"/>
            <a:r>
              <a:rPr lang="en-US" sz="2000" dirty="0"/>
              <a:t>Where </a:t>
            </a:r>
            <a:r>
              <a:rPr lang="en-US" sz="2000" b="1" dirty="0"/>
              <a:t>x is the weighted sum </a:t>
            </a:r>
            <a:r>
              <a:rPr lang="en-US" sz="2000" dirty="0"/>
              <a:t>.</a:t>
            </a:r>
            <a:r>
              <a:rPr lang="en-US" sz="2000" dirty="0" err="1"/>
              <a:t>i.e</a:t>
            </a:r>
            <a:r>
              <a:rPr lang="en-US" sz="2000" dirty="0"/>
              <a:t> </a:t>
            </a:r>
          </a:p>
          <a:p>
            <a:pPr algn="just"/>
            <a:r>
              <a:rPr lang="en-US" sz="2000" dirty="0"/>
              <a:t>x = w₁·a₁ + w₂·a₂ + ... + wₙ·aₙ + b</a:t>
            </a:r>
          </a:p>
          <a:p>
            <a:pPr algn="just"/>
            <a:r>
              <a:rPr lang="en-US" sz="2000" dirty="0"/>
              <a:t>Where </a:t>
            </a:r>
            <a:r>
              <a:rPr lang="en-US" sz="2000" b="1" dirty="0" err="1"/>
              <a:t>wi</a:t>
            </a:r>
            <a:r>
              <a:rPr lang="en-US" sz="2000" dirty="0"/>
              <a:t> is the weight of the link I connected to node n</a:t>
            </a:r>
          </a:p>
          <a:p>
            <a:pPr algn="just"/>
            <a:r>
              <a:rPr lang="en-US" sz="2000" b="1" dirty="0"/>
              <a:t>ai</a:t>
            </a:r>
            <a:r>
              <a:rPr lang="en-US" sz="2000" dirty="0"/>
              <a:t> is the input to the node n by link l and </a:t>
            </a:r>
          </a:p>
          <a:p>
            <a:pPr algn="just"/>
            <a:r>
              <a:rPr lang="en-US" sz="2000" b="1" dirty="0"/>
              <a:t>b </a:t>
            </a:r>
            <a:r>
              <a:rPr lang="en-US" sz="2000" dirty="0"/>
              <a:t> is the bias</a:t>
            </a:r>
            <a:endParaRPr lang="en-US" dirty="0"/>
          </a:p>
        </p:txBody>
      </p:sp>
      <p:pic>
        <p:nvPicPr>
          <p:cNvPr id="5" name="Picture 4">
            <a:extLst>
              <a:ext uri="{FF2B5EF4-FFF2-40B4-BE49-F238E27FC236}">
                <a16:creationId xmlns:a16="http://schemas.microsoft.com/office/drawing/2014/main" id="{42B1F177-FABC-C818-1022-27B73DE969EF}"/>
              </a:ext>
            </a:extLst>
          </p:cNvPr>
          <p:cNvPicPr>
            <a:picLocks noChangeAspect="1"/>
          </p:cNvPicPr>
          <p:nvPr/>
        </p:nvPicPr>
        <p:blipFill>
          <a:blip r:embed="rId2"/>
          <a:stretch>
            <a:fillRect/>
          </a:stretch>
        </p:blipFill>
        <p:spPr>
          <a:xfrm>
            <a:off x="976466" y="2739257"/>
            <a:ext cx="3477547" cy="861956"/>
          </a:xfrm>
          <a:prstGeom prst="rect">
            <a:avLst/>
          </a:prstGeom>
        </p:spPr>
      </p:pic>
      <p:pic>
        <p:nvPicPr>
          <p:cNvPr id="6148" name="Picture 4" descr="Graphic representation of the ReLU activation function | Download ...">
            <a:extLst>
              <a:ext uri="{FF2B5EF4-FFF2-40B4-BE49-F238E27FC236}">
                <a16:creationId xmlns:a16="http://schemas.microsoft.com/office/drawing/2014/main" id="{36955068-31AB-9F60-BA46-CB2FF945F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74891"/>
            <a:ext cx="4664832" cy="2726403"/>
          </a:xfrm>
          <a:prstGeom prst="rect">
            <a:avLst/>
          </a:prstGeom>
          <a:noFill/>
          <a:extLst>
            <a:ext uri="{909E8E84-426E-40DD-AFC4-6F175D3DCCD1}">
              <a14:hiddenFill xmlns:a14="http://schemas.microsoft.com/office/drawing/2010/main">
                <a:solidFill>
                  <a:srgbClr val="FFFFFF"/>
                </a:solidFill>
              </a14:hiddenFill>
            </a:ext>
          </a:extLst>
        </p:spPr>
      </p:pic>
      <p:pic>
        <p:nvPicPr>
          <p:cNvPr id="6157" name="Picture 13" descr="Towards a Real Quantum Neuron">
            <a:extLst>
              <a:ext uri="{FF2B5EF4-FFF2-40B4-BE49-F238E27FC236}">
                <a16:creationId xmlns:a16="http://schemas.microsoft.com/office/drawing/2014/main" id="{E8390290-907D-E1B8-0798-8EC7387E6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114" y="4163705"/>
            <a:ext cx="4311074" cy="255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72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F2A91-943A-8F5E-C002-F67021F59CAA}"/>
              </a:ext>
            </a:extLst>
          </p:cNvPr>
          <p:cNvSpPr>
            <a:spLocks noGrp="1"/>
          </p:cNvSpPr>
          <p:nvPr>
            <p:ph type="title"/>
          </p:nvPr>
        </p:nvSpPr>
        <p:spPr/>
        <p:txBody>
          <a:bodyPr/>
          <a:lstStyle/>
          <a:p>
            <a:r>
              <a:rPr lang="en-US" dirty="0"/>
              <a:t>Sigmoid Function</a:t>
            </a:r>
            <a:endParaRPr lang="en-IN" dirty="0"/>
          </a:p>
        </p:txBody>
      </p:sp>
      <p:sp>
        <p:nvSpPr>
          <p:cNvPr id="3" name="Content Placeholder 2">
            <a:extLst>
              <a:ext uri="{FF2B5EF4-FFF2-40B4-BE49-F238E27FC236}">
                <a16:creationId xmlns:a16="http://schemas.microsoft.com/office/drawing/2014/main" id="{CA1DE81B-71F1-29DA-9455-D8D311742A32}"/>
              </a:ext>
            </a:extLst>
          </p:cNvPr>
          <p:cNvSpPr>
            <a:spLocks noGrp="1"/>
          </p:cNvSpPr>
          <p:nvPr>
            <p:ph idx="1"/>
          </p:nvPr>
        </p:nvSpPr>
        <p:spPr/>
        <p:txBody>
          <a:bodyPr>
            <a:normAutofit fontScale="92500" lnSpcReduction="10000"/>
          </a:bodyPr>
          <a:lstStyle/>
          <a:p>
            <a:r>
              <a:rPr lang="en-US" sz="2000" dirty="0"/>
              <a:t>The sigmoid function can be defined as follows: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r>
              <a:rPr lang="en-US" sz="2000" dirty="0"/>
              <a:t>Here again , t is the weighted sum</a:t>
            </a:r>
          </a:p>
          <a:p>
            <a:pPr marL="0" indent="0">
              <a:buNone/>
            </a:pPr>
            <a:endParaRPr lang="en-IN" dirty="0"/>
          </a:p>
        </p:txBody>
      </p:sp>
      <p:pic>
        <p:nvPicPr>
          <p:cNvPr id="7172" name="Picture 4" descr="Know About The Activation Function: Sigmoid | Cloud2Data">
            <a:extLst>
              <a:ext uri="{FF2B5EF4-FFF2-40B4-BE49-F238E27FC236}">
                <a16:creationId xmlns:a16="http://schemas.microsoft.com/office/drawing/2014/main" id="{0A8F05D5-C857-F6C6-664C-6D41F893C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561" y="2411777"/>
            <a:ext cx="7216877" cy="332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222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2402</Words>
  <Application>Microsoft Office PowerPoint</Application>
  <PresentationFormat>Widescreen</PresentationFormat>
  <Paragraphs>208</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Image Classification</vt:lpstr>
      <vt:lpstr>What is an Image?</vt:lpstr>
      <vt:lpstr>How can u classify these images into classes?</vt:lpstr>
      <vt:lpstr>What is Deep Learning?</vt:lpstr>
      <vt:lpstr>How is Deep Learning similar to our brains?</vt:lpstr>
      <vt:lpstr>How does a neural network work? Input layer:</vt:lpstr>
      <vt:lpstr>How does a neural network work? Hidden Layer:</vt:lpstr>
      <vt:lpstr>Rectified Linear Unit function</vt:lpstr>
      <vt:lpstr>Sigmoid Function</vt:lpstr>
      <vt:lpstr>Step function</vt:lpstr>
      <vt:lpstr>Hyperbolic Tangent Function : tanh(x)</vt:lpstr>
      <vt:lpstr>How does a neural network work? Output layer:</vt:lpstr>
      <vt:lpstr>Loss calculation (cross_entropy)</vt:lpstr>
      <vt:lpstr>How is Loss minimized?</vt:lpstr>
      <vt:lpstr>Backpropogation</vt:lpstr>
      <vt:lpstr>Convolutional Neural Networks</vt:lpstr>
      <vt:lpstr>What is convolution?</vt:lpstr>
      <vt:lpstr>What is pooling?</vt:lpstr>
      <vt:lpstr>The architecture of a CNN</vt:lpstr>
      <vt:lpstr>Our Dataset</vt:lpstr>
      <vt:lpstr>Preprocessing and augmenting the images</vt:lpstr>
      <vt:lpstr>How do we preprocess it?</vt:lpstr>
      <vt:lpstr>Classifying the image as a cat or a dog</vt:lpstr>
      <vt:lpstr>4 Hidden layers:</vt:lpstr>
      <vt:lpstr>The output layer</vt:lpstr>
      <vt:lpstr>Optimizing the Neural Network</vt:lpstr>
      <vt:lpstr>Optimizing the Neural Networks Architecture</vt:lpstr>
      <vt:lpstr>Accuracy</vt:lpstr>
      <vt:lpstr>Train Accuracy Vs Test Accuracy</vt:lpstr>
      <vt:lpstr>Train loss vs test loss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 j</dc:creator>
  <cp:lastModifiedBy>shreya j</cp:lastModifiedBy>
  <cp:revision>1</cp:revision>
  <dcterms:created xsi:type="dcterms:W3CDTF">2025-08-02T14:40:55Z</dcterms:created>
  <dcterms:modified xsi:type="dcterms:W3CDTF">2025-08-06T11:00:45Z</dcterms:modified>
</cp:coreProperties>
</file>