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Palatino Linotype" panose="02040502050505030304" pitchFamily="18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shtha Jha" userId="0ff5b09c-ffa6-4e97-a4ad-a6ba2a9c4319" providerId="ADAL" clId="{869CD8FF-17FC-4DE3-A3AB-6CA7BF439A2C}"/>
    <pc:docChg chg="modSld">
      <pc:chgData name="Shreshtha Jha" userId="0ff5b09c-ffa6-4e97-a4ad-a6ba2a9c4319" providerId="ADAL" clId="{869CD8FF-17FC-4DE3-A3AB-6CA7BF439A2C}" dt="2023-01-04T20:43:32.092" v="26" actId="20577"/>
      <pc:docMkLst>
        <pc:docMk/>
      </pc:docMkLst>
      <pc:sldChg chg="modSp mod">
        <pc:chgData name="Shreshtha Jha" userId="0ff5b09c-ffa6-4e97-a4ad-a6ba2a9c4319" providerId="ADAL" clId="{869CD8FF-17FC-4DE3-A3AB-6CA7BF439A2C}" dt="2023-01-04T20:43:32.092" v="26" actId="20577"/>
        <pc:sldMkLst>
          <pc:docMk/>
          <pc:sldMk cId="0" sldId="256"/>
        </pc:sldMkLst>
        <pc:spChg chg="mod">
          <ac:chgData name="Shreshtha Jha" userId="0ff5b09c-ffa6-4e97-a4ad-a6ba2a9c4319" providerId="ADAL" clId="{869CD8FF-17FC-4DE3-A3AB-6CA7BF439A2C}" dt="2023-01-04T20:43:32.092" v="26" actId="20577"/>
          <ac:spMkLst>
            <pc:docMk/>
            <pc:sldMk cId="0" sldId="256"/>
            <ac:spMk id="82" creationId="{00000000-0000-0000-0000-000000000000}"/>
          </ac:spMkLst>
        </pc:spChg>
      </pc:sldChg>
    </pc:docChg>
  </pc:docChgLst>
  <pc:docChgLst>
    <pc:chgData name="yufei wang" userId="2c84b76427262b3d" providerId="LiveId" clId="{0107011A-6F93-4037-B2B6-DB6DB4B713B5}"/>
    <pc:docChg chg="modSld">
      <pc:chgData name="yufei wang" userId="2c84b76427262b3d" providerId="LiveId" clId="{0107011A-6F93-4037-B2B6-DB6DB4B713B5}" dt="2020-12-16T05:25:05.329" v="16" actId="20577"/>
      <pc:docMkLst>
        <pc:docMk/>
      </pc:docMkLst>
      <pc:sldChg chg="modSp mod">
        <pc:chgData name="yufei wang" userId="2c84b76427262b3d" providerId="LiveId" clId="{0107011A-6F93-4037-B2B6-DB6DB4B713B5}" dt="2020-12-16T05:25:05.329" v="16" actId="20577"/>
        <pc:sldMkLst>
          <pc:docMk/>
          <pc:sldMk cId="0" sldId="264"/>
        </pc:sldMkLst>
        <pc:spChg chg="mod">
          <ac:chgData name="yufei wang" userId="2c84b76427262b3d" providerId="LiveId" clId="{0107011A-6F93-4037-B2B6-DB6DB4B713B5}" dt="2020-12-16T05:25:05.329" v="16" actId="20577"/>
          <ac:spMkLst>
            <pc:docMk/>
            <pc:sldMk cId="0" sldId="264"/>
            <ac:spMk id="13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8fb313e81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8fb313e81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8fb313e81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8fb313e81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8fb313e81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8fb313e81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8fb313e81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8fb313e81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8fb313e81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8fb313e81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1212510a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1212510a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87ec2e80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87ec2e80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87ec2e80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87ec2e80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87ec2e80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87ec2e80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87ec2e80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87ec2e80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6df330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6df330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16df3301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16df3301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8fb313e81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8fb313e81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99119" y="400050"/>
            <a:ext cx="3772800" cy="18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entury Gothic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99117" y="2552700"/>
            <a:ext cx="37728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799118" y="4824413"/>
            <a:ext cx="42408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5200813" y="4824413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01276" y="4824413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99117" y="400050"/>
            <a:ext cx="65169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 rot="5400000">
            <a:off x="2485915" y="-315300"/>
            <a:ext cx="3143100" cy="6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8pPr>
            <a:lvl9pPr marL="4114800" lvl="8" indent="-29845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799118" y="4616450"/>
            <a:ext cx="42408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 rot="5400000">
            <a:off x="5401433" y="1571400"/>
            <a:ext cx="4114800" cy="17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 rot="5400000">
            <a:off x="1542776" y="-343650"/>
            <a:ext cx="4114800" cy="56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8pPr>
            <a:lvl9pPr marL="4114800" lvl="8" indent="-29845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799118" y="4616450"/>
            <a:ext cx="42408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99117" y="400050"/>
            <a:ext cx="65169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799117" y="1371600"/>
            <a:ext cx="65169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8pPr>
            <a:lvl9pPr marL="4114800" lvl="8" indent="-29845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799118" y="4616450"/>
            <a:ext cx="42408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99119" y="400050"/>
            <a:ext cx="65169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Century Gothic"/>
              <a:buNone/>
              <a:defRPr sz="41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99119" y="2343150"/>
            <a:ext cx="65169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799118" y="4616450"/>
            <a:ext cx="42408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99117" y="400050"/>
            <a:ext cx="65169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799117" y="1371600"/>
            <a:ext cx="31899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•"/>
              <a:defRPr sz="1500"/>
            </a:lvl1pPr>
            <a:lvl2pPr marL="914400" lvl="1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 sz="1400"/>
            </a:lvl2pPr>
            <a:lvl3pPr marL="1371600" lvl="2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200"/>
            </a:lvl3pPr>
            <a:lvl4pPr marL="1828800" lvl="3" indent="-279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4pPr>
            <a:lvl5pPr marL="2286000" lvl="4" indent="-279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5pPr>
            <a:lvl6pPr marL="2743200" lvl="5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6pPr>
            <a:lvl7pPr marL="3200400" lvl="6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7pPr>
            <a:lvl8pPr marL="3657600" lvl="7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8pPr>
            <a:lvl9pPr marL="4114800" lvl="8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099516" y="1371600"/>
            <a:ext cx="31899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•"/>
              <a:defRPr sz="1500"/>
            </a:lvl1pPr>
            <a:lvl2pPr marL="914400" lvl="1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 sz="1400"/>
            </a:lvl2pPr>
            <a:lvl3pPr marL="1371600" lvl="2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200"/>
            </a:lvl3pPr>
            <a:lvl4pPr marL="1828800" lvl="3" indent="-279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4pPr>
            <a:lvl5pPr marL="2286000" lvl="4" indent="-279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5pPr>
            <a:lvl6pPr marL="2743200" lvl="5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6pPr>
            <a:lvl7pPr marL="3200400" lvl="6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7pPr>
            <a:lvl8pPr marL="3657600" lvl="7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8pPr>
            <a:lvl9pPr marL="4114800" lvl="8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799118" y="4616450"/>
            <a:ext cx="42408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99116" y="400050"/>
            <a:ext cx="65169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799118" y="1371599"/>
            <a:ext cx="31899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2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2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2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799118" y="1943100"/>
            <a:ext cx="31899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•"/>
              <a:defRPr sz="1500"/>
            </a:lvl1pPr>
            <a:lvl2pPr marL="914400" lvl="1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 sz="1400"/>
            </a:lvl2pPr>
            <a:lvl3pPr marL="1371600" lvl="2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200"/>
            </a:lvl3pPr>
            <a:lvl4pPr marL="1828800" lvl="3" indent="-279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4pPr>
            <a:lvl5pPr marL="2286000" lvl="4" indent="-279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5pPr>
            <a:lvl6pPr marL="2743200" lvl="5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6pPr>
            <a:lvl7pPr marL="3200400" lvl="6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7pPr>
            <a:lvl8pPr marL="3657600" lvl="7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8pPr>
            <a:lvl9pPr marL="4114800" lvl="8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126114" y="1371599"/>
            <a:ext cx="31899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2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2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2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126114" y="1943100"/>
            <a:ext cx="31899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•"/>
              <a:defRPr sz="1500"/>
            </a:lvl1pPr>
            <a:lvl2pPr marL="914400" lvl="1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 sz="1400"/>
            </a:lvl2pPr>
            <a:lvl3pPr marL="1371600" lvl="2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200"/>
            </a:lvl3pPr>
            <a:lvl4pPr marL="1828800" lvl="3" indent="-279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4pPr>
            <a:lvl5pPr marL="2286000" lvl="4" indent="-279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5pPr>
            <a:lvl6pPr marL="2743200" lvl="5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6pPr>
            <a:lvl7pPr marL="3200400" lvl="6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7pPr>
            <a:lvl8pPr marL="3657600" lvl="7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8pPr>
            <a:lvl9pPr marL="4114800" lvl="8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799118" y="4616450"/>
            <a:ext cx="42408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799117" y="400050"/>
            <a:ext cx="65169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799118" y="4616450"/>
            <a:ext cx="42408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799118" y="4616450"/>
            <a:ext cx="42408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799118" y="400050"/>
            <a:ext cx="3087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entury Gothic"/>
              <a:buNone/>
              <a:defRPr sz="2700"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4400506" y="400050"/>
            <a:ext cx="4401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•"/>
              <a:defRPr sz="1500"/>
            </a:lvl1pPr>
            <a:lvl2pPr marL="914400" lvl="1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 sz="1400"/>
            </a:lvl2pPr>
            <a:lvl3pPr marL="1371600" lvl="2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200"/>
            </a:lvl3pPr>
            <a:lvl4pPr marL="1828800" lvl="3" indent="-279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4pPr>
            <a:lvl5pPr marL="2286000" lvl="4" indent="-279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5pPr>
            <a:lvl6pPr marL="2743200" lvl="5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6pPr>
            <a:lvl7pPr marL="3200400" lvl="6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7pPr>
            <a:lvl8pPr marL="3657600" lvl="7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8pPr>
            <a:lvl9pPr marL="4114800" lvl="8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799118" y="1657350"/>
            <a:ext cx="30870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500"/>
              <a:buNone/>
              <a:defRPr sz="7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500"/>
              <a:buNone/>
              <a:defRPr sz="7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500"/>
              <a:buNone/>
              <a:defRPr sz="7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799118" y="4616450"/>
            <a:ext cx="42408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799118" y="400050"/>
            <a:ext cx="3087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entury Gothic"/>
              <a:buNone/>
              <a:defRPr sz="2700"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4400505" y="400050"/>
            <a:ext cx="4336200" cy="4343400"/>
          </a:xfrm>
          <a:prstGeom prst="rect">
            <a:avLst/>
          </a:prstGeom>
          <a:noFill/>
          <a:ln w="508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59595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59595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59595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59595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799118" y="1657350"/>
            <a:ext cx="30870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500"/>
              <a:buNone/>
              <a:defRPr sz="7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500"/>
              <a:buNone/>
              <a:defRPr sz="7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500"/>
              <a:buNone/>
              <a:defRPr sz="7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500"/>
              <a:buNone/>
              <a:defRPr sz="7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99117" y="400050"/>
            <a:ext cx="65169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99117" y="1371600"/>
            <a:ext cx="65169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Char char="•"/>
              <a:defRPr sz="1100" b="0" i="0" u="none" strike="noStrike" cap="none">
                <a:solidFill>
                  <a:srgbClr val="59595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Char char="•"/>
              <a:defRPr sz="1100" b="0" i="0" u="none" strike="noStrike" cap="none">
                <a:solidFill>
                  <a:srgbClr val="59595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Char char="•"/>
              <a:defRPr sz="1100" b="0" i="0" u="none" strike="noStrike" cap="none">
                <a:solidFill>
                  <a:srgbClr val="59595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Char char="•"/>
              <a:defRPr sz="1100" b="0" i="0" u="none" strike="noStrike" cap="none">
                <a:solidFill>
                  <a:srgbClr val="59595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799118" y="4616450"/>
            <a:ext cx="42408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518975" y="582700"/>
            <a:ext cx="3425400" cy="1318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US Exchange Research Database</a:t>
            </a:r>
            <a:endParaRPr sz="6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518975" y="1808925"/>
            <a:ext cx="6260700" cy="1047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 7290 - Fall 2020</a:t>
            </a:r>
            <a:endParaRPr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by: 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Dimple Bapna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Shreshtha Jha, </a:t>
            </a: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Wasinee Opal Sriapha, Yufei Wang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99117" y="400050"/>
            <a:ext cx="6516900" cy="800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 and Audit Columns 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447050" y="1318025"/>
            <a:ext cx="8094900" cy="334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Bad sector: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Sector that previously never appeared in the initial load (“Gaming”)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Bad company name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Company name starting with characters like “XX”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Example error file: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88" y="2571750"/>
            <a:ext cx="8623026" cy="7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825025" y="354425"/>
            <a:ext cx="6516900" cy="63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Analyses and Visualizations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436050" y="981150"/>
            <a:ext cx="7430400" cy="318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27940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Today’s businesses need timely information that help organizations make important decisions, meanwhile also keep a check on how their competitors are performing.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9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external users such as banks who might want to give a loan and/ or investors can look at the company to see whether or not they want to do business with the company.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94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datasets used will help in understanding the market and understand the profitability of the company.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9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1: </a:t>
            </a:r>
            <a:r>
              <a:rPr lang="en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Stock Time Series Daily Data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Daily updated stock market raw data. New data is pulled and visualized for investors.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9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2: </a:t>
            </a:r>
            <a:r>
              <a:rPr lang="en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Overview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Gives data for key metrics of company like revenue, earnings, market capitalization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9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3: </a:t>
            </a:r>
            <a:r>
              <a:rPr lang="en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Quarterly Earning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important data source that showcases how company is performing compared to Wall Street estimates. Estimated and Actual EPS helps predict stock price.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9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Dataset 4: </a:t>
            </a:r>
            <a:r>
              <a:rPr lang="en" sz="1200" b="1">
                <a:latin typeface="Times New Roman"/>
                <a:ea typeface="Times New Roman"/>
                <a:cs typeface="Times New Roman"/>
                <a:sym typeface="Times New Roman"/>
              </a:rPr>
              <a:t>Income Statement</a:t>
            </a: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It has data on total revenue, gross profit, net income, total operating expense, etc. for each stock ticker.</a:t>
            </a: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9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5: </a:t>
            </a:r>
            <a:r>
              <a:rPr lang="en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Valuation Data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 ratios (P/E ratio, P/S ratio, etc.) are integral indicators of fundamental analysis and serve as a summary of the quarterly financial statements and financial health of the company.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4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799125" y="293875"/>
            <a:ext cx="6516900" cy="5085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and Visualizations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371725" y="1086325"/>
            <a:ext cx="3561300" cy="3531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1 - Market Capitalization </a:t>
            </a:r>
            <a:endParaRPr sz="1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average market capitalization of all the companies gives a measure of the size of the companies and its worth in the open market. 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2 – Estimated EPS vs Actual EPS</a:t>
            </a:r>
            <a:endParaRPr sz="1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 measure that indicates the profitability of the company. Estimated EPS is forecasted and acts as a good measure before investing.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3 – Daily Stock Price</a:t>
            </a:r>
            <a:endParaRPr sz="1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Displays the daily stock prices, the high and low values for each company.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•"/>
            </a:pPr>
            <a:r>
              <a:rPr lang="en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4 – Surprise Percentage</a:t>
            </a:r>
            <a:endParaRPr sz="1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Surprise percentage can make the stock move up or down. A positive surprise generally means that a company did better than expected.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951" y="1009975"/>
            <a:ext cx="4517249" cy="360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799117" y="400050"/>
            <a:ext cx="6516900" cy="800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864450" y="1362975"/>
            <a:ext cx="6310500" cy="3143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0" algn="just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Having multiple sources with exchange information, the data warehouse in this project serves as a repository for integrated and transformed datasets providing robust information that enables prompt and profitable market analyses. This is built using tools like AWS that would automate daily API data-extraction. Through SSIS, this data will then be integrated and transformed along with other financial data and will pass through a number of lookup tasks for data validating, SCD capturing, and error handling purposes. The clean and transformed data loaded in a database with ERD and star schema. Further analysis is performed and presented in a visualization in Tableau.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712667" y="1031100"/>
            <a:ext cx="6516900" cy="800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799117" y="400050"/>
            <a:ext cx="6516900" cy="800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799117" y="1371600"/>
            <a:ext cx="6516900" cy="3143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2921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0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Mission Statement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Data Description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Data Architecture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Data Integration Design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Data Integration Workflow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Analyses and Visualizations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99117" y="400050"/>
            <a:ext cx="6516900" cy="800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620425" y="1296425"/>
            <a:ext cx="7987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aim of this project is to build a data warehouse and a system that: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Automate daily API data-extraction in AWS for stock prices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Integrate and transform the daily data along with other associated financial data (e.g. valuation ratio, earnings and income statement, etc.)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Load the clean and transformed data to a DW and a star schema for specific technical analyses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Present the analyses in a visualization format using Tableau dashboard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799116" y="400050"/>
            <a:ext cx="6516900" cy="800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2"/>
          </p:nvPr>
        </p:nvSpPr>
        <p:spPr>
          <a:xfrm>
            <a:off x="978225" y="2343150"/>
            <a:ext cx="3189900" cy="20379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Alpha Vantage Inc.</a:t>
            </a:r>
            <a:br>
              <a:rPr lang="en" b="1"/>
            </a:br>
            <a:endParaRPr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Stock Time Series Daily Data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Company Overview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Earning Report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Income Statement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3"/>
          </p:nvPr>
        </p:nvSpPr>
        <p:spPr>
          <a:xfrm>
            <a:off x="799125" y="1371600"/>
            <a:ext cx="7553700" cy="800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Four companies from four different sectors: Health Care, Technology, Financials, and Energy (1 company/sector) will be analyzed using the five datasets below.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4"/>
          </p:nvPr>
        </p:nvSpPr>
        <p:spPr>
          <a:xfrm>
            <a:off x="4305223" y="2343150"/>
            <a:ext cx="3189900" cy="20379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YCharts Inc.</a:t>
            </a:r>
            <a:br>
              <a:rPr lang="en" b="1"/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Valuation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791942" y="271100"/>
            <a:ext cx="6516900" cy="800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Architecture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t="14376"/>
          <a:stretch/>
        </p:blipFill>
        <p:spPr>
          <a:xfrm>
            <a:off x="1012000" y="1436650"/>
            <a:ext cx="6745474" cy="31155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512575" y="314075"/>
            <a:ext cx="7303200" cy="449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Entity–relationship Model and Star Schema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l="8217" t="2509" r="30228" b="8498"/>
          <a:stretch/>
        </p:blipFill>
        <p:spPr>
          <a:xfrm>
            <a:off x="186375" y="1122013"/>
            <a:ext cx="3417075" cy="39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 rotWithShape="1">
          <a:blip r:embed="rId4">
            <a:alphaModFix/>
          </a:blip>
          <a:srcRect l="2056" t="6907" r="3174"/>
          <a:stretch/>
        </p:blipFill>
        <p:spPr>
          <a:xfrm>
            <a:off x="4193500" y="1561987"/>
            <a:ext cx="4912674" cy="32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3639250" y="1719575"/>
            <a:ext cx="700200" cy="4155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2707975" y="1302600"/>
            <a:ext cx="3624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ERD			Star Schema</a:t>
            </a:r>
            <a:endParaRPr sz="1700" b="1">
              <a:solidFill>
                <a:schemeClr val="accent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99117" y="400050"/>
            <a:ext cx="6516900" cy="800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Integration Design 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990475" y="1362375"/>
            <a:ext cx="63879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/>
              <a:t>ETL</a:t>
            </a:r>
            <a:endParaRPr sz="16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Access (Extract)  --</a:t>
            </a:r>
            <a:r>
              <a:rPr lang="en">
                <a:solidFill>
                  <a:schemeClr val="dk1"/>
                </a:solidFill>
              </a:rPr>
              <a:t>Daily API stock price data extraction in AWS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transformations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Delivery (Loading) ---load historical data and load current data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/>
              <a:t>Data Ingestion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Reference Look-up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a) currency validation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b) foriegn key validation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Slowly Changing Dimension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/>
              <a:t>Process Management</a:t>
            </a:r>
            <a:endParaRPr sz="16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Audit columns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Error handling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99117" y="400050"/>
            <a:ext cx="6516900" cy="800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Integration Workflow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895500" y="1255225"/>
            <a:ext cx="73785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Steps: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Load historical data into Data Warehouse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Load historical data into Star Schema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</a:t>
            </a:r>
            <a:r>
              <a:rPr lang="en">
                <a:solidFill>
                  <a:schemeClr val="dk1"/>
                </a:solidFill>
              </a:rPr>
              <a:t>oad current daily stock price data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Load</a:t>
            </a:r>
            <a:r>
              <a:rPr lang="en" b="1">
                <a:solidFill>
                  <a:schemeClr val="dk1"/>
                </a:solidFill>
              </a:rPr>
              <a:t> changed address</a:t>
            </a:r>
            <a:r>
              <a:rPr lang="en">
                <a:solidFill>
                  <a:schemeClr val="dk1"/>
                </a:solidFill>
              </a:rPr>
              <a:t> company overview data into Dest_CompanyInfo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Load </a:t>
            </a:r>
            <a:r>
              <a:rPr lang="en" b="1">
                <a:solidFill>
                  <a:schemeClr val="dk1"/>
                </a:solidFill>
              </a:rPr>
              <a:t>changed Full time Employee Numbers </a:t>
            </a:r>
            <a:r>
              <a:rPr lang="en">
                <a:solidFill>
                  <a:schemeClr val="dk1"/>
                </a:solidFill>
              </a:rPr>
              <a:t>company overview data  into Dest_CompanyOverview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Load </a:t>
            </a:r>
            <a:r>
              <a:rPr lang="en" b="1">
                <a:solidFill>
                  <a:schemeClr val="dk1"/>
                </a:solidFill>
              </a:rPr>
              <a:t>bad company sector</a:t>
            </a:r>
            <a:r>
              <a:rPr lang="en">
                <a:solidFill>
                  <a:schemeClr val="dk1"/>
                </a:solidFill>
              </a:rPr>
              <a:t> into Dest_CompanyInfo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Load </a:t>
            </a:r>
            <a:r>
              <a:rPr lang="en" b="1">
                <a:solidFill>
                  <a:schemeClr val="dk1"/>
                </a:solidFill>
              </a:rPr>
              <a:t>bad company name </a:t>
            </a:r>
            <a:r>
              <a:rPr lang="en">
                <a:solidFill>
                  <a:schemeClr val="dk1"/>
                </a:solidFill>
              </a:rPr>
              <a:t>into Dest_CompanyOverview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99125" y="400050"/>
            <a:ext cx="6516900" cy="476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Slowly Changing Dimensions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328500" y="1157175"/>
            <a:ext cx="7754400" cy="3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 dirty="0"/>
              <a:t>SCD type 2: add a new row for new data</a:t>
            </a:r>
            <a:endParaRPr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Number of employees change </a:t>
            </a:r>
            <a:r>
              <a:rPr lang="en" dirty="0"/>
              <a:t>in Dest_CompanyOverview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 audit column: start date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SCD type 3: add a column for historical records and overwrite with new data</a:t>
            </a:r>
            <a:endParaRPr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 dirty="0">
                <a:solidFill>
                  <a:schemeClr val="dk1"/>
                </a:solidFill>
              </a:rPr>
              <a:t>Address change</a:t>
            </a:r>
            <a:r>
              <a:rPr lang="en" dirty="0">
                <a:solidFill>
                  <a:schemeClr val="dk1"/>
                </a:solidFill>
              </a:rPr>
              <a:t> in Dest_CompanyInfo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Two audit columns: start date, updated date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</Words>
  <Application>Microsoft Office PowerPoint</Application>
  <PresentationFormat>On-screen Show (16:9)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Palatino Linotype</vt:lpstr>
      <vt:lpstr>Century Gothic</vt:lpstr>
      <vt:lpstr>Arial</vt:lpstr>
      <vt:lpstr>Times New Roman</vt:lpstr>
      <vt:lpstr>Business strategy presentation</vt:lpstr>
      <vt:lpstr>US Exchange Research Database </vt:lpstr>
      <vt:lpstr>Agenda</vt:lpstr>
      <vt:lpstr>Mission Statement</vt:lpstr>
      <vt:lpstr>Datasets</vt:lpstr>
      <vt:lpstr>Data Architecture</vt:lpstr>
      <vt:lpstr>Entity–relationship Model and Star Schema</vt:lpstr>
      <vt:lpstr>Data Integration Design </vt:lpstr>
      <vt:lpstr>Data Integration Workflow</vt:lpstr>
      <vt:lpstr>Slowly Changing Dimensions</vt:lpstr>
      <vt:lpstr>Error Handling and Audit Columns </vt:lpstr>
      <vt:lpstr>Analyses and Visualizations</vt:lpstr>
      <vt:lpstr>Data Analysis and Visualizations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Exchange Research Database </dc:title>
  <dc:creator>yufei wang</dc:creator>
  <cp:lastModifiedBy>Shreshtha Jha</cp:lastModifiedBy>
  <cp:revision>1</cp:revision>
  <dcterms:modified xsi:type="dcterms:W3CDTF">2023-01-04T20:43:33Z</dcterms:modified>
</cp:coreProperties>
</file>