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58" r:id="rId5"/>
    <p:sldId id="260" r:id="rId6"/>
    <p:sldId id="261" r:id="rId7"/>
    <p:sldId id="271" r:id="rId8"/>
    <p:sldId id="273" r:id="rId9"/>
    <p:sldId id="262" r:id="rId10"/>
    <p:sldId id="266" r:id="rId11"/>
    <p:sldId id="263"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1">
            <a:alphaModFix amt="40000"/>
          </a:blip>
          <a:srcRect r="1334"/>
          <a:stretch>
            <a:fillRect/>
          </a:stretch>
        </p:blipFill>
        <p:spPr>
          <a:xfrm>
            <a:off x="20" y="10"/>
            <a:ext cx="12191980" cy="6847257"/>
          </a:xfrm>
          <a:prstGeom prst="rect">
            <a:avLst/>
          </a:prstGeom>
        </p:spPr>
      </p:pic>
      <p:sp>
        <p:nvSpPr>
          <p:cNvPr id="2" name="Title 1"/>
          <p:cNvSpPr>
            <a:spLocks noGrp="1"/>
          </p:cNvSpPr>
          <p:nvPr>
            <p:ph type="title"/>
          </p:nvPr>
        </p:nvSpPr>
        <p:spPr>
          <a:xfrm>
            <a:off x="128073" y="2188693"/>
            <a:ext cx="11849994" cy="3564869"/>
          </a:xfrm>
        </p:spPr>
        <p:txBody>
          <a:bodyPr vert="horz" lIns="91440" tIns="45720" rIns="91440" bIns="45720" rtlCol="0" anchor="b">
            <a:normAutofit/>
          </a:bodyPr>
          <a:lstStyle/>
          <a:p>
            <a:r>
              <a:rPr lang="en-US" sz="4600" b="1" i="1" dirty="0">
                <a:ln w="22225">
                  <a:solidFill>
                    <a:schemeClr val="tx1"/>
                  </a:solidFill>
                  <a:miter lim="800000"/>
                </a:ln>
                <a:noFill/>
              </a:rPr>
              <a:t>     </a:t>
            </a:r>
            <a:r>
              <a:rPr lang="en-US" sz="4600" b="1" i="1" dirty="0">
                <a:ln w="22225">
                  <a:solidFill>
                    <a:schemeClr val="tx1"/>
                  </a:solidFill>
                  <a:miter lim="800000"/>
                </a:ln>
                <a:solidFill>
                  <a:srgbClr val="FFFF00"/>
                </a:solidFill>
              </a:rPr>
              <a:t>DRIVER</a:t>
            </a:r>
            <a:r>
              <a:rPr lang="en-US" sz="4600" b="1" i="1" dirty="0">
                <a:ln w="22225">
                  <a:solidFill>
                    <a:schemeClr val="tx1"/>
                  </a:solidFill>
                  <a:miter lim="800000"/>
                </a:ln>
                <a:noFill/>
              </a:rPr>
              <a:t>  </a:t>
            </a:r>
            <a:r>
              <a:rPr lang="en-US" sz="4600" b="1" i="1" dirty="0">
                <a:ln w="22225">
                  <a:solidFill>
                    <a:schemeClr val="tx1"/>
                  </a:solidFill>
                  <a:miter lim="800000"/>
                </a:ln>
                <a:solidFill>
                  <a:srgbClr val="FFFF00"/>
                </a:solidFill>
              </a:rPr>
              <a:t>DROWSINESS  DETECTION  SYSTEM</a:t>
            </a:r>
            <a:endParaRPr lang="en-US" sz="4600" b="1" dirty="0">
              <a:ln w="22225">
                <a:solidFill>
                  <a:prstClr val="white"/>
                </a:solidFill>
                <a:miter lim="800000"/>
              </a:ln>
              <a:solidFill>
                <a:srgbClr val="FFFF00"/>
              </a:solidFill>
              <a:ea typeface="Calibri Light" panose="020F0302020204030204"/>
              <a:cs typeface="Calibri Light" panose="020F03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accent4">
                    <a:lumMod val="20000"/>
                    <a:lumOff val="80000"/>
                  </a:schemeClr>
                </a:solidFill>
                <a:ea typeface="Calibri Light" panose="020F0302020204030204"/>
                <a:cs typeface="Calibri Light" panose="020F0302020204030204"/>
              </a:rPr>
              <a:t>FUTURE SCOPE</a:t>
            </a:r>
            <a:endParaRPr lang="en-US" dirty="0">
              <a:solidFill>
                <a:schemeClr val="accent4">
                  <a:lumMod val="20000"/>
                  <a:lumOff val="80000"/>
                </a:schemeClr>
              </a:solidFill>
            </a:endParaRPr>
          </a:p>
        </p:txBody>
      </p:sp>
      <p:sp>
        <p:nvSpPr>
          <p:cNvPr id="19" name="Arc 18"/>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551213" y="1518846"/>
            <a:ext cx="10792691" cy="4658117"/>
          </a:xfrm>
        </p:spPr>
        <p:txBody>
          <a:bodyPr vert="horz" lIns="91440" tIns="45720" rIns="91440" bIns="45720" rtlCol="0" anchor="t">
            <a:normAutofit/>
          </a:bodyPr>
          <a:lstStyle/>
          <a:p>
            <a:pPr marL="0" indent="0">
              <a:buNone/>
            </a:pPr>
            <a:endParaRPr lang="en-US">
              <a:ea typeface="Calibri" panose="020F0502020204030204"/>
              <a:cs typeface="Calibri" panose="020F0502020204030204"/>
            </a:endParaRPr>
          </a:p>
          <a:p>
            <a:pPr marL="0" indent="0">
              <a:buNone/>
            </a:pPr>
            <a:r>
              <a:rPr lang="en-US" dirty="0">
                <a:ea typeface="Calibri" panose="020F0502020204030204"/>
                <a:cs typeface="Calibri" panose="020F0502020204030204"/>
              </a:rPr>
              <a:t>THE FUTURE SCOPE OF DRIVER DROWSINESS DETECTION SYSTEM HOLDS SIGNIFICANT POTENTIAL DUE TO ONGOING ADVANCEMENTS IN TECHNOLOGY AND INCREASING CONCERNS ABOUT ROAD SAFETY.AS TECHNOLOGY CONTINUES TO EVOLVE,THESE SYSTEMS CAN HAVE SEVERAL IMPROVEMENTS WHICH MAY INCLUDE ADVANCEMENTS LIKE:</a:t>
            </a: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 </a:t>
            </a:r>
            <a:r>
              <a:rPr lang="en-US" dirty="0">
                <a:solidFill>
                  <a:schemeClr val="accent4">
                    <a:lumMod val="75000"/>
                  </a:schemeClr>
                </a:solidFill>
                <a:ea typeface="Calibri" panose="020F0502020204030204"/>
                <a:cs typeface="Calibri" panose="020F0502020204030204"/>
              </a:rPr>
              <a:t>SENSOR INTEGRATION </a:t>
            </a:r>
            <a:r>
              <a:rPr lang="en-US" dirty="0">
                <a:ea typeface="Calibri" panose="020F0502020204030204"/>
                <a:cs typeface="Calibri" panose="020F0502020204030204"/>
              </a:rPr>
              <a:t>:Driver drowsiness can be enhanced  with more advanced      sensors, such as camera that monitor facial expressions ,heartbeat and body movements.</a:t>
            </a:r>
            <a:endParaRPr lang="en-US" dirty="0">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dirty="0">
                <a:solidFill>
                  <a:schemeClr val="accent4">
                    <a:lumMod val="20000"/>
                    <a:lumOff val="80000"/>
                  </a:schemeClr>
                </a:solidFill>
                <a:ea typeface="Calibri Light" panose="020F0302020204030204"/>
                <a:cs typeface="Calibri Light" panose="020F0302020204030204"/>
              </a:rPr>
              <a:t>FUTURE SCOPE</a:t>
            </a:r>
            <a:endParaRPr lang="en-US" dirty="0">
              <a:solidFill>
                <a:schemeClr val="accent4">
                  <a:lumMod val="20000"/>
                  <a:lumOff val="80000"/>
                </a:schemeClr>
              </a:solidFill>
            </a:endParaRPr>
          </a:p>
        </p:txBody>
      </p:sp>
      <p:sp>
        <p:nvSpPr>
          <p:cNvPr id="19" name="Arc 18"/>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n-US" dirty="0">
                <a:solidFill>
                  <a:schemeClr val="accent4">
                    <a:lumMod val="75000"/>
                  </a:schemeClr>
                </a:solidFill>
                <a:ea typeface="Calibri" panose="020F0502020204030204"/>
                <a:cs typeface="Calibri" panose="020F0502020204030204"/>
              </a:rPr>
              <a:t>REAL-TIME FEEDBACK AND INTERVENTION : </a:t>
            </a:r>
            <a:r>
              <a:rPr lang="en-US" dirty="0">
                <a:ea typeface="Calibri" panose="020F0502020204030204"/>
                <a:cs typeface="Calibri" panose="020F0502020204030204"/>
              </a:rPr>
              <a:t>This include a more advanced technology that could automatically adjust the vehicle's settings, such as playing the music, vibrating the steering wheel to wake up the driver etc.</a:t>
            </a: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r>
              <a:rPr lang="en-US" dirty="0">
                <a:solidFill>
                  <a:schemeClr val="accent4">
                    <a:lumMod val="75000"/>
                  </a:schemeClr>
                </a:solidFill>
                <a:ea typeface="Calibri" panose="020F0502020204030204"/>
                <a:cs typeface="Calibri" panose="020F0502020204030204"/>
              </a:rPr>
              <a:t>SMART WEARABLES AND CONNECTIVITY :  </a:t>
            </a:r>
            <a:r>
              <a:rPr lang="en-US" dirty="0">
                <a:ea typeface="Calibri" panose="020F0502020204030204"/>
                <a:cs typeface="Calibri" panose="020F0502020204030204"/>
              </a:rPr>
              <a:t>Wearable devices such as smartwatches or headsets could become more integrated with these systems. They might provide additional data inputs like body temperature and stress levels to improve the accuracy.</a:t>
            </a:r>
            <a:endParaRPr lang="en-US" dirty="0">
              <a:ea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10" name="Freeform: Shape 9"/>
          <p:cNvSpPr>
            <a:spLocks noGrp="1" noRot="1" noChangeAspect="1" noMove="1" noResize="1" noEditPoints="1" noAdjustHandles="1" noChangeArrowheads="1" noChangeShapeType="1" noTextEdit="1"/>
          </p:cNvSpPr>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2" name="sketch line"/>
          <p:cNvSpPr>
            <a:spLocks noGrp="1" noRot="1" noChangeAspect="1" noMove="1" noResize="1" noEditPoints="1" noAdjustHandles="1" noChangeArrowheads="1" noChangeShapeType="1" noTextEdit="1"/>
          </p:cNvSpPr>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2"/>
          <p:cNvSpPr>
            <a:spLocks noGrp="1" noRot="1" noChangeAspect="1" noMove="1" noResize="1" noEditPoints="1" noAdjustHandles="1" noChangeArrowheads="1" noChangeShapeType="1" noTextEdit="1"/>
          </p:cNvSpPr>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dirty="0">
                <a:solidFill>
                  <a:schemeClr val="accent5">
                    <a:lumMod val="20000"/>
                    <a:lumOff val="80000"/>
                  </a:schemeClr>
                </a:solidFill>
                <a:ea typeface="Calibri Light" panose="020F0302020204030204"/>
                <a:cs typeface="Calibri Light" panose="020F0302020204030204"/>
              </a:rPr>
              <a:t>Problem Statement</a:t>
            </a:r>
            <a:endParaRPr lang="en-US" sz="5400" dirty="0">
              <a:solidFill>
                <a:schemeClr val="accent5">
                  <a:lumMod val="20000"/>
                  <a:lumOff val="80000"/>
                </a:schemeClr>
              </a:solidFill>
            </a:endParaRPr>
          </a:p>
        </p:txBody>
      </p:sp>
      <p:sp>
        <p:nvSpPr>
          <p:cNvPr id="68"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THE GOAL OF THIS PROJECT IS TO DEVELOP A REAL-TIME DRIVER DROWSINESS DETECTION SYSTEM USING PYTHON THAT CAN ACCURATELY IDENTIFY SIGNS OF DRIVER FATIGUE AND ALERTNESS.</a:t>
            </a: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THE SYSTEM WILL UTILIZE COMPUTER VISION TECHNIQUES AND MACHINE LEARNING ALGORITHMS TO MONITOR THE DRIVER'S FACIAL FEATURES AND BEHAVIOR,DETERMINING THEIR LEVEL OF ALERTNESS.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dirty="0">
                <a:solidFill>
                  <a:srgbClr val="FFFF00"/>
                </a:solidFill>
                <a:ea typeface="Calibri Light" panose="020F0302020204030204"/>
                <a:cs typeface="Calibri Light" panose="020F0302020204030204"/>
              </a:rPr>
              <a:t>BRIEF DESCRIPTION</a:t>
            </a:r>
            <a:endParaRPr lang="en-US" sz="4000" dirty="0">
              <a:solidFill>
                <a:srgbClr val="FFFF00"/>
              </a:solidFill>
            </a:endParaRPr>
          </a:p>
        </p:txBody>
      </p:sp>
      <p:sp>
        <p:nvSpPr>
          <p:cNvPr id="3" name="Content Placeholder 2"/>
          <p:cNvSpPr>
            <a:spLocks noGrp="1"/>
          </p:cNvSpPr>
          <p:nvPr>
            <p:ph idx="1"/>
          </p:nvPr>
        </p:nvSpPr>
        <p:spPr>
          <a:xfrm>
            <a:off x="4038099" y="100840"/>
            <a:ext cx="8140307" cy="6551887"/>
          </a:xfrm>
        </p:spPr>
        <p:txBody>
          <a:bodyPr anchor="ctr">
            <a:normAutofit lnSpcReduction="10000"/>
          </a:bodyPr>
          <a:lstStyle/>
          <a:p>
            <a:pPr marL="0" indent="0">
              <a:buNone/>
            </a:pPr>
            <a:endParaRPr lang="en-US" dirty="0">
              <a:ea typeface="Calibri" panose="020F0502020204030204"/>
              <a:cs typeface="Calibri" panose="020F0502020204030204"/>
            </a:endParaRPr>
          </a:p>
          <a:p>
            <a:r>
              <a:rPr lang="en-US" dirty="0">
                <a:ea typeface="Calibri" panose="020F0502020204030204"/>
                <a:cs typeface="Calibri" panose="020F0502020204030204"/>
              </a:rPr>
              <a:t>ONE OF THE MOST COMMON CAUSES OF ACCIDENTS IS DRIVER DROWSINESS AND FATIGUE.EACH YEAR THE NUMBER OF PEOPLE KILLED IN SUCH ACCIDENTS RISES AROUND THE WORLD.</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r>
              <a:rPr lang="en-US" dirty="0">
                <a:ea typeface="Calibri" panose="020F0502020204030204"/>
                <a:cs typeface="Calibri" panose="020F0502020204030204"/>
              </a:rPr>
              <a:t>WITH THIS PROJECT WE WILL BE MAKING A DROWSINESS SYESTEM TO MONITOR AND ASSESS DRIVER'S LEVEL OF ALERTNESS.</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r>
              <a:rPr lang="en-US" dirty="0">
                <a:ea typeface="Calibri" panose="020F0502020204030204"/>
                <a:cs typeface="Calibri" panose="020F0502020204030204"/>
              </a:rPr>
              <a:t>THUS THE PRIMARY OBJECTIVE OF THIS TECHNOLOGY IS TO ENHANCE ROAD SAFETY BY IDENTIFYING INSTANCES WHEN A DRIVER'S ATTENTION IS WANING OR THEY ARE BECOMING DANGEROUSLY DROWSY.HENCE REDUCING THE RISK OF ACCIDENTS CAUSED BY DRIVER FATIGUE.</a:t>
            </a:r>
            <a:endParaRPr lang="en-US">
              <a:cs typeface="Calibri" panose="020F0502020204030204"/>
            </a:endParaRPr>
          </a:p>
          <a:p>
            <a:pPr marL="0" indent="0">
              <a:buNone/>
            </a:pPr>
            <a:endParaRPr lang="en-US" dirty="0">
              <a:ea typeface="Calibri" panose="020F0502020204030204"/>
              <a:cs typeface="Calibri" panose="020F0502020204030204"/>
            </a:endParaRPr>
          </a:p>
          <a:p>
            <a:pPr marL="0" indent="0">
              <a:buNone/>
            </a:pPr>
            <a:endParaRPr lang="en-US" sz="2000">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p:cNvSpPr>
            <a:spLocks noGrp="1" noRot="1" noChangeAspect="1" noMove="1" noResize="1" noEditPoints="1" noAdjustHandles="1" noChangeArrowheads="1" noChangeShapeType="1" noTextEdit="1"/>
          </p:cNvSpPr>
          <p:nvPr/>
        </p:nvSpPr>
        <p:spPr>
          <a:xfrm>
            <a:off x="1905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rot="5400000" flipH="1">
            <a:off x="-1400568"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dirty="0">
                <a:solidFill>
                  <a:srgbClr val="FFFF00"/>
                </a:solidFill>
                <a:ea typeface="Calibri Light" panose="020F0302020204030204"/>
                <a:cs typeface="Calibri Light" panose="020F0302020204030204"/>
              </a:rPr>
              <a:t>BRIEF DESCRIPTION</a:t>
            </a:r>
            <a:endParaRPr lang="en-US" sz="4000" dirty="0">
              <a:solidFill>
                <a:srgbClr val="FFFF00"/>
              </a:solidFill>
            </a:endParaRPr>
          </a:p>
        </p:txBody>
      </p:sp>
      <p:sp>
        <p:nvSpPr>
          <p:cNvPr id="3" name="Content Placeholder 2"/>
          <p:cNvSpPr>
            <a:spLocks noGrp="1"/>
          </p:cNvSpPr>
          <p:nvPr>
            <p:ph idx="1"/>
          </p:nvPr>
        </p:nvSpPr>
        <p:spPr>
          <a:xfrm>
            <a:off x="4810259" y="649480"/>
            <a:ext cx="6555347" cy="5546047"/>
          </a:xfrm>
        </p:spPr>
        <p:txBody>
          <a:bodyPr vert="horz" lIns="91440" tIns="45720" rIns="91440" bIns="45720" rtlCol="0" anchor="ctr">
            <a:noAutofit/>
          </a:bodyPr>
          <a:lstStyle/>
          <a:p>
            <a:pPr marL="0" indent="0">
              <a:buNone/>
            </a:pP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THE APPROACH  WE WILL BE USING FOR THIS  PROJECT IS AS FOLLOWS:</a:t>
            </a: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1.TAKE IMAGE AS INPUT FROM A CAMERA</a:t>
            </a: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2.DETECT THE FACE IN IMAGE AND CREATE A REGION OF INTEREST</a:t>
            </a: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3.DETECT THE EYES  AND FEED TO THE CLASSIFIER</a:t>
            </a: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4.CLASSIFIER WILL CATEGORIZE IF EYES ARE OPEN OR CLOSED</a:t>
            </a:r>
            <a:endParaRPr lang="en-US" dirty="0">
              <a:ea typeface="Calibri" panose="020F0502020204030204"/>
              <a:cs typeface="Calibri" panose="020F0502020204030204"/>
            </a:endParaRPr>
          </a:p>
          <a:p>
            <a:pPr marL="0" indent="0">
              <a:buNone/>
            </a:pPr>
            <a:r>
              <a:rPr lang="en-US" dirty="0">
                <a:ea typeface="Calibri" panose="020F0502020204030204"/>
                <a:cs typeface="Calibri" panose="020F0502020204030204"/>
              </a:rPr>
              <a:t>5.CALCULATE SCORE TO CHECK IF THE PERSON IS DROWSY</a:t>
            </a:r>
            <a:endParaRPr lang="en-US" dirty="0">
              <a:ea typeface="Calibri" panose="020F0502020204030204"/>
              <a:cs typeface="Calibri" panose="020F0502020204030204"/>
            </a:endParaRPr>
          </a:p>
          <a:p>
            <a:endParaRPr lang="en-US" sz="2000">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20000"/>
                    <a:lumOff val="80000"/>
                  </a:schemeClr>
                </a:solidFill>
                <a:ea typeface="Calibri Light" panose="020F0302020204030204"/>
                <a:cs typeface="Calibri Light" panose="020F0302020204030204"/>
              </a:rPr>
              <a:t>TECHNOLOGIES  USED</a:t>
            </a:r>
            <a:endParaRPr lang="en-US" dirty="0">
              <a:solidFill>
                <a:schemeClr val="accent4">
                  <a:lumMod val="20000"/>
                  <a:lumOff val="80000"/>
                </a:schemeClr>
              </a:solidFill>
            </a:endParaRPr>
          </a:p>
        </p:txBody>
      </p:sp>
      <p:sp>
        <p:nvSpPr>
          <p:cNvPr id="3" name="Content Placeholder 2"/>
          <p:cNvSpPr>
            <a:spLocks noGrp="1"/>
          </p:cNvSpPr>
          <p:nvPr>
            <p:ph idx="1"/>
          </p:nvPr>
        </p:nvSpPr>
        <p:spPr>
          <a:xfrm>
            <a:off x="553720" y="1683385"/>
            <a:ext cx="10993120" cy="4666298"/>
          </a:xfrm>
        </p:spPr>
        <p:txBody>
          <a:bodyPr vert="horz" lIns="91440" tIns="45720" rIns="91440" bIns="45720" rtlCol="0" anchor="t">
            <a:normAutofit fontScale="90000" lnSpcReduction="20000"/>
          </a:bodyPr>
          <a:lstStyle/>
          <a:p>
            <a:pPr marL="0" indent="0">
              <a:buNone/>
            </a:pPr>
            <a:endParaRPr lang="en-US" dirty="0">
              <a:ea typeface="Calibri" panose="020F0502020204030204"/>
              <a:cs typeface="Calibri" panose="020F0502020204030204"/>
            </a:endParaRPr>
          </a:p>
          <a:p>
            <a:r>
              <a:rPr lang="en-US" sz="3200" dirty="0">
                <a:solidFill>
                  <a:schemeClr val="accent4"/>
                </a:solidFill>
                <a:ea typeface="Calibri" panose="020F0502020204030204"/>
                <a:cs typeface="Calibri" panose="020F0502020204030204"/>
              </a:rPr>
              <a:t>COMPUTER VISION FOR FACIAL FEATURE RECOGNITION.</a:t>
            </a:r>
            <a:endParaRPr lang="en-US" sz="3200">
              <a:solidFill>
                <a:schemeClr val="accent4"/>
              </a:solidFill>
            </a:endParaRPr>
          </a:p>
          <a:p>
            <a:endParaRPr lang="en-US" sz="3200" dirty="0">
              <a:solidFill>
                <a:schemeClr val="accent4"/>
              </a:solidFill>
              <a:ea typeface="Calibri" panose="020F0502020204030204"/>
              <a:cs typeface="Calibri" panose="020F0502020204030204"/>
            </a:endParaRPr>
          </a:p>
          <a:p>
            <a:r>
              <a:rPr lang="en-US" sz="3200" dirty="0">
                <a:solidFill>
                  <a:schemeClr val="accent4"/>
                </a:solidFill>
                <a:ea typeface="Calibri" panose="020F0502020204030204"/>
                <a:cs typeface="Calibri" panose="020F0502020204030204"/>
              </a:rPr>
              <a:t>MACHINE LEARNING ALGORITHM FOR PATTERN RECOGNITION.</a:t>
            </a:r>
            <a:endParaRPr lang="en-US" sz="3200" dirty="0">
              <a:solidFill>
                <a:schemeClr val="accent4"/>
              </a:solidFill>
              <a:ea typeface="Calibri" panose="020F0502020204030204"/>
              <a:cs typeface="Calibri" panose="020F0502020204030204"/>
            </a:endParaRPr>
          </a:p>
          <a:p>
            <a:endParaRPr lang="en-US" sz="3200" dirty="0">
              <a:solidFill>
                <a:schemeClr val="accent4"/>
              </a:solidFill>
              <a:ea typeface="Calibri" panose="020F0502020204030204"/>
              <a:cs typeface="Calibri" panose="020F0502020204030204"/>
            </a:endParaRPr>
          </a:p>
          <a:p>
            <a:r>
              <a:rPr lang="en-US" sz="3200" dirty="0">
                <a:solidFill>
                  <a:schemeClr val="accent4"/>
                </a:solidFill>
                <a:ea typeface="Calibri" panose="020F0502020204030204"/>
                <a:cs typeface="Calibri" panose="020F0502020204030204"/>
              </a:rPr>
              <a:t>PYTHON WITH LIBRARIES:</a:t>
            </a:r>
            <a:endParaRPr lang="en-US" sz="3200" dirty="0">
              <a:ea typeface="Calibri" panose="020F0502020204030204"/>
              <a:cs typeface="Calibri" panose="020F0502020204030204"/>
            </a:endParaRPr>
          </a:p>
          <a:p>
            <a:endParaRPr lang="en-US" sz="3200" dirty="0">
              <a:ea typeface="Calibri" panose="020F0502020204030204"/>
              <a:cs typeface="Calibri" panose="020F0502020204030204"/>
            </a:endParaRPr>
          </a:p>
          <a:p>
            <a:pPr lvl="1"/>
            <a:r>
              <a:rPr lang="en-US" sz="2800">
                <a:ea typeface="Calibri" panose="020F0502020204030204"/>
                <a:cs typeface="Calibri" panose="020F0502020204030204"/>
              </a:rPr>
              <a:t>OpenCV –For face and eye detection.</a:t>
            </a:r>
            <a:endParaRPr lang="en-US" sz="2800">
              <a:ea typeface="Calibri" panose="020F0502020204030204"/>
              <a:cs typeface="Calibri" panose="020F0502020204030204"/>
            </a:endParaRPr>
          </a:p>
          <a:p>
            <a:pPr lvl="1"/>
            <a:r>
              <a:rPr lang="en-US" sz="2800" dirty="0">
                <a:ea typeface="Calibri" panose="020F0502020204030204"/>
                <a:cs typeface="Calibri" panose="020F0502020204030204"/>
              </a:rPr>
              <a:t>TensorFlow-</a:t>
            </a:r>
            <a:r>
              <a:rPr lang="en-US" sz="2800" err="1">
                <a:ea typeface="Calibri" panose="020F0502020204030204"/>
                <a:cs typeface="Calibri" panose="020F0502020204030204"/>
              </a:rPr>
              <a:t>Keras</a:t>
            </a:r>
            <a:r>
              <a:rPr lang="en-US" sz="2800" dirty="0">
                <a:ea typeface="Calibri" panose="020F0502020204030204"/>
                <a:cs typeface="Calibri" panose="020F0502020204030204"/>
              </a:rPr>
              <a:t> uses </a:t>
            </a:r>
            <a:r>
              <a:rPr lang="en-US" sz="2800" err="1">
                <a:ea typeface="Calibri" panose="020F0502020204030204"/>
                <a:cs typeface="Calibri" panose="020F0502020204030204"/>
              </a:rPr>
              <a:t>tensorflow</a:t>
            </a:r>
            <a:r>
              <a:rPr lang="en-US" sz="2800">
                <a:ea typeface="Calibri" panose="020F0502020204030204"/>
                <a:cs typeface="Calibri" panose="020F0502020204030204"/>
              </a:rPr>
              <a:t> as backend.</a:t>
            </a:r>
            <a:endParaRPr lang="en-US" sz="2800">
              <a:ea typeface="Calibri" panose="020F0502020204030204"/>
              <a:cs typeface="Calibri" panose="020F0502020204030204"/>
            </a:endParaRPr>
          </a:p>
          <a:p>
            <a:pPr lvl="1"/>
            <a:r>
              <a:rPr lang="en-US" sz="2800" err="1">
                <a:ea typeface="Calibri" panose="020F0502020204030204"/>
                <a:cs typeface="Calibri" panose="020F0502020204030204"/>
              </a:rPr>
              <a:t>Keras</a:t>
            </a:r>
            <a:r>
              <a:rPr lang="en-US" sz="2800" dirty="0">
                <a:ea typeface="Calibri" panose="020F0502020204030204"/>
                <a:cs typeface="Calibri" panose="020F0502020204030204"/>
              </a:rPr>
              <a:t> –To build our classification model.</a:t>
            </a:r>
            <a:endParaRPr lang="en-US" sz="2800">
              <a:cs typeface="Calibri" panose="020F0502020204030204"/>
            </a:endParaRPr>
          </a:p>
          <a:p>
            <a:pPr marL="0" indent="0">
              <a:buNone/>
            </a:pPr>
            <a:r>
              <a:rPr lang="en-US" sz="2800" dirty="0">
                <a:ea typeface="Calibri" panose="020F0502020204030204"/>
                <a:cs typeface="Calibri" panose="020F0502020204030204"/>
              </a:rPr>
              <a:t>      </a:t>
            </a:r>
            <a:endParaRPr lang="en-US" sz="2800" dirty="0">
              <a:ea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20000"/>
                    <a:lumOff val="80000"/>
                  </a:schemeClr>
                </a:solidFill>
                <a:ea typeface="Calibri Light" panose="020F0302020204030204"/>
                <a:cs typeface="Calibri Light" panose="020F0302020204030204"/>
              </a:rPr>
              <a:t>TECHNOLOGIES  USED</a:t>
            </a:r>
            <a:endParaRPr lang="en-US" dirty="0">
              <a:solidFill>
                <a:schemeClr val="accent4">
                  <a:lumMod val="20000"/>
                  <a:lumOff val="80000"/>
                </a:schemeClr>
              </a:solidFill>
            </a:endParaRPr>
          </a:p>
        </p:txBody>
      </p:sp>
      <p:sp>
        <p:nvSpPr>
          <p:cNvPr id="3" name="Content Placeholder 2"/>
          <p:cNvSpPr>
            <a:spLocks noGrp="1"/>
          </p:cNvSpPr>
          <p:nvPr>
            <p:ph idx="1"/>
          </p:nvPr>
        </p:nvSpPr>
        <p:spPr>
          <a:xfrm>
            <a:off x="553720" y="1390650"/>
            <a:ext cx="11425555" cy="5321300"/>
          </a:xfrm>
        </p:spPr>
        <p:txBody>
          <a:bodyPr vert="horz" lIns="91440" tIns="45720" rIns="91440" bIns="45720" rtlCol="0" anchor="t">
            <a:normAutofit lnSpcReduction="10000"/>
          </a:bodyPr>
          <a:lstStyle/>
          <a:p>
            <a:pPr marL="0" indent="0">
              <a:buNone/>
            </a:pPr>
            <a:endParaRPr lang="en-US" dirty="0">
              <a:ea typeface="Calibri" panose="020F0502020204030204"/>
              <a:cs typeface="Calibri" panose="020F0502020204030204"/>
            </a:endParaRPr>
          </a:p>
          <a:p>
            <a:r>
              <a:rPr lang="en-US" sz="3200" dirty="0">
                <a:solidFill>
                  <a:schemeClr val="accent4"/>
                </a:solidFill>
                <a:ea typeface="Calibri" panose="020F0502020204030204"/>
                <a:cs typeface="Calibri" panose="020F0502020204030204"/>
              </a:rPr>
              <a:t>DATASET [Taken from MRL]: </a:t>
            </a:r>
            <a:r>
              <a:rPr lang="en-US" dirty="0">
                <a:ea typeface="Calibri" panose="020F0502020204030204"/>
                <a:cs typeface="Calibri" panose="020F0502020204030204"/>
              </a:rPr>
              <a:t> There are about 84,898 images with properties like subject ID,image ID,gender,glasses,eye state,reflections,lighting conditions and sensor ID.</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pic>
        <p:nvPicPr>
          <p:cNvPr id="4" name="Picture 3"/>
          <p:cNvPicPr>
            <a:picLocks noChangeAspect="1"/>
          </p:cNvPicPr>
          <p:nvPr/>
        </p:nvPicPr>
        <p:blipFill>
          <a:blip r:embed="rId1"/>
          <a:stretch>
            <a:fillRect/>
          </a:stretch>
        </p:blipFill>
        <p:spPr>
          <a:xfrm>
            <a:off x="847725" y="3280410"/>
            <a:ext cx="10515600" cy="3189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lumMod val="20000"/>
                    <a:lumOff val="80000"/>
                  </a:schemeClr>
                </a:solidFill>
                <a:ea typeface="Calibri Light" panose="020F0302020204030204"/>
                <a:cs typeface="Calibri Light" panose="020F0302020204030204"/>
              </a:rPr>
              <a:t>TECHNOLOGIES  USED</a:t>
            </a:r>
            <a:endParaRPr lang="en-US" dirty="0">
              <a:solidFill>
                <a:schemeClr val="accent4">
                  <a:lumMod val="20000"/>
                  <a:lumOff val="80000"/>
                </a:schemeClr>
              </a:solidFill>
            </a:endParaRPr>
          </a:p>
        </p:txBody>
      </p:sp>
      <p:sp>
        <p:nvSpPr>
          <p:cNvPr id="3" name="Content Placeholder 2"/>
          <p:cNvSpPr>
            <a:spLocks noGrp="1"/>
          </p:cNvSpPr>
          <p:nvPr>
            <p:ph idx="1"/>
          </p:nvPr>
        </p:nvSpPr>
        <p:spPr>
          <a:xfrm>
            <a:off x="553720" y="1390650"/>
            <a:ext cx="11425555" cy="5321300"/>
          </a:xfrm>
        </p:spPr>
        <p:txBody>
          <a:bodyPr vert="horz" lIns="91440" tIns="45720" rIns="91440" bIns="45720" rtlCol="0" anchor="t">
            <a:normAutofit/>
          </a:bodyPr>
          <a:lstStyle/>
          <a:p>
            <a:r>
              <a:rPr lang="en-US" sz="3200" dirty="0">
                <a:solidFill>
                  <a:schemeClr val="accent4"/>
                </a:solidFill>
                <a:ea typeface="Calibri" panose="020F0502020204030204"/>
                <a:cs typeface="Calibri" panose="020F0502020204030204"/>
              </a:rPr>
              <a:t>MODEL ARCHITECTURE:</a:t>
            </a:r>
            <a:r>
              <a:rPr lang="en-US" dirty="0">
                <a:ea typeface="Calibri" panose="020F0502020204030204"/>
                <a:cs typeface="Calibri" panose="020F0502020204030204"/>
              </a:rPr>
              <a:t> CNN [Convolution Nueral Networks] is commonly used in driver drowsiness detection systems due to thier ability to effectively analyze and process visual data such as images and video frames.</a:t>
            </a:r>
            <a:endParaRPr lang="en-US" dirty="0">
              <a:ea typeface="Calibri" panose="020F0502020204030204"/>
              <a:cs typeface="Calibri" panose="020F0502020204030204"/>
            </a:endParaRPr>
          </a:p>
          <a:p>
            <a:pPr marL="0" indent="457200" algn="l">
              <a:buNone/>
            </a:pPr>
            <a:r>
              <a:rPr lang="en-US" dirty="0">
                <a:ea typeface="Calibri" panose="020F0502020204030204"/>
                <a:cs typeface="Calibri" panose="020F0502020204030204"/>
              </a:rPr>
              <a:t>-Inception model of CNN is used for feature extraction,efficiency and        	robustness.</a:t>
            </a:r>
            <a:endParaRPr lang="en-US" dirty="0">
              <a:ea typeface="Calibri" panose="020F0502020204030204"/>
              <a:cs typeface="Calibri" panose="020F0502020204030204"/>
            </a:endParaRPr>
          </a:p>
          <a:p>
            <a:pPr marL="0" indent="457200" algn="l">
              <a:buNone/>
            </a:pPr>
            <a:endParaRPr lang="en-US" dirty="0">
              <a:ea typeface="Calibri" panose="020F0502020204030204"/>
              <a:cs typeface="Calibri" panose="020F0502020204030204"/>
            </a:endParaRPr>
          </a:p>
          <a:p>
            <a:pPr marL="457200" indent="-457200" algn="l"/>
            <a:r>
              <a:rPr lang="en-US" sz="3200" dirty="0">
                <a:solidFill>
                  <a:schemeClr val="accent4"/>
                </a:solidFill>
                <a:ea typeface="Calibri" panose="020F0502020204030204"/>
                <a:cs typeface="Calibri" panose="020F0502020204030204"/>
              </a:rPr>
              <a:t>HAAR CASCADE ALGORITHM: </a:t>
            </a:r>
            <a:r>
              <a:rPr lang="en-US" dirty="0">
                <a:ea typeface="Calibri" panose="020F0502020204030204"/>
                <a:cs typeface="Calibri" panose="020F0502020204030204"/>
              </a:rPr>
              <a:t>This algorithm uses a set of simple rectangular features to detect objects based on thier characteristic features such as edges,corners or texture variations.</a:t>
            </a:r>
            <a:endParaRPr lang="en-US" dirty="0">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0538" y="763608"/>
            <a:ext cx="5928337" cy="845757"/>
          </a:xfrm>
        </p:spPr>
        <p:txBody>
          <a:bodyPr anchor="ctr">
            <a:noAutofit/>
          </a:bodyPr>
          <a:lstStyle/>
          <a:p>
            <a:r>
              <a:rPr lang="en-US" sz="6000" dirty="0">
                <a:solidFill>
                  <a:schemeClr val="bg2">
                    <a:lumMod val="40000"/>
                    <a:lumOff val="60000"/>
                  </a:schemeClr>
                </a:solidFill>
                <a:ea typeface="Calibri Light" panose="020F0302020204030204"/>
                <a:cs typeface="Calibri Light" panose="020F0302020204030204"/>
              </a:rPr>
              <a:t>ADVANTAGES</a:t>
            </a:r>
            <a:endParaRPr lang="en-US" sz="6000" dirty="0">
              <a:solidFill>
                <a:schemeClr val="bg2">
                  <a:lumMod val="40000"/>
                  <a:lumOff val="60000"/>
                </a:schemeClr>
              </a:solidFill>
              <a:ea typeface="Calibri Light" panose="020F0302020204030204"/>
              <a:cs typeface="Calibri Light" panose="020F0302020204030204"/>
            </a:endParaRPr>
          </a:p>
        </p:txBody>
      </p:sp>
      <p:sp>
        <p:nvSpPr>
          <p:cNvPr id="3" name="Content Placeholder 2"/>
          <p:cNvSpPr>
            <a:spLocks noGrp="1"/>
          </p:cNvSpPr>
          <p:nvPr>
            <p:ph idx="1"/>
          </p:nvPr>
        </p:nvSpPr>
        <p:spPr>
          <a:xfrm>
            <a:off x="740955" y="1710018"/>
            <a:ext cx="10422143" cy="4634097"/>
          </a:xfrm>
        </p:spPr>
        <p:txBody>
          <a:bodyPr vert="horz" lIns="91440" tIns="45720" rIns="91440" bIns="45720" rtlCol="0" anchor="t">
            <a:noAutofit/>
          </a:bodyPr>
          <a:lstStyle/>
          <a:p>
            <a:pPr marL="0" indent="0">
              <a:buNone/>
            </a:pPr>
            <a:r>
              <a:rPr lang="en-US" dirty="0">
                <a:ea typeface="Calibri" panose="020F0502020204030204"/>
                <a:cs typeface="Calibri" panose="020F0502020204030204"/>
              </a:rPr>
              <a:t>THE USE OF DRIVER DROWSINESS DETECTION SYSTEM OFFERS SEVERAL SIGNIFICANT ADVANTAGES:</a:t>
            </a: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0" indent="0">
              <a:buNone/>
            </a:pPr>
            <a:r>
              <a:rPr lang="en-US" dirty="0">
                <a:solidFill>
                  <a:schemeClr val="accent2"/>
                </a:solidFill>
                <a:ea typeface="Calibri" panose="020F0502020204030204"/>
                <a:cs typeface="Calibri" panose="020F0502020204030204"/>
              </a:rPr>
              <a:t>-ACCIDENT PREVENTION:</a:t>
            </a:r>
            <a:r>
              <a:rPr lang="en-US" dirty="0">
                <a:ea typeface="Calibri" panose="020F0502020204030204"/>
                <a:cs typeface="Calibri" panose="020F0502020204030204"/>
              </a:rPr>
              <a:t> One of the primary advantages of driver drowsiness detection system is its ability to prevent accidents caused by drowsy driver.</a:t>
            </a:r>
            <a:endParaRPr lang="en-US" dirty="0">
              <a:ea typeface="Calibri" panose="020F0502020204030204"/>
              <a:cs typeface="Calibri" panose="020F0502020204030204"/>
            </a:endParaRPr>
          </a:p>
          <a:p>
            <a:pPr marL="0" indent="0">
              <a:buNone/>
            </a:pPr>
            <a:endParaRPr lang="en-US" dirty="0">
              <a:solidFill>
                <a:srgbClr val="FFFFFF"/>
              </a:solidFill>
              <a:ea typeface="Calibri" panose="020F0502020204030204"/>
              <a:cs typeface="Calibri" panose="020F0502020204030204"/>
            </a:endParaRPr>
          </a:p>
          <a:p>
            <a:pPr marL="0" indent="0">
              <a:buNone/>
            </a:pPr>
            <a:r>
              <a:rPr lang="en-US" dirty="0">
                <a:solidFill>
                  <a:schemeClr val="accent2"/>
                </a:solidFill>
                <a:ea typeface="Calibri" panose="020F0502020204030204"/>
                <a:cs typeface="Calibri" panose="020F0502020204030204"/>
              </a:rPr>
              <a:t>-QUICK DETECTION OF DROWSINESS  and ENHANCED DRIVER AWARENESS: </a:t>
            </a:r>
            <a:r>
              <a:rPr lang="en-US" dirty="0">
                <a:solidFill>
                  <a:srgbClr val="FFFFFF"/>
                </a:solidFill>
                <a:ea typeface="Calibri" panose="020F0502020204030204"/>
                <a:cs typeface="Calibri" panose="020F0502020204030204"/>
              </a:rPr>
              <a:t>The warnings and alerts generated by these systems serve as reminders for drivers to stay alert and engaged while driving.</a:t>
            </a:r>
            <a:endParaRPr lang="en-US" dirty="0">
              <a:solidFill>
                <a:srgbClr val="FFFFFF"/>
              </a:solidFill>
              <a:ea typeface="Calibri" panose="020F0502020204030204"/>
              <a:cs typeface="Calibri" panose="020F0502020204030204"/>
            </a:endParaRPr>
          </a:p>
          <a:p>
            <a:pPr marL="0" indent="0">
              <a:buNone/>
            </a:pPr>
            <a:endParaRPr lang="en-US" dirty="0">
              <a:solidFill>
                <a:schemeClr val="accent2"/>
              </a:solidFill>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endParaRPr lang="en-US" sz="2400" dirty="0">
              <a:ea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a:spLocks noGrp="1" noRot="1" noChangeAspect="1" noMove="1" noResize="1" noEditPoints="1" noAdjustHandles="1" noChangeArrowheads="1" noChangeShapeType="1" noTextEdit="1"/>
          </p:cNvSpPr>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a:spLocks noGrp="1" noRot="1" noChangeAspect="1" noMove="1" noResize="1" noEditPoints="1" noAdjustHandles="1" noChangeArrowheads="1" noChangeShapeType="1" noTextEdit="1"/>
          </p:cNvSpPr>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0227" y="763608"/>
            <a:ext cx="5928337" cy="845757"/>
          </a:xfrm>
        </p:spPr>
        <p:txBody>
          <a:bodyPr anchor="ctr">
            <a:noAutofit/>
          </a:bodyPr>
          <a:lstStyle/>
          <a:p>
            <a:r>
              <a:rPr lang="en-US" sz="6000" dirty="0">
                <a:solidFill>
                  <a:schemeClr val="accent1">
                    <a:lumMod val="40000"/>
                    <a:lumOff val="60000"/>
                  </a:schemeClr>
                </a:solidFill>
                <a:ea typeface="Calibri Light" panose="020F0302020204030204"/>
                <a:cs typeface="Calibri Light" panose="020F0302020204030204"/>
              </a:rPr>
              <a:t>ADVANTAGES</a:t>
            </a:r>
            <a:endParaRPr lang="en-US" sz="6000" dirty="0">
              <a:solidFill>
                <a:schemeClr val="accent1">
                  <a:lumMod val="40000"/>
                  <a:lumOff val="60000"/>
                </a:schemeClr>
              </a:solidFill>
              <a:ea typeface="Calibri Light" panose="020F0302020204030204"/>
              <a:cs typeface="Calibri Light" panose="020F0302020204030204"/>
            </a:endParaRPr>
          </a:p>
        </p:txBody>
      </p:sp>
      <p:sp>
        <p:nvSpPr>
          <p:cNvPr id="3" name="Content Placeholder 2"/>
          <p:cNvSpPr>
            <a:spLocks noGrp="1"/>
          </p:cNvSpPr>
          <p:nvPr>
            <p:ph idx="1"/>
          </p:nvPr>
        </p:nvSpPr>
        <p:spPr>
          <a:xfrm>
            <a:off x="1285240" y="2046484"/>
            <a:ext cx="9877858" cy="3980957"/>
          </a:xfrm>
        </p:spPr>
        <p:txBody>
          <a:bodyPr vert="horz" lIns="91440" tIns="45720" rIns="91440" bIns="45720" rtlCol="0" anchor="t">
            <a:noAutofit/>
          </a:bodyPr>
          <a:lstStyle/>
          <a:p>
            <a:pPr marL="0" indent="0">
              <a:buNone/>
            </a:pPr>
            <a:r>
              <a:rPr lang="en-US" dirty="0">
                <a:solidFill>
                  <a:schemeClr val="accent2"/>
                </a:solidFill>
                <a:ea typeface="Calibri" panose="020F0502020204030204"/>
                <a:cs typeface="Calibri" panose="020F0502020204030204"/>
              </a:rPr>
              <a:t>-REAL TIME MONITORING:</a:t>
            </a:r>
            <a:r>
              <a:rPr lang="en-US" dirty="0">
                <a:solidFill>
                  <a:srgbClr val="FFFFFF"/>
                </a:solidFill>
                <a:ea typeface="Calibri" panose="020F0502020204030204"/>
                <a:cs typeface="Calibri" panose="020F0502020204030204"/>
              </a:rPr>
              <a:t> These systems continuously monitor the driver's behavior and physiological indicators in real time.</a:t>
            </a:r>
            <a:endParaRPr lang="en-US" dirty="0">
              <a:solidFill>
                <a:srgbClr val="FFFFFF"/>
              </a:solidFill>
              <a:ea typeface="Calibri" panose="020F0502020204030204"/>
              <a:cs typeface="Calibri" panose="020F0502020204030204"/>
            </a:endParaRPr>
          </a:p>
          <a:p>
            <a:pPr marL="0" indent="0">
              <a:buNone/>
            </a:pPr>
            <a:r>
              <a:rPr lang="en-US" dirty="0">
                <a:solidFill>
                  <a:srgbClr val="FFFFFF"/>
                </a:solidFill>
                <a:ea typeface="Calibri" panose="020F0502020204030204"/>
                <a:cs typeface="Calibri" panose="020F0502020204030204"/>
              </a:rPr>
              <a:t>This dynamic monitoring ensures that the system can adapt its warning based on the drivers changing condition, providing more accurate results</a:t>
            </a:r>
            <a:endParaRPr lang="en-US" dirty="0">
              <a:solidFill>
                <a:srgbClr val="FFFFFF"/>
              </a:solidFill>
              <a:ea typeface="Calibri" panose="020F0502020204030204"/>
              <a:cs typeface="Calibri" panose="020F0502020204030204"/>
            </a:endParaRPr>
          </a:p>
          <a:p>
            <a:pPr marL="0" indent="0">
              <a:buNone/>
            </a:pPr>
            <a:endParaRPr lang="en-US" dirty="0">
              <a:solidFill>
                <a:srgbClr val="FFFFFF"/>
              </a:solidFill>
              <a:ea typeface="Calibri" panose="020F0502020204030204"/>
              <a:cs typeface="Calibri" panose="020F0502020204030204"/>
            </a:endParaRPr>
          </a:p>
          <a:p>
            <a:pPr marL="0" indent="0">
              <a:buNone/>
            </a:pPr>
            <a:r>
              <a:rPr lang="en-US" dirty="0">
                <a:solidFill>
                  <a:schemeClr val="accent2"/>
                </a:solidFill>
                <a:ea typeface="Calibri" panose="020F0502020204030204"/>
                <a:cs typeface="Calibri" panose="020F0502020204030204"/>
              </a:rPr>
              <a:t>-ABLE TO DISTINGUISH BETWEEN NORMAL EYE BLINKS AND DROWSY EYES</a:t>
            </a:r>
            <a:endParaRPr lang="en-US" dirty="0">
              <a:solidFill>
                <a:schemeClr val="accent2"/>
              </a:solidFill>
              <a:cs typeface="Calibri" panose="020F0502020204030204"/>
            </a:endParaRPr>
          </a:p>
          <a:p>
            <a:endParaRPr lang="en-US" sz="2400" dirty="0">
              <a:solidFill>
                <a:schemeClr val="accent2"/>
              </a:solidFill>
              <a:ea typeface="Calibri" panose="020F0502020204030204"/>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3894</Words>
  <Application>WPS Presentation</Application>
  <PresentationFormat>Widescreen</PresentationFormat>
  <Paragraphs>87</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 Light</vt:lpstr>
      <vt:lpstr>Calibri</vt:lpstr>
      <vt:lpstr>Microsoft YaHei</vt:lpstr>
      <vt:lpstr>Arial Unicode MS</vt:lpstr>
      <vt:lpstr>Calibri</vt:lpstr>
      <vt:lpstr>Calibri Light</vt:lpstr>
      <vt:lpstr>Office Theme</vt:lpstr>
      <vt:lpstr>     DRIVER  DROWSINESS  DETECTION  SYSTEM</vt:lpstr>
      <vt:lpstr>Problem Statement</vt:lpstr>
      <vt:lpstr>BRIEF DESCRIPTION</vt:lpstr>
      <vt:lpstr>BRIEF DESCRIPTION</vt:lpstr>
      <vt:lpstr>TECHNOLOGIES  USED</vt:lpstr>
      <vt:lpstr>TECHNOLOGIES  USED</vt:lpstr>
      <vt:lpstr>TECHNOLOGIES  USED</vt:lpstr>
      <vt:lpstr>ADVANTAGES</vt:lpstr>
      <vt:lpstr>ADVANTAGES</vt:lpstr>
      <vt:lpstr>FUTURE SCOPE</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726</cp:revision>
  <dcterms:created xsi:type="dcterms:W3CDTF">2023-08-17T15:04:00Z</dcterms:created>
  <dcterms:modified xsi:type="dcterms:W3CDTF">2024-02-23T06:35:42Z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B49B1E526EC54E0E9A69E47874044D45_13</vt:lpwstr>
  </property>
  <property fmtid="{D5CDD505-2E9C-101B-9397-08002B2CF9AE}" pid="3" name="KSOProductBuildVer">
    <vt:lpwstr>1033-12.2.0.13431</vt:lpwstr>
  </property>
</Properties>
</file>