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Montserrat-regular.fntdata"/><Relationship Id="rId21" Type="http://schemas.openxmlformats.org/officeDocument/2006/relationships/font" Target="fonts/Raleway-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rtl="0">
              <a:spcBef>
                <a:spcPts val="0"/>
              </a:spcBef>
              <a:buSzPts val="4000"/>
              <a:buNone/>
              <a:defRPr sz="4000"/>
            </a:lvl1pPr>
            <a:lvl2pPr lvl="1" rtl="0">
              <a:spcBef>
                <a:spcPts val="0"/>
              </a:spcBef>
              <a:buSzPts val="4000"/>
              <a:buNone/>
              <a:defRPr sz="4000"/>
            </a:lvl2pPr>
            <a:lvl3pPr lvl="2" rtl="0">
              <a:spcBef>
                <a:spcPts val="0"/>
              </a:spcBef>
              <a:buSzPts val="4000"/>
              <a:buNone/>
              <a:defRPr sz="4000"/>
            </a:lvl3pPr>
            <a:lvl4pPr lvl="3" rtl="0">
              <a:spcBef>
                <a:spcPts val="0"/>
              </a:spcBef>
              <a:buSzPts val="4000"/>
              <a:buNone/>
              <a:defRPr sz="4000"/>
            </a:lvl4pPr>
            <a:lvl5pPr lvl="4" rtl="0">
              <a:spcBef>
                <a:spcPts val="0"/>
              </a:spcBef>
              <a:buSzPts val="4000"/>
              <a:buNone/>
              <a:defRPr sz="4000"/>
            </a:lvl5pPr>
            <a:lvl6pPr lvl="5" rtl="0">
              <a:spcBef>
                <a:spcPts val="0"/>
              </a:spcBef>
              <a:buSzPts val="4000"/>
              <a:buNone/>
              <a:defRPr sz="4000"/>
            </a:lvl6pPr>
            <a:lvl7pPr lvl="6" rtl="0">
              <a:spcBef>
                <a:spcPts val="0"/>
              </a:spcBef>
              <a:buSzPts val="4000"/>
              <a:buNone/>
              <a:defRPr sz="4000"/>
            </a:lvl7pPr>
            <a:lvl8pPr lvl="7" rtl="0">
              <a:spcBef>
                <a:spcPts val="0"/>
              </a:spcBef>
              <a:buSzPts val="4000"/>
              <a:buNone/>
              <a:defRPr sz="4000"/>
            </a:lvl8pPr>
            <a:lvl9pPr lvl="8" rtl="0">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rtl="0">
              <a:spcBef>
                <a:spcPts val="0"/>
              </a:spcBef>
              <a:buSzPts val="8000"/>
              <a:buNone/>
              <a:defRPr sz="8000"/>
            </a:lvl1pPr>
            <a:lvl2pPr lvl="1" rtl="0">
              <a:spcBef>
                <a:spcPts val="0"/>
              </a:spcBef>
              <a:buSzPts val="8000"/>
              <a:buNone/>
              <a:defRPr sz="8000"/>
            </a:lvl2pPr>
            <a:lvl3pPr lvl="2" rtl="0">
              <a:spcBef>
                <a:spcPts val="0"/>
              </a:spcBef>
              <a:buSzPts val="8000"/>
              <a:buNone/>
              <a:defRPr sz="8000"/>
            </a:lvl3pPr>
            <a:lvl4pPr lvl="3" rtl="0">
              <a:spcBef>
                <a:spcPts val="0"/>
              </a:spcBef>
              <a:buSzPts val="8000"/>
              <a:buNone/>
              <a:defRPr sz="8000"/>
            </a:lvl4pPr>
            <a:lvl5pPr lvl="4" rtl="0">
              <a:spcBef>
                <a:spcPts val="0"/>
              </a:spcBef>
              <a:buSzPts val="8000"/>
              <a:buNone/>
              <a:defRPr sz="8000"/>
            </a:lvl5pPr>
            <a:lvl6pPr lvl="5" rtl="0">
              <a:spcBef>
                <a:spcPts val="0"/>
              </a:spcBef>
              <a:buSzPts val="8000"/>
              <a:buNone/>
              <a:defRPr sz="8000"/>
            </a:lvl6pPr>
            <a:lvl7pPr lvl="6" rtl="0">
              <a:spcBef>
                <a:spcPts val="0"/>
              </a:spcBef>
              <a:buSzPts val="8000"/>
              <a:buNone/>
              <a:defRPr sz="8000"/>
            </a:lvl7pPr>
            <a:lvl8pPr lvl="7" rtl="0">
              <a:spcBef>
                <a:spcPts val="0"/>
              </a:spcBef>
              <a:buSzPts val="8000"/>
              <a:buNone/>
              <a:defRPr sz="8000"/>
            </a:lvl8pPr>
            <a:lvl9pPr lvl="8" rtl="0">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rt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rtl="0">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rtl="0">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rtl="0">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rtl="0">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rtl="0">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rtl="0">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rtl="0">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rtl="0">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localhost:8888/notebooks/fashion%20mnist%20cnn.ipynb#2.----Clie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kaggle.com/zalando-research/fashionmni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0" lvl="0" marL="0" rtl="0">
              <a:spcBef>
                <a:spcPts val="0"/>
              </a:spcBef>
              <a:buNone/>
            </a:pPr>
            <a:r>
              <a:rPr lang="en"/>
              <a:t>Fashion MNIST Images Prediction</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indent="0" lvl="0" marL="0">
              <a:spcBef>
                <a:spcPts val="0"/>
              </a:spcBef>
              <a:buNone/>
            </a:pPr>
            <a:r>
              <a:rPr lang="en" sz="2400"/>
              <a:t>Student: Shreyams Jain</a:t>
            </a:r>
          </a:p>
          <a:p>
            <a:pPr indent="0" lvl="0" marL="0" rtl="0">
              <a:spcBef>
                <a:spcPts val="0"/>
              </a:spcBef>
              <a:buNone/>
            </a:pPr>
            <a:r>
              <a:rPr lang="en" sz="2400"/>
              <a:t>Mentor: Karel Roeland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23850" y="866775"/>
            <a:ext cx="4587000" cy="3521100"/>
          </a:xfrm>
          <a:prstGeom prst="rect">
            <a:avLst/>
          </a:prstGeom>
        </p:spPr>
        <p:txBody>
          <a:bodyPr anchorCtr="0" anchor="ctr" bIns="91425" lIns="91425" rIns="91425" wrap="square" tIns="91425">
            <a:noAutofit/>
          </a:bodyPr>
          <a:lstStyle/>
          <a:p>
            <a:pPr indent="0" lvl="0" marL="0">
              <a:spcBef>
                <a:spcPts val="0"/>
              </a:spcBef>
              <a:buNone/>
            </a:pPr>
            <a:r>
              <a:rPr lang="en">
                <a:solidFill>
                  <a:srgbClr val="DD7E6B"/>
                </a:solidFill>
              </a:rPr>
              <a:t>With Model 1 we are achieving an accuracy of 89%.</a:t>
            </a:r>
          </a:p>
          <a:p>
            <a:pPr indent="0" lvl="0" marL="0">
              <a:spcBef>
                <a:spcPts val="0"/>
              </a:spcBef>
              <a:buNone/>
            </a:pPr>
            <a:r>
              <a:rPr lang="en">
                <a:solidFill>
                  <a:srgbClr val="DD7E6B"/>
                </a:solidFill>
              </a:rPr>
              <a:t>The precision, recall and f score is at 0.89</a:t>
            </a:r>
          </a:p>
          <a:p>
            <a:pPr indent="0" lvl="0" marL="0">
              <a:spcBef>
                <a:spcPts val="0"/>
              </a:spcBef>
              <a:buNone/>
            </a:pPr>
            <a:r>
              <a:rPr lang="en">
                <a:solidFill>
                  <a:srgbClr val="DD7E6B"/>
                </a:solidFill>
              </a:rPr>
              <a:t>To the right, we have a sample of correctly and incorrectly predicted images.</a:t>
            </a:r>
          </a:p>
        </p:txBody>
      </p:sp>
      <p:pic>
        <p:nvPicPr>
          <p:cNvPr id="195" name="Shape 195"/>
          <p:cNvPicPr preferRelativeResize="0"/>
          <p:nvPr/>
        </p:nvPicPr>
        <p:blipFill>
          <a:blip r:embed="rId3">
            <a:alphaModFix/>
          </a:blip>
          <a:stretch>
            <a:fillRect/>
          </a:stretch>
        </p:blipFill>
        <p:spPr>
          <a:xfrm>
            <a:off x="5563250" y="642100"/>
            <a:ext cx="1338375" cy="4349000"/>
          </a:xfrm>
          <a:prstGeom prst="rect">
            <a:avLst/>
          </a:prstGeom>
          <a:noFill/>
          <a:ln>
            <a:noFill/>
          </a:ln>
        </p:spPr>
      </p:pic>
      <p:pic>
        <p:nvPicPr>
          <p:cNvPr id="196" name="Shape 196"/>
          <p:cNvPicPr preferRelativeResize="0"/>
          <p:nvPr/>
        </p:nvPicPr>
        <p:blipFill>
          <a:blip r:embed="rId4">
            <a:alphaModFix/>
          </a:blip>
          <a:stretch>
            <a:fillRect/>
          </a:stretch>
        </p:blipFill>
        <p:spPr>
          <a:xfrm>
            <a:off x="7054025" y="642100"/>
            <a:ext cx="1685925" cy="4349000"/>
          </a:xfrm>
          <a:prstGeom prst="rect">
            <a:avLst/>
          </a:prstGeom>
          <a:noFill/>
          <a:ln>
            <a:noFill/>
          </a:ln>
        </p:spPr>
      </p:pic>
      <p:sp>
        <p:nvSpPr>
          <p:cNvPr id="197" name="Shape 197"/>
          <p:cNvSpPr txBox="1"/>
          <p:nvPr/>
        </p:nvSpPr>
        <p:spPr>
          <a:xfrm>
            <a:off x="5583925" y="219450"/>
            <a:ext cx="4681800" cy="54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DD7E6B"/>
                </a:solidFill>
              </a:rPr>
              <a:t>    Correct		       Incorrect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834600" y="455175"/>
            <a:ext cx="7474800" cy="381900"/>
          </a:xfrm>
          <a:prstGeom prst="rect">
            <a:avLst/>
          </a:prstGeom>
        </p:spPr>
        <p:txBody>
          <a:bodyPr anchorCtr="0" anchor="ctr" bIns="91425" lIns="91425" rIns="91425" wrap="square" tIns="91425">
            <a:noAutofit/>
          </a:bodyPr>
          <a:lstStyle/>
          <a:p>
            <a:pPr indent="0" lvl="0" marL="0">
              <a:spcBef>
                <a:spcPts val="0"/>
              </a:spcBef>
              <a:buNone/>
            </a:pPr>
            <a:r>
              <a:rPr b="1" lang="en" sz="1800">
                <a:solidFill>
                  <a:schemeClr val="lt2"/>
                </a:solidFill>
              </a:rPr>
              <a:t>Training and Validation Accuracy and Loss for both models:</a:t>
            </a:r>
          </a:p>
          <a:p>
            <a:pPr indent="0" lvl="0" marL="0">
              <a:spcBef>
                <a:spcPts val="0"/>
              </a:spcBef>
              <a:buNone/>
            </a:pPr>
            <a:r>
              <a:t/>
            </a:r>
            <a:endParaRPr b="1" sz="1800">
              <a:solidFill>
                <a:schemeClr val="lt2"/>
              </a:solidFill>
            </a:endParaRPr>
          </a:p>
          <a:p>
            <a:pPr indent="0" lvl="0" marL="0">
              <a:spcBef>
                <a:spcPts val="0"/>
              </a:spcBef>
              <a:buNone/>
            </a:pPr>
            <a:r>
              <a:rPr b="1" lang="en" sz="1800">
                <a:solidFill>
                  <a:srgbClr val="DD7E6B"/>
                </a:solidFill>
              </a:rPr>
              <a:t>Model 1								Model 2</a:t>
            </a:r>
          </a:p>
        </p:txBody>
      </p:sp>
      <p:pic>
        <p:nvPicPr>
          <p:cNvPr id="203" name="Shape 203"/>
          <p:cNvPicPr preferRelativeResize="0"/>
          <p:nvPr/>
        </p:nvPicPr>
        <p:blipFill>
          <a:blip r:embed="rId3">
            <a:alphaModFix/>
          </a:blip>
          <a:stretch>
            <a:fillRect/>
          </a:stretch>
        </p:blipFill>
        <p:spPr>
          <a:xfrm>
            <a:off x="834600" y="1146050"/>
            <a:ext cx="3753350" cy="3769850"/>
          </a:xfrm>
          <a:prstGeom prst="rect">
            <a:avLst/>
          </a:prstGeom>
          <a:noFill/>
          <a:ln>
            <a:noFill/>
          </a:ln>
        </p:spPr>
      </p:pic>
      <p:pic>
        <p:nvPicPr>
          <p:cNvPr id="204" name="Shape 204"/>
          <p:cNvPicPr preferRelativeResize="0"/>
          <p:nvPr/>
        </p:nvPicPr>
        <p:blipFill>
          <a:blip r:embed="rId4">
            <a:alphaModFix/>
          </a:blip>
          <a:stretch>
            <a:fillRect/>
          </a:stretch>
        </p:blipFill>
        <p:spPr>
          <a:xfrm>
            <a:off x="4931325" y="1146051"/>
            <a:ext cx="3702950" cy="379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551350" y="866775"/>
            <a:ext cx="5566500" cy="3521100"/>
          </a:xfrm>
          <a:prstGeom prst="rect">
            <a:avLst/>
          </a:prstGeom>
        </p:spPr>
        <p:txBody>
          <a:bodyPr anchorCtr="0" anchor="ctr" bIns="91425" lIns="91425" rIns="91425" wrap="square" tIns="91425">
            <a:noAutofit/>
          </a:bodyPr>
          <a:lstStyle/>
          <a:p>
            <a:pPr indent="0" lvl="0" marL="0">
              <a:spcBef>
                <a:spcPts val="0"/>
              </a:spcBef>
              <a:buNone/>
            </a:pPr>
            <a:r>
              <a:rPr b="1" lang="en">
                <a:solidFill>
                  <a:schemeClr val="lt2"/>
                </a:solidFill>
              </a:rPr>
              <a:t>Model 3:</a:t>
            </a:r>
          </a:p>
          <a:p>
            <a:pPr indent="-317500" lvl="0" marL="457200" rtl="0">
              <a:lnSpc>
                <a:spcPct val="115000"/>
              </a:lnSpc>
              <a:spcBef>
                <a:spcPts val="110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Convolutional layer with 32 feature maps of size 3 x 3.</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Pooling layer taking the max over 2 × 2 patches.</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Dropout layer with a probability of 25%.</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Convolutional layer with 64 feature maps of size 3 × 3.</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Pooling layer taking the max over 2 × 2 patches.</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Dropout layer with a probability of 25%.</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Convolutional layer with 128 feature maps of size 3 × 3.</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Dropout layer with a probability of 40%.</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Flatten layer.</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Fully connected layer with 128 neurons and rectifier activation.</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Dropout layer with a probability of 30%.</a:t>
            </a:r>
          </a:p>
          <a:p>
            <a:pPr indent="-317500" lvl="0" marL="457200" rtl="0">
              <a:lnSpc>
                <a:spcPct val="115000"/>
              </a:lnSpc>
              <a:spcBef>
                <a:spcPts val="0"/>
              </a:spcBef>
              <a:spcAft>
                <a:spcPts val="700"/>
              </a:spcAft>
              <a:buClr>
                <a:srgbClr val="DD7E6B"/>
              </a:buClr>
              <a:buSzPts val="1400"/>
              <a:buFont typeface="Arial"/>
              <a:buAutoNum type="arabicPeriod"/>
            </a:pPr>
            <a:r>
              <a:rPr lang="en" sz="1400">
                <a:solidFill>
                  <a:srgbClr val="DD7E6B"/>
                </a:solidFill>
                <a:latin typeface="Arial"/>
                <a:ea typeface="Arial"/>
                <a:cs typeface="Arial"/>
                <a:sym typeface="Arial"/>
              </a:rPr>
              <a:t>Output layer.</a:t>
            </a:r>
          </a:p>
          <a:p>
            <a:pPr indent="0" lvl="0" marL="0">
              <a:spcBef>
                <a:spcPts val="0"/>
              </a:spcBef>
              <a:buNone/>
            </a:pPr>
            <a:r>
              <a:t/>
            </a:r>
            <a:endParaRPr b="1" sz="1400">
              <a:solidFill>
                <a:schemeClr val="lt2"/>
              </a:solidFill>
            </a:endParaRPr>
          </a:p>
        </p:txBody>
      </p:sp>
      <p:pic>
        <p:nvPicPr>
          <p:cNvPr id="210" name="Shape 210"/>
          <p:cNvPicPr preferRelativeResize="0"/>
          <p:nvPr/>
        </p:nvPicPr>
        <p:blipFill>
          <a:blip r:embed="rId3">
            <a:alphaModFix/>
          </a:blip>
          <a:stretch>
            <a:fillRect/>
          </a:stretch>
        </p:blipFill>
        <p:spPr>
          <a:xfrm>
            <a:off x="6158725" y="926050"/>
            <a:ext cx="2448850" cy="34025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823850" y="866775"/>
            <a:ext cx="7442400" cy="3521100"/>
          </a:xfrm>
          <a:prstGeom prst="rect">
            <a:avLst/>
          </a:prstGeom>
        </p:spPr>
        <p:txBody>
          <a:bodyPr anchorCtr="0" anchor="ctr" bIns="91425" lIns="91425" rIns="91425" wrap="square" tIns="91425">
            <a:noAutofit/>
          </a:bodyPr>
          <a:lstStyle/>
          <a:p>
            <a:pPr indent="0" lvl="0" marL="0" marR="190500" rtl="0">
              <a:spcBef>
                <a:spcPts val="1000"/>
              </a:spcBef>
              <a:buNone/>
            </a:pPr>
            <a:r>
              <a:rPr b="1" lang="en" sz="3000">
                <a:solidFill>
                  <a:schemeClr val="lt2"/>
                </a:solidFill>
                <a:latin typeface="Arial"/>
                <a:ea typeface="Arial"/>
                <a:cs typeface="Arial"/>
                <a:sym typeface="Arial"/>
              </a:rPr>
              <a:t>Conclusion:</a:t>
            </a:r>
          </a:p>
          <a:p>
            <a:pPr indent="0" lvl="0" marL="0" marR="190500" rtl="0">
              <a:spcBef>
                <a:spcPts val="1000"/>
              </a:spcBef>
              <a:buNone/>
            </a:pPr>
            <a:r>
              <a:rPr lang="en" sz="1200">
                <a:solidFill>
                  <a:srgbClr val="DD7E6B"/>
                </a:solidFill>
                <a:latin typeface="Arial"/>
                <a:ea typeface="Arial"/>
                <a:cs typeface="Arial"/>
                <a:sym typeface="Arial"/>
              </a:rPr>
              <a:t>We initially started off with building a simple neural network model for making the predictions. With the simple model after training and validating the model, we were able to achieve an accuracy of 91% and a precision, recall and f1-score of 0.91 which was pretty good.</a:t>
            </a:r>
          </a:p>
          <a:p>
            <a:pPr indent="0" lvl="0" marL="0" rtl="0">
              <a:lnSpc>
                <a:spcPct val="115000"/>
              </a:lnSpc>
              <a:spcBef>
                <a:spcPts val="1100"/>
              </a:spcBef>
              <a:buNone/>
            </a:pPr>
            <a:r>
              <a:rPr lang="en" sz="1200">
                <a:solidFill>
                  <a:srgbClr val="DD7E6B"/>
                </a:solidFill>
                <a:latin typeface="Arial"/>
                <a:ea typeface="Arial"/>
                <a:cs typeface="Arial"/>
                <a:sym typeface="Arial"/>
              </a:rPr>
              <a:t>The Test loss for baseline model is around 0.25 which is pretty decent and we have a test accuracy of 0.91 as explained earlier. This explains that the model is 91% accurate in its predictions.</a:t>
            </a:r>
          </a:p>
          <a:p>
            <a:pPr indent="0" lvl="0" marL="0" rtl="0">
              <a:lnSpc>
                <a:spcPct val="115000"/>
              </a:lnSpc>
              <a:spcBef>
                <a:spcPts val="1100"/>
              </a:spcBef>
              <a:buNone/>
            </a:pPr>
            <a:r>
              <a:rPr lang="en" sz="1200">
                <a:solidFill>
                  <a:srgbClr val="DD7E6B"/>
                </a:solidFill>
                <a:latin typeface="Arial"/>
                <a:ea typeface="Arial"/>
                <a:cs typeface="Arial"/>
                <a:sym typeface="Arial"/>
              </a:rPr>
              <a:t>Similarly, we created another convolution neural network to check if we can achieve a better accuracy. With this larger model, we trained and validated the model for accuracy. When we checked the larger model was able to get an accuracy of 89% and a precision, recall and f score of 0.89.</a:t>
            </a:r>
          </a:p>
          <a:p>
            <a:pPr indent="0" lvl="0" marL="0" rtl="0">
              <a:lnSpc>
                <a:spcPct val="115000"/>
              </a:lnSpc>
              <a:spcBef>
                <a:spcPts val="1100"/>
              </a:spcBef>
              <a:buNone/>
            </a:pPr>
            <a:r>
              <a:rPr lang="en" sz="1200">
                <a:solidFill>
                  <a:srgbClr val="DD7E6B"/>
                </a:solidFill>
                <a:latin typeface="Arial"/>
                <a:ea typeface="Arial"/>
                <a:cs typeface="Arial"/>
                <a:sym typeface="Arial"/>
              </a:rPr>
              <a:t>The Test loss for larger model 0.29 which is a little more than what we achieved in our simpler model. The Test accuracy for larger model 0.89 as explained earlier. This is also lower than what we achieved in the simpler model.</a:t>
            </a:r>
          </a:p>
          <a:p>
            <a:pPr indent="0" lvl="0" marL="0" rtl="0">
              <a:lnSpc>
                <a:spcPct val="115000"/>
              </a:lnSpc>
              <a:spcBef>
                <a:spcPts val="1100"/>
              </a:spcBef>
              <a:buNone/>
            </a:pPr>
            <a:r>
              <a:rPr lang="en" sz="1200">
                <a:solidFill>
                  <a:srgbClr val="DD7E6B"/>
                </a:solidFill>
                <a:latin typeface="Arial"/>
                <a:ea typeface="Arial"/>
                <a:cs typeface="Arial"/>
                <a:sym typeface="Arial"/>
              </a:rPr>
              <a:t>The model is now ready to make predictions on any Grayscale Image Dataset. If the same model is trained on another training dataset with different labels, it will still be able to make good predictions, but it totally depends on the type of images being classified and the dataset.</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indent="0" lvl="0" marL="0" rtl="0">
              <a:spcBef>
                <a:spcPts val="0"/>
              </a:spcBef>
              <a:spcAft>
                <a:spcPts val="1600"/>
              </a:spcAft>
              <a:buNone/>
            </a:pPr>
            <a:r>
              <a:rPr b="1" lang="en" sz="3600">
                <a:solidFill>
                  <a:schemeClr val="lt2"/>
                </a:solidFill>
              </a:rPr>
              <a:t>Objectives</a:t>
            </a:r>
          </a:p>
        </p:txBody>
      </p:sp>
      <p:sp>
        <p:nvSpPr>
          <p:cNvPr id="141" name="Shape 141"/>
          <p:cNvSpPr txBox="1"/>
          <p:nvPr>
            <p:ph idx="4294967295" type="title"/>
          </p:nvPr>
        </p:nvSpPr>
        <p:spPr>
          <a:xfrm>
            <a:off x="535775" y="1480150"/>
            <a:ext cx="5197200" cy="3067500"/>
          </a:xfrm>
          <a:prstGeom prst="rect">
            <a:avLst/>
          </a:prstGeom>
          <a:noFill/>
          <a:ln cap="flat" cmpd="sng" w="9525">
            <a:solidFill>
              <a:srgbClr val="F3F3F3"/>
            </a:solidFill>
            <a:prstDash val="solid"/>
            <a:round/>
            <a:headEnd len="med" w="med" type="none"/>
            <a:tailEnd len="med" w="med" type="none"/>
          </a:ln>
        </p:spPr>
        <p:txBody>
          <a:bodyPr anchorCtr="0" anchor="t" bIns="91425" lIns="91425" rIns="91425" wrap="square" tIns="91425">
            <a:noAutofit/>
          </a:bodyPr>
          <a:lstStyle/>
          <a:p>
            <a:pPr indent="0" lvl="0" marL="0" rtl="0">
              <a:lnSpc>
                <a:spcPct val="115000"/>
              </a:lnSpc>
              <a:spcBef>
                <a:spcPts val="0"/>
              </a:spcBef>
              <a:spcAft>
                <a:spcPts val="1600"/>
              </a:spcAft>
              <a:buNone/>
            </a:pPr>
            <a:r>
              <a:rPr b="0" lang="en" sz="1700">
                <a:solidFill>
                  <a:srgbClr val="DD7E6B"/>
                </a:solidFill>
                <a:latin typeface="Lato"/>
                <a:ea typeface="Lato"/>
                <a:cs typeface="Lato"/>
                <a:sym typeface="Lato"/>
              </a:rPr>
              <a:t>The objective is performing multi class classification on a Fashion – MNIST dataset containing Fashion Images. The goal of the project is to be able to make prediction on images given the pixels of each image. The different classes are T-shirt/top, Trouser, Pullover, Dress, Coat, Sandal, Shirt, Sneaker, Bag and Ankle boot.</a:t>
            </a:r>
          </a:p>
          <a:p>
            <a:pPr indent="0" lvl="0" marL="0" rtl="0">
              <a:lnSpc>
                <a:spcPct val="115000"/>
              </a:lnSpc>
              <a:spcBef>
                <a:spcPts val="0"/>
              </a:spcBef>
              <a:spcAft>
                <a:spcPts val="1600"/>
              </a:spcAft>
              <a:buNone/>
            </a:pPr>
            <a:r>
              <a:t/>
            </a:r>
            <a:endParaRPr sz="1700">
              <a:solidFill>
                <a:srgbClr val="000000"/>
              </a:solidFill>
              <a:latin typeface="Lato"/>
              <a:ea typeface="Lato"/>
              <a:cs typeface="Lato"/>
              <a:sym typeface="Lato"/>
            </a:endParaRPr>
          </a:p>
        </p:txBody>
      </p:sp>
      <p:pic>
        <p:nvPicPr>
          <p:cNvPr id="142" name="Shape 142"/>
          <p:cNvPicPr preferRelativeResize="0"/>
          <p:nvPr/>
        </p:nvPicPr>
        <p:blipFill>
          <a:blip r:embed="rId3">
            <a:alphaModFix/>
          </a:blip>
          <a:stretch>
            <a:fillRect/>
          </a:stretch>
        </p:blipFill>
        <p:spPr>
          <a:xfrm>
            <a:off x="3352925" y="3595150"/>
            <a:ext cx="5429250" cy="95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6"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2444700" y="162725"/>
            <a:ext cx="4254600" cy="5104224"/>
          </a:xfrm>
          <a:prstGeom prst="rect">
            <a:avLst/>
          </a:prstGeom>
          <a:noFill/>
          <a:ln>
            <a:noFill/>
          </a:ln>
        </p:spPr>
      </p:pic>
      <p:pic>
        <p:nvPicPr>
          <p:cNvPr descr="Piece of duct tape sticking a note to the slide" id="148" name="Shape 14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9" name="Shape 149"/>
          <p:cNvSpPr txBox="1"/>
          <p:nvPr/>
        </p:nvSpPr>
        <p:spPr>
          <a:xfrm>
            <a:off x="2855550" y="687397"/>
            <a:ext cx="3432900" cy="762600"/>
          </a:xfrm>
          <a:prstGeom prst="rect">
            <a:avLst/>
          </a:prstGeom>
          <a:noFill/>
          <a:ln>
            <a:noFill/>
          </a:ln>
        </p:spPr>
        <p:txBody>
          <a:bodyPr anchorCtr="0" anchor="b" bIns="91425" lIns="91425" rIns="91425" wrap="square" tIns="91425">
            <a:noAutofit/>
          </a:bodyPr>
          <a:lstStyle/>
          <a:p>
            <a:pPr indent="0" lvl="0" marL="0" rtl="0">
              <a:spcBef>
                <a:spcPts val="0"/>
              </a:spcBef>
              <a:buNone/>
            </a:pPr>
            <a:r>
              <a:rPr b="1" lang="en" sz="3000">
                <a:solidFill>
                  <a:schemeClr val="lt2"/>
                </a:solidFill>
                <a:latin typeface="Raleway"/>
                <a:ea typeface="Raleway"/>
                <a:cs typeface="Raleway"/>
                <a:sym typeface="Raleway"/>
              </a:rPr>
              <a:t>Intro</a:t>
            </a:r>
          </a:p>
        </p:txBody>
      </p:sp>
      <p:sp>
        <p:nvSpPr>
          <p:cNvPr id="150" name="Shape 150"/>
          <p:cNvSpPr txBox="1"/>
          <p:nvPr>
            <p:ph idx="4294967295" type="body"/>
          </p:nvPr>
        </p:nvSpPr>
        <p:spPr>
          <a:xfrm>
            <a:off x="2855550" y="1377480"/>
            <a:ext cx="3432900" cy="3327900"/>
          </a:xfrm>
          <a:prstGeom prst="rect">
            <a:avLst/>
          </a:prstGeom>
        </p:spPr>
        <p:txBody>
          <a:bodyPr anchorCtr="0" anchor="t" bIns="91425" lIns="91425" rIns="91425" wrap="square" tIns="91425">
            <a:noAutofit/>
          </a:bodyPr>
          <a:lstStyle/>
          <a:p>
            <a:pPr indent="0" lvl="0" marL="0" rtl="0">
              <a:spcBef>
                <a:spcPts val="0"/>
              </a:spcBef>
              <a:spcAft>
                <a:spcPts val="1600"/>
              </a:spcAft>
              <a:buNone/>
            </a:pPr>
            <a:r>
              <a:rPr b="1" lang="en" sz="1200">
                <a:solidFill>
                  <a:srgbClr val="DD7E6B"/>
                </a:solidFill>
                <a:latin typeface="Raleway"/>
                <a:ea typeface="Raleway"/>
                <a:cs typeface="Raleway"/>
                <a:sym typeface="Raleway"/>
              </a:rPr>
              <a:t>The Machine Learning model was created on the Fashion images dataset. This model will be able to make predictions given an image.</a:t>
            </a:r>
          </a:p>
          <a:p>
            <a:pPr indent="-317500" lvl="0" marL="457200" rtl="0">
              <a:spcBef>
                <a:spcPts val="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Data Used</a:t>
            </a:r>
            <a:br>
              <a:rPr lang="en" sz="1400">
                <a:latin typeface="Raleway"/>
                <a:ea typeface="Raleway"/>
                <a:cs typeface="Raleway"/>
                <a:sym typeface="Raleway"/>
              </a:rPr>
            </a:br>
            <a:r>
              <a:rPr lang="en" sz="1200">
                <a:solidFill>
                  <a:srgbClr val="DD7E6B"/>
                </a:solidFill>
                <a:latin typeface="Raleway"/>
                <a:ea typeface="Raleway"/>
                <a:cs typeface="Raleway"/>
                <a:sym typeface="Raleway"/>
              </a:rPr>
              <a:t>A Fashion MNIST dataset containing 60000 images in pixels format.</a:t>
            </a:r>
          </a:p>
          <a:p>
            <a:pPr indent="-317500" lvl="0" marL="457200" rtl="0">
              <a:spcBef>
                <a:spcPts val="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Clients</a:t>
            </a:r>
            <a:br>
              <a:rPr lang="en" sz="1400">
                <a:latin typeface="Raleway"/>
                <a:ea typeface="Raleway"/>
                <a:cs typeface="Raleway"/>
                <a:sym typeface="Raleway"/>
              </a:rPr>
            </a:br>
            <a:r>
              <a:rPr lang="en" sz="1200">
                <a:solidFill>
                  <a:srgbClr val="CC4125"/>
                </a:solidFill>
                <a:latin typeface="Raleway"/>
                <a:ea typeface="Raleway"/>
                <a:cs typeface="Raleway"/>
                <a:sym typeface="Raleway"/>
              </a:rPr>
              <a:t>Major clients would be companies selling  3rd Party goods like </a:t>
            </a:r>
            <a:r>
              <a:rPr b="1" lang="en" sz="1200">
                <a:solidFill>
                  <a:srgbClr val="CC4125"/>
                </a:solidFill>
                <a:latin typeface="Raleway"/>
                <a:ea typeface="Raleway"/>
                <a:cs typeface="Raleway"/>
                <a:sym typeface="Raleway"/>
              </a:rPr>
              <a:t>Amazon, ebay</a:t>
            </a:r>
          </a:p>
          <a:p>
            <a:pPr indent="-317500" lvl="0" marL="457200" rtl="0">
              <a:spcBef>
                <a:spcPts val="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Approach</a:t>
            </a:r>
            <a:br>
              <a:rPr lang="en" sz="1400">
                <a:latin typeface="Raleway"/>
                <a:ea typeface="Raleway"/>
                <a:cs typeface="Raleway"/>
                <a:sym typeface="Raleway"/>
              </a:rPr>
            </a:br>
            <a:r>
              <a:rPr lang="en" sz="1200">
                <a:solidFill>
                  <a:srgbClr val="DD7E6B"/>
                </a:solidFill>
                <a:latin typeface="Raleway"/>
                <a:ea typeface="Raleway"/>
                <a:cs typeface="Raleway"/>
                <a:sym typeface="Raleway"/>
              </a:rPr>
              <a:t>Create multiple neural network models for predicting images.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5600" y="-133150"/>
            <a:ext cx="8631600" cy="3835500"/>
          </a:xfrm>
          <a:prstGeom prst="rect">
            <a:avLst/>
          </a:prstGeom>
        </p:spPr>
        <p:txBody>
          <a:bodyPr anchorCtr="0" anchor="t" bIns="91425" lIns="91425" rIns="91425" wrap="square" tIns="91425">
            <a:noAutofit/>
          </a:bodyPr>
          <a:lstStyle/>
          <a:p>
            <a:pPr indent="0" lvl="0" marL="0" marR="190500" rtl="0">
              <a:spcBef>
                <a:spcPts val="2000"/>
              </a:spcBef>
              <a:buNone/>
            </a:pPr>
            <a:r>
              <a:rPr b="1" lang="en" sz="3000">
                <a:solidFill>
                  <a:schemeClr val="lt2"/>
                </a:solidFill>
                <a:latin typeface="Arial"/>
                <a:ea typeface="Arial"/>
                <a:cs typeface="Arial"/>
                <a:sym typeface="Arial"/>
              </a:rPr>
              <a:t>Clients</a:t>
            </a:r>
            <a:r>
              <a:rPr b="1" lang="en" sz="1350">
                <a:solidFill>
                  <a:srgbClr val="000000"/>
                </a:solidFill>
                <a:latin typeface="Arial"/>
                <a:ea typeface="Arial"/>
                <a:cs typeface="Arial"/>
                <a:sym typeface="Arial"/>
              </a:rPr>
              <a:t>:</a:t>
            </a:r>
            <a:r>
              <a:rPr b="1" lang="en" sz="1350" u="sng">
                <a:solidFill>
                  <a:srgbClr val="337AB7"/>
                </a:solidFill>
                <a:latin typeface="Arial"/>
                <a:ea typeface="Arial"/>
                <a:cs typeface="Arial"/>
                <a:sym typeface="Arial"/>
                <a:hlinkClick r:id="rId3"/>
              </a:rPr>
              <a:t>¶</a:t>
            </a:r>
          </a:p>
          <a:p>
            <a:pPr indent="0" lvl="0" marL="0" rtl="0">
              <a:lnSpc>
                <a:spcPct val="115000"/>
              </a:lnSpc>
              <a:spcBef>
                <a:spcPts val="1100"/>
              </a:spcBef>
              <a:buNone/>
            </a:pPr>
            <a:r>
              <a:rPr lang="en" sz="1400">
                <a:solidFill>
                  <a:srgbClr val="DD7E6B"/>
                </a:solidFill>
                <a:latin typeface="Arial"/>
                <a:ea typeface="Arial"/>
                <a:cs typeface="Arial"/>
                <a:sym typeface="Arial"/>
              </a:rPr>
              <a:t>Fashion and Apparel Industry: The Apparel Industry can use the model to predict the type of dress given the image of the dress. Also the e commerce apparel industry can use this to predict images from third party sellers where the company themselves do not have access to the dress. Given a grayscale image of the dress, the companies can use the model to make predictions.</a:t>
            </a:r>
          </a:p>
          <a:p>
            <a:pPr indent="0" lvl="0" marL="0" marR="266700" rtl="0">
              <a:lnSpc>
                <a:spcPct val="115000"/>
              </a:lnSpc>
              <a:spcBef>
                <a:spcPts val="1100"/>
              </a:spcBef>
              <a:spcAft>
                <a:spcPts val="1100"/>
              </a:spcAft>
              <a:buNone/>
            </a:pPr>
            <a:r>
              <a:rPr lang="en" sz="1400">
                <a:solidFill>
                  <a:srgbClr val="DD7E6B"/>
                </a:solidFill>
                <a:latin typeface="Arial"/>
                <a:ea typeface="Arial"/>
                <a:cs typeface="Arial"/>
                <a:sym typeface="Arial"/>
              </a:rPr>
              <a:t>The model is up and ready to plug and play predicting gray scale apparel images. It is also open to improvement. Just some minor tweaks can be made to the model to improve its results.</a:t>
            </a:r>
          </a:p>
          <a:p>
            <a:pPr indent="0" lvl="0" marL="0" rtl="0">
              <a:lnSpc>
                <a:spcPct val="115000"/>
              </a:lnSpc>
              <a:spcBef>
                <a:spcPts val="1100"/>
              </a:spcBef>
              <a:buNone/>
            </a:pPr>
            <a:r>
              <a:rPr lang="en" sz="1400">
                <a:solidFill>
                  <a:srgbClr val="DD7E6B"/>
                </a:solidFill>
                <a:latin typeface="Arial"/>
                <a:ea typeface="Arial"/>
                <a:cs typeface="Arial"/>
                <a:sym typeface="Arial"/>
              </a:rPr>
              <a:t>This model can be used by clients like:</a:t>
            </a:r>
          </a:p>
          <a:p>
            <a:pPr indent="0" lvl="0" marL="190500" marR="190500" rtl="0">
              <a:spcBef>
                <a:spcPts val="0"/>
              </a:spcBef>
              <a:buNone/>
            </a:pPr>
            <a:r>
              <a:rPr b="1" lang="en" sz="1400">
                <a:solidFill>
                  <a:srgbClr val="DD7E6B"/>
                </a:solidFill>
                <a:latin typeface="Arial"/>
                <a:ea typeface="Arial"/>
                <a:cs typeface="Arial"/>
                <a:sym typeface="Arial"/>
              </a:rPr>
              <a:t>Amazon</a:t>
            </a:r>
          </a:p>
          <a:p>
            <a:pPr indent="0" lvl="0" marL="190500" marR="190500" rtl="0">
              <a:spcBef>
                <a:spcPts val="0"/>
              </a:spcBef>
              <a:buNone/>
            </a:pPr>
            <a:r>
              <a:rPr b="1" lang="en" sz="1400">
                <a:solidFill>
                  <a:srgbClr val="DD7E6B"/>
                </a:solidFill>
                <a:latin typeface="Arial"/>
                <a:ea typeface="Arial"/>
                <a:cs typeface="Arial"/>
                <a:sym typeface="Arial"/>
              </a:rPr>
              <a:t>Ebay</a:t>
            </a:r>
          </a:p>
          <a:p>
            <a:pPr indent="0" lvl="0" marL="190500" marR="190500" rtl="0">
              <a:spcBef>
                <a:spcPts val="0"/>
              </a:spcBef>
              <a:buNone/>
            </a:pPr>
            <a:r>
              <a:rPr b="1" lang="en" sz="1400">
                <a:solidFill>
                  <a:srgbClr val="DD7E6B"/>
                </a:solidFill>
                <a:latin typeface="Arial"/>
                <a:ea typeface="Arial"/>
                <a:cs typeface="Arial"/>
                <a:sym typeface="Arial"/>
              </a:rPr>
              <a:t>Zalando</a:t>
            </a:r>
          </a:p>
          <a:p>
            <a:pPr indent="0" lvl="0" marL="190500" marR="190500" rtl="0">
              <a:spcBef>
                <a:spcPts val="0"/>
              </a:spcBef>
              <a:buNone/>
            </a:pPr>
            <a:r>
              <a:rPr b="1" lang="en" sz="1400">
                <a:solidFill>
                  <a:srgbClr val="DD7E6B"/>
                </a:solidFill>
                <a:latin typeface="Arial"/>
                <a:ea typeface="Arial"/>
                <a:cs typeface="Arial"/>
                <a:sym typeface="Arial"/>
              </a:rPr>
              <a:t>Bestbuy</a:t>
            </a:r>
          </a:p>
          <a:p>
            <a:pPr indent="0" lvl="0" marL="190500" marR="190500" rtl="0">
              <a:spcBef>
                <a:spcPts val="0"/>
              </a:spcBef>
              <a:buNone/>
            </a:pPr>
            <a:r>
              <a:rPr b="1" lang="en" sz="1400">
                <a:solidFill>
                  <a:srgbClr val="DD7E6B"/>
                </a:solidFill>
                <a:latin typeface="Arial"/>
                <a:ea typeface="Arial"/>
                <a:cs typeface="Arial"/>
                <a:sym typeface="Arial"/>
              </a:rPr>
              <a:t>Flipkart</a:t>
            </a:r>
          </a:p>
          <a:p>
            <a:pPr indent="0" lvl="0" marL="0" rtl="0">
              <a:lnSpc>
                <a:spcPct val="115000"/>
              </a:lnSpc>
              <a:spcBef>
                <a:spcPts val="1100"/>
              </a:spcBef>
              <a:buNone/>
            </a:pPr>
            <a:r>
              <a:rPr lang="en" sz="1400">
                <a:solidFill>
                  <a:srgbClr val="DD7E6B"/>
                </a:solidFill>
                <a:latin typeface="Arial"/>
                <a:ea typeface="Arial"/>
                <a:cs typeface="Arial"/>
                <a:sym typeface="Arial"/>
              </a:rPr>
              <a:t>These companies need to also sell products from 3rd party vendors apart from the goods produced by them. For ex, ebay is a marketplace for selling goods by third party vendors. Hence, to recognize what kind of product is being sold by the vendors, this model can be used to classify products.</a:t>
            </a:r>
          </a:p>
          <a:p>
            <a:pPr indent="0" lvl="0" marL="0" rtl="0">
              <a:spcBef>
                <a:spcPts val="0"/>
              </a:spcBef>
              <a:buNone/>
            </a:pPr>
            <a:r>
              <a:t/>
            </a:r>
            <a:endParaRPr>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802050" y="858625"/>
            <a:ext cx="7539900" cy="3521100"/>
          </a:xfrm>
          <a:prstGeom prst="rect">
            <a:avLst/>
          </a:prstGeom>
        </p:spPr>
        <p:txBody>
          <a:bodyPr anchorCtr="0" anchor="ctr" bIns="91425" lIns="91425" rIns="91425" wrap="square" tIns="91425">
            <a:noAutofit/>
          </a:bodyPr>
          <a:lstStyle/>
          <a:p>
            <a:pPr indent="0" lvl="0" marL="0" marR="190500" rtl="0">
              <a:spcBef>
                <a:spcPts val="2000"/>
              </a:spcBef>
              <a:buNone/>
            </a:pPr>
            <a:r>
              <a:rPr b="1" lang="en" sz="3000">
                <a:solidFill>
                  <a:schemeClr val="lt2"/>
                </a:solidFill>
                <a:latin typeface="Arial"/>
                <a:ea typeface="Arial"/>
                <a:cs typeface="Arial"/>
                <a:sym typeface="Arial"/>
              </a:rPr>
              <a:t>Data:</a:t>
            </a:r>
          </a:p>
          <a:p>
            <a:pPr indent="0" lvl="0" marL="0" rtl="0">
              <a:lnSpc>
                <a:spcPct val="115000"/>
              </a:lnSpc>
              <a:spcBef>
                <a:spcPts val="1100"/>
              </a:spcBef>
              <a:buNone/>
            </a:pPr>
            <a:r>
              <a:rPr lang="en" sz="1700">
                <a:solidFill>
                  <a:srgbClr val="DD7E6B"/>
                </a:solidFill>
                <a:latin typeface="Arial"/>
                <a:ea typeface="Arial"/>
                <a:cs typeface="Arial"/>
                <a:sym typeface="Arial"/>
              </a:rPr>
              <a:t>Fashion-MNIST is a dataset of Zalando's article images—consisting of a training set of 60,000 examples and a test set of 10,000 examples. Each example is a 28x28 grayscale image, associated with a label from 10 classes. Zalando intends Fashion-MNIST to serve as a direct drop-in replacement for the original MNIST dataset for benchmarking machine learning algorithms. It shares the same image size and structure of training and testing splits.</a:t>
            </a:r>
          </a:p>
          <a:p>
            <a:pPr indent="0" lvl="0" marL="0" rtl="0">
              <a:lnSpc>
                <a:spcPct val="115000"/>
              </a:lnSpc>
              <a:spcBef>
                <a:spcPts val="1100"/>
              </a:spcBef>
              <a:buNone/>
            </a:pPr>
            <a:r>
              <a:rPr lang="en" sz="1700">
                <a:solidFill>
                  <a:srgbClr val="DD7E6B"/>
                </a:solidFill>
                <a:latin typeface="Arial"/>
                <a:ea typeface="Arial"/>
                <a:cs typeface="Arial"/>
                <a:sym typeface="Arial"/>
              </a:rPr>
              <a:t>Kaggle dataset: </a:t>
            </a:r>
            <a:r>
              <a:rPr lang="en" sz="1700" u="sng">
                <a:solidFill>
                  <a:srgbClr val="DD7E6B"/>
                </a:solidFill>
                <a:latin typeface="Arial"/>
                <a:ea typeface="Arial"/>
                <a:cs typeface="Arial"/>
                <a:sym typeface="Arial"/>
                <a:hlinkClick r:id="rId3"/>
              </a:rPr>
              <a:t>https://www.kaggle.com/zalando-research/fashionmnist</a:t>
            </a:r>
          </a:p>
          <a:p>
            <a:pPr indent="0" lvl="0" marL="0" rtl="0">
              <a:lnSpc>
                <a:spcPct val="115000"/>
              </a:lnSpc>
              <a:spcBef>
                <a:spcPts val="1100"/>
              </a:spcBef>
              <a:buNone/>
            </a:pPr>
            <a:r>
              <a:rPr lang="en" sz="1700">
                <a:solidFill>
                  <a:srgbClr val="DD7E6B"/>
                </a:solidFill>
                <a:latin typeface="Arial"/>
                <a:ea typeface="Arial"/>
                <a:cs typeface="Arial"/>
                <a:sym typeface="Arial"/>
              </a:rPr>
              <a:t>Initially setting up an Amazon GPU server for high computational tasks that needs to be performed for this project. Then perform some data analysis to see how the pixel data looks like for different classes of images. Use Deep Learning Libraries like Keras and TensorFlow to perform image recognition and make predictions.</a:t>
            </a:r>
          </a:p>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265500" y="1912650"/>
            <a:ext cx="4045200" cy="1318200"/>
          </a:xfrm>
          <a:prstGeom prst="rect">
            <a:avLst/>
          </a:prstGeom>
        </p:spPr>
        <p:txBody>
          <a:bodyPr anchorCtr="0" anchor="ctr" bIns="91425" lIns="91425" rIns="91425" wrap="square" tIns="91425">
            <a:noAutofit/>
          </a:bodyPr>
          <a:lstStyle/>
          <a:p>
            <a:pPr indent="0" lvl="0" marL="0" rtl="0">
              <a:lnSpc>
                <a:spcPct val="115000"/>
              </a:lnSpc>
              <a:spcBef>
                <a:spcPts val="1100"/>
              </a:spcBef>
              <a:buNone/>
            </a:pPr>
            <a:r>
              <a:rPr lang="en" sz="1800">
                <a:solidFill>
                  <a:srgbClr val="DD7E6B"/>
                </a:solidFill>
                <a:latin typeface="Arial"/>
                <a:ea typeface="Arial"/>
                <a:cs typeface="Arial"/>
                <a:sym typeface="Arial"/>
              </a:rPr>
              <a:t>To the right is the set of 4 images from the training set.</a:t>
            </a:r>
          </a:p>
          <a:p>
            <a:pPr indent="0" lvl="0" marL="0" rtl="0">
              <a:lnSpc>
                <a:spcPct val="115000"/>
              </a:lnSpc>
              <a:spcBef>
                <a:spcPts val="1100"/>
              </a:spcBef>
              <a:buNone/>
            </a:pPr>
            <a:r>
              <a:rPr lang="en" sz="1800">
                <a:solidFill>
                  <a:srgbClr val="DD7E6B"/>
                </a:solidFill>
                <a:latin typeface="Arial"/>
                <a:ea typeface="Arial"/>
                <a:cs typeface="Arial"/>
                <a:sym typeface="Arial"/>
              </a:rPr>
              <a:t>The one on the top left is a t-shirt.</a:t>
            </a:r>
          </a:p>
          <a:p>
            <a:pPr indent="0" lvl="0" marL="0" rtl="0">
              <a:lnSpc>
                <a:spcPct val="115000"/>
              </a:lnSpc>
              <a:spcBef>
                <a:spcPts val="1100"/>
              </a:spcBef>
              <a:buNone/>
            </a:pPr>
            <a:r>
              <a:rPr lang="en" sz="1800">
                <a:solidFill>
                  <a:srgbClr val="DD7E6B"/>
                </a:solidFill>
                <a:latin typeface="Arial"/>
                <a:ea typeface="Arial"/>
                <a:cs typeface="Arial"/>
                <a:sym typeface="Arial"/>
              </a:rPr>
              <a:t>The one in the bottom left is a pant or trouser.</a:t>
            </a:r>
          </a:p>
          <a:p>
            <a:pPr indent="0" lvl="0" marL="0" rtl="0">
              <a:lnSpc>
                <a:spcPct val="115000"/>
              </a:lnSpc>
              <a:spcBef>
                <a:spcPts val="1100"/>
              </a:spcBef>
              <a:buNone/>
            </a:pPr>
            <a:r>
              <a:rPr lang="en" sz="1800">
                <a:solidFill>
                  <a:srgbClr val="DD7E6B"/>
                </a:solidFill>
                <a:latin typeface="Arial"/>
                <a:ea typeface="Arial"/>
                <a:cs typeface="Arial"/>
                <a:sym typeface="Arial"/>
              </a:rPr>
              <a:t>The one on the top right is a purse.</a:t>
            </a:r>
          </a:p>
          <a:p>
            <a:pPr indent="0" lvl="0" marL="0" rtl="0">
              <a:lnSpc>
                <a:spcPct val="115000"/>
              </a:lnSpc>
              <a:spcBef>
                <a:spcPts val="1100"/>
              </a:spcBef>
              <a:buNone/>
            </a:pPr>
            <a:r>
              <a:rPr lang="en" sz="1800">
                <a:solidFill>
                  <a:srgbClr val="DD7E6B"/>
                </a:solidFill>
                <a:latin typeface="Arial"/>
                <a:ea typeface="Arial"/>
                <a:cs typeface="Arial"/>
                <a:sym typeface="Arial"/>
              </a:rPr>
              <a:t>The one on the bottom right is a ladies T-shirt</a:t>
            </a:r>
          </a:p>
        </p:txBody>
      </p:sp>
      <p:pic>
        <p:nvPicPr>
          <p:cNvPr id="166" name="Shape 166"/>
          <p:cNvPicPr preferRelativeResize="0"/>
          <p:nvPr/>
        </p:nvPicPr>
        <p:blipFill rotWithShape="1">
          <a:blip r:embed="rId3">
            <a:alphaModFix/>
          </a:blip>
          <a:srcRect b="0" l="0" r="39660" t="0"/>
          <a:stretch/>
        </p:blipFill>
        <p:spPr>
          <a:xfrm>
            <a:off x="4488725" y="0"/>
            <a:ext cx="4655273" cy="5143501"/>
          </a:xfrm>
          <a:prstGeom prst="rect">
            <a:avLst/>
          </a:prstGeom>
          <a:noFill/>
          <a:ln>
            <a:noFill/>
          </a:ln>
        </p:spPr>
      </p:pic>
      <p:grpSp>
        <p:nvGrpSpPr>
          <p:cNvPr id="167" name="Shape 167"/>
          <p:cNvGrpSpPr/>
          <p:nvPr/>
        </p:nvGrpSpPr>
        <p:grpSpPr>
          <a:xfrm>
            <a:off x="6781388" y="2464035"/>
            <a:ext cx="2212050" cy="2537076"/>
            <a:chOff x="6803275" y="395363"/>
            <a:chExt cx="2212050" cy="2537076"/>
          </a:xfrm>
        </p:grpSpPr>
        <p:pic>
          <p:nvPicPr>
            <p:cNvPr id="168" name="Shape 16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69" name="Shape 16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70" name="Shape 170"/>
            <p:cNvSpPr txBox="1"/>
            <p:nvPr/>
          </p:nvSpPr>
          <p:spPr>
            <a:xfrm>
              <a:off x="6944800" y="684231"/>
              <a:ext cx="1929000" cy="2004000"/>
            </a:xfrm>
            <a:prstGeom prst="rect">
              <a:avLst/>
            </a:prstGeom>
            <a:noFill/>
            <a:ln>
              <a:noFill/>
            </a:ln>
          </p:spPr>
          <p:txBody>
            <a:bodyPr anchorCtr="0" anchor="t" bIns="91425" lIns="91425" rIns="91425" wrap="square" tIns="91425">
              <a:noAutofit/>
            </a:bodyPr>
            <a:lstStyle/>
            <a:p>
              <a:pPr indent="-69850" lvl="0" marL="0" rtl="0">
                <a:spcBef>
                  <a:spcPts val="0"/>
                </a:spcBef>
                <a:spcAft>
                  <a:spcPts val="800"/>
                </a:spcAft>
                <a:buClr>
                  <a:schemeClr val="dk2"/>
                </a:buClr>
                <a:buSzPts val="1100"/>
                <a:buFont typeface="Arial"/>
                <a:buNone/>
              </a:pPr>
              <a:r>
                <a:rPr b="1" lang="en">
                  <a:solidFill>
                    <a:schemeClr val="dk1"/>
                  </a:solidFill>
                  <a:latin typeface="Raleway"/>
                  <a:ea typeface="Raleway"/>
                  <a:cs typeface="Raleway"/>
                  <a:sym typeface="Raleway"/>
                </a:rPr>
                <a:t>Tip</a:t>
              </a:r>
            </a:p>
            <a:p>
              <a:pPr indent="-69850" lvl="0" marL="0" rtl="0">
                <a:spcBef>
                  <a:spcPts val="0"/>
                </a:spcBef>
                <a:spcAft>
                  <a:spcPts val="800"/>
                </a:spcAft>
                <a:buClr>
                  <a:schemeClr val="dk2"/>
                </a:buClr>
                <a:buSzPts val="1100"/>
                <a:buFont typeface="Arial"/>
                <a:buNone/>
              </a:pPr>
              <a:r>
                <a:rPr lang="en" sz="1200">
                  <a:solidFill>
                    <a:schemeClr val="dk2"/>
                  </a:solidFill>
                  <a:latin typeface="Raleway"/>
                  <a:ea typeface="Raleway"/>
                  <a:cs typeface="Raleway"/>
                  <a:sym typeface="Raleway"/>
                </a:rPr>
                <a:t>Don’t wait till the end of the presentation to give the bottom line. </a:t>
              </a:r>
            </a:p>
            <a:p>
              <a:pPr indent="0" lvl="0" marL="0" rtl="0">
                <a:spcBef>
                  <a:spcPts val="0"/>
                </a:spcBef>
                <a:spcAft>
                  <a:spcPts val="800"/>
                </a:spcAft>
                <a:buNone/>
              </a:pPr>
              <a:r>
                <a:rPr lang="en" sz="1200">
                  <a:solidFill>
                    <a:schemeClr val="dk2"/>
                  </a:solidFill>
                  <a:latin typeface="Raleway"/>
                  <a:ea typeface="Raleway"/>
                  <a:cs typeface="Raleway"/>
                  <a:sym typeface="Raleway"/>
                </a:rPr>
                <a:t>Reveal your product or idea (in this case a translation app) up front.</a:t>
              </a:r>
            </a:p>
          </p:txBody>
        </p:sp>
      </p:grpSp>
      <p:pic>
        <p:nvPicPr>
          <p:cNvPr id="171" name="Shape 171"/>
          <p:cNvPicPr preferRelativeResize="0"/>
          <p:nvPr/>
        </p:nvPicPr>
        <p:blipFill>
          <a:blip r:embed="rId6">
            <a:alphaModFix/>
          </a:blip>
          <a:stretch>
            <a:fillRect/>
          </a:stretch>
        </p:blipFill>
        <p:spPr>
          <a:xfrm>
            <a:off x="4488725" y="0"/>
            <a:ext cx="4655275" cy="50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23850" y="1126875"/>
            <a:ext cx="7564200" cy="3521100"/>
          </a:xfrm>
          <a:prstGeom prst="rect">
            <a:avLst/>
          </a:prstGeom>
        </p:spPr>
        <p:txBody>
          <a:bodyPr anchorCtr="0" anchor="ctr" bIns="91425" lIns="91425" rIns="91425" wrap="square" tIns="91425">
            <a:noAutofit/>
          </a:bodyPr>
          <a:lstStyle/>
          <a:p>
            <a:pPr indent="0" lvl="0" marL="0" rtl="0">
              <a:lnSpc>
                <a:spcPct val="115000"/>
              </a:lnSpc>
              <a:spcBef>
                <a:spcPts val="1100"/>
              </a:spcBef>
              <a:spcAft>
                <a:spcPts val="700"/>
              </a:spcAft>
              <a:buNone/>
            </a:pPr>
            <a:r>
              <a:rPr b="1" lang="en" sz="3000">
                <a:solidFill>
                  <a:schemeClr val="lt2"/>
                </a:solidFill>
                <a:latin typeface="Arial"/>
                <a:ea typeface="Arial"/>
                <a:cs typeface="Arial"/>
                <a:sym typeface="Arial"/>
              </a:rPr>
              <a:t>Model 1:</a:t>
            </a:r>
          </a:p>
          <a:p>
            <a:pPr indent="-317500" lvl="0" marL="457200" rtl="0">
              <a:lnSpc>
                <a:spcPct val="115000"/>
              </a:lnSpc>
              <a:spcBef>
                <a:spcPts val="110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We have a first hidden layer is a convolutional layer called a Convolution2D. The layer has 32 feature maps, which with the size of 5 × 5 and an activation function relu also known as rectifier. This is the input layer, expecting images with the structure outline above.</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Next we define a pooling layer that takes the maximum value called MaxPooling2D. It is configured with a pool size of 2 × 2.</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The next layer is a regularization layer using dropout called Dropout. It is configured to randomly exclude 20% of neurons in the layer in order to reduce overfitting.</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Next is a layer that converts the 2D matrix data to a vector called Flatten. It allows the output to be processed by standard fully connected layers.</a:t>
            </a:r>
          </a:p>
          <a:p>
            <a:pPr indent="-317500" lvl="0" marL="457200" rtl="0">
              <a:lnSpc>
                <a:spcPct val="115000"/>
              </a:lnSpc>
              <a:spcBef>
                <a:spcPts val="0"/>
              </a:spcBef>
              <a:spcAft>
                <a:spcPts val="0"/>
              </a:spcAft>
              <a:buClr>
                <a:srgbClr val="DD7E6B"/>
              </a:buClr>
              <a:buSzPts val="1400"/>
              <a:buFont typeface="Arial"/>
              <a:buAutoNum type="arabicPeriod"/>
            </a:pPr>
            <a:r>
              <a:rPr lang="en" sz="1400">
                <a:solidFill>
                  <a:srgbClr val="DD7E6B"/>
                </a:solidFill>
                <a:latin typeface="Arial"/>
                <a:ea typeface="Arial"/>
                <a:cs typeface="Arial"/>
                <a:sym typeface="Arial"/>
              </a:rPr>
              <a:t>Next a fully connected layer with 128 neurons and rectifier activation function is used.</a:t>
            </a:r>
          </a:p>
          <a:p>
            <a:pPr indent="-317500" lvl="0" marL="457200" rtl="0">
              <a:lnSpc>
                <a:spcPct val="115000"/>
              </a:lnSpc>
              <a:spcBef>
                <a:spcPts val="0"/>
              </a:spcBef>
              <a:spcAft>
                <a:spcPts val="700"/>
              </a:spcAft>
              <a:buClr>
                <a:srgbClr val="DD7E6B"/>
              </a:buClr>
              <a:buSzPts val="1400"/>
              <a:buFont typeface="Arial"/>
              <a:buAutoNum type="arabicPeriod"/>
            </a:pPr>
            <a:r>
              <a:rPr lang="en" sz="1400">
                <a:solidFill>
                  <a:srgbClr val="DD7E6B"/>
                </a:solidFill>
                <a:latin typeface="Arial"/>
                <a:ea typeface="Arial"/>
                <a:cs typeface="Arial"/>
                <a:sym typeface="Arial"/>
              </a:rPr>
              <a:t>Finally, the output layer has 10 neurons for the 10 classes and a softmax activation function to output probability-like predictions for each class.</a:t>
            </a:r>
          </a:p>
          <a:p>
            <a:pPr indent="0" lvl="0" marL="0" rtl="0">
              <a:lnSpc>
                <a:spcPct val="115000"/>
              </a:lnSpc>
              <a:spcBef>
                <a:spcPts val="1100"/>
              </a:spcBef>
              <a:buNone/>
            </a:pPr>
            <a:r>
              <a:t/>
            </a:r>
            <a:endParaRPr sz="1050">
              <a:solidFill>
                <a:srgbClr val="000000"/>
              </a:solidFill>
              <a:latin typeface="Arial"/>
              <a:ea typeface="Arial"/>
              <a:cs typeface="Arial"/>
              <a:sym typeface="Arial"/>
            </a:endParaRP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23850" y="866775"/>
            <a:ext cx="4587000" cy="3521100"/>
          </a:xfrm>
          <a:prstGeom prst="rect">
            <a:avLst/>
          </a:prstGeom>
        </p:spPr>
        <p:txBody>
          <a:bodyPr anchorCtr="0" anchor="ctr" bIns="91425" lIns="91425" rIns="91425" wrap="square" tIns="91425">
            <a:noAutofit/>
          </a:bodyPr>
          <a:lstStyle/>
          <a:p>
            <a:pPr indent="0" lvl="0" marL="0">
              <a:spcBef>
                <a:spcPts val="0"/>
              </a:spcBef>
              <a:buNone/>
            </a:pPr>
            <a:r>
              <a:rPr lang="en">
                <a:solidFill>
                  <a:srgbClr val="DD7E6B"/>
                </a:solidFill>
              </a:rPr>
              <a:t>With Model 1 we are achieving an accuracy of 91%.</a:t>
            </a:r>
          </a:p>
          <a:p>
            <a:pPr indent="0" lvl="0" marL="0">
              <a:spcBef>
                <a:spcPts val="0"/>
              </a:spcBef>
              <a:buNone/>
            </a:pPr>
            <a:r>
              <a:rPr lang="en">
                <a:solidFill>
                  <a:srgbClr val="DD7E6B"/>
                </a:solidFill>
              </a:rPr>
              <a:t>The precision, recall and f score is at 0.91</a:t>
            </a:r>
          </a:p>
          <a:p>
            <a:pPr indent="0" lvl="0" marL="0">
              <a:spcBef>
                <a:spcPts val="0"/>
              </a:spcBef>
              <a:buNone/>
            </a:pPr>
            <a:r>
              <a:rPr lang="en">
                <a:solidFill>
                  <a:srgbClr val="DD7E6B"/>
                </a:solidFill>
              </a:rPr>
              <a:t>To the right, we have a sample of correctly and incorrectly predicted images.</a:t>
            </a:r>
          </a:p>
        </p:txBody>
      </p:sp>
      <p:pic>
        <p:nvPicPr>
          <p:cNvPr id="182" name="Shape 182"/>
          <p:cNvPicPr preferRelativeResize="0"/>
          <p:nvPr/>
        </p:nvPicPr>
        <p:blipFill>
          <a:blip r:embed="rId3">
            <a:alphaModFix/>
          </a:blip>
          <a:stretch>
            <a:fillRect/>
          </a:stretch>
        </p:blipFill>
        <p:spPr>
          <a:xfrm>
            <a:off x="5563250" y="650250"/>
            <a:ext cx="1249775" cy="4340850"/>
          </a:xfrm>
          <a:prstGeom prst="rect">
            <a:avLst/>
          </a:prstGeom>
          <a:noFill/>
          <a:ln>
            <a:noFill/>
          </a:ln>
        </p:spPr>
      </p:pic>
      <p:pic>
        <p:nvPicPr>
          <p:cNvPr id="183" name="Shape 183"/>
          <p:cNvPicPr preferRelativeResize="0"/>
          <p:nvPr/>
        </p:nvPicPr>
        <p:blipFill>
          <a:blip r:embed="rId4">
            <a:alphaModFix/>
          </a:blip>
          <a:stretch>
            <a:fillRect/>
          </a:stretch>
        </p:blipFill>
        <p:spPr>
          <a:xfrm>
            <a:off x="6965425" y="650250"/>
            <a:ext cx="1633000" cy="4340849"/>
          </a:xfrm>
          <a:prstGeom prst="rect">
            <a:avLst/>
          </a:prstGeom>
          <a:noFill/>
          <a:ln>
            <a:noFill/>
          </a:ln>
        </p:spPr>
      </p:pic>
      <p:sp>
        <p:nvSpPr>
          <p:cNvPr id="184" name="Shape 184"/>
          <p:cNvSpPr txBox="1"/>
          <p:nvPr/>
        </p:nvSpPr>
        <p:spPr>
          <a:xfrm>
            <a:off x="5583925" y="219450"/>
            <a:ext cx="4681800" cy="5463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DD7E6B"/>
                </a:solidFill>
              </a:rPr>
              <a:t>    Correct		       Incorrect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823850" y="866775"/>
            <a:ext cx="7393500" cy="3521100"/>
          </a:xfrm>
          <a:prstGeom prst="rect">
            <a:avLst/>
          </a:prstGeom>
        </p:spPr>
        <p:txBody>
          <a:bodyPr anchorCtr="0" anchor="ctr" bIns="91425" lIns="91425" rIns="91425" wrap="square" tIns="91425">
            <a:noAutofit/>
          </a:bodyPr>
          <a:lstStyle/>
          <a:p>
            <a:pPr indent="0" lvl="0" marL="0">
              <a:spcBef>
                <a:spcPts val="0"/>
              </a:spcBef>
              <a:buNone/>
            </a:pPr>
            <a:r>
              <a:rPr b="1" lang="en">
                <a:solidFill>
                  <a:schemeClr val="lt2"/>
                </a:solidFill>
              </a:rPr>
              <a:t>Model 2: A larger CNN</a:t>
            </a:r>
          </a:p>
          <a:p>
            <a:pPr indent="-336550" lvl="0" marL="457200" rtl="0">
              <a:lnSpc>
                <a:spcPct val="115000"/>
              </a:lnSpc>
              <a:spcBef>
                <a:spcPts val="1100"/>
              </a:spcBef>
              <a:spcAft>
                <a:spcPts val="0"/>
              </a:spcAft>
              <a:buClr>
                <a:srgbClr val="DD7E6B"/>
              </a:buClr>
              <a:buSzPts val="1700"/>
              <a:buFont typeface="Arial"/>
              <a:buAutoNum type="arabicPeriod"/>
            </a:pPr>
            <a:r>
              <a:rPr lang="en" sz="1700">
                <a:solidFill>
                  <a:srgbClr val="DD7E6B"/>
                </a:solidFill>
                <a:latin typeface="Arial"/>
                <a:ea typeface="Arial"/>
                <a:cs typeface="Arial"/>
                <a:sym typeface="Arial"/>
              </a:rPr>
              <a:t>Convolutional layer with 30 feature maps of size 5 × 5.</a:t>
            </a:r>
          </a:p>
          <a:p>
            <a:pPr indent="-336550" lvl="0" marL="457200" rtl="0">
              <a:lnSpc>
                <a:spcPct val="115000"/>
              </a:lnSpc>
              <a:spcBef>
                <a:spcPts val="0"/>
              </a:spcBef>
              <a:spcAft>
                <a:spcPts val="0"/>
              </a:spcAft>
              <a:buClr>
                <a:srgbClr val="DD7E6B"/>
              </a:buClr>
              <a:buSzPts val="1700"/>
              <a:buFont typeface="Arial"/>
              <a:buAutoNum type="arabicPeriod"/>
            </a:pPr>
            <a:r>
              <a:rPr lang="en" sz="1700">
                <a:solidFill>
                  <a:srgbClr val="DD7E6B"/>
                </a:solidFill>
                <a:latin typeface="Arial"/>
                <a:ea typeface="Arial"/>
                <a:cs typeface="Arial"/>
                <a:sym typeface="Arial"/>
              </a:rPr>
              <a:t>Pooling layer taking the max over 2 × 2 patches.</a:t>
            </a:r>
          </a:p>
          <a:p>
            <a:pPr indent="-336550" lvl="0" marL="457200" rtl="0">
              <a:lnSpc>
                <a:spcPct val="115000"/>
              </a:lnSpc>
              <a:spcBef>
                <a:spcPts val="0"/>
              </a:spcBef>
              <a:spcAft>
                <a:spcPts val="0"/>
              </a:spcAft>
              <a:buClr>
                <a:srgbClr val="DD7E6B"/>
              </a:buClr>
              <a:buSzPts val="1700"/>
              <a:buFont typeface="Arial"/>
              <a:buAutoNum type="arabicPeriod"/>
            </a:pPr>
            <a:r>
              <a:rPr lang="en" sz="1700">
                <a:solidFill>
                  <a:srgbClr val="DD7E6B"/>
                </a:solidFill>
                <a:latin typeface="Arial"/>
                <a:ea typeface="Arial"/>
                <a:cs typeface="Arial"/>
                <a:sym typeface="Arial"/>
              </a:rPr>
              <a:t>Convolutional layer with 15 feature maps of size 3 × 3.</a:t>
            </a:r>
          </a:p>
          <a:p>
            <a:pPr indent="-336550" lvl="0" marL="457200" rtl="0">
              <a:lnSpc>
                <a:spcPct val="115000"/>
              </a:lnSpc>
              <a:spcBef>
                <a:spcPts val="0"/>
              </a:spcBef>
              <a:spcAft>
                <a:spcPts val="0"/>
              </a:spcAft>
              <a:buClr>
                <a:srgbClr val="DD7E6B"/>
              </a:buClr>
              <a:buSzPts val="1700"/>
              <a:buFont typeface="Arial"/>
              <a:buAutoNum type="arabicPeriod"/>
            </a:pPr>
            <a:r>
              <a:rPr lang="en" sz="1700">
                <a:solidFill>
                  <a:srgbClr val="DD7E6B"/>
                </a:solidFill>
                <a:latin typeface="Arial"/>
                <a:ea typeface="Arial"/>
                <a:cs typeface="Arial"/>
                <a:sym typeface="Arial"/>
              </a:rPr>
              <a:t>Pooling layer taking the max over 2 × 2 patches.</a:t>
            </a:r>
          </a:p>
          <a:p>
            <a:pPr indent="-336550" lvl="0" marL="457200" rtl="0">
              <a:lnSpc>
                <a:spcPct val="115000"/>
              </a:lnSpc>
              <a:spcBef>
                <a:spcPts val="0"/>
              </a:spcBef>
              <a:spcAft>
                <a:spcPts val="0"/>
              </a:spcAft>
              <a:buClr>
                <a:srgbClr val="DD7E6B"/>
              </a:buClr>
              <a:buSzPts val="1700"/>
              <a:buFont typeface="Arial"/>
              <a:buAutoNum type="arabicPeriod"/>
            </a:pPr>
            <a:r>
              <a:rPr lang="en" sz="1700">
                <a:solidFill>
                  <a:srgbClr val="DD7E6B"/>
                </a:solidFill>
                <a:latin typeface="Arial"/>
                <a:ea typeface="Arial"/>
                <a:cs typeface="Arial"/>
                <a:sym typeface="Arial"/>
              </a:rPr>
              <a:t>Dropout layer with a probability of 20%.</a:t>
            </a:r>
          </a:p>
          <a:p>
            <a:pPr indent="-336550" lvl="0" marL="457200" rtl="0">
              <a:lnSpc>
                <a:spcPct val="115000"/>
              </a:lnSpc>
              <a:spcBef>
                <a:spcPts val="0"/>
              </a:spcBef>
              <a:spcAft>
                <a:spcPts val="0"/>
              </a:spcAft>
              <a:buClr>
                <a:srgbClr val="DD7E6B"/>
              </a:buClr>
              <a:buSzPts val="1700"/>
              <a:buFont typeface="Arial"/>
              <a:buAutoNum type="arabicPeriod"/>
            </a:pPr>
            <a:r>
              <a:rPr lang="en" sz="1700">
                <a:solidFill>
                  <a:srgbClr val="DD7E6B"/>
                </a:solidFill>
                <a:latin typeface="Arial"/>
                <a:ea typeface="Arial"/>
                <a:cs typeface="Arial"/>
                <a:sym typeface="Arial"/>
              </a:rPr>
              <a:t>Flatten layer.</a:t>
            </a:r>
          </a:p>
          <a:p>
            <a:pPr indent="-336550" lvl="0" marL="457200" rtl="0">
              <a:lnSpc>
                <a:spcPct val="115000"/>
              </a:lnSpc>
              <a:spcBef>
                <a:spcPts val="0"/>
              </a:spcBef>
              <a:spcAft>
                <a:spcPts val="0"/>
              </a:spcAft>
              <a:buClr>
                <a:srgbClr val="DD7E6B"/>
              </a:buClr>
              <a:buSzPts val="1700"/>
              <a:buFont typeface="Arial"/>
              <a:buAutoNum type="arabicPeriod"/>
            </a:pPr>
            <a:r>
              <a:rPr lang="en" sz="1700">
                <a:solidFill>
                  <a:srgbClr val="DD7E6B"/>
                </a:solidFill>
                <a:latin typeface="Arial"/>
                <a:ea typeface="Arial"/>
                <a:cs typeface="Arial"/>
                <a:sym typeface="Arial"/>
              </a:rPr>
              <a:t>Fully connected layer with 128 neurons and rectifier activation.</a:t>
            </a:r>
          </a:p>
          <a:p>
            <a:pPr indent="-336550" lvl="0" marL="457200" rtl="0">
              <a:lnSpc>
                <a:spcPct val="115000"/>
              </a:lnSpc>
              <a:spcBef>
                <a:spcPts val="0"/>
              </a:spcBef>
              <a:spcAft>
                <a:spcPts val="0"/>
              </a:spcAft>
              <a:buClr>
                <a:srgbClr val="DD7E6B"/>
              </a:buClr>
              <a:buSzPts val="1700"/>
              <a:buFont typeface="Arial"/>
              <a:buAutoNum type="arabicPeriod"/>
            </a:pPr>
            <a:r>
              <a:rPr lang="en" sz="1700">
                <a:solidFill>
                  <a:srgbClr val="DD7E6B"/>
                </a:solidFill>
                <a:latin typeface="Arial"/>
                <a:ea typeface="Arial"/>
                <a:cs typeface="Arial"/>
                <a:sym typeface="Arial"/>
              </a:rPr>
              <a:t>Fully connected layer with 50 neurons and rectifier activation.</a:t>
            </a:r>
          </a:p>
          <a:p>
            <a:pPr indent="-336550" lvl="0" marL="457200" rtl="0">
              <a:lnSpc>
                <a:spcPct val="115000"/>
              </a:lnSpc>
              <a:spcBef>
                <a:spcPts val="0"/>
              </a:spcBef>
              <a:spcAft>
                <a:spcPts val="700"/>
              </a:spcAft>
              <a:buClr>
                <a:srgbClr val="DD7E6B"/>
              </a:buClr>
              <a:buSzPts val="1700"/>
              <a:buFont typeface="Arial"/>
              <a:buAutoNum type="arabicPeriod"/>
            </a:pPr>
            <a:r>
              <a:rPr lang="en" sz="1700">
                <a:solidFill>
                  <a:srgbClr val="DD7E6B"/>
                </a:solidFill>
                <a:latin typeface="Arial"/>
                <a:ea typeface="Arial"/>
                <a:cs typeface="Arial"/>
                <a:sym typeface="Arial"/>
              </a:rPr>
              <a:t>Output layer.</a:t>
            </a:r>
          </a:p>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