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2:54:06.404"/>
    </inkml:context>
    <inkml:brush xml:id="br0">
      <inkml:brushProperty name="width" value="0.035" units="cm"/>
      <inkml:brushProperty name="height" value="0.035" units="cm"/>
      <inkml:brushProperty name="color" value="#0B868D"/>
      <inkml:brushProperty name="inkEffects" value="ocean"/>
      <inkml:brushProperty name="anchorX" value="0"/>
      <inkml:brushProperty name="anchorY" value="0"/>
      <inkml:brushProperty name="scaleFactor" value="0.5"/>
    </inkml:brush>
  </inkml:definitions>
  <inkml:trace contextRef="#ctx0" brushRef="#br0">0 1974 24575,'0'0'0,"0"14"0,0 9 0,0 14 0,10 13 0,6 11 0,5-1 0,9-6 0,-3 3 0,0-6 0,0-2 0,4-5 0,0-6 0,0 6 0,10 7 0,14 3 0,9-9 0,-1 0 0,-7-5 0,-8-5 0,-2 7 0,3 8 0,7 3 0,6-2 0,7-1 0,-1-5 0,-8-5 0,2 0 0,2 6 0,-50-30 0,0-1 0,15 19 0,26 24 0,-23-11 0,-13-7 0,0-7 0,4 1 0,6-3 0,-3 9 0,1-1 0,0 9 0,9-2 0,-27-39 0,-1 1 0,1-1 0,12 8 0,-9-9 0,0 0 0,0-1 0,19 6 0,-7-4 0,39 5 0,31-2 0,12 5 0,9 7 0,-3-1 0,-12-4 0,3-4 0,3-4-677,6-4 870,6-3-289,10-1 96,39-7 0,15-10-3034,11-11 3901,-7-5-1300,-12 3 433,-23 7-1916,-8 6 2463,-9 6-2061,-4 5 1869,-2 3-533,9-9 178,11-9 0,0-5 0,-5-9 0,-5-6 0,6-1 0,-2-3 0,-2-2 0,8 3 0,-3-2 0,-2 9 0,-3 10 0,-4-2 0,-13 3 0,-2-6 0,9-5 0,-4 5 0,2 6 0,10 2 0,2-3 0,-1 4 0,-1 5 0,-22-11 0,-88 19 0,46-20 0,-44 16 0,29-20 0,33-19 0,6 4-57,8-2 73,19 0-24,17 5 8,5 0 851,12-11-1094,7 4 364,-3-2-121,4 1 0,-7 5 0,-7 1 0,-19 5 0,-16 10 0,15 10 1103,51 8-1418,16 7 472,4 4-5503,0 3 6873,-14 2-2290,-17-10-183,-25-12 1217,-24 1-406,2-15 826,-4-7-888,11-11 295,13-4 442,2-2-694,-11 4 231,-14 13 5651,-15 1-7364,-2 1 2454,-9 8-818,-69 16 0,35-19 0,-36 16 1077,37-31 0,23-18-1693,-3-1 924,-2 8-308,-3 4 0,0 14 0,-1 12 838,-1 12-1078,0 4 360,-10-6-120,0 5 1312,-5 2-1687,1 3 562,-2 4-187,-7 3 0,2 2 0,4 1 0,-6-5 0,-6-5 0,-6-6 0,14-24 0,16-9 0,29-13 0,16-14-2001,33 6 2573,17 12-858,1 6 286,-13 4 0,-19 11-405,-20 6 521,-15 10-174,-13-4 58,-8 2 0,-3-7 0,-3 0 0,0 4 0,0 6 1965,12-3-2527,11-6 843,1-2 160,-2-5-567,-3 6 189,-5 0-63,-4-2 0,-3 5 0,-12 7 0,-12 1 0,-1 0 0,1-6 0,5-7 0,5 4 0,-1-1 0,-8 2 0,3 5 0,-3 7 0,-18 5 0,-27 5 0,-11 5 0,-2 0 0,0 0 0,0 0 0,0 0 0,0 0 0,-1 0 0,1 0 0,0 0 0,0-1 0,0 1 0,0 0 0,0 0 0,0 0 0,0 0 0,0 0 0,0 0 0,0 0 0,0 0 0,0 0 0,0 0 0,0 0 0,0 0 0,-1 0 0,1 0 0,0 0 0,0 0 0,0 0 0,0 0 0,0 0 0,0 0 0,0 0 0,0 0 0,0-1 0,0 1 0,0 0 0,0 0 0,0 0 0,0 0 0,0 0 0,0 0 0,0 0 0,0 0 0,0 0 0,0 0 0,0 0 0,0 0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12:54:08.388"/>
    </inkml:context>
    <inkml:brush xml:id="br0">
      <inkml:brushProperty name="width" value="0.035" units="cm"/>
      <inkml:brushProperty name="height" value="0.035" units="cm"/>
      <inkml:brushProperty name="color" value="#0B868D"/>
      <inkml:brushProperty name="inkEffects" value="ocean"/>
      <inkml:brushProperty name="anchorX" value="-18093.14453"/>
      <inkml:brushProperty name="anchorY" value="957.86279"/>
      <inkml:brushProperty name="scaleFactor" value="0.5"/>
    </inkml:brush>
  </inkml:definitions>
  <inkml:trace contextRef="#ctx0" brushRef="#br0">0 0 24575,'0'0'0,"0"5"0,5 1 0,16-1 0,16-1 0,15 0 0,11-2 0,-1-1 0,-5-1 0,1 0 0,4 0 0,-7 0 0,-6 0 0,-2-1 0,-12 11 0,-9 6 0,-11 5 0,-14-18 0,0 0 0,0 0 0,-1 0 0,1 0 0,-1 0 0,0 0 0,0 6 0,-7 23 0,-4 11 0,-5 0 0,12-39 0,0 2 0,0 0 0,-1-1 0,-8 10 0,7-11 0,0 0 0,0 1 0,0-1 0,0-1 0,-8 4 0,4-2 0,-1-1 0,-1-1 0,-11 3 0,-33 10 0,3 0 0,-3-4 0,6 7 0,1 13 0,-5 3 0,10-3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DF1B-26F8-844F-BDAD-01E5105064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5BF8BB-A9A6-8ADC-5CA1-2DB3AAF4C3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F6CFE39-81BC-E705-DAE6-1BF688F2A0BA}"/>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69860156-A726-30DC-97B8-720BF4A927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4BF5D5-C185-E12B-5CB2-8279DE75F32D}"/>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68655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CFF4-4C0C-AEFC-763D-5A0555EBC5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D564E2-F063-B624-73DC-F3D036C22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2856E-D10B-68A3-3900-43EE4023E925}"/>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9888136F-41CD-F86C-3CA8-043F3C86C5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B523C-DEDD-E585-AB75-1ACCA7695FAE}"/>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78548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C8D179-3B4B-2B7C-EF13-74FE32A5FA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FF12ED-464C-8C98-3B7E-5AACE883F7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0D147-75EE-AE0B-1EFD-D015DF4E2F32}"/>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A02A74CB-3A4D-CB79-B369-7081B8E755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71E80F-1D91-E01E-D4EE-C57D2A1DE59D}"/>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423907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C419-41E8-A9A0-C744-8511EE41B0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9ED13E-9E70-F0F0-AEB5-75BF1B165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DD2742-7B84-F224-13BD-000D09751FB5}"/>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607CA46C-AC3F-AD4B-FB8D-0DD60666F2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5E62-908D-C577-B92C-5B5725D02560}"/>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1802058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1B00-52D5-4FC4-0FB4-B2997F9282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006DC1-EDE8-6C59-FE3F-BAE3D89314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3C0A1A-8CAC-DE88-94FD-6E18FE42D457}"/>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17732EF6-84D5-CA0F-FB35-6E2430BD4A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560444-AE1E-FD56-AA00-38191187C0EC}"/>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91386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C279-2C26-D940-8044-5BA8463805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2C3F1-EC31-AF15-9AB5-C1856C68B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67E0D-43A4-BC9D-7967-824ED95E6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C368CF-0C97-19DA-7AF5-08C465A4629B}"/>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6" name="Footer Placeholder 5">
            <a:extLst>
              <a:ext uri="{FF2B5EF4-FFF2-40B4-BE49-F238E27FC236}">
                <a16:creationId xmlns:a16="http://schemas.microsoft.com/office/drawing/2014/main" id="{D104E4C1-649A-D7BE-55B2-C8C94F28B1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FDFED7-7602-F34C-A970-6D917AB0ED6A}"/>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379927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5C03-1AEB-67DE-4299-B5E13C5876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7C07C-D970-8818-E8F5-E1147049B2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A5EE61-9DBF-942F-0A35-B526C140D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AF549E-C563-C28B-7E63-05E1B710A4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9680E1-7FD9-1049-515C-075C46BE2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F1E62B-020E-71A2-5856-45FD699BF77E}"/>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8" name="Footer Placeholder 7">
            <a:extLst>
              <a:ext uri="{FF2B5EF4-FFF2-40B4-BE49-F238E27FC236}">
                <a16:creationId xmlns:a16="http://schemas.microsoft.com/office/drawing/2014/main" id="{F1C51DF1-F063-E042-B882-ABDAE6E8BE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1DCB6C-DD4A-E92B-69A1-DF77611A52EA}"/>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31594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F5B0B-F916-819D-42E0-4515D87212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AA7F5D-1B0A-8DFC-95EC-5603B89E796B}"/>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4" name="Footer Placeholder 3">
            <a:extLst>
              <a:ext uri="{FF2B5EF4-FFF2-40B4-BE49-F238E27FC236}">
                <a16:creationId xmlns:a16="http://schemas.microsoft.com/office/drawing/2014/main" id="{3C84C5B6-BB5C-7726-C95A-CE8C8C8287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D72DD8-7A45-AAB3-5E42-459F29600DF0}"/>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101461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95546-5A16-89FC-F66F-7C7DAE3BD55E}"/>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3" name="Footer Placeholder 2">
            <a:extLst>
              <a:ext uri="{FF2B5EF4-FFF2-40B4-BE49-F238E27FC236}">
                <a16:creationId xmlns:a16="http://schemas.microsoft.com/office/drawing/2014/main" id="{A3FF3E11-EFC0-796F-3B6B-6D0EC8A70C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82B464-8728-554A-31D2-747D2B2769CB}"/>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3901969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3EB5-3B1F-70B3-9EC7-B370AF833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63B6F7-80CF-8561-A9D5-BDF9ABB9A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28764A-F83C-80E6-610F-2F3E37226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0251A4-85AF-47F5-4742-DA1580599EF9}"/>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6" name="Footer Placeholder 5">
            <a:extLst>
              <a:ext uri="{FF2B5EF4-FFF2-40B4-BE49-F238E27FC236}">
                <a16:creationId xmlns:a16="http://schemas.microsoft.com/office/drawing/2014/main" id="{C96F3AE3-F88E-5844-19A9-AFDC77085E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CB59B-50BF-11CC-9D47-DB2B97180133}"/>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4167898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2D78-82AF-EAC4-A054-422429E1D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26E661-E324-2360-AE4D-074215E993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DD83DB-3D1E-2518-B00D-43D563554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8A227-8025-4DFA-2EBA-8E71DE03ACD1}"/>
              </a:ext>
            </a:extLst>
          </p:cNvPr>
          <p:cNvSpPr>
            <a:spLocks noGrp="1"/>
          </p:cNvSpPr>
          <p:nvPr>
            <p:ph type="dt" sz="half" idx="10"/>
          </p:nvPr>
        </p:nvSpPr>
        <p:spPr/>
        <p:txBody>
          <a:bodyPr/>
          <a:lstStyle/>
          <a:p>
            <a:fld id="{09F26EDF-5981-4BF3-9D7E-3AC3FD400E64}" type="datetimeFigureOut">
              <a:rPr lang="en-IN" smtClean="0"/>
              <a:t>08-01-2025</a:t>
            </a:fld>
            <a:endParaRPr lang="en-IN"/>
          </a:p>
        </p:txBody>
      </p:sp>
      <p:sp>
        <p:nvSpPr>
          <p:cNvPr id="6" name="Footer Placeholder 5">
            <a:extLst>
              <a:ext uri="{FF2B5EF4-FFF2-40B4-BE49-F238E27FC236}">
                <a16:creationId xmlns:a16="http://schemas.microsoft.com/office/drawing/2014/main" id="{E632450F-7270-03AC-1039-19F22A5299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15B1C3-789F-CA37-65E0-F03629069950}"/>
              </a:ext>
            </a:extLst>
          </p:cNvPr>
          <p:cNvSpPr>
            <a:spLocks noGrp="1"/>
          </p:cNvSpPr>
          <p:nvPr>
            <p:ph type="sldNum" sz="quarter" idx="12"/>
          </p:nvPr>
        </p:nvSpPr>
        <p:spPr/>
        <p:txBody>
          <a:bodyPr/>
          <a:lstStyle/>
          <a:p>
            <a:fld id="{7CA0FD53-2549-4436-A1FD-BFB4E9974358}" type="slidenum">
              <a:rPr lang="en-IN" smtClean="0"/>
              <a:t>‹#›</a:t>
            </a:fld>
            <a:endParaRPr lang="en-IN"/>
          </a:p>
        </p:txBody>
      </p:sp>
    </p:spTree>
    <p:extLst>
      <p:ext uri="{BB962C8B-B14F-4D97-AF65-F5344CB8AC3E}">
        <p14:creationId xmlns:p14="http://schemas.microsoft.com/office/powerpoint/2010/main" val="422070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08BC2-9BEB-889F-225E-2F076C91B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03EACA-8601-A20D-E914-B76CE2ED54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D62AC8-0954-E9AD-C2D2-AF112D76D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26EDF-5981-4BF3-9D7E-3AC3FD400E64}" type="datetimeFigureOut">
              <a:rPr lang="en-IN" smtClean="0"/>
              <a:t>08-01-2025</a:t>
            </a:fld>
            <a:endParaRPr lang="en-IN"/>
          </a:p>
        </p:txBody>
      </p:sp>
      <p:sp>
        <p:nvSpPr>
          <p:cNvPr id="5" name="Footer Placeholder 4">
            <a:extLst>
              <a:ext uri="{FF2B5EF4-FFF2-40B4-BE49-F238E27FC236}">
                <a16:creationId xmlns:a16="http://schemas.microsoft.com/office/drawing/2014/main" id="{2CE5CCD9-EB43-4B07-C74E-A21474893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3A2C3-0D54-BAB2-DE16-0741308B2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0FD53-2549-4436-A1FD-BFB4E9974358}" type="slidenum">
              <a:rPr lang="en-IN" smtClean="0"/>
              <a:t>‹#›</a:t>
            </a:fld>
            <a:endParaRPr lang="en-IN"/>
          </a:p>
        </p:txBody>
      </p:sp>
    </p:spTree>
    <p:extLst>
      <p:ext uri="{BB962C8B-B14F-4D97-AF65-F5344CB8AC3E}">
        <p14:creationId xmlns:p14="http://schemas.microsoft.com/office/powerpoint/2010/main" val="326514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2.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C0DDD-80C6-A25C-113C-09E5A0BF5B6A}"/>
              </a:ext>
            </a:extLst>
          </p:cNvPr>
          <p:cNvPicPr>
            <a:picLocks noChangeAspect="1"/>
          </p:cNvPicPr>
          <p:nvPr/>
        </p:nvPicPr>
        <p:blipFill>
          <a:blip r:embed="rId2"/>
          <a:stretch>
            <a:fillRect/>
          </a:stretch>
        </p:blipFill>
        <p:spPr>
          <a:xfrm>
            <a:off x="1293034" y="460633"/>
            <a:ext cx="10221751" cy="5115639"/>
          </a:xfrm>
          <a:prstGeom prst="rect">
            <a:avLst/>
          </a:prstGeom>
        </p:spPr>
      </p:pic>
      <p:sp>
        <p:nvSpPr>
          <p:cNvPr id="4" name="TextBox 3">
            <a:extLst>
              <a:ext uri="{FF2B5EF4-FFF2-40B4-BE49-F238E27FC236}">
                <a16:creationId xmlns:a16="http://schemas.microsoft.com/office/drawing/2014/main" id="{80D03C77-414C-148F-1351-A430361E7B28}"/>
              </a:ext>
            </a:extLst>
          </p:cNvPr>
          <p:cNvSpPr txBox="1"/>
          <p:nvPr/>
        </p:nvSpPr>
        <p:spPr>
          <a:xfrm>
            <a:off x="2967135" y="5756988"/>
            <a:ext cx="5318449" cy="369332"/>
          </a:xfrm>
          <a:prstGeom prst="rect">
            <a:avLst/>
          </a:prstGeom>
          <a:noFill/>
        </p:spPr>
        <p:txBody>
          <a:bodyPr wrap="square" rtlCol="0">
            <a:spAutoFit/>
          </a:bodyPr>
          <a:lstStyle/>
          <a:p>
            <a:r>
              <a:rPr lang="en-US" dirty="0"/>
              <a:t>PQE- Power Query Editor</a:t>
            </a:r>
            <a:endParaRPr lang="en-IN" dirty="0"/>
          </a:p>
        </p:txBody>
      </p:sp>
      <p:sp>
        <p:nvSpPr>
          <p:cNvPr id="5" name="TextBox 4">
            <a:extLst>
              <a:ext uri="{FF2B5EF4-FFF2-40B4-BE49-F238E27FC236}">
                <a16:creationId xmlns:a16="http://schemas.microsoft.com/office/drawing/2014/main" id="{3E19F20E-95A8-47CB-B5EC-39F21028A7A6}"/>
              </a:ext>
            </a:extLst>
          </p:cNvPr>
          <p:cNvSpPr txBox="1"/>
          <p:nvPr/>
        </p:nvSpPr>
        <p:spPr>
          <a:xfrm>
            <a:off x="8808098" y="4941790"/>
            <a:ext cx="1101012" cy="646331"/>
          </a:xfrm>
          <a:prstGeom prst="rect">
            <a:avLst/>
          </a:prstGeom>
          <a:noFill/>
        </p:spPr>
        <p:txBody>
          <a:bodyPr wrap="square" rtlCol="0">
            <a:spAutoFit/>
          </a:bodyPr>
          <a:lstStyle/>
          <a:p>
            <a:r>
              <a:rPr lang="en-US" dirty="0"/>
              <a:t>Power Pivot</a:t>
            </a:r>
            <a:endParaRPr lang="en-IN" dirty="0"/>
          </a:p>
        </p:txBody>
      </p:sp>
    </p:spTree>
    <p:extLst>
      <p:ext uri="{BB962C8B-B14F-4D97-AF65-F5344CB8AC3E}">
        <p14:creationId xmlns:p14="http://schemas.microsoft.com/office/powerpoint/2010/main" val="148289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7CB79-1B34-1D42-B773-9BDAB185DDE8}"/>
              </a:ext>
            </a:extLst>
          </p:cNvPr>
          <p:cNvSpPr txBox="1"/>
          <p:nvPr/>
        </p:nvSpPr>
        <p:spPr>
          <a:xfrm>
            <a:off x="223935" y="186612"/>
            <a:ext cx="117192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Go to data tab</a:t>
            </a:r>
          </a:p>
          <a:p>
            <a:pPr marL="285750" indent="-285750">
              <a:buFont typeface="Arial" panose="020B0604020202020204" pitchFamily="34" charset="0"/>
              <a:buChar char="•"/>
            </a:pPr>
            <a:r>
              <a:rPr lang="en-US" dirty="0"/>
              <a:t>Get data --- from folder --- select folder</a:t>
            </a:r>
            <a:endParaRPr lang="en-IN" dirty="0"/>
          </a:p>
          <a:p>
            <a:pPr marL="285750" indent="-285750">
              <a:buFont typeface="Arial" panose="020B0604020202020204" pitchFamily="34" charset="0"/>
              <a:buChar char="•"/>
            </a:pPr>
            <a:r>
              <a:rPr lang="en-IN" dirty="0"/>
              <a:t>After loading data set transform it</a:t>
            </a:r>
          </a:p>
          <a:p>
            <a:pPr marL="285750" indent="-285750">
              <a:buFont typeface="Arial" panose="020B0604020202020204" pitchFamily="34" charset="0"/>
              <a:buChar char="•"/>
            </a:pPr>
            <a:r>
              <a:rPr lang="en-IN" dirty="0"/>
              <a:t>Right click on binary--- add as new query and rename as customers similarly for the Orders and Products</a:t>
            </a:r>
            <a:endParaRPr lang="en-US" dirty="0"/>
          </a:p>
        </p:txBody>
      </p:sp>
      <p:pic>
        <p:nvPicPr>
          <p:cNvPr id="4" name="Picture 3">
            <a:extLst>
              <a:ext uri="{FF2B5EF4-FFF2-40B4-BE49-F238E27FC236}">
                <a16:creationId xmlns:a16="http://schemas.microsoft.com/office/drawing/2014/main" id="{77862ED0-C246-7325-8E50-87CED43865C6}"/>
              </a:ext>
            </a:extLst>
          </p:cNvPr>
          <p:cNvPicPr>
            <a:picLocks noChangeAspect="1"/>
          </p:cNvPicPr>
          <p:nvPr/>
        </p:nvPicPr>
        <p:blipFill>
          <a:blip r:embed="rId2"/>
          <a:stretch>
            <a:fillRect/>
          </a:stretch>
        </p:blipFill>
        <p:spPr>
          <a:xfrm>
            <a:off x="223935" y="2108757"/>
            <a:ext cx="6706536" cy="3629532"/>
          </a:xfrm>
          <a:prstGeom prst="rect">
            <a:avLst/>
          </a:prstGeom>
        </p:spPr>
      </p:pic>
      <p:sp>
        <p:nvSpPr>
          <p:cNvPr id="5" name="TextBox 4">
            <a:extLst>
              <a:ext uri="{FF2B5EF4-FFF2-40B4-BE49-F238E27FC236}">
                <a16:creationId xmlns:a16="http://schemas.microsoft.com/office/drawing/2014/main" id="{51E1EF22-4049-8696-8E2E-151D4B5AE4E2}"/>
              </a:ext>
            </a:extLst>
          </p:cNvPr>
          <p:cNvSpPr txBox="1"/>
          <p:nvPr/>
        </p:nvSpPr>
        <p:spPr>
          <a:xfrm>
            <a:off x="7193903" y="2612572"/>
            <a:ext cx="5082073" cy="369332"/>
          </a:xfrm>
          <a:prstGeom prst="rect">
            <a:avLst/>
          </a:prstGeom>
          <a:noFill/>
        </p:spPr>
        <p:txBody>
          <a:bodyPr wrap="square" rtlCol="0">
            <a:spAutoFit/>
          </a:bodyPr>
          <a:lstStyle/>
          <a:p>
            <a:r>
              <a:rPr lang="en-US" dirty="0"/>
              <a:t>Jaipur, Delhi, Mumbai, Ajmer, Kanpur</a:t>
            </a:r>
            <a:endParaRPr lang="en-IN" dirty="0"/>
          </a:p>
        </p:txBody>
      </p:sp>
      <p:sp>
        <p:nvSpPr>
          <p:cNvPr id="6" name="TextBox 5">
            <a:extLst>
              <a:ext uri="{FF2B5EF4-FFF2-40B4-BE49-F238E27FC236}">
                <a16:creationId xmlns:a16="http://schemas.microsoft.com/office/drawing/2014/main" id="{74EBFBC1-5590-B160-465A-9AE1461CAA48}"/>
              </a:ext>
            </a:extLst>
          </p:cNvPr>
          <p:cNvSpPr txBox="1"/>
          <p:nvPr/>
        </p:nvSpPr>
        <p:spPr>
          <a:xfrm>
            <a:off x="7109927" y="3429000"/>
            <a:ext cx="5082073" cy="369332"/>
          </a:xfrm>
          <a:prstGeom prst="rect">
            <a:avLst/>
          </a:prstGeom>
          <a:noFill/>
        </p:spPr>
        <p:txBody>
          <a:bodyPr wrap="square" rtlCol="0">
            <a:spAutoFit/>
          </a:bodyPr>
          <a:lstStyle/>
          <a:p>
            <a:r>
              <a:rPr lang="en-US" dirty="0"/>
              <a:t> Delhi, Mumbai, Kanpur</a:t>
            </a:r>
            <a:endParaRPr lang="en-IN" dirty="0"/>
          </a:p>
        </p:txBody>
      </p:sp>
    </p:spTree>
    <p:extLst>
      <p:ext uri="{BB962C8B-B14F-4D97-AF65-F5344CB8AC3E}">
        <p14:creationId xmlns:p14="http://schemas.microsoft.com/office/powerpoint/2010/main" val="4112907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9F1D3-B99A-00FC-8569-323B3D6A75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9AD16CA-EAAA-9B96-6726-1B4C92E04DFD}"/>
              </a:ext>
            </a:extLst>
          </p:cNvPr>
          <p:cNvSpPr txBox="1"/>
          <p:nvPr/>
        </p:nvSpPr>
        <p:spPr>
          <a:xfrm>
            <a:off x="242596" y="205273"/>
            <a:ext cx="1154196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Order table--- go to order date column--- date—month---name of the month</a:t>
            </a:r>
          </a:p>
          <a:p>
            <a:pPr marL="285750" indent="-285750">
              <a:buFont typeface="Arial" panose="020B0604020202020204" pitchFamily="34" charset="0"/>
              <a:buChar char="•"/>
            </a:pPr>
            <a:r>
              <a:rPr lang="en-US" dirty="0"/>
              <a:t>Order time--- time ---hour---Hour(Ordered)</a:t>
            </a:r>
          </a:p>
          <a:p>
            <a:pPr marL="285750" indent="-285750">
              <a:buFont typeface="Arial" panose="020B0604020202020204" pitchFamily="34" charset="0"/>
              <a:buChar char="•"/>
            </a:pPr>
            <a:r>
              <a:rPr lang="en-US" dirty="0"/>
              <a:t>Delivery time---time---hour—Hour(Delivery)</a:t>
            </a:r>
          </a:p>
          <a:p>
            <a:pPr marL="285750" indent="-285750">
              <a:buFont typeface="Arial" panose="020B0604020202020204" pitchFamily="34" charset="0"/>
              <a:buChar char="•"/>
            </a:pPr>
            <a:r>
              <a:rPr lang="en-US" dirty="0"/>
              <a:t>Add column --- difference in days after ordering to delivery--- duration--- days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E737654F-1BD2-74CD-26BB-AB5895E47547}"/>
              </a:ext>
            </a:extLst>
          </p:cNvPr>
          <p:cNvPicPr>
            <a:picLocks noChangeAspect="1"/>
          </p:cNvPicPr>
          <p:nvPr/>
        </p:nvPicPr>
        <p:blipFill>
          <a:blip r:embed="rId2"/>
          <a:stretch>
            <a:fillRect/>
          </a:stretch>
        </p:blipFill>
        <p:spPr>
          <a:xfrm>
            <a:off x="490272" y="1959599"/>
            <a:ext cx="5845214" cy="4617580"/>
          </a:xfrm>
          <a:prstGeom prst="rect">
            <a:avLst/>
          </a:prstGeom>
        </p:spPr>
      </p:pic>
      <p:pic>
        <p:nvPicPr>
          <p:cNvPr id="6" name="Picture 5">
            <a:extLst>
              <a:ext uri="{FF2B5EF4-FFF2-40B4-BE49-F238E27FC236}">
                <a16:creationId xmlns:a16="http://schemas.microsoft.com/office/drawing/2014/main" id="{4DA4B3F3-6E33-4780-6597-8D389F67319A}"/>
              </a:ext>
            </a:extLst>
          </p:cNvPr>
          <p:cNvPicPr>
            <a:picLocks noChangeAspect="1"/>
          </p:cNvPicPr>
          <p:nvPr/>
        </p:nvPicPr>
        <p:blipFill>
          <a:blip r:embed="rId3"/>
          <a:stretch>
            <a:fillRect/>
          </a:stretch>
        </p:blipFill>
        <p:spPr>
          <a:xfrm>
            <a:off x="7666994" y="3031241"/>
            <a:ext cx="4525006" cy="3734321"/>
          </a:xfrm>
          <a:prstGeom prst="rect">
            <a:avLst/>
          </a:prstGeom>
        </p:spPr>
      </p:pic>
      <p:sp>
        <p:nvSpPr>
          <p:cNvPr id="7" name="TextBox 6">
            <a:extLst>
              <a:ext uri="{FF2B5EF4-FFF2-40B4-BE49-F238E27FC236}">
                <a16:creationId xmlns:a16="http://schemas.microsoft.com/office/drawing/2014/main" id="{AFEBEFF6-634B-F993-DB16-7ECCE1F5F109}"/>
              </a:ext>
            </a:extLst>
          </p:cNvPr>
          <p:cNvSpPr txBox="1"/>
          <p:nvPr/>
        </p:nvSpPr>
        <p:spPr>
          <a:xfrm>
            <a:off x="6335486" y="3429000"/>
            <a:ext cx="1129005" cy="3139321"/>
          </a:xfrm>
          <a:prstGeom prst="rect">
            <a:avLst/>
          </a:prstGeom>
          <a:noFill/>
        </p:spPr>
        <p:txBody>
          <a:bodyPr wrap="square" rtlCol="0">
            <a:spAutoFit/>
          </a:bodyPr>
          <a:lstStyle/>
          <a:p>
            <a:r>
              <a:rPr lang="en-US" dirty="0"/>
              <a:t>After joining two tables by product id---expand and select price</a:t>
            </a:r>
          </a:p>
          <a:p>
            <a:endParaRPr lang="en-IN" dirty="0"/>
          </a:p>
        </p:txBody>
      </p:sp>
    </p:spTree>
    <p:extLst>
      <p:ext uri="{BB962C8B-B14F-4D97-AF65-F5344CB8AC3E}">
        <p14:creationId xmlns:p14="http://schemas.microsoft.com/office/powerpoint/2010/main" val="340040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9809A-6E67-E5B6-F6A1-E2D36C20BBD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ED2B897-1476-8185-C405-33E3620185C5}"/>
              </a:ext>
            </a:extLst>
          </p:cNvPr>
          <p:cNvPicPr>
            <a:picLocks noChangeAspect="1"/>
          </p:cNvPicPr>
          <p:nvPr/>
        </p:nvPicPr>
        <p:blipFill>
          <a:blip r:embed="rId2"/>
          <a:stretch>
            <a:fillRect/>
          </a:stretch>
        </p:blipFill>
        <p:spPr>
          <a:xfrm>
            <a:off x="4935894" y="102637"/>
            <a:ext cx="3839111" cy="3372321"/>
          </a:xfrm>
          <a:prstGeom prst="rect">
            <a:avLst/>
          </a:prstGeom>
        </p:spPr>
      </p:pic>
      <p:sp>
        <p:nvSpPr>
          <p:cNvPr id="4" name="TextBox 3">
            <a:extLst>
              <a:ext uri="{FF2B5EF4-FFF2-40B4-BE49-F238E27FC236}">
                <a16:creationId xmlns:a16="http://schemas.microsoft.com/office/drawing/2014/main" id="{C12FFB27-7B39-2E50-B9A1-3596AE117653}"/>
              </a:ext>
            </a:extLst>
          </p:cNvPr>
          <p:cNvSpPr txBox="1"/>
          <p:nvPr/>
        </p:nvSpPr>
        <p:spPr>
          <a:xfrm>
            <a:off x="261257" y="102637"/>
            <a:ext cx="4674637" cy="369332"/>
          </a:xfrm>
          <a:prstGeom prst="rect">
            <a:avLst/>
          </a:prstGeom>
          <a:noFill/>
        </p:spPr>
        <p:txBody>
          <a:bodyPr wrap="square" rtlCol="0">
            <a:spAutoFit/>
          </a:bodyPr>
          <a:lstStyle/>
          <a:p>
            <a:r>
              <a:rPr lang="en-US" dirty="0"/>
              <a:t>After all transformation --- close &amp; load to</a:t>
            </a:r>
            <a:endParaRPr lang="en-IN" dirty="0"/>
          </a:p>
        </p:txBody>
      </p:sp>
      <p:cxnSp>
        <p:nvCxnSpPr>
          <p:cNvPr id="6" name="Straight Arrow Connector 5">
            <a:extLst>
              <a:ext uri="{FF2B5EF4-FFF2-40B4-BE49-F238E27FC236}">
                <a16:creationId xmlns:a16="http://schemas.microsoft.com/office/drawing/2014/main" id="{D0C8294A-16F9-1DDB-E626-98762B93CCB4}"/>
              </a:ext>
            </a:extLst>
          </p:cNvPr>
          <p:cNvCxnSpPr/>
          <p:nvPr/>
        </p:nvCxnSpPr>
        <p:spPr>
          <a:xfrm>
            <a:off x="3741576" y="471969"/>
            <a:ext cx="970383" cy="685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E970A8-3781-CCAA-6813-E5F8BB5C0483}"/>
              </a:ext>
            </a:extLst>
          </p:cNvPr>
          <p:cNvSpPr txBox="1"/>
          <p:nvPr/>
        </p:nvSpPr>
        <p:spPr>
          <a:xfrm>
            <a:off x="261256" y="3410339"/>
            <a:ext cx="6540759" cy="369332"/>
          </a:xfrm>
          <a:prstGeom prst="rect">
            <a:avLst/>
          </a:prstGeom>
          <a:noFill/>
        </p:spPr>
        <p:txBody>
          <a:bodyPr wrap="square" rtlCol="0">
            <a:spAutoFit/>
          </a:bodyPr>
          <a:lstStyle/>
          <a:p>
            <a:r>
              <a:rPr lang="en-US" dirty="0"/>
              <a:t>Hide sheet(</a:t>
            </a:r>
            <a:r>
              <a:rPr lang="en-US" dirty="0" err="1"/>
              <a:t>FNp</a:t>
            </a:r>
            <a:r>
              <a:rPr lang="en-US" dirty="0"/>
              <a:t> dataset) </a:t>
            </a:r>
            <a:endParaRPr lang="en-IN" dirty="0"/>
          </a:p>
        </p:txBody>
      </p:sp>
    </p:spTree>
    <p:extLst>
      <p:ext uri="{BB962C8B-B14F-4D97-AF65-F5344CB8AC3E}">
        <p14:creationId xmlns:p14="http://schemas.microsoft.com/office/powerpoint/2010/main" val="285834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9E1D-5BC7-CF6F-0329-ABF6C9E9F6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898C70D-D5BB-B777-B3A6-167C0AF3AC09}"/>
              </a:ext>
            </a:extLst>
          </p:cNvPr>
          <p:cNvPicPr>
            <a:picLocks noChangeAspect="1"/>
          </p:cNvPicPr>
          <p:nvPr/>
        </p:nvPicPr>
        <p:blipFill>
          <a:blip r:embed="rId2"/>
          <a:stretch>
            <a:fillRect/>
          </a:stretch>
        </p:blipFill>
        <p:spPr>
          <a:xfrm>
            <a:off x="2774829" y="156506"/>
            <a:ext cx="2627595" cy="2816279"/>
          </a:xfrm>
          <a:prstGeom prst="rect">
            <a:avLst/>
          </a:prstGeom>
        </p:spPr>
      </p:pic>
      <p:sp>
        <p:nvSpPr>
          <p:cNvPr id="4" name="TextBox 3">
            <a:extLst>
              <a:ext uri="{FF2B5EF4-FFF2-40B4-BE49-F238E27FC236}">
                <a16:creationId xmlns:a16="http://schemas.microsoft.com/office/drawing/2014/main" id="{ED7AD2C2-5584-FE4E-09F2-4D870E9BC539}"/>
              </a:ext>
            </a:extLst>
          </p:cNvPr>
          <p:cNvSpPr txBox="1"/>
          <p:nvPr/>
        </p:nvSpPr>
        <p:spPr>
          <a:xfrm>
            <a:off x="130629" y="74645"/>
            <a:ext cx="2491273" cy="2585323"/>
          </a:xfrm>
          <a:prstGeom prst="rect">
            <a:avLst/>
          </a:prstGeom>
          <a:noFill/>
        </p:spPr>
        <p:txBody>
          <a:bodyPr wrap="square" rtlCol="0">
            <a:spAutoFit/>
          </a:bodyPr>
          <a:lstStyle/>
          <a:p>
            <a:r>
              <a:rPr lang="en-US" dirty="0"/>
              <a:t>After loading data --- go to insert and add gender to rows and price to values but the values which we are getting are same to same because of sheets (Product id, customer id)are not connected to each other </a:t>
            </a:r>
            <a:endParaRPr lang="en-IN" dirty="0"/>
          </a:p>
        </p:txBody>
      </p:sp>
      <p:cxnSp>
        <p:nvCxnSpPr>
          <p:cNvPr id="6" name="Straight Arrow Connector 5">
            <a:extLst>
              <a:ext uri="{FF2B5EF4-FFF2-40B4-BE49-F238E27FC236}">
                <a16:creationId xmlns:a16="http://schemas.microsoft.com/office/drawing/2014/main" id="{79A4919A-6C93-D728-F4C8-D896CD34358C}"/>
              </a:ext>
            </a:extLst>
          </p:cNvPr>
          <p:cNvCxnSpPr>
            <a:cxnSpLocks/>
          </p:cNvCxnSpPr>
          <p:nvPr/>
        </p:nvCxnSpPr>
        <p:spPr>
          <a:xfrm>
            <a:off x="5290457" y="3209731"/>
            <a:ext cx="1035698" cy="96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C471B34-7CE3-F98B-4F84-25C51BD81EE6}"/>
              </a:ext>
            </a:extLst>
          </p:cNvPr>
          <p:cNvSpPr txBox="1"/>
          <p:nvPr/>
        </p:nvSpPr>
        <p:spPr>
          <a:xfrm>
            <a:off x="3965510" y="4293391"/>
            <a:ext cx="4721290" cy="646331"/>
          </a:xfrm>
          <a:prstGeom prst="rect">
            <a:avLst/>
          </a:prstGeom>
          <a:noFill/>
        </p:spPr>
        <p:txBody>
          <a:bodyPr wrap="square" rtlCol="0">
            <a:spAutoFit/>
          </a:bodyPr>
          <a:lstStyle/>
          <a:p>
            <a:r>
              <a:rPr lang="en-US" dirty="0"/>
              <a:t>Import developer tab from options--- go to COM Add ins  </a:t>
            </a:r>
            <a:endParaRPr lang="en-IN" dirty="0"/>
          </a:p>
        </p:txBody>
      </p:sp>
      <p:pic>
        <p:nvPicPr>
          <p:cNvPr id="9" name="Picture 8">
            <a:extLst>
              <a:ext uri="{FF2B5EF4-FFF2-40B4-BE49-F238E27FC236}">
                <a16:creationId xmlns:a16="http://schemas.microsoft.com/office/drawing/2014/main" id="{5591FD15-129A-FEAB-46BA-28EB119B560D}"/>
              </a:ext>
            </a:extLst>
          </p:cNvPr>
          <p:cNvPicPr>
            <a:picLocks noChangeAspect="1"/>
          </p:cNvPicPr>
          <p:nvPr/>
        </p:nvPicPr>
        <p:blipFill>
          <a:blip r:embed="rId3"/>
          <a:stretch>
            <a:fillRect/>
          </a:stretch>
        </p:blipFill>
        <p:spPr>
          <a:xfrm>
            <a:off x="2880698" y="4920401"/>
            <a:ext cx="6890914" cy="1558209"/>
          </a:xfrm>
          <a:prstGeom prst="rect">
            <a:avLst/>
          </a:prstGeom>
        </p:spPr>
      </p:pic>
    </p:spTree>
    <p:extLst>
      <p:ext uri="{BB962C8B-B14F-4D97-AF65-F5344CB8AC3E}">
        <p14:creationId xmlns:p14="http://schemas.microsoft.com/office/powerpoint/2010/main" val="310426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077EF-1C86-2C6B-B32D-D670B7B9F96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A48A8F6-6AFD-DE1A-FEA7-0E89E4A0F87A}"/>
              </a:ext>
            </a:extLst>
          </p:cNvPr>
          <p:cNvPicPr>
            <a:picLocks noChangeAspect="1"/>
          </p:cNvPicPr>
          <p:nvPr/>
        </p:nvPicPr>
        <p:blipFill>
          <a:blip r:embed="rId2"/>
          <a:stretch>
            <a:fillRect/>
          </a:stretch>
        </p:blipFill>
        <p:spPr>
          <a:xfrm>
            <a:off x="286064" y="785827"/>
            <a:ext cx="8030696" cy="2248214"/>
          </a:xfrm>
          <a:prstGeom prst="rect">
            <a:avLst/>
          </a:prstGeom>
        </p:spPr>
      </p:pic>
      <p:sp>
        <p:nvSpPr>
          <p:cNvPr id="4" name="TextBox 3">
            <a:extLst>
              <a:ext uri="{FF2B5EF4-FFF2-40B4-BE49-F238E27FC236}">
                <a16:creationId xmlns:a16="http://schemas.microsoft.com/office/drawing/2014/main" id="{D7ED09C8-DCCF-D59B-418C-E3E77B943519}"/>
              </a:ext>
            </a:extLst>
          </p:cNvPr>
          <p:cNvSpPr txBox="1"/>
          <p:nvPr/>
        </p:nvSpPr>
        <p:spPr>
          <a:xfrm>
            <a:off x="447869" y="149290"/>
            <a:ext cx="7707086" cy="646331"/>
          </a:xfrm>
          <a:prstGeom prst="rect">
            <a:avLst/>
          </a:prstGeom>
          <a:noFill/>
        </p:spPr>
        <p:txBody>
          <a:bodyPr wrap="square" rtlCol="0">
            <a:spAutoFit/>
          </a:bodyPr>
          <a:lstStyle/>
          <a:p>
            <a:r>
              <a:rPr lang="en-US" dirty="0"/>
              <a:t>After adding power pivot --- go to manage ---- you will land into new window as power pivot for excel to get connection between table </a:t>
            </a:r>
            <a:endParaRPr lang="en-IN" dirty="0"/>
          </a:p>
        </p:txBody>
      </p:sp>
      <p:pic>
        <p:nvPicPr>
          <p:cNvPr id="6" name="Picture 5">
            <a:extLst>
              <a:ext uri="{FF2B5EF4-FFF2-40B4-BE49-F238E27FC236}">
                <a16:creationId xmlns:a16="http://schemas.microsoft.com/office/drawing/2014/main" id="{A42F761A-3CC4-D85B-170D-89AC6DEE90A0}"/>
              </a:ext>
            </a:extLst>
          </p:cNvPr>
          <p:cNvPicPr>
            <a:picLocks noChangeAspect="1"/>
          </p:cNvPicPr>
          <p:nvPr/>
        </p:nvPicPr>
        <p:blipFill>
          <a:blip r:embed="rId3"/>
          <a:stretch>
            <a:fillRect/>
          </a:stretch>
        </p:blipFill>
        <p:spPr>
          <a:xfrm>
            <a:off x="2413880" y="3566182"/>
            <a:ext cx="6076977" cy="3137785"/>
          </a:xfrm>
          <a:prstGeom prst="rect">
            <a:avLst/>
          </a:prstGeom>
        </p:spPr>
      </p:pic>
      <p:sp>
        <p:nvSpPr>
          <p:cNvPr id="7" name="TextBox 6">
            <a:extLst>
              <a:ext uri="{FF2B5EF4-FFF2-40B4-BE49-F238E27FC236}">
                <a16:creationId xmlns:a16="http://schemas.microsoft.com/office/drawing/2014/main" id="{82AB4CC9-22B8-D30B-319A-8277F734D58F}"/>
              </a:ext>
            </a:extLst>
          </p:cNvPr>
          <p:cNvSpPr txBox="1"/>
          <p:nvPr/>
        </p:nvSpPr>
        <p:spPr>
          <a:xfrm>
            <a:off x="8870302" y="785460"/>
            <a:ext cx="2873829" cy="5632311"/>
          </a:xfrm>
          <a:prstGeom prst="rect">
            <a:avLst/>
          </a:prstGeom>
          <a:noFill/>
        </p:spPr>
        <p:txBody>
          <a:bodyPr wrap="square" rtlCol="0">
            <a:spAutoFit/>
          </a:bodyPr>
          <a:lstStyle/>
          <a:p>
            <a:r>
              <a:rPr lang="en-US" b="1"/>
              <a:t>Star Schema:</a:t>
            </a:r>
            <a:br>
              <a:rPr lang="en-US"/>
            </a:br>
            <a:r>
              <a:rPr lang="en-US"/>
              <a:t>A star schema organizes data into a central fact table connected to dimension tables in a straightforward, star-like pattern. It's simple, optimized for queries, and ideal for reporting and analysis in Power Pivot.</a:t>
            </a:r>
          </a:p>
          <a:p>
            <a:r>
              <a:rPr lang="en-US" b="1"/>
              <a:t>Snowflake Schema:</a:t>
            </a:r>
            <a:br>
              <a:rPr lang="en-US"/>
            </a:br>
            <a:r>
              <a:rPr lang="en-US"/>
              <a:t>A snowflake schema normalizes dimension tables, breaking them into multiple related tables. This reduces redundancy but increases complexity. It's less efficient for querying compared to the star schema but saves storage space.</a:t>
            </a:r>
          </a:p>
        </p:txBody>
      </p:sp>
    </p:spTree>
    <p:extLst>
      <p:ext uri="{BB962C8B-B14F-4D97-AF65-F5344CB8AC3E}">
        <p14:creationId xmlns:p14="http://schemas.microsoft.com/office/powerpoint/2010/main" val="209457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28BCA-D708-4504-7F81-FAFD736F4EF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1B3827-5B56-910A-BB66-A8D88D35436D}"/>
              </a:ext>
            </a:extLst>
          </p:cNvPr>
          <p:cNvPicPr>
            <a:picLocks noChangeAspect="1"/>
          </p:cNvPicPr>
          <p:nvPr/>
        </p:nvPicPr>
        <p:blipFill>
          <a:blip r:embed="rId2"/>
          <a:stretch>
            <a:fillRect/>
          </a:stretch>
        </p:blipFill>
        <p:spPr>
          <a:xfrm>
            <a:off x="132518" y="1031041"/>
            <a:ext cx="11926964" cy="5449060"/>
          </a:xfrm>
          <a:prstGeom prst="rect">
            <a:avLst/>
          </a:prstGeom>
        </p:spPr>
      </p:pic>
      <p:sp>
        <p:nvSpPr>
          <p:cNvPr id="4" name="TextBox 3">
            <a:extLst>
              <a:ext uri="{FF2B5EF4-FFF2-40B4-BE49-F238E27FC236}">
                <a16:creationId xmlns:a16="http://schemas.microsoft.com/office/drawing/2014/main" id="{7D7ADDC2-60C1-BA59-544D-0DBF5747FB39}"/>
              </a:ext>
            </a:extLst>
          </p:cNvPr>
          <p:cNvSpPr txBox="1"/>
          <p:nvPr/>
        </p:nvSpPr>
        <p:spPr>
          <a:xfrm>
            <a:off x="401216" y="335902"/>
            <a:ext cx="4152123" cy="2031325"/>
          </a:xfrm>
          <a:prstGeom prst="rect">
            <a:avLst/>
          </a:prstGeom>
          <a:noFill/>
        </p:spPr>
        <p:txBody>
          <a:bodyPr wrap="square" rtlCol="0">
            <a:spAutoFit/>
          </a:bodyPr>
          <a:lstStyle/>
          <a:p>
            <a:r>
              <a:rPr lang="en-US" dirty="0"/>
              <a:t>In power pivot page --- go to Diagram view and connect the order ID and Product ID , they can make 1 to many relationship with other table and after connecting tables you will get the correct result of gender and price as shown in previous slide and getting correct values </a:t>
            </a:r>
            <a:endParaRPr lang="en-IN" dirty="0"/>
          </a:p>
        </p:txBody>
      </p:sp>
      <p:pic>
        <p:nvPicPr>
          <p:cNvPr id="6" name="Picture 5">
            <a:extLst>
              <a:ext uri="{FF2B5EF4-FFF2-40B4-BE49-F238E27FC236}">
                <a16:creationId xmlns:a16="http://schemas.microsoft.com/office/drawing/2014/main" id="{D7C89868-CBD7-9595-B94D-8D04118CC128}"/>
              </a:ext>
            </a:extLst>
          </p:cNvPr>
          <p:cNvPicPr>
            <a:picLocks noChangeAspect="1"/>
          </p:cNvPicPr>
          <p:nvPr/>
        </p:nvPicPr>
        <p:blipFill>
          <a:blip r:embed="rId3"/>
          <a:stretch>
            <a:fillRect/>
          </a:stretch>
        </p:blipFill>
        <p:spPr>
          <a:xfrm>
            <a:off x="9121299" y="291174"/>
            <a:ext cx="2669485" cy="2954230"/>
          </a:xfrm>
          <a:prstGeom prst="rect">
            <a:avLst/>
          </a:prstGeom>
        </p:spPr>
      </p:pic>
      <p:grpSp>
        <p:nvGrpSpPr>
          <p:cNvPr id="9" name="Group 8">
            <a:extLst>
              <a:ext uri="{FF2B5EF4-FFF2-40B4-BE49-F238E27FC236}">
                <a16:creationId xmlns:a16="http://schemas.microsoft.com/office/drawing/2014/main" id="{672B6460-8581-0CE0-B3AB-60C17961E281}"/>
              </a:ext>
            </a:extLst>
          </p:cNvPr>
          <p:cNvGrpSpPr/>
          <p:nvPr/>
        </p:nvGrpSpPr>
        <p:grpSpPr>
          <a:xfrm>
            <a:off x="2379152" y="1537553"/>
            <a:ext cx="6148800" cy="1412280"/>
            <a:chOff x="2379152" y="1537553"/>
            <a:chExt cx="6148800" cy="141228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938E9119-7148-B24B-BA3A-4562540DC1C9}"/>
                    </a:ext>
                  </a:extLst>
                </p14:cNvPr>
                <p14:cNvContentPartPr/>
                <p14:nvPr/>
              </p14:nvContentPartPr>
              <p14:xfrm>
                <a:off x="2379152" y="1537553"/>
                <a:ext cx="6148800" cy="1412280"/>
              </p14:xfrm>
            </p:contentPart>
          </mc:Choice>
          <mc:Fallback xmlns="">
            <p:pic>
              <p:nvPicPr>
                <p:cNvPr id="7" name="Ink 6">
                  <a:extLst>
                    <a:ext uri="{FF2B5EF4-FFF2-40B4-BE49-F238E27FC236}">
                      <a16:creationId xmlns:a16="http://schemas.microsoft.com/office/drawing/2014/main" id="{938E9119-7148-B24B-BA3A-4562540DC1C9}"/>
                    </a:ext>
                  </a:extLst>
                </p:cNvPr>
                <p:cNvPicPr/>
                <p:nvPr/>
              </p:nvPicPr>
              <p:blipFill>
                <a:blip r:embed="rId5"/>
                <a:stretch>
                  <a:fillRect/>
                </a:stretch>
              </p:blipFill>
              <p:spPr>
                <a:xfrm>
                  <a:off x="2373032" y="1531433"/>
                  <a:ext cx="6161040" cy="1424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8" name="Ink 7">
                  <a:extLst>
                    <a:ext uri="{FF2B5EF4-FFF2-40B4-BE49-F238E27FC236}">
                      <a16:creationId xmlns:a16="http://schemas.microsoft.com/office/drawing/2014/main" id="{D753C87E-16D1-55C0-7F8F-83E49E5131D7}"/>
                    </a:ext>
                  </a:extLst>
                </p14:cNvPr>
                <p14:cNvContentPartPr/>
                <p14:nvPr/>
              </p14:nvContentPartPr>
              <p14:xfrm>
                <a:off x="8275952" y="1539353"/>
                <a:ext cx="233640" cy="167040"/>
              </p14:xfrm>
            </p:contentPart>
          </mc:Choice>
          <mc:Fallback xmlns="">
            <p:pic>
              <p:nvPicPr>
                <p:cNvPr id="8" name="Ink 7">
                  <a:extLst>
                    <a:ext uri="{FF2B5EF4-FFF2-40B4-BE49-F238E27FC236}">
                      <a16:creationId xmlns:a16="http://schemas.microsoft.com/office/drawing/2014/main" id="{D753C87E-16D1-55C0-7F8F-83E49E5131D7}"/>
                    </a:ext>
                  </a:extLst>
                </p:cNvPr>
                <p:cNvPicPr/>
                <p:nvPr/>
              </p:nvPicPr>
              <p:blipFill>
                <a:blip r:embed="rId7"/>
                <a:stretch>
                  <a:fillRect/>
                </a:stretch>
              </p:blipFill>
              <p:spPr>
                <a:xfrm>
                  <a:off x="8269832" y="1533233"/>
                  <a:ext cx="245880" cy="179280"/>
                </a:xfrm>
                <a:prstGeom prst="rect">
                  <a:avLst/>
                </a:prstGeom>
              </p:spPr>
            </p:pic>
          </mc:Fallback>
        </mc:AlternateContent>
      </p:grpSp>
    </p:spTree>
    <p:extLst>
      <p:ext uri="{BB962C8B-B14F-4D97-AF65-F5344CB8AC3E}">
        <p14:creationId xmlns:p14="http://schemas.microsoft.com/office/powerpoint/2010/main" val="39262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7DDCC-8651-A473-E9DE-2FD37F9BF0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E35B79-3177-1F7F-934E-D18BDCD831C8}"/>
              </a:ext>
            </a:extLst>
          </p:cNvPr>
          <p:cNvSpPr txBox="1"/>
          <p:nvPr/>
        </p:nvSpPr>
        <p:spPr>
          <a:xfrm>
            <a:off x="83976" y="149290"/>
            <a:ext cx="12223102" cy="646331"/>
          </a:xfrm>
          <a:prstGeom prst="rect">
            <a:avLst/>
          </a:prstGeom>
          <a:noFill/>
        </p:spPr>
        <p:txBody>
          <a:bodyPr wrap="square" rtlCol="0">
            <a:spAutoFit/>
          </a:bodyPr>
          <a:lstStyle/>
          <a:p>
            <a:r>
              <a:rPr lang="en-US" dirty="0"/>
              <a:t>After that in power pivot---go to Data view ---- in orders--- add column---named as Revenue = price * Quantity --- revenue column generated like this </a:t>
            </a:r>
            <a:endParaRPr lang="en-IN" dirty="0"/>
          </a:p>
        </p:txBody>
      </p:sp>
      <p:pic>
        <p:nvPicPr>
          <p:cNvPr id="4" name="Picture 3">
            <a:extLst>
              <a:ext uri="{FF2B5EF4-FFF2-40B4-BE49-F238E27FC236}">
                <a16:creationId xmlns:a16="http://schemas.microsoft.com/office/drawing/2014/main" id="{A2E0A6CA-5BCC-87C6-11B0-F8CF0A62A4F6}"/>
              </a:ext>
            </a:extLst>
          </p:cNvPr>
          <p:cNvPicPr>
            <a:picLocks noChangeAspect="1"/>
          </p:cNvPicPr>
          <p:nvPr/>
        </p:nvPicPr>
        <p:blipFill>
          <a:blip r:embed="rId2"/>
          <a:stretch>
            <a:fillRect/>
          </a:stretch>
        </p:blipFill>
        <p:spPr>
          <a:xfrm>
            <a:off x="2033403" y="538080"/>
            <a:ext cx="1276528" cy="2572109"/>
          </a:xfrm>
          <a:prstGeom prst="rect">
            <a:avLst/>
          </a:prstGeom>
        </p:spPr>
      </p:pic>
      <p:sp>
        <p:nvSpPr>
          <p:cNvPr id="6" name="TextBox 5">
            <a:extLst>
              <a:ext uri="{FF2B5EF4-FFF2-40B4-BE49-F238E27FC236}">
                <a16:creationId xmlns:a16="http://schemas.microsoft.com/office/drawing/2014/main" id="{938FFC43-6B9C-F655-923D-3EB37ADA0E59}"/>
              </a:ext>
            </a:extLst>
          </p:cNvPr>
          <p:cNvSpPr txBox="1"/>
          <p:nvPr/>
        </p:nvSpPr>
        <p:spPr>
          <a:xfrm>
            <a:off x="370893" y="4186726"/>
            <a:ext cx="6190860" cy="369332"/>
          </a:xfrm>
          <a:prstGeom prst="rect">
            <a:avLst/>
          </a:prstGeom>
          <a:noFill/>
        </p:spPr>
        <p:txBody>
          <a:bodyPr wrap="square">
            <a:spAutoFit/>
          </a:bodyPr>
          <a:lstStyle/>
          <a:p>
            <a:r>
              <a:rPr lang="en-US" sz="1800" dirty="0">
                <a:effectLst/>
                <a:latin typeface="Calibri" panose="020F0502020204030204" pitchFamily="34" charset="0"/>
              </a:rPr>
              <a:t>=</a:t>
            </a:r>
            <a:r>
              <a:rPr lang="en-US" sz="1800" dirty="0">
                <a:solidFill>
                  <a:srgbClr val="008000"/>
                </a:solidFill>
                <a:effectLst/>
                <a:latin typeface="Calibri" panose="020F0502020204030204" pitchFamily="34" charset="0"/>
              </a:rPr>
              <a:t>FORMAT</a:t>
            </a:r>
            <a:r>
              <a:rPr lang="en-US" sz="1800" dirty="0">
                <a:effectLst/>
                <a:latin typeface="Calibri" panose="020F0502020204030204" pitchFamily="34" charset="0"/>
              </a:rPr>
              <a:t>(Orders[</a:t>
            </a:r>
            <a:r>
              <a:rPr lang="en-US" sz="1800" dirty="0" err="1">
                <a:effectLst/>
                <a:latin typeface="Calibri" panose="020F0502020204030204" pitchFamily="34" charset="0"/>
              </a:rPr>
              <a:t>Delivery_Date</a:t>
            </a:r>
            <a:r>
              <a:rPr lang="en-US" sz="1800" dirty="0">
                <a:effectLst/>
                <a:latin typeface="Calibri" panose="020F0502020204030204" pitchFamily="34" charset="0"/>
              </a:rPr>
              <a:t>],</a:t>
            </a:r>
            <a:r>
              <a:rPr lang="en-US" sz="1800" dirty="0">
                <a:solidFill>
                  <a:srgbClr val="A31515"/>
                </a:solidFill>
                <a:effectLst/>
                <a:latin typeface="Calibri" panose="020F0502020204030204" pitchFamily="34" charset="0"/>
              </a:rPr>
              <a:t>"DDDD"</a:t>
            </a:r>
            <a:r>
              <a:rPr lang="en-US" sz="1800" dirty="0">
                <a:effectLst/>
                <a:latin typeface="Calibri" panose="020F0502020204030204" pitchFamily="34" charset="0"/>
              </a:rPr>
              <a:t>)</a:t>
            </a:r>
            <a:endParaRPr lang="en-IN" dirty="0"/>
          </a:p>
        </p:txBody>
      </p:sp>
      <p:sp>
        <p:nvSpPr>
          <p:cNvPr id="7" name="TextBox 6">
            <a:extLst>
              <a:ext uri="{FF2B5EF4-FFF2-40B4-BE49-F238E27FC236}">
                <a16:creationId xmlns:a16="http://schemas.microsoft.com/office/drawing/2014/main" id="{A945BD03-742F-67FC-D357-5B8333D5A3DF}"/>
              </a:ext>
            </a:extLst>
          </p:cNvPr>
          <p:cNvSpPr txBox="1"/>
          <p:nvPr/>
        </p:nvSpPr>
        <p:spPr>
          <a:xfrm>
            <a:off x="279918" y="3429000"/>
            <a:ext cx="11140751" cy="646331"/>
          </a:xfrm>
          <a:prstGeom prst="rect">
            <a:avLst/>
          </a:prstGeom>
          <a:noFill/>
        </p:spPr>
        <p:txBody>
          <a:bodyPr wrap="square" rtlCol="0">
            <a:spAutoFit/>
          </a:bodyPr>
          <a:lstStyle/>
          <a:p>
            <a:r>
              <a:rPr lang="en-US" dirty="0"/>
              <a:t>After adding revenue column now create another column named as </a:t>
            </a:r>
            <a:r>
              <a:rPr lang="en-US" dirty="0" err="1"/>
              <a:t>orderd</a:t>
            </a:r>
            <a:r>
              <a:rPr lang="en-US" dirty="0"/>
              <a:t> day  which was fetched from the column order date by using DAX –FORMAT function --- will fetch days on which date </a:t>
            </a:r>
            <a:r>
              <a:rPr lang="en-US" dirty="0" err="1"/>
              <a:t>orederd</a:t>
            </a:r>
            <a:r>
              <a:rPr lang="en-US" dirty="0"/>
              <a:t> </a:t>
            </a:r>
            <a:endParaRPr lang="en-IN" dirty="0"/>
          </a:p>
        </p:txBody>
      </p:sp>
      <p:pic>
        <p:nvPicPr>
          <p:cNvPr id="9" name="Picture 8">
            <a:extLst>
              <a:ext uri="{FF2B5EF4-FFF2-40B4-BE49-F238E27FC236}">
                <a16:creationId xmlns:a16="http://schemas.microsoft.com/office/drawing/2014/main" id="{F382C63C-7791-CDA2-DD27-13F592F25A79}"/>
              </a:ext>
            </a:extLst>
          </p:cNvPr>
          <p:cNvPicPr>
            <a:picLocks noChangeAspect="1"/>
          </p:cNvPicPr>
          <p:nvPr/>
        </p:nvPicPr>
        <p:blipFill>
          <a:blip r:embed="rId3"/>
          <a:stretch>
            <a:fillRect/>
          </a:stretch>
        </p:blipFill>
        <p:spPr>
          <a:xfrm>
            <a:off x="5190499" y="4394142"/>
            <a:ext cx="2010056" cy="1895740"/>
          </a:xfrm>
          <a:prstGeom prst="rect">
            <a:avLst/>
          </a:prstGeom>
        </p:spPr>
      </p:pic>
    </p:spTree>
    <p:extLst>
      <p:ext uri="{BB962C8B-B14F-4D97-AF65-F5344CB8AC3E}">
        <p14:creationId xmlns:p14="http://schemas.microsoft.com/office/powerpoint/2010/main" val="331742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4D130-F792-8DE1-F135-82D1B72C2E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53EF0A-C9BE-4A8C-0E5C-E8C5031AF590}"/>
              </a:ext>
            </a:extLst>
          </p:cNvPr>
          <p:cNvSpPr txBox="1"/>
          <p:nvPr/>
        </p:nvSpPr>
        <p:spPr>
          <a:xfrm>
            <a:off x="382555" y="354563"/>
            <a:ext cx="5713445" cy="369332"/>
          </a:xfrm>
          <a:prstGeom prst="rect">
            <a:avLst/>
          </a:prstGeom>
          <a:noFill/>
        </p:spPr>
        <p:txBody>
          <a:bodyPr wrap="square" rtlCol="0">
            <a:spAutoFit/>
          </a:bodyPr>
          <a:lstStyle/>
          <a:p>
            <a:r>
              <a:rPr lang="en-US"/>
              <a:t>Creating dashboards</a:t>
            </a:r>
            <a:endParaRPr lang="en-IN"/>
          </a:p>
        </p:txBody>
      </p:sp>
    </p:spTree>
    <p:extLst>
      <p:ext uri="{BB962C8B-B14F-4D97-AF65-F5344CB8AC3E}">
        <p14:creationId xmlns:p14="http://schemas.microsoft.com/office/powerpoint/2010/main" val="3460930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TotalTime>
  <Words>426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Shreyan Koshti</dc:creator>
  <cp:lastModifiedBy>Shreyan Koshti</cp:lastModifiedBy>
  <cp:revision>3</cp:revision>
  <dcterms:created xsi:type="dcterms:W3CDTF">2025-01-05T12:16:56Z</dcterms:created>
  <dcterms:modified xsi:type="dcterms:W3CDTF">2025-01-08T07:02:08Z</dcterms:modified>
</cp:coreProperties>
</file>