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0A359-2FB3-4847-9D97-3491754AA7F9}" type="datetimeFigureOut">
              <a:rPr lang="en-US"/>
              <a:pPr>
                <a:defRPr/>
              </a:pPr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4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38355"/>
            <a:ext cx="2057400" cy="548780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38355"/>
            <a:ext cx="6019800" cy="548780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C0D93-568E-6D41-8E6D-0963A71A503C}" type="datetimeFigureOut">
              <a:rPr lang="en-US"/>
              <a:pPr>
                <a:defRPr/>
              </a:pPr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1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8603A-2399-D64A-8203-C8F297F981E8}" type="datetimeFigureOut">
              <a:rPr lang="en-US"/>
              <a:pPr>
                <a:defRPr/>
              </a:pPr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71F39-3D09-F149-B1A1-DC2A7DB4A435}" type="datetimeFigureOut">
              <a:rPr lang="en-US"/>
              <a:pPr>
                <a:defRPr/>
              </a:pPr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8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7E973-E761-9943-801C-DE1E51E28431}" type="datetimeFigureOut">
              <a:rPr lang="en-US"/>
              <a:pPr>
                <a:defRPr/>
              </a:pPr>
              <a:t>12/2/2018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6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CE534-2B3A-FA4B-B87A-8AC244117610}" type="datetimeFigureOut">
              <a:rPr lang="en-US"/>
              <a:pPr>
                <a:defRPr/>
              </a:pPr>
              <a:t>12/2/2018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9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DFFB5-C0BC-DE4D-9A38-E0EE75FC9E15}" type="datetimeFigureOut">
              <a:rPr lang="en-US"/>
              <a:pPr>
                <a:defRPr/>
              </a:pPr>
              <a:t>12/2/2018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8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2570F-F7E3-1F40-B6F3-59FE945D5A70}" type="datetimeFigureOut">
              <a:rPr lang="en-US"/>
              <a:pPr>
                <a:defRPr/>
              </a:pPr>
              <a:t>12/2/2018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0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5222"/>
            <a:ext cx="3008313" cy="8398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95223"/>
            <a:ext cx="5111750" cy="55309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1E9B0-C3DF-544F-BB14-A487ECCC7F43}" type="datetimeFigureOut">
              <a:rPr lang="en-US"/>
              <a:pPr>
                <a:defRPr/>
              </a:pPr>
              <a:t>12/2/2018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0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4B1CF-5E0C-5D41-A3E2-D78942339385}" type="datetimeFigureOut">
              <a:rPr lang="en-US"/>
              <a:pPr>
                <a:defRPr/>
              </a:pPr>
              <a:t>12/2/2018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0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900113"/>
            <a:ext cx="8229600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3022600"/>
            <a:ext cx="8229600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944504B-B211-B34D-97AF-78446C71FCDD}" type="datetimeFigureOut">
              <a:rPr lang="en-US" smtClean="0"/>
              <a:pPr>
                <a:defRPr/>
              </a:pPr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EF7D53D-272A-624E-BE3D-99D13E2B41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57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cs.toronto.edu/~complingweb/data/TORGO/torgo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03AEE4-3EFC-4529-9E80-4EF64F1020FF}"/>
              </a:ext>
            </a:extLst>
          </p:cNvPr>
          <p:cNvSpPr txBox="1"/>
          <p:nvPr/>
        </p:nvSpPr>
        <p:spPr>
          <a:xfrm>
            <a:off x="1121790" y="3191774"/>
            <a:ext cx="7336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ARTICULATORY &amp; SPECTRUM FEATURE INTEGRATION USING GENERALIZED</a:t>
            </a:r>
          </a:p>
          <a:p>
            <a:pPr algn="ctr"/>
            <a:r>
              <a:rPr lang="en-US" b="1" dirty="0"/>
              <a:t>DISTILLATION FRAMEWORK</a:t>
            </a:r>
          </a:p>
        </p:txBody>
      </p:sp>
      <p:pic>
        <p:nvPicPr>
          <p:cNvPr id="5" name="Picture 4" descr="A drawing of a stop sign&#10;&#10;Description automatically generated">
            <a:extLst>
              <a:ext uri="{FF2B5EF4-FFF2-40B4-BE49-F238E27FC236}">
                <a16:creationId xmlns:a16="http://schemas.microsoft.com/office/drawing/2014/main" id="{74BF4D3A-5E2C-4602-8A25-FE81FBC45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970961"/>
            <a:ext cx="1905000" cy="166854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16A0555-B550-4A7F-8AD1-53D238E7F005}"/>
              </a:ext>
            </a:extLst>
          </p:cNvPr>
          <p:cNvSpPr/>
          <p:nvPr/>
        </p:nvSpPr>
        <p:spPr>
          <a:xfrm>
            <a:off x="1121790" y="4390374"/>
            <a:ext cx="700411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TEAM MEMBERS:</a:t>
            </a:r>
          </a:p>
          <a:p>
            <a:endParaRPr lang="en-US" b="1" dirty="0"/>
          </a:p>
          <a:p>
            <a:pPr marL="342900" indent="-342900">
              <a:buAutoNum type="arabicPeriod"/>
            </a:pPr>
            <a:r>
              <a:rPr lang="en-US" b="1" dirty="0"/>
              <a:t>AKSHAY KALKUNTE SURESH</a:t>
            </a:r>
          </a:p>
          <a:p>
            <a:pPr marL="342900" indent="-342900">
              <a:buAutoNum type="arabicPeriod"/>
            </a:pPr>
            <a:r>
              <a:rPr lang="en-US" b="1" dirty="0"/>
              <a:t>SHREY ANAND</a:t>
            </a:r>
          </a:p>
          <a:p>
            <a:pPr marL="342900" indent="-342900">
              <a:buAutoNum type="arabicPeriod"/>
            </a:pPr>
            <a:r>
              <a:rPr lang="en-US" b="1" dirty="0"/>
              <a:t>KALYAN GHOSH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2BB14-F56D-461B-9F06-353969D0F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00114"/>
            <a:ext cx="8229600" cy="411102"/>
          </a:xfrm>
        </p:spPr>
        <p:txBody>
          <a:bodyPr/>
          <a:lstStyle/>
          <a:p>
            <a:pPr algn="l"/>
            <a:r>
              <a:rPr lang="en-US" sz="2000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333E5-9FC4-48D6-800C-53186F104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1216"/>
            <a:ext cx="8229600" cy="4986067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OVERVIEW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PROJECT PIPELINE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DATASET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NEURAL NETWORK ARCHITECTURE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WORK COMPLETED TILL NOW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RESULTS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2094861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2BB14-F56D-461B-9F06-353969D0F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00114"/>
            <a:ext cx="8229600" cy="411102"/>
          </a:xfrm>
        </p:spPr>
        <p:txBody>
          <a:bodyPr/>
          <a:lstStyle/>
          <a:p>
            <a:pPr algn="l"/>
            <a:r>
              <a:rPr lang="en-US" sz="2000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333E5-9FC4-48D6-800C-53186F104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1216"/>
            <a:ext cx="8229600" cy="4986067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It is shown that combining both acoustic and articulatory information significantly improves the performance of Automatic Speech Recognition systems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In general since articulatory information is not available during recognition, the general practice is to estimate it from the acoustic signal itself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In this project, we take a different route to this problem where the acoustic to articulatory feature inversion is not required.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In this project we propose a Teacher-Student framework, where we train two DNN models: One called TEACHER-This network learns from both acoustic and articulatory features and the other STUDENT-which learns only from acoustic features, but its training is guided by the soft labels produced by the TEACHER network.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This methodology has the ability to reach the better performance that can’t be obtained by regular training even without articulatory feature inputs during test time</a:t>
            </a:r>
          </a:p>
        </p:txBody>
      </p:sp>
    </p:spTree>
    <p:extLst>
      <p:ext uri="{BB962C8B-B14F-4D97-AF65-F5344CB8AC3E}">
        <p14:creationId xmlns:p14="http://schemas.microsoft.com/office/powerpoint/2010/main" val="3187205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2BB14-F56D-461B-9F06-353969D0F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00114"/>
            <a:ext cx="8229600" cy="411102"/>
          </a:xfrm>
        </p:spPr>
        <p:txBody>
          <a:bodyPr/>
          <a:lstStyle/>
          <a:p>
            <a:pPr algn="l"/>
            <a:r>
              <a:rPr lang="en-US" sz="2000" dirty="0"/>
              <a:t>PROJECT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333E5-9FC4-48D6-800C-53186F104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1216"/>
            <a:ext cx="8229600" cy="4986067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Our system is a hybrid DNN-HMM system.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The DNN is used to predict the HMM state posterior probabilities given an input data vector.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These probabilities can be decoded to produce the output results.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Targets for the DNN training are obtained by training a GMM-HMM system on both  articulatory and acoustic features.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The DNN is trained using the Generalized Distillation process.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The DNN train data x* are concatenated articulatory and acoustic vectors and the “hard” targets y are one hot vectors where component corresponding to target state is 1 and rest of the states are 0.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Outputs from the Teacher DNN are used as soft targets ‘s’ and along with the hard targets ‘y’ act as parameters to the Student DNN Loss Function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During test time only the Student DNN is used and the state probability predictions from the “hard” output, </a:t>
            </a:r>
            <a:r>
              <a:rPr lang="en-US" sz="1800" dirty="0" err="1"/>
              <a:t>i.e</a:t>
            </a:r>
            <a:r>
              <a:rPr lang="en-US" sz="1800" dirty="0"/>
              <a:t> the output that was compared with the hard targets during training are fed in to the decoder  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41003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2BB14-F56D-461B-9F06-353969D0F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00114"/>
            <a:ext cx="8229600" cy="411102"/>
          </a:xfrm>
        </p:spPr>
        <p:txBody>
          <a:bodyPr/>
          <a:lstStyle/>
          <a:p>
            <a:pPr algn="l"/>
            <a:r>
              <a:rPr lang="en-US" sz="2000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333E5-9FC4-48D6-800C-53186F104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1217"/>
            <a:ext cx="8229600" cy="98341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In our project, we used the TORGO database available at </a:t>
            </a:r>
            <a:r>
              <a:rPr lang="en-US" sz="1800" dirty="0">
                <a:hlinkClick r:id="rId2"/>
              </a:rPr>
              <a:t>TORGO dataset</a:t>
            </a:r>
            <a:endParaRPr lang="en-US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This dataset consists of aligned acoustics and measured 3D articulatory features from speakers.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029A8FE-0FB7-4EEB-8385-3A24A1D14BDC}"/>
              </a:ext>
            </a:extLst>
          </p:cNvPr>
          <p:cNvSpPr txBox="1">
            <a:spLocks/>
          </p:cNvSpPr>
          <p:nvPr/>
        </p:nvSpPr>
        <p:spPr bwMode="auto">
          <a:xfrm>
            <a:off x="457200" y="2372355"/>
            <a:ext cx="8229600" cy="41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000" dirty="0"/>
              <a:t>NEURAL NETWORK 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810875-6674-4824-9378-302BE9965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12" y="2932262"/>
            <a:ext cx="4857750" cy="3581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8FC6A4-F7C5-4D1E-9C74-2163B5C76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2932262"/>
            <a:ext cx="3392864" cy="3581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5052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2BB14-F56D-461B-9F06-353969D0F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00114"/>
            <a:ext cx="8229600" cy="411102"/>
          </a:xfrm>
        </p:spPr>
        <p:txBody>
          <a:bodyPr/>
          <a:lstStyle/>
          <a:p>
            <a:pPr algn="l"/>
            <a:r>
              <a:rPr lang="en-US" sz="2000" dirty="0"/>
              <a:t>WORK COMPLETED TILL NOW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F0911A5-0878-4420-98E2-1042F6353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88" y="1470818"/>
            <a:ext cx="8229600" cy="44115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Targets for the DNN training are obtained by training a GMM-HMM system on both  articulatory and acoustic features. This is done using the KALDI speech recognition toolkit.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Identification of the target states using forced alignment using the KALDI toolkit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Concatenation of articulatory and acoustic features from the TORGO dataset.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The concatenated articulatory and the acoustic features have been fed as input to the Teacher DNN which is currently training on an Amazon EC2 instance.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One we get the soft labels out of the Teacher DNN, we will train the Student DNN using the soft labels and the hard labels predicted by the GMM-HMM model and measure the performance(</a:t>
            </a:r>
            <a:r>
              <a:rPr lang="en-US" sz="1800" b="1" dirty="0"/>
              <a:t>Word Error Rate</a:t>
            </a:r>
            <a:r>
              <a:rPr lang="en-US" sz="1800" dirty="0"/>
              <a:t>)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59173036"/>
      </p:ext>
    </p:extLst>
  </p:cSld>
  <p:clrMapOvr>
    <a:masterClrMapping/>
  </p:clrMapOvr>
</p:sld>
</file>

<file path=ppt/theme/theme1.xml><?xml version="1.0" encoding="utf-8"?>
<a:theme xmlns:a="http://schemas.openxmlformats.org/drawingml/2006/main" name="NCStateU-horizontal-center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ncstate-ppt-template-horiz-center-logo</Template>
  <TotalTime>124</TotalTime>
  <Words>510</Words>
  <Application>Microsoft Office PowerPoint</Application>
  <PresentationFormat>On-screen Show (4:3)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NCStateU-horizontal-center-logo</vt:lpstr>
      <vt:lpstr>PowerPoint Presentation</vt:lpstr>
      <vt:lpstr>TABLE OF CONTENTS</vt:lpstr>
      <vt:lpstr>OVERVIEW</vt:lpstr>
      <vt:lpstr>PROJECT PIPELINE</vt:lpstr>
      <vt:lpstr>DATASET</vt:lpstr>
      <vt:lpstr>WORK COMPLETED TILL NOW</vt:lpstr>
    </vt:vector>
  </TitlesOfParts>
  <Company>NC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FINAL PROJECT PRESENTATION</dc:title>
  <dc:creator>Kalyan Ghosh</dc:creator>
  <cp:lastModifiedBy>Kalyan Ghosh</cp:lastModifiedBy>
  <cp:revision>14</cp:revision>
  <dcterms:created xsi:type="dcterms:W3CDTF">2018-12-02T17:53:45Z</dcterms:created>
  <dcterms:modified xsi:type="dcterms:W3CDTF">2018-12-02T20:01:25Z</dcterms:modified>
</cp:coreProperties>
</file>