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D480A359-2FB3-4847-9D97-3491754AA7F9}" type="datetimeFigureOut">
              <a:rPr lang="en-US"/>
              <a:pPr>
                <a:defRPr/>
              </a:pPr>
              <a:t>12/2/2018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E82176-A547-F94B-AC51-D6E9C882CB88}" type="slidenum">
              <a:rPr lang="en-US"/>
              <a:pPr>
                <a:defRPr/>
              </a:pPr>
              <a:t>‹#›</a:t>
            </a:fld>
            <a:endParaRPr lang="en-US"/>
          </a:p>
        </p:txBody>
      </p:sp>
    </p:spTree>
    <p:extLst>
      <p:ext uri="{BB962C8B-B14F-4D97-AF65-F5344CB8AC3E}">
        <p14:creationId xmlns:p14="http://schemas.microsoft.com/office/powerpoint/2010/main" val="788444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38355"/>
            <a:ext cx="2057400" cy="548780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38355"/>
            <a:ext cx="6019800" cy="548780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B4EC0D93-568E-6D41-8E6D-0963A71A503C}" type="datetimeFigureOut">
              <a:rPr lang="en-US"/>
              <a:pPr>
                <a:defRPr/>
              </a:pPr>
              <a:t>12/2/2018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2D0221-73D0-6245-9CCD-73A1D8FCB5E4}" type="slidenum">
              <a:rPr lang="en-US"/>
              <a:pPr>
                <a:defRPr/>
              </a:pPr>
              <a:t>‹#›</a:t>
            </a:fld>
            <a:endParaRPr lang="en-US"/>
          </a:p>
        </p:txBody>
      </p:sp>
    </p:spTree>
    <p:extLst>
      <p:ext uri="{BB962C8B-B14F-4D97-AF65-F5344CB8AC3E}">
        <p14:creationId xmlns:p14="http://schemas.microsoft.com/office/powerpoint/2010/main" val="826510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128603A-2399-D64A-8203-C8F297F981E8}" type="datetimeFigureOut">
              <a:rPr lang="en-US"/>
              <a:pPr>
                <a:defRPr/>
              </a:pPr>
              <a:t>12/2/2018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F2C605-4958-CF43-AA48-80339EFDB0AF}" type="slidenum">
              <a:rPr lang="en-US"/>
              <a:pPr>
                <a:defRPr/>
              </a:pPr>
              <a:t>‹#›</a:t>
            </a:fld>
            <a:endParaRPr lang="en-US"/>
          </a:p>
        </p:txBody>
      </p:sp>
    </p:spTree>
    <p:extLst>
      <p:ext uri="{BB962C8B-B14F-4D97-AF65-F5344CB8AC3E}">
        <p14:creationId xmlns:p14="http://schemas.microsoft.com/office/powerpoint/2010/main" val="425754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5CF71F39-3D09-F149-B1A1-DC2A7DB4A435}" type="datetimeFigureOut">
              <a:rPr lang="en-US"/>
              <a:pPr>
                <a:defRPr/>
              </a:pPr>
              <a:t>12/2/2018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A6BD0F-ABBC-C14D-BC96-77BE126A748B}" type="slidenum">
              <a:rPr lang="en-US"/>
              <a:pPr>
                <a:defRPr/>
              </a:pPr>
              <a:t>‹#›</a:t>
            </a:fld>
            <a:endParaRPr lang="en-US"/>
          </a:p>
        </p:txBody>
      </p:sp>
    </p:spTree>
    <p:extLst>
      <p:ext uri="{BB962C8B-B14F-4D97-AF65-F5344CB8AC3E}">
        <p14:creationId xmlns:p14="http://schemas.microsoft.com/office/powerpoint/2010/main" val="3944886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17E7E973-E761-9943-801C-DE1E51E28431}" type="datetimeFigureOut">
              <a:rPr lang="en-US"/>
              <a:pPr>
                <a:defRPr/>
              </a:pPr>
              <a:t>12/2/2018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35E9FC-F6D5-0349-BBED-EA7D7A9BC49B}" type="slidenum">
              <a:rPr lang="en-US"/>
              <a:pPr>
                <a:defRPr/>
              </a:pPr>
              <a:t>‹#›</a:t>
            </a:fld>
            <a:endParaRPr lang="en-US"/>
          </a:p>
        </p:txBody>
      </p:sp>
    </p:spTree>
    <p:extLst>
      <p:ext uri="{BB962C8B-B14F-4D97-AF65-F5344CB8AC3E}">
        <p14:creationId xmlns:p14="http://schemas.microsoft.com/office/powerpoint/2010/main" val="1785265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8ACE534-2B3A-FA4B-B87A-8AC244117610}" type="datetimeFigureOut">
              <a:rPr lang="en-US"/>
              <a:pPr>
                <a:defRPr/>
              </a:pPr>
              <a:t>12/2/2018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B5B94E0-5E06-6D42-A41D-50D581B40900}" type="slidenum">
              <a:rPr lang="en-US"/>
              <a:pPr>
                <a:defRPr/>
              </a:pPr>
              <a:t>‹#›</a:t>
            </a:fld>
            <a:endParaRPr lang="en-US"/>
          </a:p>
        </p:txBody>
      </p:sp>
    </p:spTree>
    <p:extLst>
      <p:ext uri="{BB962C8B-B14F-4D97-AF65-F5344CB8AC3E}">
        <p14:creationId xmlns:p14="http://schemas.microsoft.com/office/powerpoint/2010/main" val="760394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22CDFFB5-C0BC-DE4D-9A38-E0EE75FC9E15}" type="datetimeFigureOut">
              <a:rPr lang="en-US"/>
              <a:pPr>
                <a:defRPr/>
              </a:pPr>
              <a:t>12/2/2018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2AB7D4D-4E81-5B40-91F6-CF14C25F8623}" type="slidenum">
              <a:rPr lang="en-US"/>
              <a:pPr>
                <a:defRPr/>
              </a:pPr>
              <a:t>‹#›</a:t>
            </a:fld>
            <a:endParaRPr lang="en-US"/>
          </a:p>
        </p:txBody>
      </p:sp>
    </p:spTree>
    <p:extLst>
      <p:ext uri="{BB962C8B-B14F-4D97-AF65-F5344CB8AC3E}">
        <p14:creationId xmlns:p14="http://schemas.microsoft.com/office/powerpoint/2010/main" val="87628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F42570F-F7E3-1F40-B6F3-59FE945D5A70}" type="datetimeFigureOut">
              <a:rPr lang="en-US"/>
              <a:pPr>
                <a:defRPr/>
              </a:pPr>
              <a:t>12/2/2018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35B2FA7-4FDB-5643-811E-7991DEE50B01}" type="slidenum">
              <a:rPr lang="en-US"/>
              <a:pPr>
                <a:defRPr/>
              </a:pPr>
              <a:t>‹#›</a:t>
            </a:fld>
            <a:endParaRPr lang="en-US"/>
          </a:p>
        </p:txBody>
      </p:sp>
    </p:spTree>
    <p:extLst>
      <p:ext uri="{BB962C8B-B14F-4D97-AF65-F5344CB8AC3E}">
        <p14:creationId xmlns:p14="http://schemas.microsoft.com/office/powerpoint/2010/main" val="2779307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5222"/>
            <a:ext cx="3008313" cy="839877"/>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595223"/>
            <a:ext cx="5111750" cy="55309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6371E9B0-C3DF-544F-BB14-A487ECCC7F43}" type="datetimeFigureOut">
              <a:rPr lang="en-US"/>
              <a:pPr>
                <a:defRPr/>
              </a:pPr>
              <a:t>12/2/2018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DD8B14-AE1E-054C-8668-93D0F0400A18}" type="slidenum">
              <a:rPr lang="en-US"/>
              <a:pPr>
                <a:defRPr/>
              </a:pPr>
              <a:t>‹#›</a:t>
            </a:fld>
            <a:endParaRPr lang="en-US"/>
          </a:p>
        </p:txBody>
      </p:sp>
    </p:spTree>
    <p:extLst>
      <p:ext uri="{BB962C8B-B14F-4D97-AF65-F5344CB8AC3E}">
        <p14:creationId xmlns:p14="http://schemas.microsoft.com/office/powerpoint/2010/main" val="4059402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E5C4B1CF-5E0C-5D41-A3E2-D78942339385}" type="datetimeFigureOut">
              <a:rPr lang="en-US"/>
              <a:pPr>
                <a:defRPr/>
              </a:pPr>
              <a:t>12/2/2018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EF0004-A563-C64B-9FAD-6198662E1BD1}" type="slidenum">
              <a:rPr lang="en-US"/>
              <a:pPr>
                <a:defRPr/>
              </a:pPr>
              <a:t>‹#›</a:t>
            </a:fld>
            <a:endParaRPr lang="en-US"/>
          </a:p>
        </p:txBody>
      </p:sp>
    </p:spTree>
    <p:extLst>
      <p:ext uri="{BB962C8B-B14F-4D97-AF65-F5344CB8AC3E}">
        <p14:creationId xmlns:p14="http://schemas.microsoft.com/office/powerpoint/2010/main" val="121490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900113"/>
            <a:ext cx="8229600"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Headline Line One</a:t>
            </a:r>
            <a:br>
              <a:rPr lang="en-US" dirty="0"/>
            </a:br>
            <a:r>
              <a:rPr lang="en-US" dirty="0"/>
              <a:t>Headline Line Two</a:t>
            </a:r>
          </a:p>
        </p:txBody>
      </p:sp>
      <p:sp>
        <p:nvSpPr>
          <p:cNvPr id="1027" name="Text Placeholder 2"/>
          <p:cNvSpPr>
            <a:spLocks noGrp="1"/>
          </p:cNvSpPr>
          <p:nvPr>
            <p:ph type="body" idx="1"/>
          </p:nvPr>
        </p:nvSpPr>
        <p:spPr bwMode="auto">
          <a:xfrm>
            <a:off x="457200" y="3022600"/>
            <a:ext cx="8229600" cy="310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Arial" panose="020B0604020202020204" pitchFamily="34" charset="0"/>
                <a:ea typeface="+mn-ea"/>
                <a:cs typeface="Arial" panose="020B0604020202020204" pitchFamily="34" charset="0"/>
              </a:defRPr>
            </a:lvl1pPr>
          </a:lstStyle>
          <a:p>
            <a:pPr>
              <a:defRPr/>
            </a:pPr>
            <a:fld id="{C944504B-B211-B34D-97AF-78446C71FCDD}" type="datetimeFigureOut">
              <a:rPr lang="en-US" smtClean="0"/>
              <a:pPr>
                <a:defRPr/>
              </a:pPr>
              <a:t>12/2/2018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anose="020B0604020202020204" pitchFamily="34" charset="0"/>
                <a:ea typeface="+mn-ea"/>
                <a:cs typeface="Arial" panose="020B0604020202020204" pitchFamily="34" charset="0"/>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Arial" panose="020B0604020202020204" pitchFamily="34" charset="0"/>
                <a:ea typeface="+mn-ea"/>
                <a:cs typeface="Arial" panose="020B0604020202020204" pitchFamily="34" charset="0"/>
              </a:defRPr>
            </a:lvl1pPr>
          </a:lstStyle>
          <a:p>
            <a:pPr>
              <a:defRPr/>
            </a:pPr>
            <a:fld id="{0EF7D53D-272A-624E-BE3D-99D13E2B4193}" type="slidenum">
              <a:rPr lang="en-US" smtClean="0"/>
              <a:pPr>
                <a:defRPr/>
              </a:pPr>
              <a:t>‹#›</a:t>
            </a:fld>
            <a:endParaRPr lang="en-US" dirty="0"/>
          </a:p>
        </p:txBody>
      </p:sp>
      <p:pic>
        <p:nvPicPr>
          <p:cNvPr id="8" name="Picture 7"/>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0"/>
            <a:ext cx="9144000" cy="4572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Lst>
  <p:txStyles>
    <p:title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cs.toronto.edu/~complingweb/data/TORGO/torgo.html"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www.cs.toronto.edu/~complingweb/data/TORGO/torgo.html" TargetMode="External"/><Relationship Id="rId2" Type="http://schemas.openxmlformats.org/officeDocument/2006/relationships/hyperlink" Target="https://github.com/kaldi-asr/kaldi"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03AEE4-3EFC-4529-9E80-4EF64F1020FF}"/>
              </a:ext>
            </a:extLst>
          </p:cNvPr>
          <p:cNvSpPr txBox="1"/>
          <p:nvPr/>
        </p:nvSpPr>
        <p:spPr>
          <a:xfrm>
            <a:off x="1121790" y="3191774"/>
            <a:ext cx="7336410" cy="646331"/>
          </a:xfrm>
          <a:prstGeom prst="rect">
            <a:avLst/>
          </a:prstGeom>
          <a:noFill/>
        </p:spPr>
        <p:txBody>
          <a:bodyPr wrap="square" rtlCol="0">
            <a:spAutoFit/>
          </a:bodyPr>
          <a:lstStyle/>
          <a:p>
            <a:r>
              <a:rPr lang="en-US" b="1" dirty="0"/>
              <a:t>ARTICULATORY &amp; SPECTRUM FEATURE INTEGRATION USING GENERALIZED</a:t>
            </a:r>
          </a:p>
          <a:p>
            <a:pPr algn="ctr"/>
            <a:r>
              <a:rPr lang="en-US" b="1" dirty="0"/>
              <a:t>DISTILLATION FRAMEWORK</a:t>
            </a:r>
          </a:p>
        </p:txBody>
      </p:sp>
      <p:pic>
        <p:nvPicPr>
          <p:cNvPr id="5" name="Picture 4" descr="A drawing of a stop sign&#10;&#10;Description automatically generated">
            <a:extLst>
              <a:ext uri="{FF2B5EF4-FFF2-40B4-BE49-F238E27FC236}">
                <a16:creationId xmlns:a16="http://schemas.microsoft.com/office/drawing/2014/main" id="{74BF4D3A-5E2C-4602-8A25-FE81FBC45DDD}"/>
              </a:ext>
            </a:extLst>
          </p:cNvPr>
          <p:cNvPicPr>
            <a:picLocks noChangeAspect="1"/>
          </p:cNvPicPr>
          <p:nvPr/>
        </p:nvPicPr>
        <p:blipFill>
          <a:blip r:embed="rId2"/>
          <a:stretch>
            <a:fillRect/>
          </a:stretch>
        </p:blipFill>
        <p:spPr>
          <a:xfrm>
            <a:off x="3276600" y="970961"/>
            <a:ext cx="1905000" cy="1668544"/>
          </a:xfrm>
          <a:prstGeom prst="rect">
            <a:avLst/>
          </a:prstGeom>
        </p:spPr>
      </p:pic>
      <p:sp>
        <p:nvSpPr>
          <p:cNvPr id="13" name="Rectangle 12">
            <a:extLst>
              <a:ext uri="{FF2B5EF4-FFF2-40B4-BE49-F238E27FC236}">
                <a16:creationId xmlns:a16="http://schemas.microsoft.com/office/drawing/2014/main" id="{C16A0555-B550-4A7F-8AD1-53D238E7F005}"/>
              </a:ext>
            </a:extLst>
          </p:cNvPr>
          <p:cNvSpPr/>
          <p:nvPr/>
        </p:nvSpPr>
        <p:spPr>
          <a:xfrm>
            <a:off x="1121790" y="4390374"/>
            <a:ext cx="7004115" cy="1477328"/>
          </a:xfrm>
          <a:prstGeom prst="rect">
            <a:avLst/>
          </a:prstGeom>
        </p:spPr>
        <p:txBody>
          <a:bodyPr wrap="square">
            <a:spAutoFit/>
          </a:bodyPr>
          <a:lstStyle/>
          <a:p>
            <a:r>
              <a:rPr lang="en-US" b="1" dirty="0"/>
              <a:t>TEAM MEMBERS:</a:t>
            </a:r>
          </a:p>
          <a:p>
            <a:endParaRPr lang="en-US" b="1" dirty="0"/>
          </a:p>
          <a:p>
            <a:pPr marL="342900" indent="-342900">
              <a:buAutoNum type="arabicPeriod"/>
            </a:pPr>
            <a:r>
              <a:rPr lang="en-US" b="1" dirty="0"/>
              <a:t>AKSHAY KALKUNTE SURESH (akalkun)</a:t>
            </a:r>
          </a:p>
          <a:p>
            <a:pPr marL="342900" indent="-342900">
              <a:buAutoNum type="arabicPeriod"/>
            </a:pPr>
            <a:r>
              <a:rPr lang="en-US" b="1" dirty="0"/>
              <a:t>SHREY ANAND (sanand3)</a:t>
            </a:r>
          </a:p>
          <a:p>
            <a:pPr marL="342900" indent="-342900">
              <a:buAutoNum type="arabicPeriod"/>
            </a:pPr>
            <a:r>
              <a:rPr lang="en-US" b="1" dirty="0"/>
              <a:t>KALYAN GHOSH (kghosh)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BB14-F56D-461B-9F06-353969D0F3A9}"/>
              </a:ext>
            </a:extLst>
          </p:cNvPr>
          <p:cNvSpPr>
            <a:spLocks noGrp="1"/>
          </p:cNvSpPr>
          <p:nvPr>
            <p:ph type="title"/>
          </p:nvPr>
        </p:nvSpPr>
        <p:spPr>
          <a:xfrm>
            <a:off x="457200" y="900114"/>
            <a:ext cx="8229600" cy="411102"/>
          </a:xfrm>
        </p:spPr>
        <p:txBody>
          <a:bodyPr/>
          <a:lstStyle/>
          <a:p>
            <a:pPr algn="l"/>
            <a:r>
              <a:rPr lang="en-US" sz="2000" dirty="0"/>
              <a:t>TABLE OF CONTENTS</a:t>
            </a:r>
            <a:br>
              <a:rPr lang="en-US" sz="2000" dirty="0"/>
            </a:br>
            <a:endParaRPr lang="en-US" sz="2000" dirty="0"/>
          </a:p>
        </p:txBody>
      </p:sp>
      <p:sp>
        <p:nvSpPr>
          <p:cNvPr id="3" name="Content Placeholder 2">
            <a:extLst>
              <a:ext uri="{FF2B5EF4-FFF2-40B4-BE49-F238E27FC236}">
                <a16:creationId xmlns:a16="http://schemas.microsoft.com/office/drawing/2014/main" id="{115333E5-9FC4-48D6-800C-53186F10494A}"/>
              </a:ext>
            </a:extLst>
          </p:cNvPr>
          <p:cNvSpPr>
            <a:spLocks noGrp="1"/>
          </p:cNvSpPr>
          <p:nvPr>
            <p:ph idx="1"/>
          </p:nvPr>
        </p:nvSpPr>
        <p:spPr>
          <a:xfrm>
            <a:off x="457200" y="1311216"/>
            <a:ext cx="8229600" cy="4986067"/>
          </a:xfrm>
        </p:spPr>
        <p:txBody>
          <a:bodyPr/>
          <a:lstStyle/>
          <a:p>
            <a:pPr>
              <a:buFont typeface="Wingdings" panose="05000000000000000000" pitchFamily="2" charset="2"/>
              <a:buChar char="v"/>
            </a:pPr>
            <a:r>
              <a:rPr lang="en-US" sz="1800" dirty="0"/>
              <a:t>OVERVIEW</a:t>
            </a:r>
          </a:p>
          <a:p>
            <a:pPr marL="0" indent="0">
              <a:buNone/>
            </a:pPr>
            <a:endParaRPr lang="en-US" sz="1800" dirty="0"/>
          </a:p>
          <a:p>
            <a:pPr>
              <a:buFont typeface="Wingdings" panose="05000000000000000000" pitchFamily="2" charset="2"/>
              <a:buChar char="v"/>
            </a:pPr>
            <a:r>
              <a:rPr lang="en-US" sz="1800" dirty="0"/>
              <a:t>PROJECT PIPELINE</a:t>
            </a:r>
          </a:p>
          <a:p>
            <a:pPr>
              <a:buFont typeface="Wingdings" panose="05000000000000000000" pitchFamily="2" charset="2"/>
              <a:buChar char="v"/>
            </a:pPr>
            <a:endParaRPr lang="en-US" sz="1800" dirty="0"/>
          </a:p>
          <a:p>
            <a:pPr>
              <a:buFont typeface="Wingdings" panose="05000000000000000000" pitchFamily="2" charset="2"/>
              <a:buChar char="v"/>
            </a:pPr>
            <a:r>
              <a:rPr lang="en-US" sz="1800" dirty="0"/>
              <a:t>DATASET</a:t>
            </a:r>
          </a:p>
          <a:p>
            <a:pPr marL="0" indent="0">
              <a:buNone/>
            </a:pPr>
            <a:endParaRPr lang="en-US" sz="1800" dirty="0"/>
          </a:p>
          <a:p>
            <a:pPr>
              <a:buFont typeface="Wingdings" panose="05000000000000000000" pitchFamily="2" charset="2"/>
              <a:buChar char="v"/>
            </a:pPr>
            <a:r>
              <a:rPr lang="en-US" sz="1800" dirty="0"/>
              <a:t>NEURAL NETWORK ARCHITECTURE</a:t>
            </a:r>
          </a:p>
          <a:p>
            <a:pPr marL="0" indent="0">
              <a:buNone/>
            </a:pPr>
            <a:endParaRPr lang="en-US" sz="1800" dirty="0"/>
          </a:p>
          <a:p>
            <a:pPr>
              <a:buFont typeface="Wingdings" panose="05000000000000000000" pitchFamily="2" charset="2"/>
              <a:buChar char="v"/>
            </a:pPr>
            <a:r>
              <a:rPr lang="en-US" sz="1800" dirty="0"/>
              <a:t>WORK COMPLETED TILL NOW</a:t>
            </a:r>
          </a:p>
          <a:p>
            <a:pPr marL="0" indent="0">
              <a:buNone/>
            </a:pPr>
            <a:endParaRPr lang="en-US" sz="1800" dirty="0"/>
          </a:p>
          <a:p>
            <a:pPr>
              <a:buFont typeface="Wingdings" panose="05000000000000000000" pitchFamily="2" charset="2"/>
              <a:buChar char="v"/>
            </a:pPr>
            <a:r>
              <a:rPr lang="en-US" sz="1800" dirty="0"/>
              <a:t>RESULTS</a:t>
            </a:r>
          </a:p>
          <a:p>
            <a:pPr marL="0" indent="0">
              <a:buNone/>
            </a:pPr>
            <a:endParaRPr lang="en-US" sz="1800" dirty="0"/>
          </a:p>
          <a:p>
            <a:pPr>
              <a:buFont typeface="Wingdings" panose="05000000000000000000" pitchFamily="2" charset="2"/>
              <a:buChar char="v"/>
            </a:pPr>
            <a:r>
              <a:rPr lang="en-US" sz="1800" dirty="0"/>
              <a:t>FUTURE WORK</a:t>
            </a:r>
          </a:p>
        </p:txBody>
      </p:sp>
    </p:spTree>
    <p:extLst>
      <p:ext uri="{BB962C8B-B14F-4D97-AF65-F5344CB8AC3E}">
        <p14:creationId xmlns:p14="http://schemas.microsoft.com/office/powerpoint/2010/main" val="2094861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BB14-F56D-461B-9F06-353969D0F3A9}"/>
              </a:ext>
            </a:extLst>
          </p:cNvPr>
          <p:cNvSpPr>
            <a:spLocks noGrp="1"/>
          </p:cNvSpPr>
          <p:nvPr>
            <p:ph type="title"/>
          </p:nvPr>
        </p:nvSpPr>
        <p:spPr>
          <a:xfrm>
            <a:off x="457200" y="900114"/>
            <a:ext cx="8229600" cy="411102"/>
          </a:xfrm>
        </p:spPr>
        <p:txBody>
          <a:bodyPr/>
          <a:lstStyle/>
          <a:p>
            <a:pPr algn="l"/>
            <a:r>
              <a:rPr lang="en-US" sz="2000" dirty="0"/>
              <a:t>OVERVIEW</a:t>
            </a:r>
          </a:p>
        </p:txBody>
      </p:sp>
      <p:sp>
        <p:nvSpPr>
          <p:cNvPr id="3" name="Content Placeholder 2">
            <a:extLst>
              <a:ext uri="{FF2B5EF4-FFF2-40B4-BE49-F238E27FC236}">
                <a16:creationId xmlns:a16="http://schemas.microsoft.com/office/drawing/2014/main" id="{115333E5-9FC4-48D6-800C-53186F10494A}"/>
              </a:ext>
            </a:extLst>
          </p:cNvPr>
          <p:cNvSpPr>
            <a:spLocks noGrp="1"/>
          </p:cNvSpPr>
          <p:nvPr>
            <p:ph idx="1"/>
          </p:nvPr>
        </p:nvSpPr>
        <p:spPr>
          <a:xfrm>
            <a:off x="457200" y="1311216"/>
            <a:ext cx="8229600" cy="4986067"/>
          </a:xfrm>
        </p:spPr>
        <p:txBody>
          <a:bodyPr/>
          <a:lstStyle/>
          <a:p>
            <a:pPr>
              <a:buFont typeface="Wingdings" panose="05000000000000000000" pitchFamily="2" charset="2"/>
              <a:buChar char="v"/>
            </a:pPr>
            <a:r>
              <a:rPr lang="en-US" sz="1800" dirty="0"/>
              <a:t>It is shown that combining both acoustic and articulatory information significantly improves the performance of Automatic Speech Recognition systems</a:t>
            </a:r>
          </a:p>
          <a:p>
            <a:pPr>
              <a:buFont typeface="Wingdings" panose="05000000000000000000" pitchFamily="2" charset="2"/>
              <a:buChar char="v"/>
            </a:pPr>
            <a:r>
              <a:rPr lang="en-US" sz="1800" dirty="0"/>
              <a:t>In general since articulatory information is not available during recognition, the general practice is to estimate it from the acoustic signal itself</a:t>
            </a:r>
          </a:p>
          <a:p>
            <a:pPr>
              <a:buFont typeface="Wingdings" panose="05000000000000000000" pitchFamily="2" charset="2"/>
              <a:buChar char="v"/>
            </a:pPr>
            <a:r>
              <a:rPr lang="en-US" sz="1800" dirty="0"/>
              <a:t>In this project, we take a different route to this problem where the acoustic to articulatory feature inversion is not required.</a:t>
            </a:r>
          </a:p>
          <a:p>
            <a:pPr>
              <a:buFont typeface="Wingdings" panose="05000000000000000000" pitchFamily="2" charset="2"/>
              <a:buChar char="v"/>
            </a:pPr>
            <a:r>
              <a:rPr lang="en-US" sz="1800" dirty="0"/>
              <a:t>In this project we propose a Teacher-Student framework, where we train two DNN models: One called TEACHER-This network learns from both acoustic and articulatory features and the other STUDENT-which learns only from acoustic features, but its training is guided by the soft labels produced by the TEACHER network.</a:t>
            </a:r>
          </a:p>
          <a:p>
            <a:pPr>
              <a:buFont typeface="Wingdings" panose="05000000000000000000" pitchFamily="2" charset="2"/>
              <a:buChar char="v"/>
            </a:pPr>
            <a:r>
              <a:rPr lang="en-US" sz="1800" dirty="0"/>
              <a:t>This methodology has the ability to reach the performance that can’t be obtained by regular training even with articulatory feature inputs during test time</a:t>
            </a:r>
          </a:p>
        </p:txBody>
      </p:sp>
    </p:spTree>
    <p:extLst>
      <p:ext uri="{BB962C8B-B14F-4D97-AF65-F5344CB8AC3E}">
        <p14:creationId xmlns:p14="http://schemas.microsoft.com/office/powerpoint/2010/main" val="3187205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BB14-F56D-461B-9F06-353969D0F3A9}"/>
              </a:ext>
            </a:extLst>
          </p:cNvPr>
          <p:cNvSpPr>
            <a:spLocks noGrp="1"/>
          </p:cNvSpPr>
          <p:nvPr>
            <p:ph type="title"/>
          </p:nvPr>
        </p:nvSpPr>
        <p:spPr>
          <a:xfrm>
            <a:off x="457200" y="900114"/>
            <a:ext cx="8229600" cy="411102"/>
          </a:xfrm>
        </p:spPr>
        <p:txBody>
          <a:bodyPr/>
          <a:lstStyle/>
          <a:p>
            <a:pPr algn="l"/>
            <a:r>
              <a:rPr lang="en-US" sz="2000" dirty="0"/>
              <a:t>PROJECT PIPELINE</a:t>
            </a:r>
          </a:p>
        </p:txBody>
      </p:sp>
      <p:sp>
        <p:nvSpPr>
          <p:cNvPr id="3" name="Content Placeholder 2">
            <a:extLst>
              <a:ext uri="{FF2B5EF4-FFF2-40B4-BE49-F238E27FC236}">
                <a16:creationId xmlns:a16="http://schemas.microsoft.com/office/drawing/2014/main" id="{115333E5-9FC4-48D6-800C-53186F10494A}"/>
              </a:ext>
            </a:extLst>
          </p:cNvPr>
          <p:cNvSpPr>
            <a:spLocks noGrp="1"/>
          </p:cNvSpPr>
          <p:nvPr>
            <p:ph idx="1"/>
          </p:nvPr>
        </p:nvSpPr>
        <p:spPr>
          <a:xfrm>
            <a:off x="457200" y="1311216"/>
            <a:ext cx="8229600" cy="4986067"/>
          </a:xfrm>
        </p:spPr>
        <p:txBody>
          <a:bodyPr/>
          <a:lstStyle/>
          <a:p>
            <a:pPr>
              <a:buFont typeface="Wingdings" panose="05000000000000000000" pitchFamily="2" charset="2"/>
              <a:buChar char="v"/>
            </a:pPr>
            <a:r>
              <a:rPr lang="en-US" sz="1800" dirty="0"/>
              <a:t>Our system is a hybrid DNN-HMM system.</a:t>
            </a:r>
          </a:p>
          <a:p>
            <a:pPr>
              <a:buFont typeface="Wingdings" panose="05000000000000000000" pitchFamily="2" charset="2"/>
              <a:buChar char="v"/>
            </a:pPr>
            <a:r>
              <a:rPr lang="en-US" sz="1800" dirty="0"/>
              <a:t>The DNN is used to predict the HMM state posterior probabilities given an input data vector.</a:t>
            </a:r>
          </a:p>
          <a:p>
            <a:pPr>
              <a:buFont typeface="Wingdings" panose="05000000000000000000" pitchFamily="2" charset="2"/>
              <a:buChar char="v"/>
            </a:pPr>
            <a:r>
              <a:rPr lang="en-US" sz="1800" dirty="0"/>
              <a:t>These probabilities can be decoded to produce the output results.</a:t>
            </a:r>
          </a:p>
          <a:p>
            <a:pPr>
              <a:buFont typeface="Wingdings" panose="05000000000000000000" pitchFamily="2" charset="2"/>
              <a:buChar char="v"/>
            </a:pPr>
            <a:r>
              <a:rPr lang="en-US" sz="1800" dirty="0"/>
              <a:t>Targets for the DNN training are obtained by training a GMM-HMM system on both  articulatory and acoustic features.</a:t>
            </a:r>
          </a:p>
          <a:p>
            <a:pPr>
              <a:buFont typeface="Wingdings" panose="05000000000000000000" pitchFamily="2" charset="2"/>
              <a:buChar char="v"/>
            </a:pPr>
            <a:r>
              <a:rPr lang="en-US" sz="1800" dirty="0"/>
              <a:t>The DNN is trained using the Generalized Distillation process.</a:t>
            </a:r>
          </a:p>
          <a:p>
            <a:pPr>
              <a:buFont typeface="Wingdings" panose="05000000000000000000" pitchFamily="2" charset="2"/>
              <a:buChar char="v"/>
            </a:pPr>
            <a:r>
              <a:rPr lang="en-US" sz="1800" dirty="0"/>
              <a:t>The DNN train data (x)* are concatenated articulatory and acoustic vectors and the “hard” targets (y) are one hot vectors where component corresponding to target state is 1 and rest of the states are 0.</a:t>
            </a:r>
          </a:p>
          <a:p>
            <a:pPr>
              <a:buFont typeface="Wingdings" panose="05000000000000000000" pitchFamily="2" charset="2"/>
              <a:buChar char="v"/>
            </a:pPr>
            <a:r>
              <a:rPr lang="en-US" sz="1800" dirty="0"/>
              <a:t>Outputs from the Teacher DNN are used as soft targets ‘s’ and along with the hard targets ‘y’ act as parameters to the Student DNN Loss Function</a:t>
            </a:r>
          </a:p>
          <a:p>
            <a:pPr>
              <a:buFont typeface="Wingdings" panose="05000000000000000000" pitchFamily="2" charset="2"/>
              <a:buChar char="v"/>
            </a:pPr>
            <a:r>
              <a:rPr lang="en-US" sz="1800" dirty="0"/>
              <a:t>During test time only the Student DNN is used and the state probability predictions from the “hard” output, i.e the output that was compared with the hard targets during training are fed in to the decoder   </a:t>
            </a:r>
          </a:p>
          <a:p>
            <a:pPr>
              <a:buFont typeface="Wingdings" panose="05000000000000000000" pitchFamily="2" charset="2"/>
              <a:buChar char="v"/>
            </a:pPr>
            <a:endParaRPr lang="en-US" sz="1800" dirty="0"/>
          </a:p>
        </p:txBody>
      </p:sp>
    </p:spTree>
    <p:extLst>
      <p:ext uri="{BB962C8B-B14F-4D97-AF65-F5344CB8AC3E}">
        <p14:creationId xmlns:p14="http://schemas.microsoft.com/office/powerpoint/2010/main" val="2841003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BB14-F56D-461B-9F06-353969D0F3A9}"/>
              </a:ext>
            </a:extLst>
          </p:cNvPr>
          <p:cNvSpPr>
            <a:spLocks noGrp="1"/>
          </p:cNvSpPr>
          <p:nvPr>
            <p:ph type="title"/>
          </p:nvPr>
        </p:nvSpPr>
        <p:spPr>
          <a:xfrm>
            <a:off x="457200" y="900114"/>
            <a:ext cx="8229600" cy="411102"/>
          </a:xfrm>
        </p:spPr>
        <p:txBody>
          <a:bodyPr/>
          <a:lstStyle/>
          <a:p>
            <a:pPr algn="l"/>
            <a:r>
              <a:rPr lang="en-US" sz="2000" dirty="0"/>
              <a:t>DATASET</a:t>
            </a:r>
          </a:p>
        </p:txBody>
      </p:sp>
      <p:sp>
        <p:nvSpPr>
          <p:cNvPr id="3" name="Content Placeholder 2">
            <a:extLst>
              <a:ext uri="{FF2B5EF4-FFF2-40B4-BE49-F238E27FC236}">
                <a16:creationId xmlns:a16="http://schemas.microsoft.com/office/drawing/2014/main" id="{115333E5-9FC4-48D6-800C-53186F10494A}"/>
              </a:ext>
            </a:extLst>
          </p:cNvPr>
          <p:cNvSpPr>
            <a:spLocks noGrp="1"/>
          </p:cNvSpPr>
          <p:nvPr>
            <p:ph idx="1"/>
          </p:nvPr>
        </p:nvSpPr>
        <p:spPr>
          <a:xfrm>
            <a:off x="457200" y="1311217"/>
            <a:ext cx="8229600" cy="983410"/>
          </a:xfrm>
        </p:spPr>
        <p:txBody>
          <a:bodyPr/>
          <a:lstStyle/>
          <a:p>
            <a:pPr>
              <a:buFont typeface="Wingdings" panose="05000000000000000000" pitchFamily="2" charset="2"/>
              <a:buChar char="v"/>
            </a:pPr>
            <a:r>
              <a:rPr lang="en-US" sz="1800" dirty="0"/>
              <a:t>In our project, we used the TORGO database available at </a:t>
            </a:r>
            <a:r>
              <a:rPr lang="en-US" sz="1800" dirty="0">
                <a:hlinkClick r:id="rId2"/>
              </a:rPr>
              <a:t>TORGO dataset</a:t>
            </a:r>
            <a:endParaRPr lang="en-US" sz="1800" dirty="0"/>
          </a:p>
          <a:p>
            <a:pPr>
              <a:buFont typeface="Wingdings" panose="05000000000000000000" pitchFamily="2" charset="2"/>
              <a:buChar char="v"/>
            </a:pPr>
            <a:r>
              <a:rPr lang="en-US" sz="1800" dirty="0"/>
              <a:t>This dataset consists of aligned acoustics and measured 3D articulatory features from speakers.</a:t>
            </a:r>
          </a:p>
          <a:p>
            <a:pPr>
              <a:buFont typeface="Wingdings" panose="05000000000000000000" pitchFamily="2" charset="2"/>
              <a:buChar char="v"/>
            </a:pPr>
            <a:endParaRPr lang="en-US" sz="1800" dirty="0"/>
          </a:p>
          <a:p>
            <a:pPr marL="0" indent="0">
              <a:buNone/>
            </a:pPr>
            <a:endParaRPr lang="en-US" sz="1800" dirty="0"/>
          </a:p>
        </p:txBody>
      </p:sp>
      <p:sp>
        <p:nvSpPr>
          <p:cNvPr id="5" name="Title 1">
            <a:extLst>
              <a:ext uri="{FF2B5EF4-FFF2-40B4-BE49-F238E27FC236}">
                <a16:creationId xmlns:a16="http://schemas.microsoft.com/office/drawing/2014/main" id="{E029A8FE-0FB7-4EEB-8385-3A24A1D14BDC}"/>
              </a:ext>
            </a:extLst>
          </p:cNvPr>
          <p:cNvSpPr txBox="1">
            <a:spLocks/>
          </p:cNvSpPr>
          <p:nvPr/>
        </p:nvSpPr>
        <p:spPr bwMode="auto">
          <a:xfrm>
            <a:off x="457200" y="2372355"/>
            <a:ext cx="8229600" cy="411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a:lstStyle>
          <a:p>
            <a:pPr algn="l"/>
            <a:r>
              <a:rPr lang="en-US" sz="2000" dirty="0"/>
              <a:t>NEURAL NETWORK ARCHITECTURE</a:t>
            </a:r>
          </a:p>
        </p:txBody>
      </p:sp>
      <p:pic>
        <p:nvPicPr>
          <p:cNvPr id="6" name="Picture 5">
            <a:extLst>
              <a:ext uri="{FF2B5EF4-FFF2-40B4-BE49-F238E27FC236}">
                <a16:creationId xmlns:a16="http://schemas.microsoft.com/office/drawing/2014/main" id="{4D810875-6674-4824-9378-302BE996501D}"/>
              </a:ext>
            </a:extLst>
          </p:cNvPr>
          <p:cNvPicPr>
            <a:picLocks noChangeAspect="1"/>
          </p:cNvPicPr>
          <p:nvPr/>
        </p:nvPicPr>
        <p:blipFill>
          <a:blip r:embed="rId3"/>
          <a:stretch>
            <a:fillRect/>
          </a:stretch>
        </p:blipFill>
        <p:spPr>
          <a:xfrm>
            <a:off x="538612" y="2932262"/>
            <a:ext cx="4857750" cy="3581400"/>
          </a:xfrm>
          <a:prstGeom prst="rect">
            <a:avLst/>
          </a:prstGeom>
          <a:ln>
            <a:solidFill>
              <a:schemeClr val="tx1"/>
            </a:solidFill>
          </a:ln>
        </p:spPr>
      </p:pic>
      <p:pic>
        <p:nvPicPr>
          <p:cNvPr id="4" name="Picture 3">
            <a:extLst>
              <a:ext uri="{FF2B5EF4-FFF2-40B4-BE49-F238E27FC236}">
                <a16:creationId xmlns:a16="http://schemas.microsoft.com/office/drawing/2014/main" id="{398FC6A4-F7C5-4D1E-9C74-2163B5C76F77}"/>
              </a:ext>
            </a:extLst>
          </p:cNvPr>
          <p:cNvPicPr>
            <a:picLocks noChangeAspect="1"/>
          </p:cNvPicPr>
          <p:nvPr/>
        </p:nvPicPr>
        <p:blipFill>
          <a:blip r:embed="rId4"/>
          <a:stretch>
            <a:fillRect/>
          </a:stretch>
        </p:blipFill>
        <p:spPr>
          <a:xfrm>
            <a:off x="5562600" y="2932262"/>
            <a:ext cx="3392864" cy="3581400"/>
          </a:xfrm>
          <a:prstGeom prst="rect">
            <a:avLst/>
          </a:prstGeom>
          <a:ln>
            <a:solidFill>
              <a:schemeClr val="tx1"/>
            </a:solidFill>
          </a:ln>
        </p:spPr>
      </p:pic>
    </p:spTree>
    <p:extLst>
      <p:ext uri="{BB962C8B-B14F-4D97-AF65-F5344CB8AC3E}">
        <p14:creationId xmlns:p14="http://schemas.microsoft.com/office/powerpoint/2010/main" val="2445052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BB14-F56D-461B-9F06-353969D0F3A9}"/>
              </a:ext>
            </a:extLst>
          </p:cNvPr>
          <p:cNvSpPr>
            <a:spLocks noGrp="1"/>
          </p:cNvSpPr>
          <p:nvPr>
            <p:ph type="title"/>
          </p:nvPr>
        </p:nvSpPr>
        <p:spPr>
          <a:xfrm>
            <a:off x="457200" y="900114"/>
            <a:ext cx="8229600" cy="411102"/>
          </a:xfrm>
        </p:spPr>
        <p:txBody>
          <a:bodyPr/>
          <a:lstStyle/>
          <a:p>
            <a:pPr algn="l"/>
            <a:r>
              <a:rPr lang="en-US" sz="2000" dirty="0"/>
              <a:t>WORK COMPLETED TILL NOW</a:t>
            </a:r>
          </a:p>
        </p:txBody>
      </p:sp>
      <p:sp>
        <p:nvSpPr>
          <p:cNvPr id="8" name="Content Placeholder 7">
            <a:extLst>
              <a:ext uri="{FF2B5EF4-FFF2-40B4-BE49-F238E27FC236}">
                <a16:creationId xmlns:a16="http://schemas.microsoft.com/office/drawing/2014/main" id="{2F0911A5-0878-4420-98E2-1042F6353CDF}"/>
              </a:ext>
            </a:extLst>
          </p:cNvPr>
          <p:cNvSpPr>
            <a:spLocks noGrp="1"/>
          </p:cNvSpPr>
          <p:nvPr>
            <p:ph idx="1"/>
          </p:nvPr>
        </p:nvSpPr>
        <p:spPr>
          <a:xfrm>
            <a:off x="523188" y="1470818"/>
            <a:ext cx="8229600" cy="4411508"/>
          </a:xfrm>
        </p:spPr>
        <p:txBody>
          <a:bodyPr/>
          <a:lstStyle/>
          <a:p>
            <a:pPr>
              <a:buFont typeface="Wingdings" panose="05000000000000000000" pitchFamily="2" charset="2"/>
              <a:buChar char="v"/>
            </a:pPr>
            <a:r>
              <a:rPr lang="en-US" sz="1800" dirty="0"/>
              <a:t>Targets for the DNN training are obtained by training a GMM-HMM system on both  articulatory and acoustic features. This is done using the </a:t>
            </a:r>
            <a:r>
              <a:rPr lang="en-US" sz="1800" dirty="0">
                <a:hlinkClick r:id="rId2"/>
              </a:rPr>
              <a:t>KALDI speech recognition toolkit</a:t>
            </a:r>
            <a:r>
              <a:rPr lang="en-US" sz="1800" dirty="0"/>
              <a:t>.</a:t>
            </a:r>
          </a:p>
          <a:p>
            <a:pPr>
              <a:buFont typeface="Wingdings" panose="05000000000000000000" pitchFamily="2" charset="2"/>
              <a:buChar char="v"/>
            </a:pPr>
            <a:r>
              <a:rPr lang="en-US" sz="1800" dirty="0"/>
              <a:t>Identification of the target states using forced alignment using the </a:t>
            </a:r>
            <a:r>
              <a:rPr lang="en-US" sz="1800" dirty="0">
                <a:hlinkClick r:id="rId2"/>
              </a:rPr>
              <a:t>KALDI speech recognition toolkit</a:t>
            </a:r>
            <a:endParaRPr lang="en-US" sz="1800" dirty="0"/>
          </a:p>
          <a:p>
            <a:pPr>
              <a:buFont typeface="Wingdings" panose="05000000000000000000" pitchFamily="2" charset="2"/>
              <a:buChar char="v"/>
            </a:pPr>
            <a:r>
              <a:rPr lang="en-US" sz="1800" dirty="0"/>
              <a:t>Concatenation of articulatory and acoustic features from the </a:t>
            </a:r>
            <a:r>
              <a:rPr lang="en-US" sz="1800" dirty="0">
                <a:hlinkClick r:id="rId3"/>
              </a:rPr>
              <a:t>TORGO dataset</a:t>
            </a:r>
            <a:r>
              <a:rPr lang="en-US" sz="1800" dirty="0"/>
              <a:t>.</a:t>
            </a:r>
          </a:p>
          <a:p>
            <a:pPr>
              <a:buFont typeface="Wingdings" panose="05000000000000000000" pitchFamily="2" charset="2"/>
              <a:buChar char="v"/>
            </a:pPr>
            <a:r>
              <a:rPr lang="en-US" sz="1800" dirty="0"/>
              <a:t>The concatenated articulatory and the acoustic features have been fed as input to the Teacher DNN which is currently training on an Amazon EC2 instance.</a:t>
            </a:r>
          </a:p>
          <a:p>
            <a:pPr>
              <a:buFont typeface="Wingdings" panose="05000000000000000000" pitchFamily="2" charset="2"/>
              <a:buChar char="v"/>
            </a:pPr>
            <a:r>
              <a:rPr lang="en-US" sz="1800" dirty="0"/>
              <a:t>One we get the soft labels out of the Teacher DNN, we will implement the custom Loss Function to train the Student DNN using the soft labels and the hard labels predicted by the GMM-HMM model and measure the performance(</a:t>
            </a:r>
            <a:r>
              <a:rPr lang="en-US" sz="1800" b="1" dirty="0"/>
              <a:t>Word Error Rate</a:t>
            </a:r>
            <a:r>
              <a:rPr lang="en-US" sz="1800" dirty="0"/>
              <a:t>)</a:t>
            </a:r>
          </a:p>
          <a:p>
            <a:pPr>
              <a:buFont typeface="Wingdings" panose="05000000000000000000" pitchFamily="2" charset="2"/>
              <a:buChar char="v"/>
            </a:pPr>
            <a:endParaRPr lang="en-US" sz="1800" dirty="0"/>
          </a:p>
        </p:txBody>
      </p:sp>
    </p:spTree>
    <p:extLst>
      <p:ext uri="{BB962C8B-B14F-4D97-AF65-F5344CB8AC3E}">
        <p14:creationId xmlns:p14="http://schemas.microsoft.com/office/powerpoint/2010/main" val="3259173036"/>
      </p:ext>
    </p:extLst>
  </p:cSld>
  <p:clrMapOvr>
    <a:masterClrMapping/>
  </p:clrMapOvr>
</p:sld>
</file>

<file path=ppt/theme/theme1.xml><?xml version="1.0" encoding="utf-8"?>
<a:theme xmlns:a="http://schemas.openxmlformats.org/drawingml/2006/main" name="NCStateU-horizontal-center-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ncstate-ppt-template-horiz-center-logo</Template>
  <TotalTime>337</TotalTime>
  <Words>529</Words>
  <Application>Microsoft Office PowerPoint</Application>
  <PresentationFormat>On-screen Show (4:3)</PresentationFormat>
  <Paragraphs>46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Wingdings</vt:lpstr>
      <vt:lpstr>NCStateU-horizontal-center-logo</vt:lpstr>
      <vt:lpstr>PowerPoint Presentation</vt:lpstr>
      <vt:lpstr>TABLE OF CONTENTS </vt:lpstr>
      <vt:lpstr>OVERVIEW</vt:lpstr>
      <vt:lpstr>PROJECT PIPELINE</vt:lpstr>
      <vt:lpstr>DATASET</vt:lpstr>
      <vt:lpstr>WORK COMPLETED TILL NOW</vt:lpstr>
    </vt:vector>
  </TitlesOfParts>
  <Company>NC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FINAL PROJECT PRESENTATION</dc:title>
  <dc:creator>Kalyan Ghosh</dc:creator>
  <cp:lastModifiedBy>Kalyan Ghosh</cp:lastModifiedBy>
  <cp:revision>24</cp:revision>
  <dcterms:created xsi:type="dcterms:W3CDTF">2018-12-02T17:53:45Z</dcterms:created>
  <dcterms:modified xsi:type="dcterms:W3CDTF">2018-12-02T23:35:17Z</dcterms:modified>
</cp:coreProperties>
</file>