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1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ata%20Science\Excel%20capstone%20project\Top%20cities%20in%20India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ata%20Science\Excel%20capstone%20project\Top%20cities%20in%20India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ata%20Science\Excel%20capstone%20project\Top%20cities%20in%20Indi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ata%20Science\Excel%20capstone%20project\Top%20cities%20in%20Indi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ata%20Science\Excel%20capstone%20project\Top%20cities%20in%20Indi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ata%20Science\Excel%20capstone%20project\Top%20cities%20in%20Indi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ata%20Science\Excel%20capstone%20project\Top%20cities%20in%20Indi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ata%20Science\Excel%20capstone%20project\Top%20cities%20in%20Indi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ata%20Science\Excel%20capstone%20project\Top%20cities%20in%20Indi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ata%20Science\Excel%20capstone%20project\Top%20cities%20in%20India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ata%20Science\Excel%20capstone%20project\Top%20cities%20in%20Indi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[Top cities in India.xlsx]CITY_COUNT!PivotTable1</c:name>
    <c:fmtId val="4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Number</a:t>
            </a:r>
            <a:r>
              <a:rPr lang="en-US" baseline="0"/>
              <a:t> of cities in states</a:t>
            </a:r>
            <a:endParaRPr lang="en-US"/>
          </a:p>
        </c:rich>
      </c:tx>
      <c:layout/>
    </c:title>
    <c:pivotFmts>
      <c:pivotFmt>
        <c:idx val="0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outEnd"/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outEnd"/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outEnd"/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outEnd"/>
          <c:showVal val="1"/>
        </c:dLbl>
      </c:pivotFmt>
    </c:pivotFmts>
    <c:plotArea>
      <c:layout>
        <c:manualLayout>
          <c:layoutTarget val="inner"/>
          <c:xMode val="edge"/>
          <c:yMode val="edge"/>
          <c:x val="0.11005796150481185"/>
          <c:y val="0.19480351414406538"/>
          <c:w val="0.83904011998500183"/>
          <c:h val="0.41581875182268957"/>
        </c:manualLayout>
      </c:layout>
      <c:barChart>
        <c:barDir val="col"/>
        <c:grouping val="clustered"/>
        <c:ser>
          <c:idx val="0"/>
          <c:order val="0"/>
          <c:tx>
            <c:strRef>
              <c:f>CITY_COUNT!$B$1</c:f>
              <c:strCache>
                <c:ptCount val="1"/>
                <c:pt idx="0">
                  <c:v>Total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dLblPos val="outEnd"/>
            <c:showVal val="1"/>
          </c:dLbls>
          <c:cat>
            <c:strRef>
              <c:f>CITY_COUNT!$A$2:$A$31</c:f>
              <c:strCache>
                <c:ptCount val="29"/>
                <c:pt idx="0">
                  <c:v>ANDAMAN &amp; NICOBAR ISLANDS</c:v>
                </c:pt>
                <c:pt idx="1">
                  <c:v>ANDHRA PRADESH</c:v>
                </c:pt>
                <c:pt idx="2">
                  <c:v>ASSAM</c:v>
                </c:pt>
                <c:pt idx="3">
                  <c:v>BIHAR</c:v>
                </c:pt>
                <c:pt idx="4">
                  <c:v>CHANDIGARH</c:v>
                </c:pt>
                <c:pt idx="5">
                  <c:v>CHHATTISGARH</c:v>
                </c:pt>
                <c:pt idx="6">
                  <c:v>GUJARAT</c:v>
                </c:pt>
                <c:pt idx="7">
                  <c:v>HARYANA</c:v>
                </c:pt>
                <c:pt idx="8">
                  <c:v>HIMACHAL PRADESH</c:v>
                </c:pt>
                <c:pt idx="9">
                  <c:v>JAMMU &amp; KASHMIR</c:v>
                </c:pt>
                <c:pt idx="10">
                  <c:v>JHARKHAND</c:v>
                </c:pt>
                <c:pt idx="11">
                  <c:v>KARNATAKA</c:v>
                </c:pt>
                <c:pt idx="12">
                  <c:v>KERALA</c:v>
                </c:pt>
                <c:pt idx="13">
                  <c:v>MADHYA PRADESH</c:v>
                </c:pt>
                <c:pt idx="14">
                  <c:v>MAHARASHTRA</c:v>
                </c:pt>
                <c:pt idx="15">
                  <c:v>MANIPUR </c:v>
                </c:pt>
                <c:pt idx="16">
                  <c:v>MEGHALAYA</c:v>
                </c:pt>
                <c:pt idx="17">
                  <c:v>MIZORAM</c:v>
                </c:pt>
                <c:pt idx="18">
                  <c:v>NAGALAND</c:v>
                </c:pt>
                <c:pt idx="19">
                  <c:v>NCT OF DELHI</c:v>
                </c:pt>
                <c:pt idx="20">
                  <c:v>ORISSA</c:v>
                </c:pt>
                <c:pt idx="21">
                  <c:v>PUDUCHERRY</c:v>
                </c:pt>
                <c:pt idx="22">
                  <c:v>PUNJAB</c:v>
                </c:pt>
                <c:pt idx="23">
                  <c:v>RAJASTHAN</c:v>
                </c:pt>
                <c:pt idx="24">
                  <c:v>TAMIL NADU</c:v>
                </c:pt>
                <c:pt idx="25">
                  <c:v>TRIPURA</c:v>
                </c:pt>
                <c:pt idx="26">
                  <c:v>UTTAR PRADESH</c:v>
                </c:pt>
                <c:pt idx="27">
                  <c:v>UTTARAKHAND</c:v>
                </c:pt>
                <c:pt idx="28">
                  <c:v>WEST BENGAL</c:v>
                </c:pt>
              </c:strCache>
            </c:strRef>
          </c:cat>
          <c:val>
            <c:numRef>
              <c:f>CITY_COUNT!$B$2:$B$31</c:f>
              <c:numCache>
                <c:formatCode>General</c:formatCode>
                <c:ptCount val="29"/>
                <c:pt idx="0">
                  <c:v>1</c:v>
                </c:pt>
                <c:pt idx="1">
                  <c:v>42</c:v>
                </c:pt>
                <c:pt idx="2">
                  <c:v>4</c:v>
                </c:pt>
                <c:pt idx="3">
                  <c:v>26</c:v>
                </c:pt>
                <c:pt idx="4">
                  <c:v>1</c:v>
                </c:pt>
                <c:pt idx="5">
                  <c:v>9</c:v>
                </c:pt>
                <c:pt idx="6">
                  <c:v>29</c:v>
                </c:pt>
                <c:pt idx="7">
                  <c:v>20</c:v>
                </c:pt>
                <c:pt idx="8">
                  <c:v>1</c:v>
                </c:pt>
                <c:pt idx="9">
                  <c:v>3</c:v>
                </c:pt>
                <c:pt idx="10">
                  <c:v>10</c:v>
                </c:pt>
                <c:pt idx="11">
                  <c:v>26</c:v>
                </c:pt>
                <c:pt idx="12">
                  <c:v>7</c:v>
                </c:pt>
                <c:pt idx="13">
                  <c:v>32</c:v>
                </c:pt>
                <c:pt idx="14">
                  <c:v>43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15</c:v>
                </c:pt>
                <c:pt idx="20">
                  <c:v>10</c:v>
                </c:pt>
                <c:pt idx="21">
                  <c:v>2</c:v>
                </c:pt>
                <c:pt idx="22">
                  <c:v>16</c:v>
                </c:pt>
                <c:pt idx="23">
                  <c:v>29</c:v>
                </c:pt>
                <c:pt idx="24">
                  <c:v>32</c:v>
                </c:pt>
                <c:pt idx="25">
                  <c:v>1</c:v>
                </c:pt>
                <c:pt idx="26">
                  <c:v>63</c:v>
                </c:pt>
                <c:pt idx="27">
                  <c:v>6</c:v>
                </c:pt>
                <c:pt idx="28">
                  <c:v>61</c:v>
                </c:pt>
              </c:numCache>
            </c:numRef>
          </c:val>
        </c:ser>
        <c:dLbls>
          <c:showVal val="1"/>
        </c:dLbls>
        <c:axId val="105539456"/>
        <c:axId val="105545728"/>
      </c:barChart>
      <c:catAx>
        <c:axId val="1055394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State</a:t>
                </a:r>
              </a:p>
            </c:rich>
          </c:tx>
          <c:layout/>
        </c:title>
        <c:majorTickMark val="none"/>
        <c:tickLblPos val="nextTo"/>
        <c:crossAx val="105545728"/>
        <c:crosses val="autoZero"/>
        <c:auto val="1"/>
        <c:lblAlgn val="ctr"/>
        <c:lblOffset val="100"/>
      </c:catAx>
      <c:valAx>
        <c:axId val="10554572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City Count</a:t>
                </a:r>
              </a:p>
            </c:rich>
          </c:tx>
          <c:layout/>
        </c:title>
        <c:numFmt formatCode="General" sourceLinked="1"/>
        <c:tickLblPos val="nextTo"/>
        <c:crossAx val="105539456"/>
        <c:crosses val="autoZero"/>
        <c:crossBetween val="between"/>
      </c:valAx>
    </c:plotArea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[Top cities in India.xlsx]top5_cities_max_graduates!PivotTable10</c:name>
    <c:fmtId val="5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Top</a:t>
            </a:r>
            <a:r>
              <a:rPr lang="en-US" baseline="0"/>
              <a:t> 5 cities having most number of graduates</a:t>
            </a:r>
            <a:endParaRPr lang="en-US"/>
          </a:p>
        </c:rich>
      </c:tx>
      <c:layout/>
    </c:title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top5_cities_max_graduates!$B$1</c:f>
              <c:strCache>
                <c:ptCount val="1"/>
                <c:pt idx="0">
                  <c:v>Total</c:v>
                </c:pt>
              </c:strCache>
            </c:strRef>
          </c:tx>
          <c:dLbls>
            <c:showPercent val="1"/>
          </c:dLbls>
          <c:cat>
            <c:strRef>
              <c:f>top5_cities_max_graduates!$A$2:$A$6</c:f>
              <c:strCache>
                <c:ptCount val="5"/>
                <c:pt idx="0">
                  <c:v>Delhi </c:v>
                </c:pt>
                <c:pt idx="1">
                  <c:v>Greater Mumbai </c:v>
                </c:pt>
                <c:pt idx="2">
                  <c:v>Bengaluru</c:v>
                </c:pt>
                <c:pt idx="3">
                  <c:v>Greater Hyderabad </c:v>
                </c:pt>
                <c:pt idx="4">
                  <c:v>Chennai </c:v>
                </c:pt>
              </c:strCache>
            </c:strRef>
          </c:cat>
          <c:val>
            <c:numRef>
              <c:f>top5_cities_max_graduates!$B$2:$B$6</c:f>
              <c:numCache>
                <c:formatCode>General</c:formatCode>
                <c:ptCount val="5"/>
                <c:pt idx="0">
                  <c:v>2221137</c:v>
                </c:pt>
                <c:pt idx="1">
                  <c:v>1802371</c:v>
                </c:pt>
                <c:pt idx="2">
                  <c:v>1591163</c:v>
                </c:pt>
                <c:pt idx="3">
                  <c:v>1164149</c:v>
                </c:pt>
                <c:pt idx="4">
                  <c:v>879695</c:v>
                </c:pt>
              </c:numCache>
            </c:numRef>
          </c:val>
        </c:ser>
        <c:dLbls>
          <c:showPercent val="1"/>
        </c:dLbls>
        <c:firstSliceAng val="0"/>
        <c:holeSize val="50"/>
      </c:doughnutChart>
    </c:plotArea>
    <c:legend>
      <c:legendPos val="r"/>
      <c:layout/>
    </c:legend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[Top cities in India.xlsx]top5_cities_good_literacy_rate!PivotTable11</c:name>
    <c:fmtId val="4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Top</a:t>
            </a:r>
            <a:r>
              <a:rPr lang="en-US" baseline="0"/>
              <a:t>5 cities with highest literacy rate</a:t>
            </a:r>
            <a:endParaRPr lang="en-US"/>
          </a:p>
        </c:rich>
      </c:tx>
      <c:layout/>
    </c:title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top5_cities_good_literacy_rate!$B$1</c:f>
              <c:strCache>
                <c:ptCount val="1"/>
                <c:pt idx="0">
                  <c:v>Total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top5_cities_good_literacy_rate!$A$2:$A$6</c:f>
              <c:strCache>
                <c:ptCount val="5"/>
                <c:pt idx="0">
                  <c:v>Khardaha </c:v>
                </c:pt>
                <c:pt idx="1">
                  <c:v>Thrissur </c:v>
                </c:pt>
                <c:pt idx="2">
                  <c:v>Darjiling </c:v>
                </c:pt>
                <c:pt idx="3">
                  <c:v>Kochi </c:v>
                </c:pt>
                <c:pt idx="4">
                  <c:v>North Barrackpur </c:v>
                </c:pt>
              </c:strCache>
            </c:strRef>
          </c:cat>
          <c:val>
            <c:numRef>
              <c:f>top5_cities_good_literacy_rate!$B$2:$B$6</c:f>
              <c:numCache>
                <c:formatCode>General</c:formatCode>
                <c:ptCount val="5"/>
                <c:pt idx="0">
                  <c:v>89.847925852605073</c:v>
                </c:pt>
                <c:pt idx="1">
                  <c:v>89.461843622859604</c:v>
                </c:pt>
                <c:pt idx="2">
                  <c:v>89.061072632750339</c:v>
                </c:pt>
                <c:pt idx="3">
                  <c:v>88.986226133443253</c:v>
                </c:pt>
                <c:pt idx="4">
                  <c:v>88.970146486185783</c:v>
                </c:pt>
              </c:numCache>
            </c:numRef>
          </c:val>
        </c:ser>
        <c:dLbls>
          <c:showVal val="1"/>
        </c:dLbls>
        <c:gapWidth val="75"/>
        <c:axId val="63707392"/>
        <c:axId val="63725568"/>
      </c:barChart>
      <c:catAx>
        <c:axId val="63707392"/>
        <c:scaling>
          <c:orientation val="minMax"/>
        </c:scaling>
        <c:axPos val="b"/>
        <c:majorTickMark val="none"/>
        <c:tickLblPos val="nextTo"/>
        <c:crossAx val="63725568"/>
        <c:crosses val="autoZero"/>
        <c:auto val="1"/>
        <c:lblAlgn val="ctr"/>
        <c:lblOffset val="100"/>
      </c:catAx>
      <c:valAx>
        <c:axId val="63725568"/>
        <c:scaling>
          <c:orientation val="minMax"/>
          <c:max val="90"/>
          <c:min val="85"/>
        </c:scaling>
        <c:axPos val="l"/>
        <c:numFmt formatCode="General" sourceLinked="1"/>
        <c:majorTickMark val="none"/>
        <c:tickLblPos val="nextTo"/>
        <c:crossAx val="63707392"/>
        <c:crosses val="autoZero"/>
        <c:crossBetween val="between"/>
        <c:majorUnit val="1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[Top cities in India.xlsx]Cities_in_same_district!PivotTable2</c:name>
    <c:fmtId val="4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No. of</a:t>
            </a:r>
            <a:r>
              <a:rPr lang="en-US" baseline="0"/>
              <a:t> cities with same District code</a:t>
            </a:r>
            <a:endParaRPr lang="en-US"/>
          </a:p>
        </c:rich>
      </c:tx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  <c:dLbl>
          <c:idx val="0"/>
          <c:delete val="1"/>
        </c:dLbl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Cities_in_same_district!$B$1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Cities_in_same_district!$A$2:$A$63</c:f>
              <c:strCache>
                <c:ptCount val="6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41</c:v>
                </c:pt>
                <c:pt idx="40">
                  <c:v>44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  <c:pt idx="46">
                  <c:v>52</c:v>
                </c:pt>
                <c:pt idx="47">
                  <c:v>54</c:v>
                </c:pt>
                <c:pt idx="48">
                  <c:v>57</c:v>
                </c:pt>
                <c:pt idx="49">
                  <c:v>59</c:v>
                </c:pt>
                <c:pt idx="50">
                  <c:v>60</c:v>
                </c:pt>
                <c:pt idx="51">
                  <c:v>61</c:v>
                </c:pt>
                <c:pt idx="52">
                  <c:v>62</c:v>
                </c:pt>
                <c:pt idx="53">
                  <c:v>63</c:v>
                </c:pt>
                <c:pt idx="54">
                  <c:v>64</c:v>
                </c:pt>
                <c:pt idx="55">
                  <c:v>65</c:v>
                </c:pt>
                <c:pt idx="56">
                  <c:v>66</c:v>
                </c:pt>
                <c:pt idx="57">
                  <c:v>68</c:v>
                </c:pt>
                <c:pt idx="58">
                  <c:v>70</c:v>
                </c:pt>
                <c:pt idx="59">
                  <c:v>71</c:v>
                </c:pt>
                <c:pt idx="60">
                  <c:v>99</c:v>
                </c:pt>
              </c:strCache>
            </c:strRef>
          </c:cat>
          <c:val>
            <c:numRef>
              <c:f>Cities_in_same_district!$B$2:$B$63</c:f>
              <c:numCache>
                <c:formatCode>General</c:formatCode>
                <c:ptCount val="61"/>
                <c:pt idx="0">
                  <c:v>22</c:v>
                </c:pt>
                <c:pt idx="1">
                  <c:v>19</c:v>
                </c:pt>
                <c:pt idx="2">
                  <c:v>22</c:v>
                </c:pt>
                <c:pt idx="3">
                  <c:v>17</c:v>
                </c:pt>
                <c:pt idx="4">
                  <c:v>15</c:v>
                </c:pt>
                <c:pt idx="5">
                  <c:v>12</c:v>
                </c:pt>
                <c:pt idx="6">
                  <c:v>17</c:v>
                </c:pt>
                <c:pt idx="7">
                  <c:v>16</c:v>
                </c:pt>
                <c:pt idx="8">
                  <c:v>26</c:v>
                </c:pt>
                <c:pt idx="9">
                  <c:v>19</c:v>
                </c:pt>
                <c:pt idx="10">
                  <c:v>37</c:v>
                </c:pt>
                <c:pt idx="11">
                  <c:v>24</c:v>
                </c:pt>
                <c:pt idx="12">
                  <c:v>14</c:v>
                </c:pt>
                <c:pt idx="13">
                  <c:v>15</c:v>
                </c:pt>
                <c:pt idx="14">
                  <c:v>17</c:v>
                </c:pt>
                <c:pt idx="15">
                  <c:v>12</c:v>
                </c:pt>
                <c:pt idx="16">
                  <c:v>16</c:v>
                </c:pt>
                <c:pt idx="17">
                  <c:v>12</c:v>
                </c:pt>
                <c:pt idx="18">
                  <c:v>11</c:v>
                </c:pt>
                <c:pt idx="19">
                  <c:v>12</c:v>
                </c:pt>
                <c:pt idx="20">
                  <c:v>21</c:v>
                </c:pt>
                <c:pt idx="21">
                  <c:v>10</c:v>
                </c:pt>
                <c:pt idx="22">
                  <c:v>9</c:v>
                </c:pt>
                <c:pt idx="23">
                  <c:v>9</c:v>
                </c:pt>
                <c:pt idx="24">
                  <c:v>5</c:v>
                </c:pt>
                <c:pt idx="25">
                  <c:v>4</c:v>
                </c:pt>
                <c:pt idx="26">
                  <c:v>8</c:v>
                </c:pt>
                <c:pt idx="27">
                  <c:v>8</c:v>
                </c:pt>
                <c:pt idx="28">
                  <c:v>3</c:v>
                </c:pt>
                <c:pt idx="29">
                  <c:v>7</c:v>
                </c:pt>
                <c:pt idx="30">
                  <c:v>3</c:v>
                </c:pt>
                <c:pt idx="31">
                  <c:v>5</c:v>
                </c:pt>
                <c:pt idx="32">
                  <c:v>4</c:v>
                </c:pt>
                <c:pt idx="33">
                  <c:v>5</c:v>
                </c:pt>
                <c:pt idx="34">
                  <c:v>2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2</c:v>
                </c:pt>
                <c:pt idx="39">
                  <c:v>2</c:v>
                </c:pt>
                <c:pt idx="40">
                  <c:v>1</c:v>
                </c:pt>
                <c:pt idx="41">
                  <c:v>2</c:v>
                </c:pt>
                <c:pt idx="42">
                  <c:v>1</c:v>
                </c:pt>
                <c:pt idx="43">
                  <c:v>1</c:v>
                </c:pt>
                <c:pt idx="44">
                  <c:v>2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6</c:v>
                </c:pt>
              </c:numCache>
            </c:numRef>
          </c:val>
        </c:ser>
        <c:axId val="105556224"/>
        <c:axId val="105566592"/>
      </c:barChart>
      <c:catAx>
        <c:axId val="1055562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District</a:t>
                </a:r>
                <a:r>
                  <a:rPr lang="en-US" baseline="0"/>
                  <a:t> Code</a:t>
                </a:r>
                <a:endParaRPr lang="en-US"/>
              </a:p>
            </c:rich>
          </c:tx>
          <c:layout/>
        </c:title>
        <c:majorTickMark val="none"/>
        <c:tickLblPos val="nextTo"/>
        <c:crossAx val="105566592"/>
        <c:crosses val="autoZero"/>
        <c:auto val="1"/>
        <c:lblAlgn val="ctr"/>
        <c:lblOffset val="100"/>
      </c:catAx>
      <c:valAx>
        <c:axId val="10556659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City</a:t>
                </a:r>
                <a:r>
                  <a:rPr lang="en-US" baseline="0"/>
                  <a:t> Count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crossAx val="105556224"/>
        <c:crosses val="autoZero"/>
        <c:crossBetween val="between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[Top cities in India.xlsx]Sex_ratio!PivotTable3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Cities with</a:t>
            </a:r>
            <a:r>
              <a:rPr lang="en-US" baseline="0"/>
              <a:t> sex ratio over 1000</a:t>
            </a:r>
            <a:endParaRPr lang="en-US"/>
          </a:p>
        </c:rich>
      </c:tx>
    </c:title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Sex_ratio!$B$1</c:f>
              <c:strCache>
                <c:ptCount val="1"/>
                <c:pt idx="0">
                  <c:v>Total</c:v>
                </c:pt>
              </c:strCache>
            </c:strRef>
          </c:tx>
          <c:dLbls>
            <c:dLbl>
              <c:idx val="6"/>
              <c:layout>
                <c:manualLayout>
                  <c:x val="0"/>
                  <c:y val="-2.777777777777779E-2"/>
                </c:manualLayout>
              </c:layout>
              <c:showVal val="1"/>
            </c:dLbl>
            <c:dLbl>
              <c:idx val="58"/>
              <c:layout>
                <c:manualLayout>
                  <c:x val="6.9444444444444458E-3"/>
                  <c:y val="-5.2469135802469126E-2"/>
                </c:manualLayout>
              </c:layout>
              <c:showVal val="1"/>
            </c:dLbl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Sex_ratio!$A$2:$A$64</c:f>
              <c:strCache>
                <c:ptCount val="63"/>
                <c:pt idx="0">
                  <c:v>Adoni </c:v>
                </c:pt>
                <c:pt idx="1">
                  <c:v>Agartala </c:v>
                </c:pt>
                <c:pt idx="2">
                  <c:v>Aizawl </c:v>
                </c:pt>
                <c:pt idx="3">
                  <c:v>Alappuzha </c:v>
                </c:pt>
                <c:pt idx="4">
                  <c:v>Ambur </c:v>
                </c:pt>
                <c:pt idx="5">
                  <c:v>Bhadravati </c:v>
                </c:pt>
                <c:pt idx="6">
                  <c:v>Bhimavaram </c:v>
                </c:pt>
                <c:pt idx="7">
                  <c:v>Chikmagalur </c:v>
                </c:pt>
                <c:pt idx="8">
                  <c:v>Chilakaluripet </c:v>
                </c:pt>
                <c:pt idx="9">
                  <c:v>Chittoor </c:v>
                </c:pt>
                <c:pt idx="10">
                  <c:v>Cuddalore </c:v>
                </c:pt>
                <c:pt idx="11">
                  <c:v>Darjiling </c:v>
                </c:pt>
                <c:pt idx="12">
                  <c:v>Dindigul </c:v>
                </c:pt>
                <c:pt idx="13">
                  <c:v>Eluru </c:v>
                </c:pt>
                <c:pt idx="14">
                  <c:v>Erode </c:v>
                </c:pt>
                <c:pt idx="15">
                  <c:v>Gadag-Betigeri </c:v>
                </c:pt>
                <c:pt idx="16">
                  <c:v>Gangawati </c:v>
                </c:pt>
                <c:pt idx="17">
                  <c:v>Gudivada </c:v>
                </c:pt>
                <c:pt idx="18">
                  <c:v>Guntakal </c:v>
                </c:pt>
                <c:pt idx="19">
                  <c:v>Guntur </c:v>
                </c:pt>
                <c:pt idx="20">
                  <c:v>Hassan </c:v>
                </c:pt>
                <c:pt idx="21">
                  <c:v>Hospet </c:v>
                </c:pt>
                <c:pt idx="22">
                  <c:v>Imphal </c:v>
                </c:pt>
                <c:pt idx="23">
                  <c:v>Kakinada </c:v>
                </c:pt>
                <c:pt idx="24">
                  <c:v>Kancheepuram </c:v>
                </c:pt>
                <c:pt idx="25">
                  <c:v>Khammam </c:v>
                </c:pt>
                <c:pt idx="26">
                  <c:v>Kochi </c:v>
                </c:pt>
                <c:pt idx="27">
                  <c:v>Kollam </c:v>
                </c:pt>
                <c:pt idx="28">
                  <c:v>Kozhikode </c:v>
                </c:pt>
                <c:pt idx="29">
                  <c:v>Kumbakonam </c:v>
                </c:pt>
                <c:pt idx="30">
                  <c:v>Kurnool </c:v>
                </c:pt>
                <c:pt idx="31">
                  <c:v>Machilipatnam </c:v>
                </c:pt>
                <c:pt idx="32">
                  <c:v>Madanapalle </c:v>
                </c:pt>
                <c:pt idx="33">
                  <c:v>Mandya </c:v>
                </c:pt>
                <c:pt idx="34">
                  <c:v>Mangalore </c:v>
                </c:pt>
                <c:pt idx="35">
                  <c:v>Mysore </c:v>
                </c:pt>
                <c:pt idx="36">
                  <c:v>Nagapattinam </c:v>
                </c:pt>
                <c:pt idx="37">
                  <c:v>Nagercoil </c:v>
                </c:pt>
                <c:pt idx="38">
                  <c:v>Nizamabad </c:v>
                </c:pt>
                <c:pt idx="39">
                  <c:v>Ozhukarai </c:v>
                </c:pt>
                <c:pt idx="40">
                  <c:v>Palakkad </c:v>
                </c:pt>
                <c:pt idx="41">
                  <c:v>Proddatur </c:v>
                </c:pt>
                <c:pt idx="42">
                  <c:v>Puducherry </c:v>
                </c:pt>
                <c:pt idx="43">
                  <c:v>Pudukkottai </c:v>
                </c:pt>
                <c:pt idx="44">
                  <c:v>Rajahmundry </c:v>
                </c:pt>
                <c:pt idx="45">
                  <c:v>Rajapalayam </c:v>
                </c:pt>
                <c:pt idx="46">
                  <c:v>Robertson Pet </c:v>
                </c:pt>
                <c:pt idx="47">
                  <c:v>Shillong </c:v>
                </c:pt>
                <c:pt idx="48">
                  <c:v>Srikakulam </c:v>
                </c:pt>
                <c:pt idx="49">
                  <c:v>Suryapet </c:v>
                </c:pt>
                <c:pt idx="50">
                  <c:v>Tadepalligudem </c:v>
                </c:pt>
                <c:pt idx="51">
                  <c:v>Tadpatri </c:v>
                </c:pt>
                <c:pt idx="52">
                  <c:v>Tenali </c:v>
                </c:pt>
                <c:pt idx="53">
                  <c:v>Thanjavur </c:v>
                </c:pt>
                <c:pt idx="54">
                  <c:v>Thiruvananthapuram </c:v>
                </c:pt>
                <c:pt idx="55">
                  <c:v>Thoothukkudi </c:v>
                </c:pt>
                <c:pt idx="56">
                  <c:v>Thrissur </c:v>
                </c:pt>
                <c:pt idx="57">
                  <c:v>Tiruchirappalli </c:v>
                </c:pt>
                <c:pt idx="58">
                  <c:v>Tirunelveli </c:v>
                </c:pt>
                <c:pt idx="59">
                  <c:v>Tiruvannamalai </c:v>
                </c:pt>
                <c:pt idx="60">
                  <c:v>Udupi </c:v>
                </c:pt>
                <c:pt idx="61">
                  <c:v>Vellore </c:v>
                </c:pt>
                <c:pt idx="62">
                  <c:v>Vizianagaram </c:v>
                </c:pt>
              </c:strCache>
            </c:strRef>
          </c:cat>
          <c:val>
            <c:numRef>
              <c:f>Sex_ratio!$B$2:$B$64</c:f>
              <c:numCache>
                <c:formatCode>General</c:formatCode>
                <c:ptCount val="63"/>
                <c:pt idx="0">
                  <c:v>1013</c:v>
                </c:pt>
                <c:pt idx="1">
                  <c:v>1002</c:v>
                </c:pt>
                <c:pt idx="2">
                  <c:v>1029</c:v>
                </c:pt>
                <c:pt idx="3">
                  <c:v>1076</c:v>
                </c:pt>
                <c:pt idx="4">
                  <c:v>1031</c:v>
                </c:pt>
                <c:pt idx="5">
                  <c:v>1010</c:v>
                </c:pt>
                <c:pt idx="6">
                  <c:v>1031</c:v>
                </c:pt>
                <c:pt idx="7">
                  <c:v>1013</c:v>
                </c:pt>
                <c:pt idx="8">
                  <c:v>1023</c:v>
                </c:pt>
                <c:pt idx="9">
                  <c:v>1008</c:v>
                </c:pt>
                <c:pt idx="10">
                  <c:v>1025</c:v>
                </c:pt>
                <c:pt idx="11">
                  <c:v>1003</c:v>
                </c:pt>
                <c:pt idx="12">
                  <c:v>1013</c:v>
                </c:pt>
                <c:pt idx="13">
                  <c:v>1028</c:v>
                </c:pt>
                <c:pt idx="14">
                  <c:v>1010</c:v>
                </c:pt>
                <c:pt idx="15">
                  <c:v>1006</c:v>
                </c:pt>
                <c:pt idx="16">
                  <c:v>1000</c:v>
                </c:pt>
                <c:pt idx="17">
                  <c:v>1007</c:v>
                </c:pt>
                <c:pt idx="18">
                  <c:v>1017</c:v>
                </c:pt>
                <c:pt idx="19">
                  <c:v>1016</c:v>
                </c:pt>
                <c:pt idx="20">
                  <c:v>1015</c:v>
                </c:pt>
                <c:pt idx="21">
                  <c:v>1003</c:v>
                </c:pt>
                <c:pt idx="22">
                  <c:v>1055</c:v>
                </c:pt>
                <c:pt idx="23">
                  <c:v>1046</c:v>
                </c:pt>
                <c:pt idx="24">
                  <c:v>1003</c:v>
                </c:pt>
                <c:pt idx="25">
                  <c:v>1024</c:v>
                </c:pt>
                <c:pt idx="26">
                  <c:v>1028</c:v>
                </c:pt>
                <c:pt idx="27">
                  <c:v>1077</c:v>
                </c:pt>
                <c:pt idx="28">
                  <c:v>1093</c:v>
                </c:pt>
                <c:pt idx="29">
                  <c:v>1020</c:v>
                </c:pt>
                <c:pt idx="30">
                  <c:v>1006</c:v>
                </c:pt>
                <c:pt idx="31">
                  <c:v>1035</c:v>
                </c:pt>
                <c:pt idx="32">
                  <c:v>1012</c:v>
                </c:pt>
                <c:pt idx="33">
                  <c:v>1003</c:v>
                </c:pt>
                <c:pt idx="34">
                  <c:v>1014</c:v>
                </c:pt>
                <c:pt idx="35">
                  <c:v>1000</c:v>
                </c:pt>
                <c:pt idx="36">
                  <c:v>1024</c:v>
                </c:pt>
                <c:pt idx="37">
                  <c:v>1037</c:v>
                </c:pt>
                <c:pt idx="38">
                  <c:v>1001</c:v>
                </c:pt>
                <c:pt idx="39">
                  <c:v>1025</c:v>
                </c:pt>
                <c:pt idx="40">
                  <c:v>1053</c:v>
                </c:pt>
                <c:pt idx="41">
                  <c:v>1001</c:v>
                </c:pt>
                <c:pt idx="42">
                  <c:v>1045</c:v>
                </c:pt>
                <c:pt idx="43">
                  <c:v>1000</c:v>
                </c:pt>
                <c:pt idx="44">
                  <c:v>1026</c:v>
                </c:pt>
                <c:pt idx="45">
                  <c:v>1013</c:v>
                </c:pt>
                <c:pt idx="46">
                  <c:v>1023</c:v>
                </c:pt>
                <c:pt idx="47">
                  <c:v>1042</c:v>
                </c:pt>
                <c:pt idx="48">
                  <c:v>1013</c:v>
                </c:pt>
                <c:pt idx="49">
                  <c:v>1019</c:v>
                </c:pt>
                <c:pt idx="50">
                  <c:v>1024</c:v>
                </c:pt>
                <c:pt idx="51">
                  <c:v>1004</c:v>
                </c:pt>
                <c:pt idx="52">
                  <c:v>1025</c:v>
                </c:pt>
                <c:pt idx="53">
                  <c:v>1037</c:v>
                </c:pt>
                <c:pt idx="54">
                  <c:v>1064</c:v>
                </c:pt>
                <c:pt idx="55">
                  <c:v>1011</c:v>
                </c:pt>
                <c:pt idx="56">
                  <c:v>1076</c:v>
                </c:pt>
                <c:pt idx="57">
                  <c:v>1025</c:v>
                </c:pt>
                <c:pt idx="58">
                  <c:v>1024</c:v>
                </c:pt>
                <c:pt idx="59">
                  <c:v>1000</c:v>
                </c:pt>
                <c:pt idx="60">
                  <c:v>1021</c:v>
                </c:pt>
                <c:pt idx="61">
                  <c:v>1032</c:v>
                </c:pt>
                <c:pt idx="62">
                  <c:v>1039</c:v>
                </c:pt>
              </c:numCache>
            </c:numRef>
          </c:val>
        </c:ser>
        <c:dLbls>
          <c:showVal val="1"/>
        </c:dLbls>
        <c:gapWidth val="75"/>
        <c:axId val="105614720"/>
        <c:axId val="105624704"/>
      </c:barChart>
      <c:catAx>
        <c:axId val="105614720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105624704"/>
        <c:crosses val="autoZero"/>
        <c:auto val="1"/>
        <c:lblAlgn val="ctr"/>
        <c:lblOffset val="100"/>
      </c:catAx>
      <c:valAx>
        <c:axId val="105624704"/>
        <c:scaling>
          <c:orientation val="minMax"/>
          <c:max val="1100"/>
          <c:min val="1000"/>
        </c:scaling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Sex</a:t>
                </a:r>
                <a:r>
                  <a:rPr lang="en-US" baseline="0"/>
                  <a:t> ratio</a:t>
                </a:r>
                <a:endParaRPr lang="en-US"/>
              </a:p>
            </c:rich>
          </c:tx>
        </c:title>
        <c:numFmt formatCode="General" sourceLinked="1"/>
        <c:minorTickMark val="cross"/>
        <c:tickLblPos val="low"/>
        <c:crossAx val="105614720"/>
        <c:crosses val="autoZero"/>
        <c:crossBetween val="between"/>
        <c:majorUnit val="10"/>
      </c:valAx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[Top cities in India.xlsx]Max_pupulatiom!PivotTable4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States total</a:t>
            </a:r>
            <a:r>
              <a:rPr lang="en-US" baseline="0"/>
              <a:t> p</a:t>
            </a:r>
            <a:r>
              <a:rPr lang="en-US"/>
              <a:t>opulation chart</a:t>
            </a:r>
          </a:p>
        </c:rich>
      </c:tx>
    </c:title>
    <c:pivotFmts>
      <c:pivotFmt>
        <c:idx val="0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  <c:showCatName val="1"/>
        </c:dLbl>
      </c:pivotFmt>
      <c:pivotFmt>
        <c:idx val="1"/>
      </c:pivotFmt>
      <c:pivotFmt>
        <c:idx val="2"/>
        <c:dLbl>
          <c:idx val="0"/>
          <c:tx>
            <c:rich>
              <a:bodyPr/>
              <a:lstStyle/>
              <a:p>
                <a:r>
                  <a:rPr lang="en-US"/>
                  <a:t>MAHARASHTRA,41652446</a:t>
                </a:r>
              </a:p>
            </c:rich>
          </c:tx>
          <c:showVal val="1"/>
          <c:showCatName val="1"/>
        </c:dLbl>
      </c:pivotFmt>
      <c:pivotFmt>
        <c:idx val="3"/>
        <c:dLbl>
          <c:idx val="0"/>
          <c:layout>
            <c:manualLayout>
              <c:x val="-1.3759022309711285E-3"/>
              <c:y val="-0.20652941553037604"/>
            </c:manualLayout>
          </c:layout>
          <c:showVal val="1"/>
          <c:showCatName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  <c:showCatName val="1"/>
        </c:dLbl>
      </c:pivotFmt>
      <c:pivotFmt>
        <c:idx val="5"/>
        <c:dLbl>
          <c:idx val="0"/>
          <c:layout>
            <c:manualLayout>
              <c:x val="-1.3759022309711285E-3"/>
              <c:y val="-0.20652941553037604"/>
            </c:manualLayout>
          </c:layout>
          <c:showVal val="1"/>
          <c:showCatName val="1"/>
        </c:dLbl>
      </c:pivotFmt>
      <c:pivotFmt>
        <c:idx val="6"/>
        <c:dLbl>
          <c:idx val="0"/>
          <c:tx>
            <c:rich>
              <a:bodyPr/>
              <a:lstStyle/>
              <a:p>
                <a:r>
                  <a:rPr lang="en-US"/>
                  <a:t>MAHARASHTRA,41652446</a:t>
                </a:r>
              </a:p>
            </c:rich>
          </c:tx>
          <c:showVal val="1"/>
          <c:showCatName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  <c:showCatName val="1"/>
        </c:dLbl>
      </c:pivotFmt>
      <c:pivotFmt>
        <c:idx val="8"/>
        <c:dLbl>
          <c:idx val="0"/>
          <c:layout>
            <c:manualLayout>
              <c:x val="-1.3759022309711285E-3"/>
              <c:y val="-0.20652941553037604"/>
            </c:manualLayout>
          </c:layout>
          <c:showVal val="1"/>
          <c:showCatName val="1"/>
        </c:dLbl>
      </c:pivotFmt>
      <c:pivotFmt>
        <c:idx val="9"/>
        <c:dLbl>
          <c:idx val="0"/>
          <c:tx>
            <c:rich>
              <a:bodyPr/>
              <a:lstStyle/>
              <a:p>
                <a:r>
                  <a:rPr lang="en-US"/>
                  <a:t>MAHARASHTRA,41652446</a:t>
                </a:r>
              </a:p>
            </c:rich>
          </c:tx>
          <c:showVal val="1"/>
          <c:showCatName val="1"/>
        </c:dLbl>
      </c:pivotFmt>
      <c:pivotFmt>
        <c:idx val="1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  <c:showCatName val="1"/>
        </c:dLbl>
      </c:pivotFmt>
      <c:pivotFmt>
        <c:idx val="11"/>
        <c:dLbl>
          <c:idx val="0"/>
          <c:layout>
            <c:manualLayout>
              <c:x val="-1.3759022309711285E-3"/>
              <c:y val="-0.20652941553037604"/>
            </c:manualLayout>
          </c:layout>
          <c:showVal val="1"/>
          <c:showCatName val="1"/>
        </c:dLbl>
      </c:pivotFmt>
      <c:pivotFmt>
        <c:idx val="12"/>
        <c:dLbl>
          <c:idx val="0"/>
          <c:tx>
            <c:rich>
              <a:bodyPr/>
              <a:lstStyle/>
              <a:p>
                <a:r>
                  <a:rPr lang="en-US"/>
                  <a:t>MAHARASHTRA,41652446</a:t>
                </a:r>
              </a:p>
            </c:rich>
          </c:tx>
          <c:showVal val="1"/>
          <c:showCatName val="1"/>
        </c:dLbl>
      </c:pivotFmt>
      <c:pivotFmt>
        <c:idx val="1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  <c:showCatName val="1"/>
        </c:dLbl>
      </c:pivotFmt>
      <c:pivotFmt>
        <c:idx val="14"/>
        <c:dLbl>
          <c:idx val="0"/>
          <c:layout>
            <c:manualLayout>
              <c:x val="-1.3759022309711285E-3"/>
              <c:y val="-0.20652941553037604"/>
            </c:manualLayout>
          </c:layout>
          <c:showVal val="1"/>
          <c:showCatName val="1"/>
        </c:dLbl>
      </c:pivotFmt>
      <c:pivotFmt>
        <c:idx val="15"/>
        <c:dLbl>
          <c:idx val="0"/>
          <c:tx>
            <c:rich>
              <a:bodyPr/>
              <a:lstStyle/>
              <a:p>
                <a:r>
                  <a:rPr lang="en-US"/>
                  <a:t>MAHARASHTRA,41652446</a:t>
                </a:r>
              </a:p>
            </c:rich>
          </c:tx>
          <c:showVal val="1"/>
          <c:showCatName val="1"/>
        </c:dLbl>
      </c:pivotFmt>
    </c:pivotFmts>
    <c:view3D>
      <c:rotX val="75"/>
      <c:perspective val="30"/>
    </c:view3D>
    <c:plotArea>
      <c:layout/>
      <c:pie3DChart>
        <c:varyColors val="1"/>
        <c:ser>
          <c:idx val="0"/>
          <c:order val="0"/>
          <c:tx>
            <c:strRef>
              <c:f>Max_pupulatiom!$B$1</c:f>
              <c:strCache>
                <c:ptCount val="1"/>
                <c:pt idx="0">
                  <c:v>Total</c:v>
                </c:pt>
              </c:strCache>
            </c:strRef>
          </c:tx>
          <c:dLbls>
            <c:dLbl>
              <c:idx val="8"/>
              <c:layout>
                <c:manualLayout>
                  <c:x val="-1.3759022309711285E-3"/>
                  <c:y val="-0.20652941553037604"/>
                </c:manualLayout>
              </c:layout>
              <c:showVal val="1"/>
              <c:showCatName val="1"/>
            </c:dLbl>
            <c:dLbl>
              <c:idx val="14"/>
              <c:tx>
                <c:rich>
                  <a:bodyPr/>
                  <a:lstStyle/>
                  <a:p>
                    <a:r>
                      <a:rPr lang="en-US" dirty="0"/>
                      <a:t>MAHARASHTRA</a:t>
                    </a:r>
                    <a:r>
                      <a:rPr lang="en-US" dirty="0" smtClean="0"/>
                      <a:t>,</a:t>
                    </a:r>
                  </a:p>
                  <a:p>
                    <a:r>
                      <a:rPr lang="en-US" dirty="0" smtClean="0"/>
                      <a:t>41652446</a:t>
                    </a:r>
                    <a:endParaRPr lang="en-US" dirty="0"/>
                  </a:p>
                </c:rich>
              </c:tx>
              <c:showVal val="1"/>
              <c:showCatName val="1"/>
            </c:dLbl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  <c:showCatName val="1"/>
            <c:showLeaderLines val="1"/>
          </c:dLbls>
          <c:cat>
            <c:strRef>
              <c:f>Max_pupulatiom!$A$2:$A$31</c:f>
              <c:strCache>
                <c:ptCount val="29"/>
                <c:pt idx="0">
                  <c:v>ANDAMAN &amp; NICOBAR ISLANDS</c:v>
                </c:pt>
                <c:pt idx="1">
                  <c:v>ANDHRA PRADESH</c:v>
                </c:pt>
                <c:pt idx="2">
                  <c:v>ASSAM</c:v>
                </c:pt>
                <c:pt idx="3">
                  <c:v>BIHAR</c:v>
                </c:pt>
                <c:pt idx="4">
                  <c:v>CHANDIGARH</c:v>
                </c:pt>
                <c:pt idx="5">
                  <c:v>CHHATTISGARH</c:v>
                </c:pt>
                <c:pt idx="6">
                  <c:v>GUJARAT</c:v>
                </c:pt>
                <c:pt idx="7">
                  <c:v>HARYANA</c:v>
                </c:pt>
                <c:pt idx="8">
                  <c:v>HIMACHAL PRADESH</c:v>
                </c:pt>
                <c:pt idx="9">
                  <c:v>JAMMU &amp; KASHMIR</c:v>
                </c:pt>
                <c:pt idx="10">
                  <c:v>JHARKHAND</c:v>
                </c:pt>
                <c:pt idx="11">
                  <c:v>KARNATAKA</c:v>
                </c:pt>
                <c:pt idx="12">
                  <c:v>KERALA</c:v>
                </c:pt>
                <c:pt idx="13">
                  <c:v>MADHYA PRADESH</c:v>
                </c:pt>
                <c:pt idx="14">
                  <c:v>MAHARASHTRA</c:v>
                </c:pt>
                <c:pt idx="15">
                  <c:v>MANIPUR </c:v>
                </c:pt>
                <c:pt idx="16">
                  <c:v>MEGHALAYA</c:v>
                </c:pt>
                <c:pt idx="17">
                  <c:v>MIZORAM</c:v>
                </c:pt>
                <c:pt idx="18">
                  <c:v>NAGALAND</c:v>
                </c:pt>
                <c:pt idx="19">
                  <c:v>NCT OF DELHI</c:v>
                </c:pt>
                <c:pt idx="20">
                  <c:v>ORISSA</c:v>
                </c:pt>
                <c:pt idx="21">
                  <c:v>PUDUCHERRY</c:v>
                </c:pt>
                <c:pt idx="22">
                  <c:v>PUNJAB</c:v>
                </c:pt>
                <c:pt idx="23">
                  <c:v>RAJASTHAN</c:v>
                </c:pt>
                <c:pt idx="24">
                  <c:v>TAMIL NADU</c:v>
                </c:pt>
                <c:pt idx="25">
                  <c:v>TRIPURA</c:v>
                </c:pt>
                <c:pt idx="26">
                  <c:v>UTTAR PRADESH</c:v>
                </c:pt>
                <c:pt idx="27">
                  <c:v>UTTARAKHAND</c:v>
                </c:pt>
                <c:pt idx="28">
                  <c:v>WEST BENGAL</c:v>
                </c:pt>
              </c:strCache>
            </c:strRef>
          </c:cat>
          <c:val>
            <c:numRef>
              <c:f>Max_pupulatiom!$B$2:$B$31</c:f>
              <c:numCache>
                <c:formatCode>General</c:formatCode>
                <c:ptCount val="29"/>
                <c:pt idx="0">
                  <c:v>109966</c:v>
                </c:pt>
                <c:pt idx="1">
                  <c:v>19948461</c:v>
                </c:pt>
                <c:pt idx="2">
                  <c:v>1516677</c:v>
                </c:pt>
                <c:pt idx="3">
                  <c:v>7596002</c:v>
                </c:pt>
                <c:pt idx="4">
                  <c:v>1064979</c:v>
                </c:pt>
                <c:pt idx="5">
                  <c:v>3502539</c:v>
                </c:pt>
                <c:pt idx="6">
                  <c:v>19741412</c:v>
                </c:pt>
                <c:pt idx="7">
                  <c:v>6643166</c:v>
                </c:pt>
                <c:pt idx="8">
                  <c:v>183404</c:v>
                </c:pt>
                <c:pt idx="9">
                  <c:v>2013876</c:v>
                </c:pt>
                <c:pt idx="10">
                  <c:v>4786556</c:v>
                </c:pt>
                <c:pt idx="11">
                  <c:v>17435119</c:v>
                </c:pt>
                <c:pt idx="12">
                  <c:v>2995236</c:v>
                </c:pt>
                <c:pt idx="13">
                  <c:v>12289494</c:v>
                </c:pt>
                <c:pt idx="14">
                  <c:v>41652446</c:v>
                </c:pt>
                <c:pt idx="15">
                  <c:v>290863</c:v>
                </c:pt>
                <c:pt idx="16">
                  <c:v>156799</c:v>
                </c:pt>
                <c:pt idx="17">
                  <c:v>326969</c:v>
                </c:pt>
                <c:pt idx="18">
                  <c:v>138215</c:v>
                </c:pt>
                <c:pt idx="19">
                  <c:v>15011522</c:v>
                </c:pt>
                <c:pt idx="20">
                  <c:v>3274868</c:v>
                </c:pt>
                <c:pt idx="21">
                  <c:v>593427</c:v>
                </c:pt>
                <c:pt idx="22">
                  <c:v>6415203</c:v>
                </c:pt>
                <c:pt idx="23">
                  <c:v>11730266</c:v>
                </c:pt>
                <c:pt idx="24">
                  <c:v>15143318</c:v>
                </c:pt>
                <c:pt idx="25">
                  <c:v>433323</c:v>
                </c:pt>
                <c:pt idx="26">
                  <c:v>28161794</c:v>
                </c:pt>
                <c:pt idx="27">
                  <c:v>1491014</c:v>
                </c:pt>
                <c:pt idx="28">
                  <c:v>19489260</c:v>
                </c:pt>
              </c:numCache>
            </c:numRef>
          </c:val>
        </c:ser>
        <c:dLbls>
          <c:showVal val="1"/>
          <c:showCatName val="1"/>
        </c:dLbls>
      </c:pie3DChart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[Top cities in India.xlsx]Literacy_rate!PivotTable5</c:name>
    <c:fmtId val="4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Literacy Rate</a:t>
            </a:r>
          </a:p>
        </c:rich>
      </c:tx>
    </c:title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bestFit"/>
          <c:showVal val="1"/>
          <c:showCatName val="1"/>
        </c:dLbl>
      </c:pivotFmt>
      <c:pivotFmt>
        <c:idx val="1"/>
        <c:dLbl>
          <c:idx val="0"/>
          <c:layout>
            <c:manualLayout>
              <c:x val="1.050902938701123E-2"/>
              <c:y val="-6.0622125204646505E-3"/>
            </c:manualLayout>
          </c:layout>
          <c:dLblPos val="bestFit"/>
          <c:showVal val="1"/>
          <c:showCatName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bestFit"/>
          <c:showVal val="1"/>
          <c:showCatName val="1"/>
        </c:dLbl>
      </c:pivotFmt>
      <c:pivotFmt>
        <c:idx val="3"/>
        <c:dLbl>
          <c:idx val="0"/>
          <c:layout>
            <c:manualLayout>
              <c:x val="1.050902938701123E-2"/>
              <c:y val="-6.0622125204646505E-3"/>
            </c:manualLayout>
          </c:layout>
          <c:dLblPos val="bestFit"/>
          <c:showVal val="1"/>
          <c:showCatName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bestFit"/>
          <c:showVal val="1"/>
          <c:showCatName val="1"/>
        </c:dLbl>
      </c:pivotFmt>
      <c:pivotFmt>
        <c:idx val="5"/>
        <c:dLbl>
          <c:idx val="0"/>
          <c:layout>
            <c:manualLayout>
              <c:x val="1.050902938701123E-2"/>
              <c:y val="-6.0622125204646505E-3"/>
            </c:manualLayout>
          </c:layout>
          <c:dLblPos val="bestFit"/>
          <c:showVal val="1"/>
          <c:showCatName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dLblPos val="bestFit"/>
          <c:showVal val="1"/>
          <c:showCatName val="1"/>
        </c:dLbl>
      </c:pivotFmt>
      <c:pivotFmt>
        <c:idx val="7"/>
        <c:dLbl>
          <c:idx val="0"/>
          <c:layout>
            <c:manualLayout>
              <c:x val="1.050902938701123E-2"/>
              <c:y val="-6.0622125204646505E-3"/>
            </c:manualLayout>
          </c:layout>
          <c:dLblPos val="bestFit"/>
          <c:showVal val="1"/>
          <c:showCatName val="1"/>
        </c:dLbl>
      </c:pivotFmt>
    </c:pivotFmts>
    <c:plotArea>
      <c:layout/>
      <c:pieChart>
        <c:varyColors val="1"/>
        <c:ser>
          <c:idx val="0"/>
          <c:order val="0"/>
          <c:tx>
            <c:strRef>
              <c:f>Literacy_rate!$B$1</c:f>
              <c:strCache>
                <c:ptCount val="1"/>
                <c:pt idx="0">
                  <c:v>Total</c:v>
                </c:pt>
              </c:strCache>
            </c:strRef>
          </c:tx>
          <c:dLbls>
            <c:dLbl>
              <c:idx val="7"/>
              <c:layout>
                <c:manualLayout>
                  <c:x val="1.050902938701123E-2"/>
                  <c:y val="-6.0622125204646505E-3"/>
                </c:manualLayout>
              </c:layout>
              <c:dLblPos val="bestFit"/>
              <c:showVal val="1"/>
              <c:showCatName val="1"/>
            </c:dLbl>
            <c:txPr>
              <a:bodyPr/>
              <a:lstStyle/>
              <a:p>
                <a:pPr>
                  <a:defRPr/>
                </a:pPr>
                <a:endParaRPr lang="en-US"/>
              </a:p>
            </c:txPr>
            <c:dLblPos val="bestFit"/>
            <c:showVal val="1"/>
            <c:showCatName val="1"/>
            <c:showLeaderLines val="1"/>
          </c:dLbls>
          <c:cat>
            <c:strRef>
              <c:f>Literacy_rate!$A$2:$A$31</c:f>
              <c:strCache>
                <c:ptCount val="29"/>
                <c:pt idx="0">
                  <c:v>ANDAMAN &amp; NICOBAR ISLANDS</c:v>
                </c:pt>
                <c:pt idx="1">
                  <c:v>ANDHRA PRADESH</c:v>
                </c:pt>
                <c:pt idx="2">
                  <c:v>ASSAM</c:v>
                </c:pt>
                <c:pt idx="3">
                  <c:v>BIHAR</c:v>
                </c:pt>
                <c:pt idx="4">
                  <c:v>CHANDIGARH</c:v>
                </c:pt>
                <c:pt idx="5">
                  <c:v>CHHATTISGARH</c:v>
                </c:pt>
                <c:pt idx="6">
                  <c:v>GUJARAT</c:v>
                </c:pt>
                <c:pt idx="7">
                  <c:v>HARYANA</c:v>
                </c:pt>
                <c:pt idx="8">
                  <c:v>HIMACHAL PRADESH</c:v>
                </c:pt>
                <c:pt idx="9">
                  <c:v>JAMMU &amp; KASHMIR</c:v>
                </c:pt>
                <c:pt idx="10">
                  <c:v>JHARKHAND</c:v>
                </c:pt>
                <c:pt idx="11">
                  <c:v>KARNATAKA</c:v>
                </c:pt>
                <c:pt idx="12">
                  <c:v>KERALA</c:v>
                </c:pt>
                <c:pt idx="13">
                  <c:v>MADHYA PRADESH</c:v>
                </c:pt>
                <c:pt idx="14">
                  <c:v>MAHARASHTRA</c:v>
                </c:pt>
                <c:pt idx="15">
                  <c:v>MANIPUR </c:v>
                </c:pt>
                <c:pt idx="16">
                  <c:v>MEGHALAYA</c:v>
                </c:pt>
                <c:pt idx="17">
                  <c:v>MIZORAM</c:v>
                </c:pt>
                <c:pt idx="18">
                  <c:v>NAGALAND</c:v>
                </c:pt>
                <c:pt idx="19">
                  <c:v>NCT OF DELHI</c:v>
                </c:pt>
                <c:pt idx="20">
                  <c:v>ORISSA</c:v>
                </c:pt>
                <c:pt idx="21">
                  <c:v>PUDUCHERRY</c:v>
                </c:pt>
                <c:pt idx="22">
                  <c:v>PUNJAB</c:v>
                </c:pt>
                <c:pt idx="23">
                  <c:v>RAJASTHAN</c:v>
                </c:pt>
                <c:pt idx="24">
                  <c:v>TAMIL NADU</c:v>
                </c:pt>
                <c:pt idx="25">
                  <c:v>TRIPURA</c:v>
                </c:pt>
                <c:pt idx="26">
                  <c:v>UTTAR PRADESH</c:v>
                </c:pt>
                <c:pt idx="27">
                  <c:v>UTTARAKHAND</c:v>
                </c:pt>
                <c:pt idx="28">
                  <c:v>WEST BENGAL</c:v>
                </c:pt>
              </c:strCache>
            </c:strRef>
          </c:cat>
          <c:val>
            <c:numRef>
              <c:f>Literacy_rate!$B$2:$B$31</c:f>
              <c:numCache>
                <c:formatCode>0.00</c:formatCode>
                <c:ptCount val="29"/>
                <c:pt idx="0">
                  <c:v>81.413008905852422</c:v>
                </c:pt>
                <c:pt idx="1">
                  <c:v>73.339456098968768</c:v>
                </c:pt>
                <c:pt idx="2">
                  <c:v>83.199839914784263</c:v>
                </c:pt>
                <c:pt idx="3">
                  <c:v>69.794612718027423</c:v>
                </c:pt>
                <c:pt idx="4">
                  <c:v>77.358873506823045</c:v>
                </c:pt>
                <c:pt idx="5">
                  <c:v>77.13881790517533</c:v>
                </c:pt>
                <c:pt idx="6">
                  <c:v>78.274375798383588</c:v>
                </c:pt>
                <c:pt idx="7">
                  <c:v>75.744421632395671</c:v>
                </c:pt>
                <c:pt idx="8">
                  <c:v>87.064527150414108</c:v>
                </c:pt>
                <c:pt idx="9">
                  <c:v>70.012819608183136</c:v>
                </c:pt>
                <c:pt idx="10">
                  <c:v>75.475113689193208</c:v>
                </c:pt>
                <c:pt idx="11">
                  <c:v>77.2766593975022</c:v>
                </c:pt>
                <c:pt idx="12">
                  <c:v>87.096622570902227</c:v>
                </c:pt>
                <c:pt idx="13">
                  <c:v>75.373871103804291</c:v>
                </c:pt>
                <c:pt idx="14">
                  <c:v>79.943494620079647</c:v>
                </c:pt>
                <c:pt idx="15">
                  <c:v>82.744371400753252</c:v>
                </c:pt>
                <c:pt idx="16">
                  <c:v>83.431580272294354</c:v>
                </c:pt>
                <c:pt idx="17">
                  <c:v>86.89817765624251</c:v>
                </c:pt>
                <c:pt idx="18">
                  <c:v>77.272837441527898</c:v>
                </c:pt>
                <c:pt idx="19">
                  <c:v>72.969460114478892</c:v>
                </c:pt>
                <c:pt idx="20">
                  <c:v>80.024152572458334</c:v>
                </c:pt>
                <c:pt idx="21">
                  <c:v>81.212010613256012</c:v>
                </c:pt>
                <c:pt idx="22">
                  <c:v>74.882626490325407</c:v>
                </c:pt>
                <c:pt idx="23">
                  <c:v>70.464303173247316</c:v>
                </c:pt>
                <c:pt idx="24">
                  <c:v>81.747573167030268</c:v>
                </c:pt>
                <c:pt idx="25">
                  <c:v>85.975310742379051</c:v>
                </c:pt>
                <c:pt idx="26">
                  <c:v>70.015899871836439</c:v>
                </c:pt>
                <c:pt idx="27">
                  <c:v>74.177714441381909</c:v>
                </c:pt>
                <c:pt idx="28">
                  <c:v>80.760752791824899</c:v>
                </c:pt>
              </c:numCache>
            </c:numRef>
          </c:val>
        </c:ser>
        <c:dLbls>
          <c:showVal val="1"/>
          <c:showCatName val="1"/>
        </c:dLbls>
        <c:firstSliceAng val="0"/>
      </c:pieChart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[Top cities in India.xlsx]Graduates!PivotTable6</c:name>
    <c:fmtId val="4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Total number of Graduates</a:t>
            </a:r>
          </a:p>
        </c:rich>
      </c:tx>
    </c:title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  <c:showCatName val="1"/>
        </c:dLbl>
      </c:pivotFmt>
      <c:pivotFmt>
        <c:idx val="1"/>
        <c:dLbl>
          <c:idx val="0"/>
          <c:layout>
            <c:manualLayout>
              <c:x val="-7.4905675853018508E-2"/>
              <c:y val="2.6281849384211634E-2"/>
            </c:manualLayout>
          </c:layout>
          <c:showVal val="1"/>
          <c:showCatName val="1"/>
        </c:dLbl>
      </c:pivotFmt>
      <c:pivotFmt>
        <c:idx val="2"/>
        <c:dLbl>
          <c:idx val="0"/>
          <c:tx>
            <c:rich>
              <a:bodyPr/>
              <a:lstStyle/>
              <a:p>
                <a:r>
                  <a:rPr lang="en-US"/>
                  <a:t>MAHARASHTRA, </a:t>
                </a:r>
              </a:p>
              <a:p>
                <a:r>
                  <a:rPr lang="en-US"/>
                  <a:t>5266151</a:t>
                </a:r>
              </a:p>
            </c:rich>
          </c:tx>
          <c:showVal val="1"/>
          <c:showCatName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  <c:showCatName val="1"/>
        </c:dLbl>
      </c:pivotFmt>
      <c:pivotFmt>
        <c:idx val="4"/>
        <c:dLbl>
          <c:idx val="0"/>
          <c:layout>
            <c:manualLayout>
              <c:x val="-7.4905675853018508E-2"/>
              <c:y val="2.6281849384211634E-2"/>
            </c:manualLayout>
          </c:layout>
          <c:showVal val="1"/>
          <c:showCatName val="1"/>
        </c:dLbl>
      </c:pivotFmt>
      <c:pivotFmt>
        <c:idx val="5"/>
        <c:dLbl>
          <c:idx val="0"/>
          <c:tx>
            <c:rich>
              <a:bodyPr/>
              <a:lstStyle/>
              <a:p>
                <a:r>
                  <a:rPr lang="en-US"/>
                  <a:t>MAHARASHTRA, </a:t>
                </a:r>
              </a:p>
              <a:p>
                <a:r>
                  <a:rPr lang="en-US"/>
                  <a:t>5266151</a:t>
                </a:r>
              </a:p>
            </c:rich>
          </c:tx>
          <c:showVal val="1"/>
          <c:showCatName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  <c:showCatName val="1"/>
        </c:dLbl>
      </c:pivotFmt>
      <c:pivotFmt>
        <c:idx val="7"/>
        <c:dLbl>
          <c:idx val="0"/>
          <c:layout>
            <c:manualLayout>
              <c:x val="-7.4905675853018508E-2"/>
              <c:y val="2.6281849384211634E-2"/>
            </c:manualLayout>
          </c:layout>
          <c:showVal val="1"/>
          <c:showCatName val="1"/>
        </c:dLbl>
      </c:pivotFmt>
      <c:pivotFmt>
        <c:idx val="8"/>
        <c:dLbl>
          <c:idx val="0"/>
          <c:tx>
            <c:rich>
              <a:bodyPr/>
              <a:lstStyle/>
              <a:p>
                <a:r>
                  <a:rPr lang="en-US"/>
                  <a:t>MAHARASHTRA, </a:t>
                </a:r>
              </a:p>
              <a:p>
                <a:r>
                  <a:rPr lang="en-US"/>
                  <a:t>5266151</a:t>
                </a:r>
              </a:p>
            </c:rich>
          </c:tx>
          <c:showVal val="1"/>
          <c:showCatName val="1"/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  <c:showCatName val="1"/>
        </c:dLbl>
      </c:pivotFmt>
      <c:pivotFmt>
        <c:idx val="10"/>
        <c:dLbl>
          <c:idx val="0"/>
          <c:layout>
            <c:manualLayout>
              <c:x val="-7.4905675853018508E-2"/>
              <c:y val="2.6281849384211634E-2"/>
            </c:manualLayout>
          </c:layout>
          <c:showVal val="1"/>
          <c:showCatName val="1"/>
        </c:dLbl>
      </c:pivotFmt>
      <c:pivotFmt>
        <c:idx val="11"/>
        <c:dLbl>
          <c:idx val="0"/>
          <c:tx>
            <c:rich>
              <a:bodyPr/>
              <a:lstStyle/>
              <a:p>
                <a:r>
                  <a:rPr lang="en-US"/>
                  <a:t>MAHARASHTRA, </a:t>
                </a:r>
              </a:p>
              <a:p>
                <a:r>
                  <a:rPr lang="en-US"/>
                  <a:t>5266151</a:t>
                </a:r>
              </a:p>
            </c:rich>
          </c:tx>
          <c:showVal val="1"/>
          <c:showCatName val="1"/>
        </c:dLbl>
      </c:pivotFmt>
    </c:pivotFmts>
    <c:plotArea>
      <c:layout/>
      <c:pieChart>
        <c:varyColors val="1"/>
        <c:ser>
          <c:idx val="0"/>
          <c:order val="0"/>
          <c:tx>
            <c:strRef>
              <c:f>Graduates!$B$1</c:f>
              <c:strCache>
                <c:ptCount val="1"/>
                <c:pt idx="0">
                  <c:v>Total</c:v>
                </c:pt>
              </c:strCache>
            </c:strRef>
          </c:tx>
          <c:dLbls>
            <c:dLbl>
              <c:idx val="0"/>
              <c:layout>
                <c:manualLayout>
                  <c:x val="-7.4905675853018508E-2"/>
                  <c:y val="2.6281849384211634E-2"/>
                </c:manualLayout>
              </c:layout>
              <c:showVal val="1"/>
              <c:showCatName val="1"/>
            </c:dLbl>
            <c:dLbl>
              <c:idx val="14"/>
              <c:tx>
                <c:rich>
                  <a:bodyPr/>
                  <a:lstStyle/>
                  <a:p>
                    <a:r>
                      <a:rPr lang="en-US"/>
                      <a:t>MAHARASHTRA, </a:t>
                    </a:r>
                  </a:p>
                  <a:p>
                    <a:r>
                      <a:rPr lang="en-US"/>
                      <a:t>5266151</a:t>
                    </a:r>
                  </a:p>
                </c:rich>
              </c:tx>
              <c:showVal val="1"/>
              <c:showCatName val="1"/>
            </c:dLbl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  <c:showCatName val="1"/>
            <c:showLeaderLines val="1"/>
          </c:dLbls>
          <c:cat>
            <c:strRef>
              <c:f>Graduates!$A$2:$A$31</c:f>
              <c:strCache>
                <c:ptCount val="29"/>
                <c:pt idx="0">
                  <c:v>ANDAMAN &amp; NICOBAR ISLANDS</c:v>
                </c:pt>
                <c:pt idx="1">
                  <c:v>ANDHRA PRADESH</c:v>
                </c:pt>
                <c:pt idx="2">
                  <c:v>ASSAM</c:v>
                </c:pt>
                <c:pt idx="3">
                  <c:v>BIHAR</c:v>
                </c:pt>
                <c:pt idx="4">
                  <c:v>CHANDIGARH</c:v>
                </c:pt>
                <c:pt idx="5">
                  <c:v>CHHATTISGARH</c:v>
                </c:pt>
                <c:pt idx="6">
                  <c:v>GUJARAT</c:v>
                </c:pt>
                <c:pt idx="7">
                  <c:v>HARYANA</c:v>
                </c:pt>
                <c:pt idx="8">
                  <c:v>HIMACHAL PRADESH</c:v>
                </c:pt>
                <c:pt idx="9">
                  <c:v>JAMMU &amp; KASHMIR</c:v>
                </c:pt>
                <c:pt idx="10">
                  <c:v>JHARKHAND</c:v>
                </c:pt>
                <c:pt idx="11">
                  <c:v>KARNATAKA</c:v>
                </c:pt>
                <c:pt idx="12">
                  <c:v>KERALA</c:v>
                </c:pt>
                <c:pt idx="13">
                  <c:v>MADHYA PRADESH</c:v>
                </c:pt>
                <c:pt idx="14">
                  <c:v>MAHARASHTRA</c:v>
                </c:pt>
                <c:pt idx="15">
                  <c:v>MANIPUR </c:v>
                </c:pt>
                <c:pt idx="16">
                  <c:v>MEGHALAYA</c:v>
                </c:pt>
                <c:pt idx="17">
                  <c:v>MIZORAM</c:v>
                </c:pt>
                <c:pt idx="18">
                  <c:v>NAGALAND</c:v>
                </c:pt>
                <c:pt idx="19">
                  <c:v>NCT OF DELHI</c:v>
                </c:pt>
                <c:pt idx="20">
                  <c:v>ORISSA</c:v>
                </c:pt>
                <c:pt idx="21">
                  <c:v>PUDUCHERRY</c:v>
                </c:pt>
                <c:pt idx="22">
                  <c:v>PUNJAB</c:v>
                </c:pt>
                <c:pt idx="23">
                  <c:v>RAJASTHAN</c:v>
                </c:pt>
                <c:pt idx="24">
                  <c:v>TAMIL NADU</c:v>
                </c:pt>
                <c:pt idx="25">
                  <c:v>TRIPURA</c:v>
                </c:pt>
                <c:pt idx="26">
                  <c:v>UTTAR PRADESH</c:v>
                </c:pt>
                <c:pt idx="27">
                  <c:v>UTTARAKHAND</c:v>
                </c:pt>
                <c:pt idx="28">
                  <c:v>WEST BENGAL</c:v>
                </c:pt>
              </c:strCache>
            </c:strRef>
          </c:cat>
          <c:val>
            <c:numRef>
              <c:f>Graduates!$B$2:$B$31</c:f>
              <c:numCache>
                <c:formatCode>General</c:formatCode>
                <c:ptCount val="29"/>
                <c:pt idx="0">
                  <c:v>12420</c:v>
                </c:pt>
                <c:pt idx="1">
                  <c:v>2751351</c:v>
                </c:pt>
                <c:pt idx="2">
                  <c:v>242490</c:v>
                </c:pt>
                <c:pt idx="3">
                  <c:v>890106</c:v>
                </c:pt>
                <c:pt idx="4">
                  <c:v>189312</c:v>
                </c:pt>
                <c:pt idx="5">
                  <c:v>450245</c:v>
                </c:pt>
                <c:pt idx="6">
                  <c:v>1994347</c:v>
                </c:pt>
                <c:pt idx="7">
                  <c:v>1059274</c:v>
                </c:pt>
                <c:pt idx="8">
                  <c:v>43353</c:v>
                </c:pt>
                <c:pt idx="9">
                  <c:v>270013</c:v>
                </c:pt>
                <c:pt idx="10">
                  <c:v>611924</c:v>
                </c:pt>
                <c:pt idx="11">
                  <c:v>2495820</c:v>
                </c:pt>
                <c:pt idx="12">
                  <c:v>460401</c:v>
                </c:pt>
                <c:pt idx="13">
                  <c:v>1592833</c:v>
                </c:pt>
                <c:pt idx="14">
                  <c:v>5266151</c:v>
                </c:pt>
                <c:pt idx="15">
                  <c:v>63915</c:v>
                </c:pt>
                <c:pt idx="16">
                  <c:v>25113</c:v>
                </c:pt>
                <c:pt idx="17">
                  <c:v>26832</c:v>
                </c:pt>
                <c:pt idx="18">
                  <c:v>12902</c:v>
                </c:pt>
                <c:pt idx="19">
                  <c:v>2444280</c:v>
                </c:pt>
                <c:pt idx="20">
                  <c:v>530145</c:v>
                </c:pt>
                <c:pt idx="21">
                  <c:v>88512</c:v>
                </c:pt>
                <c:pt idx="22">
                  <c:v>835073</c:v>
                </c:pt>
                <c:pt idx="23">
                  <c:v>1447819</c:v>
                </c:pt>
                <c:pt idx="24">
                  <c:v>2144970</c:v>
                </c:pt>
                <c:pt idx="25">
                  <c:v>52711</c:v>
                </c:pt>
                <c:pt idx="26">
                  <c:v>3692166</c:v>
                </c:pt>
                <c:pt idx="27">
                  <c:v>274508</c:v>
                </c:pt>
                <c:pt idx="28">
                  <c:v>2668776</c:v>
                </c:pt>
              </c:numCache>
            </c:numRef>
          </c:val>
        </c:ser>
        <c:dLbls>
          <c:showVal val="1"/>
          <c:showCatName val="1"/>
        </c:dLbls>
        <c:firstSliceAng val="0"/>
      </c:pieChart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[Top cities in India.xlsx]Cites_with_more_Female_grad!PivotTable7</c:name>
    <c:fmtId val="4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Number of female graduates more than male graduates</a:t>
            </a:r>
          </a:p>
        </c:rich>
      </c:tx>
    </c:title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Cites_with_more_Female_grad!$B$1</c:f>
              <c:strCache>
                <c:ptCount val="1"/>
                <c:pt idx="0">
                  <c:v>Total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Cites_with_more_Female_grad!$A$2:$A$20</c:f>
              <c:strCache>
                <c:ptCount val="19"/>
                <c:pt idx="0">
                  <c:v>Alappuzha </c:v>
                </c:pt>
                <c:pt idx="1">
                  <c:v>Amritsar </c:v>
                </c:pt>
                <c:pt idx="2">
                  <c:v>Barnala </c:v>
                </c:pt>
                <c:pt idx="3">
                  <c:v>Batala </c:v>
                </c:pt>
                <c:pt idx="4">
                  <c:v>Firozpur </c:v>
                </c:pt>
                <c:pt idx="5">
                  <c:v>Hoshiarpur </c:v>
                </c:pt>
                <c:pt idx="6">
                  <c:v>Jalandhar </c:v>
                </c:pt>
                <c:pt idx="7">
                  <c:v>Khanna </c:v>
                </c:pt>
                <c:pt idx="8">
                  <c:v>Kochi </c:v>
                </c:pt>
                <c:pt idx="9">
                  <c:v>Kollam </c:v>
                </c:pt>
                <c:pt idx="10">
                  <c:v>Kozhikode </c:v>
                </c:pt>
                <c:pt idx="11">
                  <c:v>Ludhiana </c:v>
                </c:pt>
                <c:pt idx="12">
                  <c:v>Mangalore </c:v>
                </c:pt>
                <c:pt idx="13">
                  <c:v>Moga </c:v>
                </c:pt>
                <c:pt idx="14">
                  <c:v>Pathankot </c:v>
                </c:pt>
                <c:pt idx="15">
                  <c:v>Shillong </c:v>
                </c:pt>
                <c:pt idx="16">
                  <c:v>Thiruvananthapuram </c:v>
                </c:pt>
                <c:pt idx="17">
                  <c:v>Thrissur </c:v>
                </c:pt>
                <c:pt idx="18">
                  <c:v>Yamunanagar </c:v>
                </c:pt>
              </c:strCache>
            </c:strRef>
          </c:cat>
          <c:val>
            <c:numRef>
              <c:f>Cites_with_more_Female_grad!$B$2:$B$20</c:f>
              <c:numCache>
                <c:formatCode>General</c:formatCode>
                <c:ptCount val="19"/>
                <c:pt idx="0">
                  <c:v>2463</c:v>
                </c:pt>
                <c:pt idx="1">
                  <c:v>1877</c:v>
                </c:pt>
                <c:pt idx="2">
                  <c:v>239</c:v>
                </c:pt>
                <c:pt idx="3">
                  <c:v>196</c:v>
                </c:pt>
                <c:pt idx="4">
                  <c:v>29</c:v>
                </c:pt>
                <c:pt idx="5">
                  <c:v>491</c:v>
                </c:pt>
                <c:pt idx="6">
                  <c:v>1610</c:v>
                </c:pt>
                <c:pt idx="7">
                  <c:v>209</c:v>
                </c:pt>
                <c:pt idx="8">
                  <c:v>6697</c:v>
                </c:pt>
                <c:pt idx="9">
                  <c:v>4105</c:v>
                </c:pt>
                <c:pt idx="10">
                  <c:v>5823</c:v>
                </c:pt>
                <c:pt idx="11">
                  <c:v>3059</c:v>
                </c:pt>
                <c:pt idx="12">
                  <c:v>93</c:v>
                </c:pt>
                <c:pt idx="13">
                  <c:v>1050</c:v>
                </c:pt>
                <c:pt idx="14">
                  <c:v>90</c:v>
                </c:pt>
                <c:pt idx="15">
                  <c:v>181</c:v>
                </c:pt>
                <c:pt idx="16">
                  <c:v>5739</c:v>
                </c:pt>
                <c:pt idx="17">
                  <c:v>4751</c:v>
                </c:pt>
                <c:pt idx="18">
                  <c:v>1105</c:v>
                </c:pt>
              </c:numCache>
            </c:numRef>
          </c:val>
        </c:ser>
        <c:dLbls>
          <c:showVal val="1"/>
        </c:dLbls>
        <c:gapWidth val="75"/>
        <c:axId val="63499648"/>
        <c:axId val="63313408"/>
      </c:barChart>
      <c:catAx>
        <c:axId val="634996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Name of city</a:t>
                </a:r>
              </a:p>
            </c:rich>
          </c:tx>
          <c:layout>
            <c:manualLayout>
              <c:xMode val="edge"/>
              <c:yMode val="edge"/>
              <c:x val="0.47387156375190004"/>
              <c:y val="0.82680061544031225"/>
            </c:manualLayout>
          </c:layout>
        </c:title>
        <c:majorTickMark val="none"/>
        <c:tickLblPos val="nextTo"/>
        <c:crossAx val="63313408"/>
        <c:crosses val="autoZero"/>
        <c:auto val="1"/>
        <c:lblAlgn val="ctr"/>
        <c:lblOffset val="100"/>
      </c:catAx>
      <c:valAx>
        <c:axId val="63313408"/>
        <c:scaling>
          <c:orientation val="minMax"/>
          <c:max val="7000"/>
          <c:min val="0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count of graduates</a:t>
                </a:r>
              </a:p>
            </c:rich>
          </c:tx>
        </c:title>
        <c:numFmt formatCode="General" sourceLinked="1"/>
        <c:majorTickMark val="none"/>
        <c:tickLblPos val="nextTo"/>
        <c:crossAx val="63499648"/>
        <c:crosses val="autoZero"/>
        <c:crossBetween val="between"/>
        <c:minorUnit val="100"/>
      </c:valAx>
    </c:plotArea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[Top cities in India.xlsx]Cities_improving_Sex_Ratio!PivotTable8</c:name>
    <c:fmtId val="4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Top</a:t>
            </a:r>
            <a:r>
              <a:rPr lang="en-US" baseline="0"/>
              <a:t> 10 cities improving sex ratio</a:t>
            </a:r>
            <a:endParaRPr lang="en-US"/>
          </a:p>
        </c:rich>
      </c:tx>
    </c:title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/>
      <c:barChart>
        <c:barDir val="col"/>
        <c:grouping val="stacked"/>
        <c:ser>
          <c:idx val="0"/>
          <c:order val="0"/>
          <c:tx>
            <c:strRef>
              <c:f>Cities_improving_Sex_Ratio!$B$1</c:f>
              <c:strCache>
                <c:ptCount val="1"/>
                <c:pt idx="0">
                  <c:v>Total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Cities_improving_Sex_Ratio!$A$2:$A$11</c:f>
              <c:strCache>
                <c:ptCount val="10"/>
                <c:pt idx="0">
                  <c:v>Bally </c:v>
                </c:pt>
                <c:pt idx="1">
                  <c:v>Bhiwadi </c:v>
                </c:pt>
                <c:pt idx="2">
                  <c:v>Bhiwandi </c:v>
                </c:pt>
                <c:pt idx="3">
                  <c:v>Delhi Cantonment </c:v>
                </c:pt>
                <c:pt idx="4">
                  <c:v>Guwahati </c:v>
                </c:pt>
                <c:pt idx="5">
                  <c:v>Nagaon </c:v>
                </c:pt>
                <c:pt idx="6">
                  <c:v>Navi Mumbai Panvel Raigarh </c:v>
                </c:pt>
                <c:pt idx="7">
                  <c:v>Pithampur </c:v>
                </c:pt>
                <c:pt idx="8">
                  <c:v>Shimla </c:v>
                </c:pt>
                <c:pt idx="9">
                  <c:v>Tambaram </c:v>
                </c:pt>
              </c:strCache>
            </c:strRef>
          </c:cat>
          <c:val>
            <c:numRef>
              <c:f>Cities_improving_Sex_Ratio!$B$2:$B$11</c:f>
              <c:numCache>
                <c:formatCode>General</c:formatCode>
                <c:ptCount val="10"/>
                <c:pt idx="0">
                  <c:v>322</c:v>
                </c:pt>
                <c:pt idx="1">
                  <c:v>104</c:v>
                </c:pt>
                <c:pt idx="2">
                  <c:v>234</c:v>
                </c:pt>
                <c:pt idx="3">
                  <c:v>102</c:v>
                </c:pt>
                <c:pt idx="4">
                  <c:v>91</c:v>
                </c:pt>
                <c:pt idx="5">
                  <c:v>72</c:v>
                </c:pt>
                <c:pt idx="6">
                  <c:v>75</c:v>
                </c:pt>
                <c:pt idx="7">
                  <c:v>93</c:v>
                </c:pt>
                <c:pt idx="8">
                  <c:v>72</c:v>
                </c:pt>
                <c:pt idx="9">
                  <c:v>72</c:v>
                </c:pt>
              </c:numCache>
            </c:numRef>
          </c:val>
        </c:ser>
        <c:dLbls>
          <c:showVal val="1"/>
        </c:dLbls>
        <c:gapWidth val="95"/>
        <c:overlap val="100"/>
        <c:axId val="63364480"/>
        <c:axId val="63370368"/>
      </c:barChart>
      <c:catAx>
        <c:axId val="63364480"/>
        <c:scaling>
          <c:orientation val="minMax"/>
        </c:scaling>
        <c:axPos val="b"/>
        <c:majorTickMark val="none"/>
        <c:tickLblPos val="nextTo"/>
        <c:crossAx val="63370368"/>
        <c:crosses val="autoZero"/>
        <c:auto val="1"/>
        <c:lblAlgn val="ctr"/>
        <c:lblOffset val="100"/>
      </c:catAx>
      <c:valAx>
        <c:axId val="63370368"/>
        <c:scaling>
          <c:orientation val="minMax"/>
        </c:scaling>
        <c:delete val="1"/>
        <c:axPos val="l"/>
        <c:numFmt formatCode="General" sourceLinked="1"/>
        <c:tickLblPos val="nextTo"/>
        <c:crossAx val="63364480"/>
        <c:crosses val="autoZero"/>
        <c:crossBetween val="between"/>
      </c:valAx>
    </c:plotArea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[Top cities in India.xlsx]top10_populated_cities!PivotTable9</c:name>
    <c:fmtId val="4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Top 10 Populated cities</a:t>
            </a:r>
          </a:p>
        </c:rich>
      </c:tx>
    </c:title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</c:pivotFmt>
      <c:pivotFmt>
        <c:idx val="2"/>
        <c:dLbl>
          <c:idx val="0"/>
          <c:layout>
            <c:manualLayout>
              <c:x val="-6.9444444444444519E-3"/>
              <c:y val="-1.5325670498084306E-2"/>
            </c:manualLayout>
          </c:layout>
          <c:showVal val="1"/>
        </c:dLbl>
      </c:pivotFmt>
      <c:pivotFmt>
        <c:idx val="3"/>
        <c:dLbl>
          <c:idx val="0"/>
          <c:layout>
            <c:manualLayout>
              <c:x val="2.3148148148148147E-3"/>
              <c:y val="0"/>
            </c:manualLayout>
          </c:layout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dLbl>
          <c:idx val="0"/>
          <c:layout>
            <c:manualLayout>
              <c:x val="2.3148148148148147E-3"/>
              <c:y val="0"/>
            </c:manualLayout>
          </c:layout>
          <c:showVal val="1"/>
        </c:dLbl>
      </c:pivotFmt>
      <c:pivotFmt>
        <c:idx val="6"/>
        <c:dLbl>
          <c:idx val="0"/>
          <c:layout>
            <c:manualLayout>
              <c:x val="-6.9444444444444519E-3"/>
              <c:y val="-1.5325670498084306E-2"/>
            </c:manualLayout>
          </c:layout>
          <c:showVal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8"/>
        <c:dLbl>
          <c:idx val="0"/>
          <c:layout>
            <c:manualLayout>
              <c:x val="2.3148148148148147E-3"/>
              <c:y val="0"/>
            </c:manualLayout>
          </c:layout>
          <c:showVal val="1"/>
        </c:dLbl>
      </c:pivotFmt>
      <c:pivotFmt>
        <c:idx val="9"/>
        <c:dLbl>
          <c:idx val="0"/>
          <c:layout>
            <c:manualLayout>
              <c:x val="-6.9444444444444519E-3"/>
              <c:y val="-1.5325670498084306E-2"/>
            </c:manualLayout>
          </c:layout>
          <c:showVal val="1"/>
        </c:dLbl>
      </c:pivotFmt>
      <c:pivotFmt>
        <c:idx val="1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1"/>
        <c:dLbl>
          <c:idx val="0"/>
          <c:layout>
            <c:manualLayout>
              <c:x val="2.3148148148148147E-3"/>
              <c:y val="0"/>
            </c:manualLayout>
          </c:layout>
          <c:showVal val="1"/>
        </c:dLbl>
      </c:pivotFmt>
      <c:pivotFmt>
        <c:idx val="12"/>
        <c:dLbl>
          <c:idx val="0"/>
          <c:layout>
            <c:manualLayout>
              <c:x val="-6.9444444444444519E-3"/>
              <c:y val="-1.5325670498084306E-2"/>
            </c:manualLayout>
          </c:layout>
          <c:showVal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top10_populated_cities!$B$1</c:f>
              <c:strCache>
                <c:ptCount val="1"/>
                <c:pt idx="0">
                  <c:v>Total</c:v>
                </c:pt>
              </c:strCache>
            </c:strRef>
          </c:tx>
          <c:dLbls>
            <c:dLbl>
              <c:idx val="5"/>
              <c:layout>
                <c:manualLayout>
                  <c:x val="2.3148148148148147E-3"/>
                  <c:y val="0"/>
                </c:manualLayout>
              </c:layout>
              <c:showVal val="1"/>
            </c:dLbl>
            <c:dLbl>
              <c:idx val="8"/>
              <c:layout>
                <c:manualLayout>
                  <c:x val="-6.9444444444444519E-3"/>
                  <c:y val="-1.5325670498084306E-2"/>
                </c:manualLayout>
              </c:layout>
              <c:showVal val="1"/>
            </c:dLbl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top10_populated_cities!$A$2:$A$12</c:f>
              <c:strCache>
                <c:ptCount val="10"/>
                <c:pt idx="0">
                  <c:v>Greater Mumbai </c:v>
                </c:pt>
                <c:pt idx="1">
                  <c:v>Delhi </c:v>
                </c:pt>
                <c:pt idx="2">
                  <c:v>Bengaluru</c:v>
                </c:pt>
                <c:pt idx="3">
                  <c:v>Greater Hyderabad </c:v>
                </c:pt>
                <c:pt idx="4">
                  <c:v>Ahmadabad </c:v>
                </c:pt>
                <c:pt idx="5">
                  <c:v>Chennai </c:v>
                </c:pt>
                <c:pt idx="6">
                  <c:v>Surat </c:v>
                </c:pt>
                <c:pt idx="7">
                  <c:v>Kolkata </c:v>
                </c:pt>
                <c:pt idx="8">
                  <c:v>Jaipur </c:v>
                </c:pt>
                <c:pt idx="9">
                  <c:v>Pune </c:v>
                </c:pt>
              </c:strCache>
            </c:strRef>
          </c:cat>
          <c:val>
            <c:numRef>
              <c:f>top10_populated_cities!$B$2:$B$12</c:f>
              <c:numCache>
                <c:formatCode>General</c:formatCode>
                <c:ptCount val="10"/>
                <c:pt idx="0">
                  <c:v>13617593</c:v>
                </c:pt>
                <c:pt idx="1">
                  <c:v>12217110</c:v>
                </c:pt>
                <c:pt idx="2">
                  <c:v>9288463</c:v>
                </c:pt>
                <c:pt idx="3">
                  <c:v>7535786</c:v>
                </c:pt>
                <c:pt idx="4">
                  <c:v>6159661</c:v>
                </c:pt>
                <c:pt idx="5">
                  <c:v>5099628</c:v>
                </c:pt>
                <c:pt idx="6">
                  <c:v>4993524</c:v>
                </c:pt>
                <c:pt idx="7">
                  <c:v>4786731</c:v>
                </c:pt>
                <c:pt idx="8">
                  <c:v>3452138</c:v>
                </c:pt>
                <c:pt idx="9">
                  <c:v>3440003</c:v>
                </c:pt>
              </c:numCache>
            </c:numRef>
          </c:val>
        </c:ser>
        <c:dLbls>
          <c:showVal val="1"/>
        </c:dLbls>
        <c:gapWidth val="75"/>
        <c:axId val="63527552"/>
        <c:axId val="63549824"/>
      </c:barChart>
      <c:catAx>
        <c:axId val="63527552"/>
        <c:scaling>
          <c:orientation val="minMax"/>
        </c:scaling>
        <c:axPos val="b"/>
        <c:majorTickMark val="none"/>
        <c:tickLblPos val="nextTo"/>
        <c:crossAx val="63549824"/>
        <c:crosses val="autoZero"/>
        <c:auto val="1"/>
        <c:lblAlgn val="ctr"/>
        <c:lblOffset val="100"/>
      </c:catAx>
      <c:valAx>
        <c:axId val="63549824"/>
        <c:scaling>
          <c:orientation val="minMax"/>
          <c:max val="14000000"/>
          <c:min val="2000000"/>
        </c:scaling>
        <c:axPos val="l"/>
        <c:numFmt formatCode="General" sourceLinked="1"/>
        <c:majorTickMark val="none"/>
        <c:tickLblPos val="nextTo"/>
        <c:crossAx val="63527552"/>
        <c:crosses val="autoZero"/>
        <c:crossBetween val="between"/>
        <c:majorUnit val="2000000"/>
      </c:val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22/10/2019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22/10/2019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22/10/2019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22/10/2019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22/10/2019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0"/>
            <a:ext cx="81696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EXCEL CAPSTONE PROJECT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1972" name="AutoShape 4" descr="Image result for BOARD infin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974" name="AutoShape 6" descr="Image result for BOARD infin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978" name="AutoShape 10" descr="Image result for BOARD infin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1980" name="Picture 12" descr="Image result for BOARD infinity"/>
          <p:cNvPicPr>
            <a:picLocks noChangeAspect="1" noChangeArrowheads="1"/>
          </p:cNvPicPr>
          <p:nvPr/>
        </p:nvPicPr>
        <p:blipFill>
          <a:blip r:embed="rId2">
            <a:lum contrast="-63000"/>
          </a:blip>
          <a:srcRect t="25879"/>
          <a:stretch>
            <a:fillRect/>
          </a:stretch>
        </p:blipFill>
        <p:spPr bwMode="auto">
          <a:xfrm>
            <a:off x="4675678" y="4572000"/>
            <a:ext cx="4468322" cy="2209800"/>
          </a:xfrm>
          <a:prstGeom prst="rect">
            <a:avLst/>
          </a:prstGeom>
          <a:noFill/>
        </p:spPr>
      </p:pic>
      <p:pic>
        <p:nvPicPr>
          <p:cNvPr id="211976" name="Picture 8" descr="Image result for BOARD infinity"/>
          <p:cNvPicPr>
            <a:picLocks noChangeAspect="1" noChangeArrowheads="1"/>
          </p:cNvPicPr>
          <p:nvPr/>
        </p:nvPicPr>
        <p:blipFill>
          <a:blip r:embed="rId3">
            <a:lum contrast="-54000"/>
          </a:blip>
          <a:srcRect/>
          <a:stretch>
            <a:fillRect/>
          </a:stretch>
        </p:blipFill>
        <p:spPr bwMode="auto">
          <a:xfrm>
            <a:off x="5486400" y="4572000"/>
            <a:ext cx="2971800" cy="76157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371600" y="988874"/>
            <a:ext cx="64163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Analysis on Cities </a:t>
            </a:r>
          </a:p>
          <a:p>
            <a:pPr algn="ctr"/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Of INDIA</a:t>
            </a:r>
            <a:endParaRPr 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381000" y="3354050"/>
            <a:ext cx="534657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4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Submitted By:</a:t>
            </a:r>
          </a:p>
          <a:p>
            <a:pPr algn="ctr"/>
            <a:r>
              <a:rPr lang="en-US" sz="4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Shreyank</a:t>
            </a:r>
            <a:r>
              <a:rPr lang="en-US" sz="4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44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Purohit</a:t>
            </a:r>
            <a:endParaRPr lang="en-US" sz="44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Number of graduates in each state.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2740152" cy="4267200"/>
          </a:xfrm>
        </p:spPr>
        <p:txBody>
          <a:bodyPr/>
          <a:lstStyle/>
          <a:p>
            <a:r>
              <a:rPr lang="en-US" dirty="0" smtClean="0"/>
              <a:t>Maharashtra consist of most number of graduates, i.e., 52,66,151.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048000" y="1676400"/>
          <a:ext cx="60960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Cities with more female graduates.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43000"/>
          </a:xfrm>
        </p:spPr>
        <p:txBody>
          <a:bodyPr/>
          <a:lstStyle/>
          <a:p>
            <a:r>
              <a:rPr lang="en-US" dirty="0" smtClean="0"/>
              <a:t>City Kochi has 6697 more female graduates than male graduates, which is the highest. 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533400" y="3048000"/>
          <a:ext cx="8153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Top 10 cities improving sex ratio.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52600"/>
          </a:xfrm>
        </p:spPr>
        <p:txBody>
          <a:bodyPr/>
          <a:lstStyle/>
          <a:p>
            <a:r>
              <a:rPr lang="en-US" dirty="0" smtClean="0"/>
              <a:t>These 10 cities have highest growth in infant sex as compared to grown up’s sex ratio. City Bally have highest growth in sex ratio, i.e., 322.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914400" y="3352800"/>
          <a:ext cx="7391400" cy="331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Top 10 populated Cities.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76400"/>
          </a:xfrm>
        </p:spPr>
        <p:txBody>
          <a:bodyPr/>
          <a:lstStyle/>
          <a:p>
            <a:r>
              <a:rPr lang="en-US" dirty="0" smtClean="0"/>
              <a:t>Greater Mumbai is the most populated city of India with population of 1,36,17,593. 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762000" y="3048000"/>
          <a:ext cx="7848600" cy="361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Top 5 cities in terms of graduates.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47800"/>
          </a:xfrm>
        </p:spPr>
        <p:txBody>
          <a:bodyPr/>
          <a:lstStyle/>
          <a:p>
            <a:r>
              <a:rPr lang="en-US" dirty="0" smtClean="0"/>
              <a:t>Delhi has the highest number of graduates. Delhi and Mumbai consist of more than 50% of total graduates of top 5 cities.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447800" y="2938462"/>
          <a:ext cx="6019800" cy="3919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Top 5 cities in terms of literacy rate.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0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Literacy rate of cities is also approximately same as we have seen in case of literacy rate of the states.</a:t>
            </a:r>
          </a:p>
          <a:p>
            <a:r>
              <a:rPr lang="en-US" dirty="0" err="1" smtClean="0"/>
              <a:t>Khardaha</a:t>
            </a:r>
            <a:r>
              <a:rPr lang="en-US" dirty="0" smtClean="0"/>
              <a:t> city tops the chart with literacy rate of 89.84.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295400" y="3505200"/>
          <a:ext cx="67056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LINK TO MY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https://drive.google.com/open?id=11bZuvyOKeHE7Xa14YyPQIMtttJuFKV0b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have done in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Analysis on the data of cities of India.</a:t>
            </a:r>
          </a:p>
          <a:p>
            <a:r>
              <a:rPr lang="en-US" dirty="0" smtClean="0"/>
              <a:t>Solved different problem statements.</a:t>
            </a:r>
          </a:p>
          <a:p>
            <a:r>
              <a:rPr lang="en-US" dirty="0" smtClean="0"/>
              <a:t>Made Dashboard using solution of all the problem statements.</a:t>
            </a:r>
          </a:p>
          <a:p>
            <a:r>
              <a:rPr lang="en-US" dirty="0" smtClean="0"/>
              <a:t>Data was collected from </a:t>
            </a:r>
            <a:r>
              <a:rPr lang="en-US" dirty="0" err="1" smtClean="0"/>
              <a:t>Kaggel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OBJECTIEVES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many Cities are there in each states?</a:t>
            </a:r>
          </a:p>
          <a:p>
            <a:r>
              <a:rPr lang="en-US" dirty="0" smtClean="0"/>
              <a:t>How many Cities are there in each district?</a:t>
            </a:r>
          </a:p>
          <a:p>
            <a:r>
              <a:rPr lang="en-US" dirty="0" smtClean="0"/>
              <a:t>Cities with more number of females than males?</a:t>
            </a:r>
          </a:p>
          <a:p>
            <a:r>
              <a:rPr lang="en-US" dirty="0" smtClean="0"/>
              <a:t>Total population of each state?</a:t>
            </a:r>
          </a:p>
          <a:p>
            <a:r>
              <a:rPr lang="en-US" dirty="0" smtClean="0"/>
              <a:t>Literacy rate in each state?</a:t>
            </a:r>
          </a:p>
          <a:p>
            <a:r>
              <a:rPr lang="en-US" dirty="0" smtClean="0"/>
              <a:t>Total number of graduated in each state?</a:t>
            </a:r>
          </a:p>
          <a:p>
            <a:r>
              <a:rPr lang="en-US" dirty="0" smtClean="0"/>
              <a:t>Cities with number of female graduates more than male graduates?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Top 10 cities improving sex ratio?</a:t>
            </a:r>
          </a:p>
          <a:p>
            <a:r>
              <a:rPr lang="en-US" dirty="0" smtClean="0"/>
              <a:t>Top 10 populated cities?</a:t>
            </a:r>
          </a:p>
          <a:p>
            <a:r>
              <a:rPr lang="en-US" dirty="0" smtClean="0"/>
              <a:t>Top 5 cities with most numbers of graduates?</a:t>
            </a:r>
          </a:p>
          <a:p>
            <a:r>
              <a:rPr lang="en-US" dirty="0" smtClean="0"/>
              <a:t>Top 5 cities with highest literacy rate?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algn="ctr"/>
            <a:r>
              <a:rPr lang="en-US" dirty="0" smtClean="0"/>
              <a:t>OBJECTIEVES OF THE PROJECT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Number of cities in each state.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693152" cy="1219200"/>
          </a:xfrm>
        </p:spPr>
        <p:txBody>
          <a:bodyPr/>
          <a:lstStyle/>
          <a:p>
            <a:r>
              <a:rPr lang="en-US" dirty="0" smtClean="0"/>
              <a:t>Uttar Pradesh consist of maximum number of cities, i.e., 63.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81000" y="3124200"/>
          <a:ext cx="8534400" cy="3533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Number cities in each district.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76400"/>
          </a:xfrm>
        </p:spPr>
        <p:txBody>
          <a:bodyPr/>
          <a:lstStyle/>
          <a:p>
            <a:r>
              <a:rPr lang="en-US" dirty="0" smtClean="0"/>
              <a:t>District with district code 11 have maximum number of cities, i.e., 37.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609600" y="3352800"/>
          <a:ext cx="79248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Cities with sex ratio over 1000.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09800"/>
          </a:xfrm>
        </p:spPr>
        <p:txBody>
          <a:bodyPr/>
          <a:lstStyle/>
          <a:p>
            <a:r>
              <a:rPr lang="en-US" dirty="0" smtClean="0"/>
              <a:t>City Kozhikode have highest sex ratio, i.e., 1093.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0" y="2514600"/>
          <a:ext cx="91440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Total population of each state.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828800"/>
            <a:ext cx="2971800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State Maharashtra consist of maximum population, </a:t>
            </a:r>
            <a:r>
              <a:rPr lang="en-US" dirty="0" err="1" smtClean="0"/>
              <a:t>i.e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  4,16,52,446  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2971800" y="1600200"/>
          <a:ext cx="61722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Literacy rate of each state.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76400"/>
            <a:ext cx="2892552" cy="4191000"/>
          </a:xfrm>
        </p:spPr>
        <p:txBody>
          <a:bodyPr/>
          <a:lstStyle/>
          <a:p>
            <a:r>
              <a:rPr lang="en-US" dirty="0" smtClean="0"/>
              <a:t>Literacy rate of each state shares approximately same area of pie chart.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200400" y="1600201"/>
          <a:ext cx="59436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929</TotalTime>
  <Words>512</Words>
  <Application>Microsoft Office PowerPoint</Application>
  <PresentationFormat>On-screen Show (4:3)</PresentationFormat>
  <Paragraphs>71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Median</vt:lpstr>
      <vt:lpstr>Slide 1</vt:lpstr>
      <vt:lpstr>What I have done in project?</vt:lpstr>
      <vt:lpstr>OBJECTIEVES OF THE PROJECT</vt:lpstr>
      <vt:lpstr>OBJECTIEVES OF THE PROJECT</vt:lpstr>
      <vt:lpstr> Number of cities in each state.</vt:lpstr>
      <vt:lpstr> Number cities in each district.</vt:lpstr>
      <vt:lpstr> Cities with sex ratio over 1000.</vt:lpstr>
      <vt:lpstr> Total population of each state.</vt:lpstr>
      <vt:lpstr> Literacy rate of each state. </vt:lpstr>
      <vt:lpstr> Number of graduates in each state.</vt:lpstr>
      <vt:lpstr> Cities with more female graduates.</vt:lpstr>
      <vt:lpstr> Top 10 cities improving sex ratio.</vt:lpstr>
      <vt:lpstr> Top 10 populated Cities.</vt:lpstr>
      <vt:lpstr> Top 5 cities in terms of graduates.</vt:lpstr>
      <vt:lpstr> Top 5 cities in terms of literacy rate.</vt:lpstr>
      <vt:lpstr>VIDEO LINK TO MY PRESENTATION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24</cp:revision>
  <dcterms:created xsi:type="dcterms:W3CDTF">2006-08-16T00:00:00Z</dcterms:created>
  <dcterms:modified xsi:type="dcterms:W3CDTF">2019-10-22T14:12:20Z</dcterms:modified>
</cp:coreProperties>
</file>