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pic>
        <p:nvPicPr>
          <p:cNvPr id="4" name="Picture 3" descr="image.png"/>
          <p:cNvPicPr>
            <a:picLocks noChangeAspect="1"/>
          </p:cNvPicPr>
          <p:nvPr/>
        </p:nvPicPr>
        <p:blipFill>
          <a:blip r:embed="rId2"/>
          <a:stretch>
            <a:fillRect/>
          </a:stretch>
        </p:blipFill>
        <p:spPr>
          <a:xfrm>
            <a:off x="182880" y="182880"/>
            <a:ext cx="914400" cy="914400"/>
          </a:xfrm>
          <a:prstGeom prst="rect">
            <a:avLst/>
          </a:prstGeom>
        </p:spPr>
      </p:pic>
      <p:sp>
        <p:nvSpPr>
          <p:cNvPr id="5" name="TextBox 4"/>
          <p:cNvSpPr txBox="1"/>
          <p:nvPr/>
        </p:nvSpPr>
        <p:spPr>
          <a:xfrm>
            <a:off x="457200" y="1097280"/>
            <a:ext cx="8229600" cy="1371600"/>
          </a:xfrm>
          <a:prstGeom prst="rect">
            <a:avLst/>
          </a:prstGeom>
          <a:noFill/>
        </p:spPr>
        <p:txBody>
          <a:bodyPr wrap="none">
            <a:spAutoFit/>
          </a:bodyPr>
          <a:lstStyle/>
          <a:p>
            <a:pPr algn="l">
              <a:defRPr sz="2200" b="1">
                <a:solidFill>
                  <a:srgbClr val="0A0A0A"/>
                </a:solidFill>
              </a:defRPr>
            </a:pPr>
            <a:r>
              <a:t>Executive Summary</a:t>
            </a:r>
          </a:p>
        </p:txBody>
      </p:sp>
      <p:sp>
        <p:nvSpPr>
          <p:cNvPr id="6" name="TextBox 5"/>
          <p:cNvSpPr txBox="1"/>
          <p:nvPr/>
        </p:nvSpPr>
        <p:spPr>
          <a:xfrm>
            <a:off x="457200" y="1554480"/>
            <a:ext cx="8229600" cy="1371600"/>
          </a:xfrm>
          <a:prstGeom prst="rect">
            <a:avLst/>
          </a:prstGeom>
          <a:noFill/>
        </p:spPr>
        <p:txBody>
          <a:bodyPr wrap="none">
            <a:spAutoFit/>
          </a:bodyPr>
          <a:lstStyle/>
          <a:p>
            <a:pPr algn="l">
              <a:defRPr sz="1400">
                <a:solidFill>
                  <a:srgbClr val="3C3C3C"/>
                </a:solidFill>
              </a:defRPr>
            </a:pPr>
            <a:r>
              <a:t>GrowthSutra proposes a two-week, $4,000 solution to accelerate TCS's brand and revenue growth within the technology sector.  Leveraging our team of seasoned executives with 20+ years of experience, we will deliver a targeted strategy to enhance market access, customer traction, and investor interest. Our data-driven approach ensures measurable results, aligning perfectly with TCS's need for rapid, impactful growth. This proposal outlines a concise yet comprehensive plan to achieve these objectives within the stipulated timeframe and budget.</a:t>
            </a:r>
          </a:p>
        </p:txBody>
      </p:sp>
      <p:sp>
        <p:nvSpPr>
          <p:cNvPr id="7" name="TextBox 6"/>
          <p:cNvSpPr txBox="1"/>
          <p:nvPr/>
        </p:nvSpPr>
        <p:spPr>
          <a:xfrm>
            <a:off x="457200" y="2340864"/>
            <a:ext cx="8229600" cy="1371600"/>
          </a:xfrm>
          <a:prstGeom prst="rect">
            <a:avLst/>
          </a:prstGeom>
          <a:noFill/>
        </p:spPr>
        <p:txBody>
          <a:bodyPr wrap="none">
            <a:spAutoFit/>
          </a:bodyPr>
          <a:lstStyle/>
          <a:p>
            <a:pPr algn="l">
              <a:defRPr sz="2200" b="1">
                <a:solidFill>
                  <a:srgbClr val="0A0A0A"/>
                </a:solidFill>
              </a:defRPr>
            </a:pPr>
            <a:r>
              <a:t>Introduction</a:t>
            </a:r>
          </a:p>
        </p:txBody>
      </p:sp>
      <p:sp>
        <p:nvSpPr>
          <p:cNvPr id="8" name="TextBox 7"/>
          <p:cNvSpPr txBox="1"/>
          <p:nvPr/>
        </p:nvSpPr>
        <p:spPr>
          <a:xfrm>
            <a:off x="457200" y="2798064"/>
            <a:ext cx="8229600" cy="1371600"/>
          </a:xfrm>
          <a:prstGeom prst="rect">
            <a:avLst/>
          </a:prstGeom>
          <a:noFill/>
        </p:spPr>
        <p:txBody>
          <a:bodyPr wrap="none">
            <a:spAutoFit/>
          </a:bodyPr>
          <a:lstStyle/>
          <a:p>
            <a:pPr algn="l">
              <a:defRPr sz="1400">
                <a:solidFill>
                  <a:srgbClr val="3C3C3C"/>
                </a:solidFill>
              </a:defRPr>
            </a:pPr>
            <a:r>
              <a:t>TCS, a leader in partnering with world-leading investors, requires a swift and effective strategy to bolster its technology brand and drive revenue growth.  GrowthSutra understands this need and offers a tailored solution designed for rapid implementation and demonstrable results. Our experience in launching and scaling disruptive brands across various industries, including technology, positions us uniquely to deliver the impactful results TCS requires within a compressed two-week timeframe.</a:t>
            </a:r>
          </a:p>
        </p:txBody>
      </p:sp>
      <p:sp>
        <p:nvSpPr>
          <p:cNvPr id="9" name="TextBox 8"/>
          <p:cNvSpPr txBox="1"/>
          <p:nvPr/>
        </p:nvSpPr>
        <p:spPr>
          <a:xfrm>
            <a:off x="457200" y="3584448"/>
            <a:ext cx="8229600" cy="1371600"/>
          </a:xfrm>
          <a:prstGeom prst="rect">
            <a:avLst/>
          </a:prstGeom>
          <a:noFill/>
        </p:spPr>
        <p:txBody>
          <a:bodyPr wrap="none">
            <a:spAutoFit/>
          </a:bodyPr>
          <a:lstStyle/>
          <a:p>
            <a:pPr algn="l">
              <a:defRPr sz="2200" b="1">
                <a:solidFill>
                  <a:srgbClr val="0A0A0A"/>
                </a:solidFill>
              </a:defRPr>
            </a:pPr>
            <a:r>
              <a:t>Our Approach</a:t>
            </a:r>
          </a:p>
        </p:txBody>
      </p:sp>
      <p:sp>
        <p:nvSpPr>
          <p:cNvPr id="10" name="TextBox 9"/>
          <p:cNvSpPr txBox="1"/>
          <p:nvPr/>
        </p:nvSpPr>
        <p:spPr>
          <a:xfrm>
            <a:off x="457200" y="4041648"/>
            <a:ext cx="8229600" cy="1371600"/>
          </a:xfrm>
          <a:prstGeom prst="rect">
            <a:avLst/>
          </a:prstGeom>
          <a:noFill/>
        </p:spPr>
        <p:txBody>
          <a:bodyPr wrap="none">
            <a:spAutoFit/>
          </a:bodyPr>
          <a:lstStyle/>
          <a:p>
            <a:pPr algn="l">
              <a:defRPr sz="1400">
                <a:solidFill>
                  <a:srgbClr val="3C3C3C"/>
                </a:solidFill>
              </a:defRPr>
            </a:pPr>
            <a:r>
              <a:t>Our approach combines Fortune 500-caliber strategic thinking with rigorous project governance and proven data-driven frameworks. We begin with a deep dive into TCS's current market position, competitive landscape, and investor expectations. This analysis informs the development of a customized strategy focusing on key areas for immediate impact.  Throughout the engagement, we maintain transparent communication and rigorous project management to ensure timely delivery and alignment with TCS's objectives.  Our commitment is to deliver measurable results that demonstrate a clear return on investment.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pic>
        <p:nvPicPr>
          <p:cNvPr id="4" name="Picture 3" descr="image.png"/>
          <p:cNvPicPr>
            <a:picLocks noChangeAspect="1"/>
          </p:cNvPicPr>
          <p:nvPr/>
        </p:nvPicPr>
        <p:blipFill>
          <a:blip r:embed="rId2"/>
          <a:stretch>
            <a:fillRect/>
          </a:stretch>
        </p:blipFill>
        <p:spPr>
          <a:xfrm>
            <a:off x="182880" y="182880"/>
            <a:ext cx="914400" cy="914400"/>
          </a:xfrm>
          <a:prstGeom prst="rect">
            <a:avLst/>
          </a:prstGeom>
        </p:spPr>
      </p:pic>
      <p:sp>
        <p:nvSpPr>
          <p:cNvPr id="5" name="TextBox 4"/>
          <p:cNvSpPr txBox="1"/>
          <p:nvPr/>
        </p:nvSpPr>
        <p:spPr>
          <a:xfrm>
            <a:off x="457200" y="1097280"/>
            <a:ext cx="8229600" cy="1371600"/>
          </a:xfrm>
          <a:prstGeom prst="rect">
            <a:avLst/>
          </a:prstGeom>
          <a:noFill/>
        </p:spPr>
        <p:txBody>
          <a:bodyPr wrap="none">
            <a:spAutoFit/>
          </a:bodyPr>
          <a:lstStyle/>
          <a:p>
            <a:pPr algn="l">
              <a:defRPr sz="2200" b="1">
                <a:solidFill>
                  <a:srgbClr val="0A0A0A"/>
                </a:solidFill>
              </a:defRPr>
            </a:pPr>
            <a:r>
              <a:t>The Technology Solution</a:t>
            </a:r>
          </a:p>
        </p:txBody>
      </p:sp>
      <p:sp>
        <p:nvSpPr>
          <p:cNvPr id="6" name="TextBox 5"/>
          <p:cNvSpPr txBox="1"/>
          <p:nvPr/>
        </p:nvSpPr>
        <p:spPr>
          <a:xfrm>
            <a:off x="457200" y="1554480"/>
            <a:ext cx="8229600" cy="1371600"/>
          </a:xfrm>
          <a:prstGeom prst="rect">
            <a:avLst/>
          </a:prstGeom>
          <a:noFill/>
        </p:spPr>
        <p:txBody>
          <a:bodyPr wrap="none">
            <a:spAutoFit/>
          </a:bodyPr>
          <a:lstStyle/>
          <a:p>
            <a:pPr algn="l">
              <a:defRPr sz="1400">
                <a:solidFill>
                  <a:srgbClr val="3C3C3C"/>
                </a:solidFill>
              </a:defRPr>
            </a:pPr>
            <a:r>
              <a:t>Given the two-week timeframe and $4,000 budget, our solution focuses on high-impact, strategically targeted initiatives.  We will leverage existing assets and prioritize actions with the greatest potential for immediate return. This approach allows us to maximize results within the constraints of the project, delivering a tangible improvement in brand visibility, lead generation, and investor engagement.  The specific tactics will be detailed in the Scope of Work section.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pic>
        <p:nvPicPr>
          <p:cNvPr id="4" name="Picture 3" descr="image.png"/>
          <p:cNvPicPr>
            <a:picLocks noChangeAspect="1"/>
          </p:cNvPicPr>
          <p:nvPr/>
        </p:nvPicPr>
        <p:blipFill>
          <a:blip r:embed="rId2"/>
          <a:stretch>
            <a:fillRect/>
          </a:stretch>
        </p:blipFill>
        <p:spPr>
          <a:xfrm>
            <a:off x="182880" y="182880"/>
            <a:ext cx="914400" cy="914400"/>
          </a:xfrm>
          <a:prstGeom prst="rect">
            <a:avLst/>
          </a:prstGeom>
        </p:spPr>
      </p:pic>
      <p:sp>
        <p:nvSpPr>
          <p:cNvPr id="5" name="TextBox 4"/>
          <p:cNvSpPr txBox="1"/>
          <p:nvPr/>
        </p:nvSpPr>
        <p:spPr>
          <a:xfrm>
            <a:off x="457200" y="1097280"/>
            <a:ext cx="8229600" cy="1371600"/>
          </a:xfrm>
          <a:prstGeom prst="rect">
            <a:avLst/>
          </a:prstGeom>
          <a:noFill/>
        </p:spPr>
        <p:txBody>
          <a:bodyPr wrap="none">
            <a:spAutoFit/>
          </a:bodyPr>
          <a:lstStyle/>
          <a:p>
            <a:pPr algn="l">
              <a:defRPr sz="2200" b="1">
                <a:solidFill>
                  <a:srgbClr val="0A0A0A"/>
                </a:solidFill>
              </a:defRPr>
            </a:pPr>
            <a:r>
              <a:t>Scope of Work / Project Breakdown</a:t>
            </a:r>
          </a:p>
        </p:txBody>
      </p:sp>
      <p:sp>
        <p:nvSpPr>
          <p:cNvPr id="6" name="TextBox 5"/>
          <p:cNvSpPr txBox="1"/>
          <p:nvPr/>
        </p:nvSpPr>
        <p:spPr>
          <a:xfrm>
            <a:off x="457200" y="1554480"/>
            <a:ext cx="8229600" cy="1371600"/>
          </a:xfrm>
          <a:prstGeom prst="rect">
            <a:avLst/>
          </a:prstGeom>
          <a:noFill/>
        </p:spPr>
        <p:txBody>
          <a:bodyPr wrap="none">
            <a:spAutoFit/>
          </a:bodyPr>
          <a:lstStyle/>
          <a:p>
            <a:pPr algn="l">
              <a:defRPr sz="1400">
                <a:solidFill>
                  <a:srgbClr val="3C3C3C"/>
                </a:solidFill>
              </a:defRPr>
            </a:pPr>
            <a:r>
              <a:t>This project will be completed within two weeks and will focus on delivering immediate impact within the allocated budget of $4,000.</a:t>
            </a:r>
            <a:br/>
            <a:br/>
            <a:r>
              <a:t>**Phase 1: Discovery &amp; Strategy (Week 1, $1,500)**</a:t>
            </a:r>
            <a:br/>
            <a:r>
              <a:t>* Conduct a thorough review of TCS's existing materials (website, marketing collateral, investor presentations).</a:t>
            </a:r>
            <a:br/>
            <a:r>
              <a:t>* Analyze the competitive landscape to identify opportunities for differentiation.</a:t>
            </a:r>
            <a:br/>
            <a:r>
              <a:t>* Define key performance indicators (KPIs) to measure success.</a:t>
            </a:r>
            <a:br/>
            <a:r>
              <a:t>* Develop a concise, high-impact messaging framework tailored to target investors.</a:t>
            </a:r>
            <a:br/>
            <a:r>
              <a:t>* Identify 2-3 key strategic initiatives for immediate implementation.</a:t>
            </a:r>
            <a:br/>
            <a:br/>
            <a:r>
              <a:t>**Phase 2: Implementation &amp; Optimization (Week 2, $2,500)**</a:t>
            </a:r>
            <a:br/>
            <a:r>
              <a:t>* Implement the prioritized strategic initiatives (e.g., website optimization, content creation, targeted outreach).</a:t>
            </a:r>
            <a:br/>
            <a:r>
              <a:t>* Monitor key performance indicators (KPIs) and make necessary adjustments to maximize impact.</a:t>
            </a:r>
            <a:br/>
            <a:r>
              <a:t>* Prepare a final report summarizing key findings, achievements, and recommendations for continued growth.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pic>
        <p:nvPicPr>
          <p:cNvPr id="4" name="Picture 3" descr="image.png"/>
          <p:cNvPicPr>
            <a:picLocks noChangeAspect="1"/>
          </p:cNvPicPr>
          <p:nvPr/>
        </p:nvPicPr>
        <p:blipFill>
          <a:blip r:embed="rId2"/>
          <a:stretch>
            <a:fillRect/>
          </a:stretch>
        </p:blipFill>
        <p:spPr>
          <a:xfrm>
            <a:off x="182880" y="182880"/>
            <a:ext cx="914400" cy="914400"/>
          </a:xfrm>
          <a:prstGeom prst="rect">
            <a:avLst/>
          </a:prstGeom>
        </p:spPr>
      </p:pic>
      <p:sp>
        <p:nvSpPr>
          <p:cNvPr id="5" name="TextBox 4"/>
          <p:cNvSpPr txBox="1"/>
          <p:nvPr/>
        </p:nvSpPr>
        <p:spPr>
          <a:xfrm>
            <a:off x="457200" y="1097280"/>
            <a:ext cx="8229600" cy="1371600"/>
          </a:xfrm>
          <a:prstGeom prst="rect">
            <a:avLst/>
          </a:prstGeom>
          <a:noFill/>
        </p:spPr>
        <p:txBody>
          <a:bodyPr wrap="none">
            <a:spAutoFit/>
          </a:bodyPr>
          <a:lstStyle/>
          <a:p>
            <a:pPr algn="l">
              <a:defRPr sz="2200" b="1">
                <a:solidFill>
                  <a:srgbClr val="0A0A0A"/>
                </a:solidFill>
              </a:defRPr>
            </a:pPr>
            <a:r>
              <a:t>Timeline &amp; Milestones</a:t>
            </a:r>
          </a:p>
        </p:txBody>
      </p:sp>
      <p:sp>
        <p:nvSpPr>
          <p:cNvPr id="6" name="TextBox 5"/>
          <p:cNvSpPr txBox="1"/>
          <p:nvPr/>
        </p:nvSpPr>
        <p:spPr>
          <a:xfrm>
            <a:off x="457200" y="1554480"/>
            <a:ext cx="8229600" cy="1371600"/>
          </a:xfrm>
          <a:prstGeom prst="rect">
            <a:avLst/>
          </a:prstGeom>
          <a:noFill/>
        </p:spPr>
        <p:txBody>
          <a:bodyPr wrap="none">
            <a:spAutoFit/>
          </a:bodyPr>
          <a:lstStyle/>
          <a:p>
            <a:pPr algn="l">
              <a:defRPr sz="1400">
                <a:solidFill>
                  <a:srgbClr val="3C3C3C"/>
                </a:solidFill>
              </a:defRPr>
            </a:pPr>
            <a:r>
              <a:t>**Week 1:** Discovery &amp; Strategy (Completion of Phase 1 deliverables)</a:t>
            </a:r>
            <a:br/>
            <a:r>
              <a:t>**Week 2:** Implementation &amp; Optimization (Completion of Phase 2 deliverables, final report delivery)</a:t>
            </a:r>
          </a:p>
        </p:txBody>
      </p:sp>
      <p:sp>
        <p:nvSpPr>
          <p:cNvPr id="7" name="TextBox 6"/>
          <p:cNvSpPr txBox="1"/>
          <p:nvPr/>
        </p:nvSpPr>
        <p:spPr>
          <a:xfrm>
            <a:off x="457200" y="2368296"/>
            <a:ext cx="8229600" cy="1371600"/>
          </a:xfrm>
          <a:prstGeom prst="rect">
            <a:avLst/>
          </a:prstGeom>
          <a:noFill/>
        </p:spPr>
        <p:txBody>
          <a:bodyPr wrap="none">
            <a:spAutoFit/>
          </a:bodyPr>
          <a:lstStyle/>
          <a:p>
            <a:pPr algn="l">
              <a:defRPr sz="2200" b="1">
                <a:solidFill>
                  <a:srgbClr val="0A0A0A"/>
                </a:solidFill>
              </a:defRPr>
            </a:pPr>
            <a:r>
              <a:t>Pricing &amp; Payment Terms</a:t>
            </a:r>
          </a:p>
        </p:txBody>
      </p:sp>
      <p:sp>
        <p:nvSpPr>
          <p:cNvPr id="8" name="TextBox 7"/>
          <p:cNvSpPr txBox="1"/>
          <p:nvPr/>
        </p:nvSpPr>
        <p:spPr>
          <a:xfrm>
            <a:off x="457200" y="2825496"/>
            <a:ext cx="8229600" cy="1371600"/>
          </a:xfrm>
          <a:prstGeom prst="rect">
            <a:avLst/>
          </a:prstGeom>
          <a:noFill/>
        </p:spPr>
        <p:txBody>
          <a:bodyPr wrap="none">
            <a:spAutoFit/>
          </a:bodyPr>
          <a:lstStyle/>
          <a:p>
            <a:pPr algn="l">
              <a:defRPr sz="1400">
                <a:solidFill>
                  <a:srgbClr val="3C3C3C"/>
                </a:solidFill>
              </a:defRPr>
            </a:pPr>
            <a:r>
              <a:t>The total project fee is $4,000, payable in two installments: $1,500 upon project commencement (Phase 1) and $2,500 upon completion of Phase 2 and delivery of the final report.  A detailed invoice will be provided for each payment.</a:t>
            </a:r>
          </a:p>
        </p:txBody>
      </p:sp>
      <p:sp>
        <p:nvSpPr>
          <p:cNvPr id="9" name="TextBox 8"/>
          <p:cNvSpPr txBox="1"/>
          <p:nvPr/>
        </p:nvSpPr>
        <p:spPr>
          <a:xfrm>
            <a:off x="457200" y="3611880"/>
            <a:ext cx="8229600" cy="1371600"/>
          </a:xfrm>
          <a:prstGeom prst="rect">
            <a:avLst/>
          </a:prstGeom>
          <a:noFill/>
        </p:spPr>
        <p:txBody>
          <a:bodyPr wrap="none">
            <a:spAutoFit/>
          </a:bodyPr>
          <a:lstStyle/>
          <a:p>
            <a:pPr algn="l">
              <a:defRPr sz="2200" b="1">
                <a:solidFill>
                  <a:srgbClr val="0A0A0A"/>
                </a:solidFill>
              </a:defRPr>
            </a:pPr>
            <a:r>
              <a:t>The Team &amp; Expertise</a:t>
            </a:r>
          </a:p>
        </p:txBody>
      </p:sp>
      <p:sp>
        <p:nvSpPr>
          <p:cNvPr id="10" name="TextBox 9"/>
          <p:cNvSpPr txBox="1"/>
          <p:nvPr/>
        </p:nvSpPr>
        <p:spPr>
          <a:xfrm>
            <a:off x="457200" y="4069080"/>
            <a:ext cx="8229600" cy="1371600"/>
          </a:xfrm>
          <a:prstGeom prst="rect">
            <a:avLst/>
          </a:prstGeom>
          <a:noFill/>
        </p:spPr>
        <p:txBody>
          <a:bodyPr wrap="none">
            <a:spAutoFit/>
          </a:bodyPr>
          <a:lstStyle/>
          <a:p>
            <a:pPr algn="l">
              <a:defRPr sz="1400">
                <a:solidFill>
                  <a:srgbClr val="3C3C3C"/>
                </a:solidFill>
              </a:defRPr>
            </a:pPr>
            <a:r>
              <a:t>GrowthSutra's team comprises seasoned marketing, communications, sales, and leadership executives, each with over 20 years of experience in launching and scaling disruptive brands. Our team's collective expertise ensures a comprehensive and effective approach, guaranteeing the delivery of high-quality results within the project's constraints.</a:t>
            </a:r>
          </a:p>
        </p:txBody>
      </p:sp>
      <p:sp>
        <p:nvSpPr>
          <p:cNvPr id="11" name="TextBox 10"/>
          <p:cNvSpPr txBox="1"/>
          <p:nvPr/>
        </p:nvSpPr>
        <p:spPr>
          <a:xfrm>
            <a:off x="457200" y="4855464"/>
            <a:ext cx="8229600" cy="1371600"/>
          </a:xfrm>
          <a:prstGeom prst="rect">
            <a:avLst/>
          </a:prstGeom>
          <a:noFill/>
        </p:spPr>
        <p:txBody>
          <a:bodyPr wrap="none">
            <a:spAutoFit/>
          </a:bodyPr>
          <a:lstStyle/>
          <a:p>
            <a:pPr algn="l">
              <a:defRPr sz="2200" b="1">
                <a:solidFill>
                  <a:srgbClr val="0A0A0A"/>
                </a:solidFill>
              </a:defRPr>
            </a:pPr>
            <a:r>
              <a:t>Client Testimonials / Case Studies</a:t>
            </a:r>
          </a:p>
        </p:txBody>
      </p:sp>
      <p:sp>
        <p:nvSpPr>
          <p:cNvPr id="12" name="TextBox 11"/>
          <p:cNvSpPr txBox="1"/>
          <p:nvPr/>
        </p:nvSpPr>
        <p:spPr>
          <a:xfrm>
            <a:off x="457200" y="5312664"/>
            <a:ext cx="8229600" cy="1371600"/>
          </a:xfrm>
          <a:prstGeom prst="rect">
            <a:avLst/>
          </a:prstGeom>
          <a:noFill/>
        </p:spPr>
        <p:txBody>
          <a:bodyPr wrap="none">
            <a:spAutoFit/>
          </a:bodyPr>
          <a:lstStyle/>
          <a:p>
            <a:pPr algn="l">
              <a:defRPr sz="1400">
                <a:solidFill>
                  <a:srgbClr val="3C3C3C"/>
                </a:solidFill>
              </a:defRPr>
            </a:pPr>
            <a:r>
              <a:t>[Insert 1-2 brief testimonials or case studies showcasing successful projects, emphasizing speed and impact.  Quantify results whenever possible.]</a:t>
            </a:r>
          </a:p>
        </p:txBody>
      </p:sp>
      <p:sp>
        <p:nvSpPr>
          <p:cNvPr id="13" name="TextBox 12"/>
          <p:cNvSpPr txBox="1"/>
          <p:nvPr/>
        </p:nvSpPr>
        <p:spPr>
          <a:xfrm>
            <a:off x="457200" y="6099048"/>
            <a:ext cx="8229600" cy="1371600"/>
          </a:xfrm>
          <a:prstGeom prst="rect">
            <a:avLst/>
          </a:prstGeom>
          <a:noFill/>
        </p:spPr>
        <p:txBody>
          <a:bodyPr wrap="none">
            <a:spAutoFit/>
          </a:bodyPr>
          <a:lstStyle/>
          <a:p>
            <a:pPr algn="l">
              <a:defRPr sz="2200" b="1">
                <a:solidFill>
                  <a:srgbClr val="0A0A0A"/>
                </a:solidFill>
              </a:defRPr>
            </a:pPr>
            <a:r>
              <a:t>Conclusion / Call to Action</a:t>
            </a:r>
          </a:p>
        </p:txBody>
      </p:sp>
      <p:sp>
        <p:nvSpPr>
          <p:cNvPr id="14" name="TextBox 13"/>
          <p:cNvSpPr txBox="1"/>
          <p:nvPr/>
        </p:nvSpPr>
        <p:spPr>
          <a:xfrm>
            <a:off x="457200" y="6556248"/>
            <a:ext cx="8229600" cy="1371600"/>
          </a:xfrm>
          <a:prstGeom prst="rect">
            <a:avLst/>
          </a:prstGeom>
          <a:noFill/>
        </p:spPr>
        <p:txBody>
          <a:bodyPr wrap="none">
            <a:spAutoFit/>
          </a:bodyPr>
          <a:lstStyle/>
          <a:p>
            <a:pPr algn="l">
              <a:defRPr sz="1400">
                <a:solidFill>
                  <a:srgbClr val="3C3C3C"/>
                </a:solidFill>
              </a:defRPr>
            </a:pPr>
            <a:r>
              <a:t>GrowthSutra is confident in our ability to deliver a significant return on investment for TCS within the specified timeframe and budget.  We are prepared to partner with you to achieve your brand and revenue growth objectives.  We encourage you to contact us to discuss this proposal further and answer any questions you may have.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pic>
        <p:nvPicPr>
          <p:cNvPr id="4" name="Picture 3" descr="image.png"/>
          <p:cNvPicPr>
            <a:picLocks noChangeAspect="1"/>
          </p:cNvPicPr>
          <p:nvPr/>
        </p:nvPicPr>
        <p:blipFill>
          <a:blip r:embed="rId2"/>
          <a:stretch>
            <a:fillRect/>
          </a:stretch>
        </p:blipFill>
        <p:spPr>
          <a:xfrm>
            <a:off x="182880" y="182880"/>
            <a:ext cx="914400" cy="914400"/>
          </a:xfrm>
          <a:prstGeom prst="rect">
            <a:avLst/>
          </a:prstGeom>
        </p:spPr>
      </p:pic>
      <p:sp>
        <p:nvSpPr>
          <p:cNvPr id="5" name="TextBox 4"/>
          <p:cNvSpPr txBox="1"/>
          <p:nvPr/>
        </p:nvSpPr>
        <p:spPr>
          <a:xfrm>
            <a:off x="457200" y="1097280"/>
            <a:ext cx="8229600" cy="1371600"/>
          </a:xfrm>
          <a:prstGeom prst="rect">
            <a:avLst/>
          </a:prstGeom>
          <a:noFill/>
        </p:spPr>
        <p:txBody>
          <a:bodyPr wrap="none">
            <a:spAutoFit/>
          </a:bodyPr>
          <a:lstStyle/>
          <a:p>
            <a:pPr algn="l">
              <a:defRPr sz="2200" b="1">
                <a:solidFill>
                  <a:srgbClr val="0A0A0A"/>
                </a:solidFill>
              </a:defRPr>
            </a:pPr>
            <a:r>
              <a:t>Appendix (Optional)</a:t>
            </a:r>
          </a:p>
        </p:txBody>
      </p:sp>
      <p:sp>
        <p:nvSpPr>
          <p:cNvPr id="6" name="TextBox 5"/>
          <p:cNvSpPr txBox="1"/>
          <p:nvPr/>
        </p:nvSpPr>
        <p:spPr>
          <a:xfrm>
            <a:off x="457200" y="1554480"/>
            <a:ext cx="8229600" cy="1371600"/>
          </a:xfrm>
          <a:prstGeom prst="rect">
            <a:avLst/>
          </a:prstGeom>
          <a:noFill/>
        </p:spPr>
        <p:txBody>
          <a:bodyPr wrap="none">
            <a:spAutoFit/>
          </a:bodyPr>
          <a:lstStyle/>
          <a:p>
            <a:pPr algn="l">
              <a:defRPr sz="1400">
                <a:solidFill>
                  <a:srgbClr val="3C3C3C"/>
                </a:solidFill>
              </a:defRPr>
            </a:pPr>
            <a:r>
              <a:t>[Include any supporting documents, such as team bios, client logos, or case study details.]</a:t>
            </a:r>
          </a:p>
        </p:txBody>
      </p:sp>
      <p:sp>
        <p:nvSpPr>
          <p:cNvPr id="7" name="TextBox 6"/>
          <p:cNvSpPr txBox="1"/>
          <p:nvPr/>
        </p:nvSpPr>
        <p:spPr>
          <a:xfrm>
            <a:off x="457200" y="2340864"/>
            <a:ext cx="8229600" cy="1371600"/>
          </a:xfrm>
          <a:prstGeom prst="rect">
            <a:avLst/>
          </a:prstGeom>
          <a:noFill/>
        </p:spPr>
        <p:txBody>
          <a:bodyPr wrap="none">
            <a:spAutoFit/>
          </a:bodyPr>
          <a:lstStyle/>
          <a:p>
            <a:pPr algn="l">
              <a:defRPr sz="2200" b="1">
                <a:solidFill>
                  <a:srgbClr val="0A0A0A"/>
                </a:solidFill>
              </a:defRPr>
            </a:pPr>
            <a:r>
              <a:t>Who We Are</a:t>
            </a:r>
          </a:p>
        </p:txBody>
      </p:sp>
      <p:sp>
        <p:nvSpPr>
          <p:cNvPr id="8" name="TextBox 7"/>
          <p:cNvSpPr txBox="1"/>
          <p:nvPr/>
        </p:nvSpPr>
        <p:spPr>
          <a:xfrm>
            <a:off x="457200" y="2798064"/>
            <a:ext cx="8229600" cy="1371600"/>
          </a:xfrm>
          <a:prstGeom prst="rect">
            <a:avLst/>
          </a:prstGeom>
          <a:noFill/>
        </p:spPr>
        <p:txBody>
          <a:bodyPr wrap="none">
            <a:spAutoFit/>
          </a:bodyPr>
          <a:lstStyle/>
          <a:p>
            <a:pPr algn="l">
              <a:defRPr sz="1400">
                <a:solidFill>
                  <a:srgbClr val="3C3C3C"/>
                </a:solidFill>
              </a:defRPr>
            </a:pPr>
            <a:r>
              <a:t>GrowthSutra is a leading brand and revenue growth acceleration firm specializing in providing Fortune 500-caliber strategic thinking and flawless execution for startups and SMBs. We help businesses gain market access, customer traction, and investor interest.</a:t>
            </a:r>
          </a:p>
        </p:txBody>
      </p:sp>
      <p:sp>
        <p:nvSpPr>
          <p:cNvPr id="9" name="TextBox 8"/>
          <p:cNvSpPr txBox="1"/>
          <p:nvPr/>
        </p:nvSpPr>
        <p:spPr>
          <a:xfrm>
            <a:off x="457200" y="3584448"/>
            <a:ext cx="8229600" cy="1371600"/>
          </a:xfrm>
          <a:prstGeom prst="rect">
            <a:avLst/>
          </a:prstGeom>
          <a:noFill/>
        </p:spPr>
        <p:txBody>
          <a:bodyPr wrap="none">
            <a:spAutoFit/>
          </a:bodyPr>
          <a:lstStyle/>
          <a:p>
            <a:pPr algn="l">
              <a:defRPr sz="2200" b="1">
                <a:solidFill>
                  <a:srgbClr val="0A0A0A"/>
                </a:solidFill>
              </a:defRPr>
            </a:pPr>
            <a:r>
              <a:t>What We Do</a:t>
            </a:r>
          </a:p>
        </p:txBody>
      </p:sp>
      <p:sp>
        <p:nvSpPr>
          <p:cNvPr id="10" name="TextBox 9"/>
          <p:cNvSpPr txBox="1"/>
          <p:nvPr/>
        </p:nvSpPr>
        <p:spPr>
          <a:xfrm>
            <a:off x="457200" y="4041648"/>
            <a:ext cx="8229600" cy="1371600"/>
          </a:xfrm>
          <a:prstGeom prst="rect">
            <a:avLst/>
          </a:prstGeom>
          <a:noFill/>
        </p:spPr>
        <p:txBody>
          <a:bodyPr wrap="none">
            <a:spAutoFit/>
          </a:bodyPr>
          <a:lstStyle/>
          <a:p>
            <a:pPr algn="l">
              <a:defRPr sz="1400">
                <a:solidFill>
                  <a:srgbClr val="3C3C3C"/>
                </a:solidFill>
              </a:defRPr>
            </a:pPr>
            <a:r>
              <a:t>We provide a range of services, including brand strategy, marketing and communications planning, sales enablement, and leadership development, all tailored to deliver measurable results and a clear return on investment for our clients.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