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95" r:id="rId3"/>
    <p:sldId id="259" r:id="rId4"/>
    <p:sldId id="261" r:id="rId5"/>
    <p:sldId id="296" r:id="rId6"/>
    <p:sldId id="298" r:id="rId7"/>
    <p:sldId id="297" r:id="rId8"/>
    <p:sldId id="300" r:id="rId9"/>
    <p:sldId id="299" r:id="rId10"/>
    <p:sldId id="301" r:id="rId11"/>
    <p:sldId id="302" r:id="rId12"/>
    <p:sldId id="303" r:id="rId13"/>
    <p:sldId id="304" r:id="rId14"/>
    <p:sldId id="265" r:id="rId15"/>
    <p:sldId id="305" r:id="rId16"/>
    <p:sldId id="306" r:id="rId17"/>
    <p:sldId id="307" r:id="rId18"/>
    <p:sldId id="308" r:id="rId19"/>
    <p:sldId id="309" r:id="rId20"/>
    <p:sldId id="310" r:id="rId21"/>
    <p:sldId id="311" r:id="rId22"/>
    <p:sldId id="312" r:id="rId23"/>
    <p:sldId id="313" r:id="rId24"/>
  </p:sldIdLst>
  <p:sldSz cx="9144000" cy="5143500" type="screen16x9"/>
  <p:notesSz cx="6858000" cy="9144000"/>
  <p:embeddedFontLst>
    <p:embeddedFont>
      <p:font typeface="Bookman Old Style" panose="02050604050505020204" pitchFamily="18" charset="0"/>
      <p:regular r:id="rId26"/>
      <p:bold r:id="rId27"/>
      <p:italic r:id="rId28"/>
      <p:boldItalic r:id="rId29"/>
    </p:embeddedFont>
    <p:embeddedFont>
      <p:font typeface="Quicksand"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CE35A-EED3-427D-9D60-4F56E8162376}">
  <a:tblStyle styleId="{6AECE35A-EED3-427D-9D60-4F56E81623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6A1B10-B252-4223-B86F-04C9745F295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0" d="100"/>
          <a:sy n="110" d="100"/>
        </p:scale>
        <p:origin x="6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27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69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744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12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775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02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119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037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5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500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67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671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07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255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727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339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997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92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ischlibrary.tufts.edu/find/databases/al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714030" y="1194427"/>
            <a:ext cx="6680400" cy="3287518"/>
          </a:xfrm>
          <a:prstGeom prst="rect">
            <a:avLst/>
          </a:prstGeom>
        </p:spPr>
        <p:txBody>
          <a:bodyPr spcFirstLastPara="1" wrap="square" lIns="91425" tIns="91425" rIns="91425" bIns="91425" anchor="t" anchorCtr="0">
            <a:noAutofit/>
          </a:bodyPr>
          <a:lstStyle/>
          <a:p>
            <a:pPr lvl="0"/>
            <a:r>
              <a:rPr lang="en-IN" sz="4000" b="1" u="sng" dirty="0">
                <a:solidFill>
                  <a:schemeClr val="accent1">
                    <a:lumMod val="60000"/>
                    <a:lumOff val="40000"/>
                  </a:schemeClr>
                </a:solidFill>
              </a:rPr>
              <a:t>Name</a:t>
            </a:r>
            <a:r>
              <a:rPr lang="en-IN" sz="4000" b="1" dirty="0">
                <a:solidFill>
                  <a:schemeClr val="accent1">
                    <a:lumMod val="60000"/>
                    <a:lumOff val="40000"/>
                  </a:schemeClr>
                </a:solidFill>
              </a:rPr>
              <a:t> : </a:t>
            </a:r>
            <a:r>
              <a:rPr lang="en-IN" sz="4000" dirty="0">
                <a:solidFill>
                  <a:schemeClr val="accent1">
                    <a:lumMod val="60000"/>
                    <a:lumOff val="40000"/>
                  </a:schemeClr>
                </a:solidFill>
              </a:rPr>
              <a:t>Omkar Sawant</a:t>
            </a:r>
            <a:br>
              <a:rPr lang="en-IN" sz="4000" dirty="0">
                <a:solidFill>
                  <a:schemeClr val="accent1">
                    <a:lumMod val="60000"/>
                    <a:lumOff val="40000"/>
                  </a:schemeClr>
                </a:solidFill>
              </a:rPr>
            </a:br>
            <a:r>
              <a:rPr lang="en-IN" sz="4000" b="1" u="sng" dirty="0">
                <a:solidFill>
                  <a:schemeClr val="accent1">
                    <a:lumMod val="60000"/>
                    <a:lumOff val="40000"/>
                  </a:schemeClr>
                </a:solidFill>
              </a:rPr>
              <a:t>Branch </a:t>
            </a:r>
            <a:r>
              <a:rPr lang="en-IN" sz="4000" b="1" dirty="0">
                <a:solidFill>
                  <a:schemeClr val="accent1">
                    <a:lumMod val="60000"/>
                    <a:lumOff val="40000"/>
                  </a:schemeClr>
                </a:solidFill>
              </a:rPr>
              <a:t>: </a:t>
            </a:r>
            <a:r>
              <a:rPr lang="en-IN" sz="4000" dirty="0">
                <a:solidFill>
                  <a:schemeClr val="accent1">
                    <a:lumMod val="60000"/>
                    <a:lumOff val="40000"/>
                  </a:schemeClr>
                </a:solidFill>
              </a:rPr>
              <a:t>Comps</a:t>
            </a:r>
            <a:br>
              <a:rPr lang="en-IN" sz="4000" dirty="0">
                <a:solidFill>
                  <a:schemeClr val="accent1">
                    <a:lumMod val="60000"/>
                    <a:lumOff val="40000"/>
                  </a:schemeClr>
                </a:solidFill>
              </a:rPr>
            </a:br>
            <a:r>
              <a:rPr lang="en-IN" sz="4000" b="1" u="sng" dirty="0">
                <a:solidFill>
                  <a:schemeClr val="accent1">
                    <a:lumMod val="60000"/>
                    <a:lumOff val="40000"/>
                  </a:schemeClr>
                </a:solidFill>
              </a:rPr>
              <a:t>Division</a:t>
            </a:r>
            <a:r>
              <a:rPr lang="en-IN" sz="4000" b="1" dirty="0">
                <a:solidFill>
                  <a:schemeClr val="accent1">
                    <a:lumMod val="60000"/>
                    <a:lumOff val="40000"/>
                  </a:schemeClr>
                </a:solidFill>
              </a:rPr>
              <a:t> :</a:t>
            </a:r>
            <a:r>
              <a:rPr lang="en-IN" sz="4400" b="1" dirty="0">
                <a:solidFill>
                  <a:schemeClr val="accent1">
                    <a:lumMod val="60000"/>
                    <a:lumOff val="40000"/>
                  </a:schemeClr>
                </a:solidFill>
              </a:rPr>
              <a:t> </a:t>
            </a:r>
            <a:r>
              <a:rPr lang="en-IN" sz="4000" dirty="0">
                <a:solidFill>
                  <a:schemeClr val="accent1">
                    <a:lumMod val="60000"/>
                    <a:lumOff val="40000"/>
                  </a:schemeClr>
                </a:solidFill>
              </a:rPr>
              <a:t>B</a:t>
            </a:r>
            <a:br>
              <a:rPr lang="en-IN" sz="4000" dirty="0">
                <a:solidFill>
                  <a:schemeClr val="accent1">
                    <a:lumMod val="60000"/>
                    <a:lumOff val="40000"/>
                  </a:schemeClr>
                </a:solidFill>
              </a:rPr>
            </a:br>
            <a:r>
              <a:rPr lang="en-IN" sz="4000" b="1" u="sng" dirty="0">
                <a:solidFill>
                  <a:schemeClr val="accent1">
                    <a:lumMod val="60000"/>
                    <a:lumOff val="40000"/>
                  </a:schemeClr>
                </a:solidFill>
              </a:rPr>
              <a:t>Roll No. </a:t>
            </a:r>
            <a:r>
              <a:rPr lang="en-IN" sz="4000" b="1" dirty="0">
                <a:solidFill>
                  <a:schemeClr val="accent1">
                    <a:lumMod val="60000"/>
                    <a:lumOff val="40000"/>
                  </a:schemeClr>
                </a:solidFill>
              </a:rPr>
              <a:t>: </a:t>
            </a:r>
            <a:r>
              <a:rPr lang="en-IN" sz="4000" dirty="0">
                <a:solidFill>
                  <a:schemeClr val="accent1">
                    <a:lumMod val="60000"/>
                    <a:lumOff val="40000"/>
                  </a:schemeClr>
                </a:solidFill>
              </a:rPr>
              <a:t>1911118</a:t>
            </a:r>
            <a:r>
              <a:rPr lang="en-IN" sz="4400" dirty="0">
                <a:solidFill>
                  <a:schemeClr val="accent1">
                    <a:lumMod val="60000"/>
                    <a:lumOff val="40000"/>
                  </a:schemeClr>
                </a:solidFill>
              </a:rPr>
              <a:t/>
            </a:r>
            <a:br>
              <a:rPr lang="en-IN" sz="4400" dirty="0">
                <a:solidFill>
                  <a:schemeClr val="accent1">
                    <a:lumMod val="60000"/>
                    <a:lumOff val="40000"/>
                  </a:schemeClr>
                </a:solidFill>
              </a:rPr>
            </a:br>
            <a:endParaRPr sz="44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082371" y="561110"/>
            <a:ext cx="7777611" cy="602671"/>
          </a:xfrm>
          <a:prstGeom prst="rect">
            <a:avLst/>
          </a:prstGeom>
        </p:spPr>
        <p:txBody>
          <a:bodyPr spcFirstLastPara="1" wrap="square" lIns="91425" tIns="91425" rIns="91425" bIns="91425" anchor="b" anchorCtr="0">
            <a:noAutofit/>
          </a:bodyPr>
          <a:lstStyle/>
          <a:p>
            <a:r>
              <a:rPr lang="en-US" sz="3200" b="1" dirty="0">
                <a:solidFill>
                  <a:schemeClr val="bg1"/>
                </a:solidFill>
              </a:rPr>
              <a:t>Different Types of Face Recognition </a:t>
            </a:r>
            <a:r>
              <a:rPr lang="en-US" sz="3200" b="1" dirty="0" smtClean="0">
                <a:solidFill>
                  <a:schemeClr val="bg1"/>
                </a:solidFill>
              </a:rPr>
              <a:t>Systems:</a:t>
            </a:r>
            <a:endParaRPr sz="4400" b="1" dirty="0">
              <a:solidFill>
                <a:schemeClr val="bg1"/>
              </a:solidFill>
            </a:endParaRPr>
          </a:p>
        </p:txBody>
      </p:sp>
      <p:sp>
        <p:nvSpPr>
          <p:cNvPr id="109" name="Google Shape;109;p17"/>
          <p:cNvSpPr txBox="1">
            <a:spLocks noGrp="1"/>
          </p:cNvSpPr>
          <p:nvPr>
            <p:ph type="body" idx="1"/>
          </p:nvPr>
        </p:nvSpPr>
        <p:spPr>
          <a:xfrm>
            <a:off x="1082371" y="1175980"/>
            <a:ext cx="6858000" cy="3920837"/>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Ø"/>
            </a:pPr>
            <a:r>
              <a:rPr lang="fr-FR" sz="2800" b="1" dirty="0" err="1">
                <a:solidFill>
                  <a:schemeClr val="accent1"/>
                </a:solidFill>
              </a:rPr>
              <a:t>Conventional</a:t>
            </a:r>
            <a:r>
              <a:rPr lang="fr-FR" sz="2800" b="1" dirty="0">
                <a:solidFill>
                  <a:schemeClr val="accent1"/>
                </a:solidFill>
              </a:rPr>
              <a:t> visible face recognition </a:t>
            </a:r>
            <a:r>
              <a:rPr lang="fr-FR" sz="2800" b="1" dirty="0" smtClean="0">
                <a:solidFill>
                  <a:schemeClr val="accent1"/>
                </a:solidFill>
              </a:rPr>
              <a:t>system.</a:t>
            </a:r>
          </a:p>
          <a:p>
            <a:pPr marL="342900" lvl="0" indent="-342900">
              <a:buFont typeface="Wingdings" panose="05000000000000000000" pitchFamily="2" charset="2"/>
              <a:buChar char="Ø"/>
            </a:pPr>
            <a:r>
              <a:rPr lang="en-IN" sz="2800" b="1" dirty="0">
                <a:solidFill>
                  <a:schemeClr val="accent1"/>
                </a:solidFill>
              </a:rPr>
              <a:t>Sketch-to-face </a:t>
            </a:r>
            <a:r>
              <a:rPr lang="en-IN" sz="2800" b="1" dirty="0" smtClean="0">
                <a:solidFill>
                  <a:schemeClr val="accent1"/>
                </a:solidFill>
              </a:rPr>
              <a:t>recognition</a:t>
            </a:r>
          </a:p>
          <a:p>
            <a:pPr marL="342900" lvl="0" indent="-342900">
              <a:buFont typeface="Wingdings" panose="05000000000000000000" pitchFamily="2" charset="2"/>
              <a:buChar char="Ø"/>
            </a:pPr>
            <a:r>
              <a:rPr lang="en-IN" sz="2800" b="1" dirty="0">
                <a:solidFill>
                  <a:schemeClr val="accent1"/>
                </a:solidFill>
              </a:rPr>
              <a:t>Thermal face </a:t>
            </a:r>
            <a:r>
              <a:rPr lang="en-IN" sz="2800" b="1" dirty="0" smtClean="0">
                <a:solidFill>
                  <a:schemeClr val="accent1"/>
                </a:solidFill>
              </a:rPr>
              <a:t>recognition</a:t>
            </a:r>
          </a:p>
          <a:p>
            <a:pPr marL="342900" lvl="0" indent="-342900">
              <a:buFont typeface="Wingdings" panose="05000000000000000000" pitchFamily="2" charset="2"/>
              <a:buChar char="Ø"/>
            </a:pPr>
            <a:r>
              <a:rPr lang="en-IN" sz="2800" b="1" dirty="0">
                <a:solidFill>
                  <a:schemeClr val="accent1"/>
                </a:solidFill>
              </a:rPr>
              <a:t>Heterogonous face recognition (HFR)</a:t>
            </a:r>
            <a:endParaRPr sz="2000" b="1" dirty="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37004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971405" y="325583"/>
            <a:ext cx="7777611" cy="602671"/>
          </a:xfrm>
          <a:prstGeom prst="rect">
            <a:avLst/>
          </a:prstGeom>
        </p:spPr>
        <p:txBody>
          <a:bodyPr spcFirstLastPara="1" wrap="square" lIns="91425" tIns="91425" rIns="91425" bIns="91425" anchor="b" anchorCtr="0">
            <a:noAutofit/>
          </a:bodyPr>
          <a:lstStyle/>
          <a:p>
            <a:pPr lvl="0"/>
            <a:r>
              <a:rPr lang="fr-FR" sz="2400" b="1" dirty="0" err="1">
                <a:solidFill>
                  <a:schemeClr val="bg1"/>
                </a:solidFill>
              </a:rPr>
              <a:t>Conventional</a:t>
            </a:r>
            <a:r>
              <a:rPr lang="fr-FR" sz="2400" b="1" dirty="0">
                <a:solidFill>
                  <a:schemeClr val="bg1"/>
                </a:solidFill>
              </a:rPr>
              <a:t> visible face recognition </a:t>
            </a:r>
            <a:r>
              <a:rPr lang="fr-FR" sz="2400" b="1" dirty="0" smtClean="0">
                <a:solidFill>
                  <a:schemeClr val="bg1"/>
                </a:solidFill>
              </a:rPr>
              <a:t>system:</a:t>
            </a:r>
            <a:endParaRPr lang="fr-FR" sz="2400" b="1" dirty="0">
              <a:solidFill>
                <a:schemeClr val="bg1"/>
              </a:solidFill>
            </a:endParaRPr>
          </a:p>
        </p:txBody>
      </p:sp>
      <p:sp>
        <p:nvSpPr>
          <p:cNvPr id="109" name="Google Shape;109;p17"/>
          <p:cNvSpPr txBox="1">
            <a:spLocks noGrp="1"/>
          </p:cNvSpPr>
          <p:nvPr>
            <p:ph type="body" idx="1"/>
          </p:nvPr>
        </p:nvSpPr>
        <p:spPr>
          <a:xfrm>
            <a:off x="1002642" y="810490"/>
            <a:ext cx="7715136" cy="4333010"/>
          </a:xfrm>
          <a:prstGeom prst="rect">
            <a:avLst/>
          </a:prstGeom>
        </p:spPr>
        <p:txBody>
          <a:bodyPr spcFirstLastPara="1" wrap="square" lIns="91425" tIns="91425" rIns="91425" bIns="91425" anchor="t" anchorCtr="0">
            <a:noAutofit/>
          </a:bodyPr>
          <a:lstStyle/>
          <a:p>
            <a:r>
              <a:rPr lang="en-US" sz="1800" dirty="0">
                <a:solidFill>
                  <a:schemeClr val="accent1"/>
                </a:solidFill>
              </a:rPr>
              <a:t>Conventional visible face recognition systems have been used in </a:t>
            </a:r>
            <a:r>
              <a:rPr lang="en-US" sz="1800" dirty="0" smtClean="0">
                <a:solidFill>
                  <a:schemeClr val="accent1"/>
                </a:solidFill>
              </a:rPr>
              <a:t>abroad </a:t>
            </a:r>
            <a:r>
              <a:rPr lang="en-US" sz="1800" dirty="0">
                <a:solidFill>
                  <a:schemeClr val="accent1"/>
                </a:solidFill>
              </a:rPr>
              <a:t>range of real-life applications in fields such as </a:t>
            </a:r>
            <a:r>
              <a:rPr lang="en-US" sz="1800" dirty="0" smtClean="0">
                <a:solidFill>
                  <a:schemeClr val="accent1"/>
                </a:solidFill>
              </a:rPr>
              <a:t>law enforcement</a:t>
            </a:r>
            <a:r>
              <a:rPr lang="en-US" sz="1800" dirty="0">
                <a:solidFill>
                  <a:schemeClr val="accent1"/>
                </a:solidFill>
              </a:rPr>
              <a:t>, homeland security, biometric </a:t>
            </a:r>
            <a:r>
              <a:rPr lang="en-US" sz="1800" dirty="0" smtClean="0">
                <a:solidFill>
                  <a:schemeClr val="accent1"/>
                </a:solidFill>
              </a:rPr>
              <a:t>identification, cognitive </a:t>
            </a:r>
            <a:r>
              <a:rPr lang="en-US" sz="1800" dirty="0">
                <a:solidFill>
                  <a:schemeClr val="accent1"/>
                </a:solidFill>
              </a:rPr>
              <a:t>psychology, and entertainment </a:t>
            </a:r>
            <a:r>
              <a:rPr lang="en-US" sz="1800" dirty="0" smtClean="0">
                <a:solidFill>
                  <a:schemeClr val="accent1"/>
                </a:solidFill>
              </a:rPr>
              <a:t>. </a:t>
            </a:r>
            <a:r>
              <a:rPr lang="en-US" sz="1800" dirty="0">
                <a:solidFill>
                  <a:schemeClr val="accent1"/>
                </a:solidFill>
              </a:rPr>
              <a:t>Generally, </a:t>
            </a:r>
            <a:r>
              <a:rPr lang="en-US" sz="1800" dirty="0" smtClean="0">
                <a:solidFill>
                  <a:schemeClr val="accent1"/>
                </a:solidFill>
              </a:rPr>
              <a:t>an automatic </a:t>
            </a:r>
            <a:r>
              <a:rPr lang="en-US" sz="1800" dirty="0">
                <a:solidFill>
                  <a:schemeClr val="accent1"/>
                </a:solidFill>
              </a:rPr>
              <a:t>real-time facial recognition system comprises </a:t>
            </a:r>
            <a:r>
              <a:rPr lang="en-US" sz="1800" dirty="0" smtClean="0">
                <a:solidFill>
                  <a:schemeClr val="accent1"/>
                </a:solidFill>
              </a:rPr>
              <a:t>of two </a:t>
            </a:r>
            <a:r>
              <a:rPr lang="en-US" sz="1800" dirty="0">
                <a:solidFill>
                  <a:schemeClr val="accent1"/>
                </a:solidFill>
              </a:rPr>
              <a:t>steps </a:t>
            </a:r>
            <a:r>
              <a:rPr lang="en-US" sz="1800" dirty="0" smtClean="0">
                <a:solidFill>
                  <a:schemeClr val="accent1"/>
                </a:solidFill>
              </a:rPr>
              <a:t> </a:t>
            </a:r>
            <a:r>
              <a:rPr lang="en-US" sz="1800" dirty="0">
                <a:solidFill>
                  <a:schemeClr val="bg1"/>
                </a:solidFill>
              </a:rPr>
              <a:t>face detection </a:t>
            </a:r>
            <a:r>
              <a:rPr lang="en-US" sz="1800" dirty="0">
                <a:solidFill>
                  <a:schemeClr val="accent1"/>
                </a:solidFill>
              </a:rPr>
              <a:t>and </a:t>
            </a:r>
            <a:r>
              <a:rPr lang="en-US" sz="1800" dirty="0">
                <a:solidFill>
                  <a:schemeClr val="bg1"/>
                </a:solidFill>
              </a:rPr>
              <a:t>face recognition</a:t>
            </a:r>
            <a:r>
              <a:rPr lang="en-US" sz="1800" dirty="0">
                <a:solidFill>
                  <a:schemeClr val="accent1"/>
                </a:solidFill>
              </a:rPr>
              <a:t>. </a:t>
            </a:r>
            <a:endParaRPr lang="en-US" sz="1800" dirty="0" smtClean="0">
              <a:solidFill>
                <a:schemeClr val="accent1"/>
              </a:solidFill>
            </a:endParaRPr>
          </a:p>
          <a:p>
            <a:pPr marL="38100" indent="0">
              <a:buNone/>
            </a:pPr>
            <a:endParaRPr lang="en-US" sz="1800" dirty="0" smtClean="0">
              <a:solidFill>
                <a:schemeClr val="accent1"/>
              </a:solidFill>
            </a:endParaRPr>
          </a:p>
          <a:p>
            <a:r>
              <a:rPr lang="en-IN" sz="1800" b="1" dirty="0" smtClean="0">
                <a:solidFill>
                  <a:schemeClr val="bg1"/>
                </a:solidFill>
              </a:rPr>
              <a:t>Existing Challenges:</a:t>
            </a:r>
            <a:r>
              <a:rPr lang="en-IN" sz="1200" b="1" dirty="0">
                <a:solidFill>
                  <a:schemeClr val="bg1"/>
                </a:solidFill>
              </a:rPr>
              <a:t> </a:t>
            </a:r>
            <a:r>
              <a:rPr lang="en-US" sz="1800" dirty="0">
                <a:solidFill>
                  <a:schemeClr val="accent1"/>
                </a:solidFill>
              </a:rPr>
              <a:t>The existing challenges for an </a:t>
            </a:r>
            <a:r>
              <a:rPr lang="en-US" sz="1800" dirty="0" smtClean="0">
                <a:solidFill>
                  <a:schemeClr val="accent1"/>
                </a:solidFill>
              </a:rPr>
              <a:t>automated facial </a:t>
            </a:r>
            <a:r>
              <a:rPr lang="en-US" sz="1800" dirty="0">
                <a:solidFill>
                  <a:schemeClr val="accent1"/>
                </a:solidFill>
              </a:rPr>
              <a:t>recognition system include: uncontrolled </a:t>
            </a:r>
            <a:r>
              <a:rPr lang="en-US" sz="1800" dirty="0" smtClean="0">
                <a:solidFill>
                  <a:schemeClr val="accent1"/>
                </a:solidFill>
              </a:rPr>
              <a:t>conditions caused </a:t>
            </a:r>
            <a:r>
              <a:rPr lang="en-US" sz="1800" dirty="0">
                <a:solidFill>
                  <a:schemeClr val="accent1"/>
                </a:solidFill>
              </a:rPr>
              <a:t>by low-quality surveillance cameras or </a:t>
            </a:r>
            <a:r>
              <a:rPr lang="en-US" sz="1800" dirty="0" smtClean="0">
                <a:solidFill>
                  <a:schemeClr val="accent1"/>
                </a:solidFill>
              </a:rPr>
              <a:t>sensors, unpredictable </a:t>
            </a:r>
            <a:r>
              <a:rPr lang="en-US" sz="1800" dirty="0">
                <a:solidFill>
                  <a:schemeClr val="accent1"/>
                </a:solidFill>
              </a:rPr>
              <a:t>environments, difficulty in detecting faces </a:t>
            </a:r>
            <a:r>
              <a:rPr lang="en-US" sz="1800" dirty="0" smtClean="0">
                <a:solidFill>
                  <a:schemeClr val="accent1"/>
                </a:solidFill>
              </a:rPr>
              <a:t>in video </a:t>
            </a:r>
            <a:r>
              <a:rPr lang="en-US" sz="1800" dirty="0">
                <a:solidFill>
                  <a:schemeClr val="accent1"/>
                </a:solidFill>
              </a:rPr>
              <a:t>content, emulating the effects of aging, low tolerance </a:t>
            </a:r>
            <a:r>
              <a:rPr lang="en-US" sz="1800" dirty="0" smtClean="0">
                <a:solidFill>
                  <a:schemeClr val="accent1"/>
                </a:solidFill>
              </a:rPr>
              <a:t>to </a:t>
            </a:r>
            <a:r>
              <a:rPr lang="en-IN" sz="1800" dirty="0" smtClean="0">
                <a:solidFill>
                  <a:schemeClr val="accent1"/>
                </a:solidFill>
              </a:rPr>
              <a:t>the </a:t>
            </a:r>
            <a:r>
              <a:rPr lang="en-IN" sz="1800" dirty="0">
                <a:solidFill>
                  <a:schemeClr val="accent1"/>
                </a:solidFill>
              </a:rPr>
              <a:t>variation in facial expressions, illumination changes </a:t>
            </a:r>
            <a:r>
              <a:rPr lang="en-IN" sz="1800" dirty="0" smtClean="0">
                <a:solidFill>
                  <a:schemeClr val="accent1"/>
                </a:solidFill>
              </a:rPr>
              <a:t>,</a:t>
            </a:r>
            <a:r>
              <a:rPr lang="en-US" sz="1800" dirty="0" smtClean="0">
                <a:solidFill>
                  <a:schemeClr val="accent1"/>
                </a:solidFill>
              </a:rPr>
              <a:t>and </a:t>
            </a:r>
            <a:r>
              <a:rPr lang="en-US" sz="1800" dirty="0">
                <a:solidFill>
                  <a:schemeClr val="accent1"/>
                </a:solidFill>
              </a:rPr>
              <a:t>the difference in body positions</a:t>
            </a:r>
            <a:endParaRPr lang="en-IN" sz="1100" b="1" dirty="0" smtClean="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432483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971404" y="346365"/>
            <a:ext cx="7777611" cy="602671"/>
          </a:xfrm>
          <a:prstGeom prst="rect">
            <a:avLst/>
          </a:prstGeom>
        </p:spPr>
        <p:txBody>
          <a:bodyPr spcFirstLastPara="1" wrap="square" lIns="91425" tIns="91425" rIns="91425" bIns="91425" anchor="b" anchorCtr="0">
            <a:noAutofit/>
          </a:bodyPr>
          <a:lstStyle/>
          <a:p>
            <a:pPr lvl="0"/>
            <a:r>
              <a:rPr lang="en-IN" sz="2400" b="1" dirty="0">
                <a:solidFill>
                  <a:schemeClr val="bg1"/>
                </a:solidFill>
              </a:rPr>
              <a:t>Sketch-to-face </a:t>
            </a:r>
            <a:r>
              <a:rPr lang="en-IN" sz="2400" b="1" dirty="0" smtClean="0">
                <a:solidFill>
                  <a:schemeClr val="bg1"/>
                </a:solidFill>
              </a:rPr>
              <a:t>recognition:</a:t>
            </a:r>
            <a:endParaRPr lang="en-IN" sz="2400" b="1" dirty="0">
              <a:solidFill>
                <a:schemeClr val="bg1"/>
              </a:solidFill>
            </a:endParaRPr>
          </a:p>
        </p:txBody>
      </p:sp>
      <p:sp>
        <p:nvSpPr>
          <p:cNvPr id="109" name="Google Shape;109;p17"/>
          <p:cNvSpPr txBox="1">
            <a:spLocks noGrp="1"/>
          </p:cNvSpPr>
          <p:nvPr>
            <p:ph type="body" idx="1"/>
          </p:nvPr>
        </p:nvSpPr>
        <p:spPr>
          <a:xfrm>
            <a:off x="971404" y="734421"/>
            <a:ext cx="7715136" cy="4333010"/>
          </a:xfrm>
          <a:prstGeom prst="rect">
            <a:avLst/>
          </a:prstGeom>
        </p:spPr>
        <p:txBody>
          <a:bodyPr spcFirstLastPara="1" wrap="square" lIns="91425" tIns="91425" rIns="91425" bIns="91425" anchor="t" anchorCtr="0">
            <a:noAutofit/>
          </a:bodyPr>
          <a:lstStyle/>
          <a:p>
            <a:r>
              <a:rPr lang="en-US" sz="1800" dirty="0" smtClean="0">
                <a:solidFill>
                  <a:schemeClr val="accent1"/>
                </a:solidFill>
              </a:rPr>
              <a:t>It is </a:t>
            </a:r>
            <a:r>
              <a:rPr lang="en-US" sz="1800" dirty="0">
                <a:solidFill>
                  <a:schemeClr val="accent1"/>
                </a:solidFill>
              </a:rPr>
              <a:t>a commonly used method </a:t>
            </a:r>
            <a:r>
              <a:rPr lang="en-US" sz="1800" dirty="0" smtClean="0">
                <a:solidFill>
                  <a:schemeClr val="accent1"/>
                </a:solidFill>
              </a:rPr>
              <a:t>to assist </a:t>
            </a:r>
            <a:r>
              <a:rPr lang="en-US" sz="1800" dirty="0">
                <a:solidFill>
                  <a:schemeClr val="accent1"/>
                </a:solidFill>
              </a:rPr>
              <a:t>police to identify persons of interest, such as suspects </a:t>
            </a:r>
            <a:r>
              <a:rPr lang="en-US" sz="1800" dirty="0" smtClean="0">
                <a:solidFill>
                  <a:schemeClr val="accent1"/>
                </a:solidFill>
              </a:rPr>
              <a:t>or missing </a:t>
            </a:r>
            <a:r>
              <a:rPr lang="en-US" sz="1800" dirty="0">
                <a:solidFill>
                  <a:schemeClr val="accent1"/>
                </a:solidFill>
              </a:rPr>
              <a:t>persons, especially when there is limited access </a:t>
            </a:r>
            <a:r>
              <a:rPr lang="en-US" sz="1800" dirty="0" smtClean="0">
                <a:solidFill>
                  <a:schemeClr val="accent1"/>
                </a:solidFill>
              </a:rPr>
              <a:t>to other evidence. </a:t>
            </a:r>
            <a:r>
              <a:rPr lang="en-US" sz="1800" dirty="0">
                <a:solidFill>
                  <a:schemeClr val="accent1"/>
                </a:solidFill>
              </a:rPr>
              <a:t>Usually there are two types </a:t>
            </a:r>
            <a:r>
              <a:rPr lang="en-US" sz="1800" dirty="0" smtClean="0">
                <a:solidFill>
                  <a:schemeClr val="accent1"/>
                </a:solidFill>
              </a:rPr>
              <a:t>of sketches</a:t>
            </a:r>
            <a:r>
              <a:rPr lang="en-US" sz="1800" dirty="0">
                <a:solidFill>
                  <a:schemeClr val="accent1"/>
                </a:solidFill>
              </a:rPr>
              <a:t>: hand-drawing sketches and computerized </a:t>
            </a:r>
            <a:r>
              <a:rPr lang="en-US" sz="1800" dirty="0" smtClean="0">
                <a:solidFill>
                  <a:schemeClr val="accent1"/>
                </a:solidFill>
              </a:rPr>
              <a:t>sketches, both </a:t>
            </a:r>
            <a:r>
              <a:rPr lang="en-US" sz="1800" dirty="0">
                <a:solidFill>
                  <a:schemeClr val="accent1"/>
                </a:solidFill>
              </a:rPr>
              <a:t>based on an eyewitness’ testimony</a:t>
            </a:r>
            <a:r>
              <a:rPr lang="en-US" sz="1800" dirty="0" smtClean="0">
                <a:solidFill>
                  <a:schemeClr val="accent1"/>
                </a:solidFill>
              </a:rPr>
              <a:t>.</a:t>
            </a:r>
          </a:p>
          <a:p>
            <a:pPr marL="38100" indent="0">
              <a:buNone/>
            </a:pPr>
            <a:endParaRPr lang="en-US" sz="1100" dirty="0" smtClean="0">
              <a:solidFill>
                <a:schemeClr val="accent1"/>
              </a:solidFill>
            </a:endParaRPr>
          </a:p>
          <a:p>
            <a:r>
              <a:rPr lang="en-IN" sz="1800" b="1" dirty="0" smtClean="0">
                <a:solidFill>
                  <a:schemeClr val="bg1"/>
                </a:solidFill>
              </a:rPr>
              <a:t>Existing Challenges:</a:t>
            </a:r>
            <a:r>
              <a:rPr lang="en-IN" sz="1200" b="1" dirty="0">
                <a:solidFill>
                  <a:schemeClr val="bg1"/>
                </a:solidFill>
              </a:rPr>
              <a:t> </a:t>
            </a:r>
            <a:r>
              <a:rPr lang="en-US" sz="1800" dirty="0">
                <a:solidFill>
                  <a:schemeClr val="accent1"/>
                </a:solidFill>
              </a:rPr>
              <a:t>The existing challenges of a </a:t>
            </a:r>
            <a:r>
              <a:rPr lang="en-US" sz="1800" dirty="0" smtClean="0">
                <a:solidFill>
                  <a:schemeClr val="accent1"/>
                </a:solidFill>
              </a:rPr>
              <a:t>sketch-to-face recognition</a:t>
            </a:r>
            <a:r>
              <a:rPr lang="en-US" sz="1800" dirty="0">
                <a:solidFill>
                  <a:schemeClr val="accent1"/>
                </a:solidFill>
              </a:rPr>
              <a:t> </a:t>
            </a:r>
            <a:r>
              <a:rPr lang="en-US" sz="1800" dirty="0" smtClean="0">
                <a:solidFill>
                  <a:schemeClr val="accent1"/>
                </a:solidFill>
              </a:rPr>
              <a:t>system </a:t>
            </a:r>
            <a:r>
              <a:rPr lang="en-US" sz="1800" dirty="0">
                <a:solidFill>
                  <a:schemeClr val="accent1"/>
                </a:solidFill>
              </a:rPr>
              <a:t>include: significant differences in shape and </a:t>
            </a:r>
            <a:r>
              <a:rPr lang="en-US" sz="1800" dirty="0" smtClean="0">
                <a:solidFill>
                  <a:schemeClr val="accent1"/>
                </a:solidFill>
              </a:rPr>
              <a:t>textures across </a:t>
            </a:r>
            <a:r>
              <a:rPr lang="en-US" sz="1800" dirty="0">
                <a:solidFill>
                  <a:schemeClr val="accent1"/>
                </a:solidFill>
              </a:rPr>
              <a:t>modalities, and limited amount of testing and </a:t>
            </a:r>
            <a:r>
              <a:rPr lang="en-US" sz="1800" dirty="0" smtClean="0">
                <a:solidFill>
                  <a:schemeClr val="accent1"/>
                </a:solidFill>
              </a:rPr>
              <a:t>training data</a:t>
            </a:r>
            <a:r>
              <a:rPr lang="en-US" sz="1800" dirty="0">
                <a:solidFill>
                  <a:schemeClr val="accent1"/>
                </a:solidFill>
              </a:rPr>
              <a:t>. Methods such as component-based MLBP, holistic </a:t>
            </a:r>
            <a:r>
              <a:rPr lang="en-US" sz="1800" dirty="0" smtClean="0">
                <a:solidFill>
                  <a:schemeClr val="accent1"/>
                </a:solidFill>
              </a:rPr>
              <a:t>SIFT feature </a:t>
            </a:r>
            <a:r>
              <a:rPr lang="en-US" sz="1800" dirty="0">
                <a:solidFill>
                  <a:schemeClr val="accent1"/>
                </a:solidFill>
              </a:rPr>
              <a:t>descriptors, and Log-Gabor filtering were utilized </a:t>
            </a:r>
            <a:r>
              <a:rPr lang="en-US" sz="1800" dirty="0" smtClean="0">
                <a:solidFill>
                  <a:schemeClr val="accent1"/>
                </a:solidFill>
              </a:rPr>
              <a:t>and tested </a:t>
            </a:r>
            <a:r>
              <a:rPr lang="en-US" sz="1800" dirty="0">
                <a:solidFill>
                  <a:schemeClr val="accent1"/>
                </a:solidFill>
              </a:rPr>
              <a:t>to perform promising computerized </a:t>
            </a:r>
            <a:r>
              <a:rPr lang="en-US" sz="1800" dirty="0" smtClean="0">
                <a:solidFill>
                  <a:schemeClr val="accent1"/>
                </a:solidFill>
              </a:rPr>
              <a:t>sketch-to-face recognition. </a:t>
            </a:r>
            <a:r>
              <a:rPr lang="en-US" sz="1800" dirty="0">
                <a:solidFill>
                  <a:schemeClr val="accent1"/>
                </a:solidFill>
              </a:rPr>
              <a:t>Moreover, intra-modality </a:t>
            </a:r>
            <a:r>
              <a:rPr lang="en-US" sz="1800" dirty="0" smtClean="0">
                <a:solidFill>
                  <a:schemeClr val="accent1"/>
                </a:solidFill>
              </a:rPr>
              <a:t>and inter-modality </a:t>
            </a:r>
            <a:r>
              <a:rPr lang="en-US" sz="1800" dirty="0">
                <a:solidFill>
                  <a:schemeClr val="accent1"/>
                </a:solidFill>
              </a:rPr>
              <a:t>algorithms for face-sketch recognition can </a:t>
            </a:r>
            <a:r>
              <a:rPr lang="en-US" sz="1800" dirty="0" smtClean="0">
                <a:solidFill>
                  <a:schemeClr val="accent1"/>
                </a:solidFill>
              </a:rPr>
              <a:t>be fused </a:t>
            </a:r>
            <a:r>
              <a:rPr lang="en-US" sz="1800" dirty="0">
                <a:solidFill>
                  <a:schemeClr val="accent1"/>
                </a:solidFill>
              </a:rPr>
              <a:t>together to yield better </a:t>
            </a:r>
            <a:r>
              <a:rPr lang="en-US" sz="1800" dirty="0" smtClean="0">
                <a:solidFill>
                  <a:schemeClr val="accent1"/>
                </a:solidFill>
              </a:rPr>
              <a:t>performance.</a:t>
            </a:r>
            <a:endParaRPr lang="en-IN" sz="800" b="1" dirty="0" smtClean="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555198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971404" y="346365"/>
            <a:ext cx="7777611" cy="602671"/>
          </a:xfrm>
          <a:prstGeom prst="rect">
            <a:avLst/>
          </a:prstGeom>
        </p:spPr>
        <p:txBody>
          <a:bodyPr spcFirstLastPara="1" wrap="square" lIns="91425" tIns="91425" rIns="91425" bIns="91425" anchor="b" anchorCtr="0">
            <a:noAutofit/>
          </a:bodyPr>
          <a:lstStyle/>
          <a:p>
            <a:pPr lvl="0"/>
            <a:r>
              <a:rPr lang="en-IN" sz="2400" b="1" dirty="0">
                <a:solidFill>
                  <a:schemeClr val="bg1"/>
                </a:solidFill>
              </a:rPr>
              <a:t>Thermal face </a:t>
            </a:r>
            <a:r>
              <a:rPr lang="en-IN" sz="2400" b="1" dirty="0" smtClean="0">
                <a:solidFill>
                  <a:schemeClr val="bg1"/>
                </a:solidFill>
              </a:rPr>
              <a:t>recognition:</a:t>
            </a:r>
            <a:endParaRPr lang="en-IN" sz="2400" b="1" dirty="0">
              <a:solidFill>
                <a:schemeClr val="bg1"/>
              </a:solidFill>
            </a:endParaRPr>
          </a:p>
        </p:txBody>
      </p:sp>
      <p:sp>
        <p:nvSpPr>
          <p:cNvPr id="109" name="Google Shape;109;p17"/>
          <p:cNvSpPr txBox="1">
            <a:spLocks noGrp="1"/>
          </p:cNvSpPr>
          <p:nvPr>
            <p:ph type="body" idx="1"/>
          </p:nvPr>
        </p:nvSpPr>
        <p:spPr>
          <a:xfrm>
            <a:off x="971404" y="734421"/>
            <a:ext cx="7715136" cy="4333010"/>
          </a:xfrm>
          <a:prstGeom prst="rect">
            <a:avLst/>
          </a:prstGeom>
        </p:spPr>
        <p:txBody>
          <a:bodyPr spcFirstLastPara="1" wrap="square" lIns="91425" tIns="91425" rIns="91425" bIns="91425" anchor="t" anchorCtr="0">
            <a:noAutofit/>
          </a:bodyPr>
          <a:lstStyle/>
          <a:p>
            <a:r>
              <a:rPr lang="en-US" sz="1800" dirty="0" smtClean="0">
                <a:solidFill>
                  <a:schemeClr val="accent1"/>
                </a:solidFill>
              </a:rPr>
              <a:t>It is </a:t>
            </a:r>
            <a:r>
              <a:rPr lang="en-US" sz="1800" dirty="0">
                <a:solidFill>
                  <a:schemeClr val="accent1"/>
                </a:solidFill>
              </a:rPr>
              <a:t>widely used in biomedical </a:t>
            </a:r>
            <a:r>
              <a:rPr lang="en-US" sz="1800" dirty="0" smtClean="0">
                <a:solidFill>
                  <a:schemeClr val="accent1"/>
                </a:solidFill>
              </a:rPr>
              <a:t>applications. This </a:t>
            </a:r>
            <a:r>
              <a:rPr lang="en-US" sz="1800" dirty="0">
                <a:solidFill>
                  <a:schemeClr val="accent1"/>
                </a:solidFill>
              </a:rPr>
              <a:t>type of image contains reliable and </a:t>
            </a:r>
            <a:r>
              <a:rPr lang="en-US" sz="1800" dirty="0" smtClean="0">
                <a:solidFill>
                  <a:schemeClr val="accent1"/>
                </a:solidFill>
              </a:rPr>
              <a:t>distinguishable physiological </a:t>
            </a:r>
            <a:r>
              <a:rPr lang="en-US" sz="1800" dirty="0">
                <a:solidFill>
                  <a:schemeClr val="accent1"/>
                </a:solidFill>
              </a:rPr>
              <a:t>biometric features </a:t>
            </a:r>
            <a:r>
              <a:rPr lang="en-US" sz="1800" dirty="0" smtClean="0">
                <a:solidFill>
                  <a:schemeClr val="accent1"/>
                </a:solidFill>
              </a:rPr>
              <a:t>. </a:t>
            </a:r>
            <a:r>
              <a:rPr lang="en-US" sz="1800" dirty="0">
                <a:solidFill>
                  <a:schemeClr val="accent1"/>
                </a:solidFill>
              </a:rPr>
              <a:t>The amount </a:t>
            </a:r>
            <a:r>
              <a:rPr lang="en-US" sz="1800" dirty="0" smtClean="0">
                <a:solidFill>
                  <a:schemeClr val="accent1"/>
                </a:solidFill>
              </a:rPr>
              <a:t>of radiation </a:t>
            </a:r>
            <a:r>
              <a:rPr lang="en-US" sz="1800" dirty="0">
                <a:solidFill>
                  <a:schemeClr val="accent1"/>
                </a:solidFill>
              </a:rPr>
              <a:t>emitted by an object increases with </a:t>
            </a:r>
            <a:r>
              <a:rPr lang="en-US" sz="1800" dirty="0" smtClean="0">
                <a:solidFill>
                  <a:schemeClr val="accent1"/>
                </a:solidFill>
              </a:rPr>
              <a:t>temperature; therefore</a:t>
            </a:r>
            <a:r>
              <a:rPr lang="en-US" sz="1800" dirty="0">
                <a:solidFill>
                  <a:schemeClr val="accent1"/>
                </a:solidFill>
              </a:rPr>
              <a:t>, thermography depicts variations in </a:t>
            </a:r>
            <a:r>
              <a:rPr lang="en-US" sz="1800" dirty="0" smtClean="0">
                <a:solidFill>
                  <a:schemeClr val="accent1"/>
                </a:solidFill>
              </a:rPr>
              <a:t>temperature. When </a:t>
            </a:r>
            <a:r>
              <a:rPr lang="en-US" sz="1800" dirty="0">
                <a:solidFill>
                  <a:schemeClr val="accent1"/>
                </a:solidFill>
              </a:rPr>
              <a:t>viewed through a thermal imaging camera, </a:t>
            </a:r>
            <a:r>
              <a:rPr lang="en-US" sz="1800" dirty="0" smtClean="0">
                <a:solidFill>
                  <a:schemeClr val="accent1"/>
                </a:solidFill>
              </a:rPr>
              <a:t>warm objects </a:t>
            </a:r>
            <a:r>
              <a:rPr lang="en-US" sz="1800" dirty="0">
                <a:solidFill>
                  <a:schemeClr val="accent1"/>
                </a:solidFill>
              </a:rPr>
              <a:t>stand out well against cooler backgrounds; </a:t>
            </a:r>
            <a:r>
              <a:rPr lang="en-US" sz="1800" dirty="0" smtClean="0">
                <a:solidFill>
                  <a:schemeClr val="accent1"/>
                </a:solidFill>
              </a:rPr>
              <a:t>humans</a:t>
            </a:r>
            <a:r>
              <a:rPr lang="en-US" sz="1800" dirty="0">
                <a:solidFill>
                  <a:schemeClr val="accent1"/>
                </a:solidFill>
              </a:rPr>
              <a:t> </a:t>
            </a:r>
            <a:r>
              <a:rPr lang="en-US" sz="1800" dirty="0" smtClean="0">
                <a:solidFill>
                  <a:schemeClr val="accent1"/>
                </a:solidFill>
              </a:rPr>
              <a:t>become </a:t>
            </a:r>
            <a:r>
              <a:rPr lang="en-US" sz="1800" dirty="0">
                <a:solidFill>
                  <a:schemeClr val="accent1"/>
                </a:solidFill>
              </a:rPr>
              <a:t>easily visible against the environment, regardless </a:t>
            </a:r>
            <a:r>
              <a:rPr lang="en-US" sz="1800" dirty="0" smtClean="0">
                <a:solidFill>
                  <a:schemeClr val="accent1"/>
                </a:solidFill>
              </a:rPr>
              <a:t>of </a:t>
            </a:r>
            <a:r>
              <a:rPr lang="en-IN" sz="1800" dirty="0" smtClean="0">
                <a:solidFill>
                  <a:schemeClr val="accent1"/>
                </a:solidFill>
              </a:rPr>
              <a:t>environmental </a:t>
            </a:r>
            <a:r>
              <a:rPr lang="en-IN" sz="1800" dirty="0">
                <a:solidFill>
                  <a:schemeClr val="accent1"/>
                </a:solidFill>
              </a:rPr>
              <a:t>illumination</a:t>
            </a:r>
            <a:r>
              <a:rPr lang="en-IN" sz="1800" dirty="0" smtClean="0">
                <a:solidFill>
                  <a:schemeClr val="accent1"/>
                </a:solidFill>
              </a:rPr>
              <a:t>.</a:t>
            </a:r>
          </a:p>
          <a:p>
            <a:r>
              <a:rPr lang="en-IN" sz="1800" b="1" dirty="0" smtClean="0">
                <a:solidFill>
                  <a:schemeClr val="bg1"/>
                </a:solidFill>
              </a:rPr>
              <a:t>Existing</a:t>
            </a:r>
            <a:r>
              <a:rPr lang="en-IN" sz="1050" b="1" dirty="0" smtClean="0">
                <a:solidFill>
                  <a:schemeClr val="bg1"/>
                </a:solidFill>
              </a:rPr>
              <a:t> </a:t>
            </a:r>
            <a:r>
              <a:rPr lang="en-IN" sz="1800" b="1" dirty="0" smtClean="0">
                <a:solidFill>
                  <a:schemeClr val="bg1"/>
                </a:solidFill>
              </a:rPr>
              <a:t>Challenges:</a:t>
            </a:r>
            <a:r>
              <a:rPr lang="en-IN" sz="1200" b="1" dirty="0">
                <a:solidFill>
                  <a:schemeClr val="bg1"/>
                </a:solidFill>
              </a:rPr>
              <a:t> </a:t>
            </a:r>
            <a:r>
              <a:rPr lang="en-IN" sz="1800" dirty="0">
                <a:solidFill>
                  <a:schemeClr val="accent1"/>
                </a:solidFill>
              </a:rPr>
              <a:t>However, thermal imaging </a:t>
            </a:r>
            <a:r>
              <a:rPr lang="en-IN" sz="1800" dirty="0" smtClean="0">
                <a:solidFill>
                  <a:schemeClr val="accent1"/>
                </a:solidFill>
              </a:rPr>
              <a:t>technology </a:t>
            </a:r>
            <a:r>
              <a:rPr lang="en-US" sz="1800" dirty="0" smtClean="0">
                <a:solidFill>
                  <a:schemeClr val="accent1"/>
                </a:solidFill>
              </a:rPr>
              <a:t>has </a:t>
            </a:r>
            <a:r>
              <a:rPr lang="en-US" sz="1800" dirty="0">
                <a:solidFill>
                  <a:schemeClr val="accent1"/>
                </a:solidFill>
              </a:rPr>
              <a:t>several drawbacks in the context of </a:t>
            </a:r>
            <a:r>
              <a:rPr lang="en-US" sz="1800" dirty="0" smtClean="0">
                <a:solidFill>
                  <a:schemeClr val="accent1"/>
                </a:solidFill>
              </a:rPr>
              <a:t>autonomous facial </a:t>
            </a:r>
            <a:r>
              <a:rPr lang="en-US" sz="1800" dirty="0">
                <a:solidFill>
                  <a:schemeClr val="accent1"/>
                </a:solidFill>
              </a:rPr>
              <a:t>recognition system. The infrared face images </a:t>
            </a:r>
            <a:r>
              <a:rPr lang="en-US" sz="1800" dirty="0" smtClean="0">
                <a:solidFill>
                  <a:schemeClr val="accent1"/>
                </a:solidFill>
              </a:rPr>
              <a:t>displays the </a:t>
            </a:r>
            <a:r>
              <a:rPr lang="en-US" sz="1800" dirty="0">
                <a:solidFill>
                  <a:schemeClr val="accent1"/>
                </a:solidFill>
              </a:rPr>
              <a:t>body heat </a:t>
            </a:r>
            <a:r>
              <a:rPr lang="en-US" sz="1800" dirty="0" smtClean="0">
                <a:solidFill>
                  <a:schemeClr val="accent1"/>
                </a:solidFill>
              </a:rPr>
              <a:t>pattern, which </a:t>
            </a:r>
            <a:r>
              <a:rPr lang="en-US" sz="1800" dirty="0">
                <a:solidFill>
                  <a:schemeClr val="accent1"/>
                </a:solidFill>
              </a:rPr>
              <a:t>can be easily affected by </a:t>
            </a:r>
            <a:r>
              <a:rPr lang="en-US" sz="1800" dirty="0" smtClean="0">
                <a:solidFill>
                  <a:schemeClr val="accent1"/>
                </a:solidFill>
              </a:rPr>
              <a:t>ambient</a:t>
            </a:r>
            <a:r>
              <a:rPr lang="en-US" sz="1800" dirty="0">
                <a:solidFill>
                  <a:schemeClr val="accent1"/>
                </a:solidFill>
              </a:rPr>
              <a:t> </a:t>
            </a:r>
            <a:r>
              <a:rPr lang="en-US" sz="1800" dirty="0" smtClean="0">
                <a:solidFill>
                  <a:schemeClr val="accent1"/>
                </a:solidFill>
              </a:rPr>
              <a:t>temperature</a:t>
            </a:r>
            <a:r>
              <a:rPr lang="en-US" sz="1800" dirty="0">
                <a:solidFill>
                  <a:schemeClr val="accent1"/>
                </a:solidFill>
              </a:rPr>
              <a:t>, air flow conditions, exercise, illness, and </a:t>
            </a:r>
            <a:r>
              <a:rPr lang="en-US" sz="1800" dirty="0" smtClean="0">
                <a:solidFill>
                  <a:schemeClr val="accent1"/>
                </a:solidFill>
              </a:rPr>
              <a:t>drugs. </a:t>
            </a:r>
            <a:r>
              <a:rPr lang="en-US" sz="1800" dirty="0">
                <a:solidFill>
                  <a:schemeClr val="accent1"/>
                </a:solidFill>
              </a:rPr>
              <a:t>Also, thermal face images provide less facial </a:t>
            </a:r>
            <a:r>
              <a:rPr lang="en-US" sz="1800" dirty="0" smtClean="0">
                <a:solidFill>
                  <a:schemeClr val="accent1"/>
                </a:solidFill>
              </a:rPr>
              <a:t>features when </a:t>
            </a:r>
            <a:r>
              <a:rPr lang="en-US" sz="1800" dirty="0">
                <a:solidFill>
                  <a:schemeClr val="accent1"/>
                </a:solidFill>
              </a:rPr>
              <a:t>compared to visible face images.</a:t>
            </a:r>
            <a:endParaRPr lang="en-IN" sz="400" b="1" dirty="0" smtClean="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017453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1"/>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sz="2000" dirty="0">
                <a:solidFill>
                  <a:schemeClr val="bg1"/>
                </a:solidFill>
              </a:rPr>
              <a:t>Advantages and Limitations of Popular Imaging </a:t>
            </a:r>
            <a:r>
              <a:rPr lang="en-US" sz="2000" dirty="0" smtClean="0">
                <a:solidFill>
                  <a:schemeClr val="bg1"/>
                </a:solidFill>
              </a:rPr>
              <a:t>Sensors:</a:t>
            </a:r>
            <a:endParaRPr sz="2000" dirty="0">
              <a:solidFill>
                <a:schemeClr val="bg1"/>
              </a:solidFill>
            </a:endParaRPr>
          </a:p>
        </p:txBody>
      </p:sp>
      <p:sp>
        <p:nvSpPr>
          <p:cNvPr id="148" name="Google Shape;148;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2" name="Picture 1"/>
          <p:cNvPicPr>
            <a:picLocks noChangeAspect="1"/>
          </p:cNvPicPr>
          <p:nvPr/>
        </p:nvPicPr>
        <p:blipFill rotWithShape="1">
          <a:blip r:embed="rId3"/>
          <a:srcRect t="14654"/>
          <a:stretch/>
        </p:blipFill>
        <p:spPr>
          <a:xfrm>
            <a:off x="1683327" y="1032112"/>
            <a:ext cx="5985163" cy="372001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971404" y="346365"/>
            <a:ext cx="7777611" cy="602671"/>
          </a:xfrm>
          <a:prstGeom prst="rect">
            <a:avLst/>
          </a:prstGeom>
        </p:spPr>
        <p:txBody>
          <a:bodyPr spcFirstLastPara="1" wrap="square" lIns="91425" tIns="91425" rIns="91425" bIns="91425" anchor="b" anchorCtr="0">
            <a:noAutofit/>
          </a:bodyPr>
          <a:lstStyle/>
          <a:p>
            <a:pPr lvl="0"/>
            <a:r>
              <a:rPr lang="en-IN" sz="2400" b="1" dirty="0">
                <a:solidFill>
                  <a:schemeClr val="bg1"/>
                </a:solidFill>
              </a:rPr>
              <a:t>Heterogonous face </a:t>
            </a:r>
            <a:r>
              <a:rPr lang="en-IN" sz="2400" b="1" dirty="0" smtClean="0">
                <a:solidFill>
                  <a:schemeClr val="bg1"/>
                </a:solidFill>
              </a:rPr>
              <a:t>recognition:</a:t>
            </a:r>
            <a:endParaRPr lang="en-IN" sz="2400" b="1" dirty="0">
              <a:solidFill>
                <a:schemeClr val="bg1"/>
              </a:solidFill>
            </a:endParaRPr>
          </a:p>
        </p:txBody>
      </p:sp>
      <p:sp>
        <p:nvSpPr>
          <p:cNvPr id="109" name="Google Shape;109;p17"/>
          <p:cNvSpPr txBox="1">
            <a:spLocks noGrp="1"/>
          </p:cNvSpPr>
          <p:nvPr>
            <p:ph type="body" idx="1"/>
          </p:nvPr>
        </p:nvSpPr>
        <p:spPr>
          <a:xfrm>
            <a:off x="971404" y="810490"/>
            <a:ext cx="7715136" cy="4333010"/>
          </a:xfrm>
          <a:prstGeom prst="rect">
            <a:avLst/>
          </a:prstGeom>
        </p:spPr>
        <p:txBody>
          <a:bodyPr spcFirstLastPara="1" wrap="square" lIns="91425" tIns="91425" rIns="91425" bIns="91425" anchor="t" anchorCtr="0">
            <a:noAutofit/>
          </a:bodyPr>
          <a:lstStyle/>
          <a:p>
            <a:r>
              <a:rPr lang="en-IN" sz="1800" dirty="0" smtClean="0">
                <a:solidFill>
                  <a:schemeClr val="accent1"/>
                </a:solidFill>
              </a:rPr>
              <a:t>HFR matches </a:t>
            </a:r>
            <a:r>
              <a:rPr lang="en-IN" sz="1800" dirty="0">
                <a:solidFill>
                  <a:schemeClr val="accent1"/>
                </a:solidFill>
              </a:rPr>
              <a:t>face </a:t>
            </a:r>
            <a:r>
              <a:rPr lang="en-IN" sz="1800" dirty="0" smtClean="0">
                <a:solidFill>
                  <a:schemeClr val="accent1"/>
                </a:solidFill>
              </a:rPr>
              <a:t>images </a:t>
            </a:r>
            <a:r>
              <a:rPr lang="en-US" sz="1800" dirty="0" smtClean="0">
                <a:solidFill>
                  <a:schemeClr val="accent1"/>
                </a:solidFill>
              </a:rPr>
              <a:t>across </a:t>
            </a:r>
            <a:r>
              <a:rPr lang="en-US" sz="1800" dirty="0">
                <a:solidFill>
                  <a:schemeClr val="accent1"/>
                </a:solidFill>
              </a:rPr>
              <a:t>different image types. As diverse imaging </a:t>
            </a:r>
            <a:r>
              <a:rPr lang="en-US" sz="1800" dirty="0" smtClean="0">
                <a:solidFill>
                  <a:schemeClr val="accent1"/>
                </a:solidFill>
              </a:rPr>
              <a:t>sensors are </a:t>
            </a:r>
            <a:r>
              <a:rPr lang="en-US" sz="1800" dirty="0">
                <a:solidFill>
                  <a:schemeClr val="accent1"/>
                </a:solidFill>
              </a:rPr>
              <a:t>widely used in practical applications, heterogonous </a:t>
            </a:r>
            <a:r>
              <a:rPr lang="en-US" sz="1800" dirty="0" smtClean="0">
                <a:solidFill>
                  <a:schemeClr val="accent1"/>
                </a:solidFill>
              </a:rPr>
              <a:t>face recognition </a:t>
            </a:r>
            <a:r>
              <a:rPr lang="en-US" sz="1800" dirty="0">
                <a:solidFill>
                  <a:schemeClr val="accent1"/>
                </a:solidFill>
              </a:rPr>
              <a:t>is now attracting growing attentions in </a:t>
            </a:r>
            <a:r>
              <a:rPr lang="en-US" sz="1800" dirty="0" smtClean="0">
                <a:solidFill>
                  <a:schemeClr val="accent1"/>
                </a:solidFill>
              </a:rPr>
              <a:t>both research </a:t>
            </a:r>
            <a:r>
              <a:rPr lang="en-US" sz="1800" dirty="0">
                <a:solidFill>
                  <a:schemeClr val="accent1"/>
                </a:solidFill>
              </a:rPr>
              <a:t>and industry community. For instance, face </a:t>
            </a:r>
            <a:r>
              <a:rPr lang="en-US" sz="1800" dirty="0" smtClean="0">
                <a:solidFill>
                  <a:schemeClr val="accent1"/>
                </a:solidFill>
              </a:rPr>
              <a:t>recognition using </a:t>
            </a:r>
            <a:r>
              <a:rPr lang="en-US" sz="1800" dirty="0">
                <a:solidFill>
                  <a:schemeClr val="accent1"/>
                </a:solidFill>
              </a:rPr>
              <a:t>thermal camera, near infrared camera and </a:t>
            </a:r>
            <a:r>
              <a:rPr lang="en-US" sz="1800" dirty="0" smtClean="0">
                <a:solidFill>
                  <a:schemeClr val="accent1"/>
                </a:solidFill>
              </a:rPr>
              <a:t>3D depth </a:t>
            </a:r>
            <a:r>
              <a:rPr lang="en-US" sz="1800" dirty="0">
                <a:solidFill>
                  <a:schemeClr val="accent1"/>
                </a:solidFill>
              </a:rPr>
              <a:t>camera emerged in literature as new </a:t>
            </a:r>
            <a:r>
              <a:rPr lang="en-US" sz="1800" dirty="0" smtClean="0">
                <a:solidFill>
                  <a:schemeClr val="accent1"/>
                </a:solidFill>
              </a:rPr>
              <a:t>modalities addressing </a:t>
            </a:r>
            <a:r>
              <a:rPr lang="en-US" sz="1800" dirty="0">
                <a:solidFill>
                  <a:schemeClr val="accent1"/>
                </a:solidFill>
              </a:rPr>
              <a:t>issues of complicated light conditions, </a:t>
            </a:r>
            <a:r>
              <a:rPr lang="en-US" sz="1800" dirty="0" smtClean="0">
                <a:solidFill>
                  <a:schemeClr val="accent1"/>
                </a:solidFill>
              </a:rPr>
              <a:t>biometric identification</a:t>
            </a:r>
            <a:r>
              <a:rPr lang="en-US" sz="1800" dirty="0">
                <a:solidFill>
                  <a:schemeClr val="accent1"/>
                </a:solidFill>
              </a:rPr>
              <a:t>, and military applications </a:t>
            </a:r>
            <a:r>
              <a:rPr lang="en-US" sz="1800" dirty="0" smtClean="0">
                <a:solidFill>
                  <a:schemeClr val="accent1"/>
                </a:solidFill>
              </a:rPr>
              <a:t>. </a:t>
            </a:r>
          </a:p>
          <a:p>
            <a:r>
              <a:rPr lang="en-IN" sz="1800" b="1" dirty="0" smtClean="0">
                <a:solidFill>
                  <a:schemeClr val="bg1"/>
                </a:solidFill>
              </a:rPr>
              <a:t>Existing</a:t>
            </a:r>
            <a:r>
              <a:rPr lang="en-IN" sz="1050" b="1" dirty="0" smtClean="0">
                <a:solidFill>
                  <a:schemeClr val="bg1"/>
                </a:solidFill>
              </a:rPr>
              <a:t> </a:t>
            </a:r>
            <a:r>
              <a:rPr lang="en-IN" sz="1800" b="1" dirty="0" smtClean="0">
                <a:solidFill>
                  <a:schemeClr val="bg1"/>
                </a:solidFill>
              </a:rPr>
              <a:t>Challenges:</a:t>
            </a:r>
            <a:r>
              <a:rPr lang="en-IN" sz="1200" b="1" dirty="0">
                <a:solidFill>
                  <a:schemeClr val="bg1"/>
                </a:solidFill>
              </a:rPr>
              <a:t> </a:t>
            </a:r>
            <a:r>
              <a:rPr lang="en-US" sz="1800" dirty="0">
                <a:solidFill>
                  <a:schemeClr val="accent1"/>
                </a:solidFill>
              </a:rPr>
              <a:t>Research continues facing difficulties </a:t>
            </a:r>
            <a:r>
              <a:rPr lang="en-US" sz="1800" dirty="0" smtClean="0">
                <a:solidFill>
                  <a:schemeClr val="accent1"/>
                </a:solidFill>
              </a:rPr>
              <a:t>that arise </a:t>
            </a:r>
            <a:r>
              <a:rPr lang="en-US" sz="1800" dirty="0">
                <a:solidFill>
                  <a:schemeClr val="accent1"/>
                </a:solidFill>
              </a:rPr>
              <a:t>from </a:t>
            </a:r>
            <a:r>
              <a:rPr lang="en-US" sz="1800" dirty="0" smtClean="0">
                <a:solidFill>
                  <a:schemeClr val="accent1"/>
                </a:solidFill>
              </a:rPr>
              <a:t>the modality </a:t>
            </a:r>
            <a:r>
              <a:rPr lang="en-US" sz="1800" dirty="0">
                <a:solidFill>
                  <a:schemeClr val="accent1"/>
                </a:solidFill>
              </a:rPr>
              <a:t>gaps between heterogeneous face images. </a:t>
            </a:r>
            <a:r>
              <a:rPr lang="en-US" sz="1800" dirty="0" smtClean="0">
                <a:solidFill>
                  <a:schemeClr val="accent1"/>
                </a:solidFill>
              </a:rPr>
              <a:t>Conventional approaches </a:t>
            </a:r>
            <a:r>
              <a:rPr lang="en-US" sz="1800" dirty="0">
                <a:solidFill>
                  <a:schemeClr val="accent1"/>
                </a:solidFill>
              </a:rPr>
              <a:t>can be categorized as synthesis </a:t>
            </a:r>
            <a:r>
              <a:rPr lang="en-US" sz="1800" dirty="0" smtClean="0">
                <a:solidFill>
                  <a:schemeClr val="accent1"/>
                </a:solidFill>
              </a:rPr>
              <a:t>based methods , common </a:t>
            </a:r>
            <a:r>
              <a:rPr lang="en-US" sz="1800" dirty="0">
                <a:solidFill>
                  <a:schemeClr val="accent1"/>
                </a:solidFill>
              </a:rPr>
              <a:t>space </a:t>
            </a:r>
            <a:r>
              <a:rPr lang="en-US" sz="1800" dirty="0" smtClean="0">
                <a:solidFill>
                  <a:schemeClr val="accent1"/>
                </a:solidFill>
              </a:rPr>
              <a:t>projection based </a:t>
            </a:r>
            <a:r>
              <a:rPr lang="en-US" sz="1800" dirty="0">
                <a:solidFill>
                  <a:schemeClr val="accent1"/>
                </a:solidFill>
              </a:rPr>
              <a:t>methods </a:t>
            </a:r>
            <a:r>
              <a:rPr lang="en-US" sz="1800" dirty="0" smtClean="0">
                <a:solidFill>
                  <a:schemeClr val="accent1"/>
                </a:solidFill>
              </a:rPr>
              <a:t> </a:t>
            </a:r>
            <a:r>
              <a:rPr lang="en-US" sz="1800" dirty="0">
                <a:solidFill>
                  <a:schemeClr val="accent1"/>
                </a:solidFill>
              </a:rPr>
              <a:t>and feature </a:t>
            </a:r>
            <a:r>
              <a:rPr lang="en-US" sz="1800" dirty="0" smtClean="0">
                <a:solidFill>
                  <a:schemeClr val="accent1"/>
                </a:solidFill>
              </a:rPr>
              <a:t>descriptor </a:t>
            </a:r>
            <a:r>
              <a:rPr lang="en-IN" sz="1800" dirty="0" smtClean="0">
                <a:solidFill>
                  <a:schemeClr val="accent1"/>
                </a:solidFill>
              </a:rPr>
              <a:t>based methods.</a:t>
            </a:r>
            <a:endParaRPr lang="en-IN" sz="100" b="1" dirty="0" smtClean="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856567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lvl="0"/>
            <a:r>
              <a:rPr lang="en-IN" b="1" dirty="0"/>
              <a:t>THE TUFTS FACE DATABASE</a:t>
            </a:r>
            <a:endParaRPr sz="3600" b="1" dirty="0"/>
          </a:p>
        </p:txBody>
      </p:sp>
      <p:sp>
        <p:nvSpPr>
          <p:cNvPr id="95" name="Google Shape;95;p15"/>
          <p:cNvSpPr txBox="1">
            <a:spLocks noGrp="1"/>
          </p:cNvSpPr>
          <p:nvPr>
            <p:ph type="subTitle" idx="1"/>
          </p:nvPr>
        </p:nvSpPr>
        <p:spPr>
          <a:xfrm>
            <a:off x="1530175" y="3170840"/>
            <a:ext cx="6927900" cy="353100"/>
          </a:xfrm>
          <a:prstGeom prst="rect">
            <a:avLst/>
          </a:prstGeom>
        </p:spPr>
        <p:txBody>
          <a:bodyPr spcFirstLastPara="1" wrap="square" lIns="91425" tIns="91425" rIns="91425" bIns="91425" anchor="t" anchorCtr="0">
            <a:noAutofit/>
          </a:bodyPr>
          <a:lstStyle/>
          <a:p>
            <a:endParaRPr sz="1600"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ln w="0"/>
              <a:solidFill>
                <a:schemeClr val="tx1"/>
              </a:solidFill>
              <a:effectLst>
                <a:outerShdw blurRad="38100" dist="19050" dir="2700000" algn="tl" rotWithShape="0">
                  <a:schemeClr val="dk1">
                    <a:alpha val="40000"/>
                  </a:schemeClr>
                </a:outerShdw>
              </a:effectLst>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194087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971404" y="346365"/>
            <a:ext cx="7777611" cy="602671"/>
          </a:xfrm>
          <a:prstGeom prst="rect">
            <a:avLst/>
          </a:prstGeom>
        </p:spPr>
        <p:txBody>
          <a:bodyPr spcFirstLastPara="1" wrap="square" lIns="91425" tIns="91425" rIns="91425" bIns="91425" anchor="b" anchorCtr="0">
            <a:noAutofit/>
          </a:bodyPr>
          <a:lstStyle/>
          <a:p>
            <a:pPr lvl="0"/>
            <a:r>
              <a:rPr lang="en-IN" sz="2400" b="1" dirty="0" smtClean="0">
                <a:solidFill>
                  <a:schemeClr val="bg1"/>
                </a:solidFill>
              </a:rPr>
              <a:t>Tufts Face Databases:</a:t>
            </a:r>
            <a:endParaRPr lang="en-IN" sz="2400" b="1" dirty="0">
              <a:solidFill>
                <a:schemeClr val="bg1"/>
              </a:solidFill>
            </a:endParaRPr>
          </a:p>
        </p:txBody>
      </p:sp>
      <p:sp>
        <p:nvSpPr>
          <p:cNvPr id="109" name="Google Shape;109;p17"/>
          <p:cNvSpPr txBox="1">
            <a:spLocks noGrp="1"/>
          </p:cNvSpPr>
          <p:nvPr>
            <p:ph type="body" idx="1"/>
          </p:nvPr>
        </p:nvSpPr>
        <p:spPr>
          <a:xfrm>
            <a:off x="971404" y="1011382"/>
            <a:ext cx="7715136" cy="3955473"/>
          </a:xfrm>
          <a:prstGeom prst="rect">
            <a:avLst/>
          </a:prstGeom>
        </p:spPr>
        <p:txBody>
          <a:bodyPr spcFirstLastPara="1" wrap="square" lIns="91425" tIns="91425" rIns="91425" bIns="91425" anchor="t" anchorCtr="0">
            <a:noAutofit/>
          </a:bodyPr>
          <a:lstStyle/>
          <a:p>
            <a:r>
              <a:rPr lang="en-IN" sz="2000" dirty="0">
                <a:solidFill>
                  <a:schemeClr val="accent1"/>
                </a:solidFill>
              </a:rPr>
              <a:t>Tufts Database includes </a:t>
            </a:r>
            <a:r>
              <a:rPr lang="en-IN" sz="2000" dirty="0" smtClean="0">
                <a:solidFill>
                  <a:schemeClr val="accent1"/>
                </a:solidFill>
              </a:rPr>
              <a:t>a </a:t>
            </a:r>
            <a:r>
              <a:rPr lang="en-US" sz="2000" dirty="0" smtClean="0">
                <a:solidFill>
                  <a:schemeClr val="accent1"/>
                </a:solidFill>
              </a:rPr>
              <a:t>set </a:t>
            </a:r>
            <a:r>
              <a:rPr lang="en-US" sz="2000" dirty="0">
                <a:solidFill>
                  <a:schemeClr val="accent1"/>
                </a:solidFill>
              </a:rPr>
              <a:t>of pictures with occlusions (such as glasses) and </a:t>
            </a:r>
            <a:r>
              <a:rPr lang="en-US" sz="2000" dirty="0" smtClean="0">
                <a:solidFill>
                  <a:schemeClr val="accent1"/>
                </a:solidFill>
              </a:rPr>
              <a:t>exaggerated facial </a:t>
            </a:r>
            <a:r>
              <a:rPr lang="en-US" sz="2000" dirty="0">
                <a:solidFill>
                  <a:schemeClr val="accent1"/>
                </a:solidFill>
              </a:rPr>
              <a:t>expressions to allow for robust validation of </a:t>
            </a:r>
            <a:r>
              <a:rPr lang="en-US" sz="2000" dirty="0" smtClean="0">
                <a:solidFill>
                  <a:schemeClr val="accent1"/>
                </a:solidFill>
              </a:rPr>
              <a:t>existing algorithms </a:t>
            </a:r>
            <a:r>
              <a:rPr lang="en-US" sz="2000" dirty="0">
                <a:solidFill>
                  <a:schemeClr val="accent1"/>
                </a:solidFill>
              </a:rPr>
              <a:t>and would serve as a testbed for </a:t>
            </a:r>
            <a:r>
              <a:rPr lang="en-US" sz="2000" dirty="0" smtClean="0">
                <a:solidFill>
                  <a:schemeClr val="accent1"/>
                </a:solidFill>
              </a:rPr>
              <a:t>development of </a:t>
            </a:r>
            <a:r>
              <a:rPr lang="en-US" sz="2000" dirty="0">
                <a:solidFill>
                  <a:schemeClr val="accent1"/>
                </a:solidFill>
              </a:rPr>
              <a:t>approaches allowing to minimize the impact of </a:t>
            </a:r>
            <a:r>
              <a:rPr lang="en-US" sz="2000" dirty="0" smtClean="0">
                <a:solidFill>
                  <a:schemeClr val="accent1"/>
                </a:solidFill>
              </a:rPr>
              <a:t>abovementioned </a:t>
            </a:r>
            <a:r>
              <a:rPr lang="en-IN" sz="2000" dirty="0" smtClean="0">
                <a:solidFill>
                  <a:schemeClr val="accent1"/>
                </a:solidFill>
              </a:rPr>
              <a:t>noise </a:t>
            </a:r>
            <a:r>
              <a:rPr lang="en-IN" sz="2000" dirty="0">
                <a:solidFill>
                  <a:schemeClr val="accent1"/>
                </a:solidFill>
              </a:rPr>
              <a:t>on recognition accuracy</a:t>
            </a:r>
            <a:r>
              <a:rPr lang="en-IN" sz="2000" dirty="0" smtClean="0">
                <a:solidFill>
                  <a:schemeClr val="accent1"/>
                </a:solidFill>
              </a:rPr>
              <a:t>.</a:t>
            </a:r>
          </a:p>
          <a:p>
            <a:pPr marL="38100" indent="0">
              <a:buNone/>
            </a:pPr>
            <a:endParaRPr lang="en-IN" sz="2000" dirty="0" smtClean="0">
              <a:solidFill>
                <a:schemeClr val="accent1"/>
              </a:solidFill>
            </a:endParaRPr>
          </a:p>
          <a:p>
            <a:r>
              <a:rPr lang="en-IN" sz="2000" dirty="0" smtClean="0">
                <a:solidFill>
                  <a:schemeClr val="accent1"/>
                </a:solidFill>
              </a:rPr>
              <a:t>It </a:t>
            </a:r>
            <a:r>
              <a:rPr lang="en-IN" sz="1800" dirty="0">
                <a:solidFill>
                  <a:schemeClr val="accent1"/>
                </a:solidFill>
              </a:rPr>
              <a:t>contains a large-scale thermal facial </a:t>
            </a:r>
            <a:r>
              <a:rPr lang="en-IN" sz="1800" dirty="0" smtClean="0">
                <a:solidFill>
                  <a:schemeClr val="accent1"/>
                </a:solidFill>
              </a:rPr>
              <a:t>database, </a:t>
            </a:r>
            <a:r>
              <a:rPr lang="en-US" sz="1800" dirty="0" smtClean="0">
                <a:solidFill>
                  <a:schemeClr val="accent1"/>
                </a:solidFill>
              </a:rPr>
              <a:t>with </a:t>
            </a:r>
            <a:r>
              <a:rPr lang="en-US" sz="1800" dirty="0">
                <a:solidFill>
                  <a:schemeClr val="accent1"/>
                </a:solidFill>
              </a:rPr>
              <a:t>pose variance and facial expression, which provides </a:t>
            </a:r>
            <a:r>
              <a:rPr lang="en-US" sz="1800" dirty="0" smtClean="0">
                <a:solidFill>
                  <a:schemeClr val="accent1"/>
                </a:solidFill>
              </a:rPr>
              <a:t>a benchmark </a:t>
            </a:r>
            <a:r>
              <a:rPr lang="en-US" sz="1800" dirty="0">
                <a:solidFill>
                  <a:schemeClr val="accent1"/>
                </a:solidFill>
              </a:rPr>
              <a:t>for thermal face recognition research.</a:t>
            </a:r>
            <a:endParaRPr lang="en-IN" sz="1200" dirty="0" smtClean="0">
              <a:solidFill>
                <a:schemeClr val="accent1"/>
              </a:solidFill>
            </a:endParaRPr>
          </a:p>
          <a:p>
            <a:endParaRPr lang="en-IN" sz="100" b="1" dirty="0" smtClean="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129558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ln w="0"/>
              <a:solidFill>
                <a:schemeClr val="tx1"/>
              </a:solidFill>
              <a:effectLst>
                <a:outerShdw blurRad="38100" dist="19050" dir="2700000" algn="tl" rotWithShape="0">
                  <a:schemeClr val="dk1">
                    <a:alpha val="40000"/>
                  </a:schemeClr>
                </a:outerShdw>
              </a:effectLst>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Picture 2"/>
          <p:cNvPicPr>
            <a:picLocks noChangeAspect="1"/>
          </p:cNvPicPr>
          <p:nvPr/>
        </p:nvPicPr>
        <p:blipFill>
          <a:blip r:embed="rId3"/>
          <a:stretch>
            <a:fillRect/>
          </a:stretch>
        </p:blipFill>
        <p:spPr>
          <a:xfrm>
            <a:off x="1946562" y="105014"/>
            <a:ext cx="5887787" cy="4146907"/>
          </a:xfrm>
          <a:prstGeom prst="rect">
            <a:avLst/>
          </a:prstGeom>
        </p:spPr>
      </p:pic>
      <p:sp>
        <p:nvSpPr>
          <p:cNvPr id="2" name="Title 1"/>
          <p:cNvSpPr>
            <a:spLocks noGrp="1"/>
          </p:cNvSpPr>
          <p:nvPr>
            <p:ph type="ctrTitle"/>
          </p:nvPr>
        </p:nvSpPr>
        <p:spPr>
          <a:xfrm>
            <a:off x="1627157" y="4251921"/>
            <a:ext cx="6767100" cy="532200"/>
          </a:xfrm>
        </p:spPr>
        <p:txBody>
          <a:bodyPr/>
          <a:lstStyle/>
          <a:p>
            <a:r>
              <a:rPr lang="en-US" sz="2000" dirty="0">
                <a:solidFill>
                  <a:schemeClr val="bg1"/>
                </a:solidFill>
              </a:rPr>
              <a:t>Example images selected from the Tufts face database</a:t>
            </a:r>
            <a:endParaRPr lang="en-IN" sz="2000" dirty="0">
              <a:solidFill>
                <a:schemeClr val="bg1"/>
              </a:solidFill>
            </a:endParaRPr>
          </a:p>
        </p:txBody>
      </p:sp>
    </p:spTree>
    <p:extLst>
      <p:ext uri="{BB962C8B-B14F-4D97-AF65-F5344CB8AC3E}">
        <p14:creationId xmlns:p14="http://schemas.microsoft.com/office/powerpoint/2010/main" val="1011276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ln w="0"/>
              <a:solidFill>
                <a:schemeClr val="tx1"/>
              </a:solidFill>
              <a:effectLst>
                <a:outerShdw blurRad="38100" dist="19050" dir="2700000" algn="tl" rotWithShape="0">
                  <a:schemeClr val="dk1">
                    <a:alpha val="40000"/>
                  </a:schemeClr>
                </a:outerShdw>
              </a:effectLst>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Title 1"/>
          <p:cNvSpPr>
            <a:spLocks noGrp="1"/>
          </p:cNvSpPr>
          <p:nvPr>
            <p:ph type="ctrTitle"/>
          </p:nvPr>
        </p:nvSpPr>
        <p:spPr>
          <a:xfrm>
            <a:off x="1627157" y="2757055"/>
            <a:ext cx="6767100" cy="2027066"/>
          </a:xfrm>
        </p:spPr>
        <p:txBody>
          <a:bodyPr/>
          <a:lstStyle/>
          <a:p>
            <a:r>
              <a:rPr lang="en-US" sz="1800" dirty="0">
                <a:solidFill>
                  <a:schemeClr val="bg1"/>
                </a:solidFill>
              </a:rPr>
              <a:t>(a) and (b) are two sets of frontal images of an individual with </a:t>
            </a:r>
            <a:r>
              <a:rPr lang="en-US" sz="1800" dirty="0" smtClean="0">
                <a:solidFill>
                  <a:schemeClr val="bg1"/>
                </a:solidFill>
              </a:rPr>
              <a:t>the different </a:t>
            </a:r>
            <a:r>
              <a:rPr lang="en-US" sz="1800" dirty="0">
                <a:solidFill>
                  <a:schemeClr val="bg1"/>
                </a:solidFill>
              </a:rPr>
              <a:t>constraints for both visible and thermal. The images in the </a:t>
            </a:r>
            <a:r>
              <a:rPr lang="en-US" sz="1800" dirty="0" smtClean="0">
                <a:solidFill>
                  <a:schemeClr val="bg1"/>
                </a:solidFill>
              </a:rPr>
              <a:t>first row </a:t>
            </a:r>
            <a:r>
              <a:rPr lang="en-US" sz="1800" dirty="0">
                <a:solidFill>
                  <a:schemeClr val="bg1"/>
                </a:solidFill>
              </a:rPr>
              <a:t>of each set illustrate visual images of a participant with various </a:t>
            </a:r>
            <a:r>
              <a:rPr lang="en-US" sz="1800" dirty="0" smtClean="0">
                <a:solidFill>
                  <a:schemeClr val="bg1"/>
                </a:solidFill>
              </a:rPr>
              <a:t>facial expressions</a:t>
            </a:r>
            <a:r>
              <a:rPr lang="en-US" sz="1800" dirty="0">
                <a:solidFill>
                  <a:schemeClr val="bg1"/>
                </a:solidFill>
              </a:rPr>
              <a:t>; and the images in the second row of each set provide corresponding</a:t>
            </a:r>
            <a:br>
              <a:rPr lang="en-US" sz="1800" dirty="0">
                <a:solidFill>
                  <a:schemeClr val="bg1"/>
                </a:solidFill>
              </a:rPr>
            </a:br>
            <a:r>
              <a:rPr lang="en-IN" sz="1800" dirty="0">
                <a:solidFill>
                  <a:schemeClr val="bg1"/>
                </a:solidFill>
              </a:rPr>
              <a:t>expressions in thermal imaging.</a:t>
            </a:r>
            <a:endParaRPr lang="en-IN" sz="2000" dirty="0">
              <a:solidFill>
                <a:schemeClr val="bg1"/>
              </a:solidFill>
            </a:endParaRPr>
          </a:p>
        </p:txBody>
      </p:sp>
      <p:pic>
        <p:nvPicPr>
          <p:cNvPr id="5" name="Picture 4"/>
          <p:cNvPicPr>
            <a:picLocks noChangeAspect="1"/>
          </p:cNvPicPr>
          <p:nvPr/>
        </p:nvPicPr>
        <p:blipFill>
          <a:blip r:embed="rId3"/>
          <a:stretch>
            <a:fillRect/>
          </a:stretch>
        </p:blipFill>
        <p:spPr>
          <a:xfrm>
            <a:off x="3071147" y="160072"/>
            <a:ext cx="3529690" cy="2490953"/>
          </a:xfrm>
          <a:prstGeom prst="rect">
            <a:avLst/>
          </a:prstGeom>
        </p:spPr>
      </p:pic>
    </p:spTree>
    <p:extLst>
      <p:ext uri="{BB962C8B-B14F-4D97-AF65-F5344CB8AC3E}">
        <p14:creationId xmlns:p14="http://schemas.microsoft.com/office/powerpoint/2010/main" val="652029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208340" y="189972"/>
            <a:ext cx="6680400" cy="4860009"/>
          </a:xfrm>
          <a:prstGeom prst="rect">
            <a:avLst/>
          </a:prstGeom>
        </p:spPr>
        <p:txBody>
          <a:bodyPr spcFirstLastPara="1" wrap="square" lIns="91425" tIns="91425" rIns="91425" bIns="91425" anchor="t" anchorCtr="0">
            <a:noAutofit/>
          </a:bodyPr>
          <a:lstStyle/>
          <a:p>
            <a:r>
              <a:rPr lang="en-US" sz="4000" b="1" dirty="0">
                <a:latin typeface="Bookman Old Style" panose="02050604050505020204" pitchFamily="18" charset="0"/>
              </a:rPr>
              <a:t>A Comprehensive Database for Benchmarking</a:t>
            </a:r>
            <a:br>
              <a:rPr lang="en-US" sz="4000" b="1" dirty="0">
                <a:latin typeface="Bookman Old Style" panose="02050604050505020204" pitchFamily="18" charset="0"/>
              </a:rPr>
            </a:br>
            <a:r>
              <a:rPr lang="en-IN" sz="4000" b="1" dirty="0">
                <a:latin typeface="Bookman Old Style" panose="02050604050505020204" pitchFamily="18" charset="0"/>
              </a:rPr>
              <a:t>Imaging </a:t>
            </a:r>
            <a:r>
              <a:rPr lang="en-IN" sz="4000" b="1" dirty="0" smtClean="0">
                <a:latin typeface="Bookman Old Style" panose="02050604050505020204" pitchFamily="18" charset="0"/>
              </a:rPr>
              <a:t>Systems</a:t>
            </a:r>
            <a:br>
              <a:rPr lang="en-IN" sz="4000" b="1" dirty="0" smtClean="0">
                <a:latin typeface="Bookman Old Style" panose="02050604050505020204" pitchFamily="18" charset="0"/>
              </a:rPr>
            </a:br>
            <a:r>
              <a:rPr lang="en-IN" sz="2800" b="1" dirty="0" smtClean="0">
                <a:solidFill>
                  <a:schemeClr val="bg1"/>
                </a:solidFill>
                <a:latin typeface="Bookman Old Style" panose="02050604050505020204" pitchFamily="18" charset="0"/>
              </a:rPr>
              <a:t>By:</a:t>
            </a:r>
            <a:r>
              <a:rPr lang="en-IN" sz="2800" b="1" dirty="0" smtClean="0">
                <a:latin typeface="Bookman Old Style" panose="02050604050505020204" pitchFamily="18" charset="0"/>
              </a:rPr>
              <a:t/>
            </a:r>
            <a:br>
              <a:rPr lang="en-IN" sz="2800" b="1" dirty="0" smtClean="0">
                <a:latin typeface="Bookman Old Style" panose="02050604050505020204" pitchFamily="18" charset="0"/>
              </a:rPr>
            </a:br>
            <a:r>
              <a:rPr lang="en-IN" sz="2000" dirty="0" smtClean="0">
                <a:solidFill>
                  <a:schemeClr val="bg1"/>
                </a:solidFill>
              </a:rPr>
              <a:t>Karen Panetta, </a:t>
            </a:r>
            <a:r>
              <a:rPr lang="en-IN" sz="2000" dirty="0" err="1" smtClean="0">
                <a:solidFill>
                  <a:schemeClr val="bg1"/>
                </a:solidFill>
              </a:rPr>
              <a:t>Qianwen</a:t>
            </a:r>
            <a:r>
              <a:rPr lang="en-IN" sz="2000" dirty="0" smtClean="0">
                <a:solidFill>
                  <a:schemeClr val="bg1"/>
                </a:solidFill>
              </a:rPr>
              <a:t> </a:t>
            </a:r>
            <a:r>
              <a:rPr lang="en-IN" sz="2000" dirty="0">
                <a:solidFill>
                  <a:schemeClr val="bg1"/>
                </a:solidFill>
              </a:rPr>
              <a:t>Wan </a:t>
            </a:r>
            <a:r>
              <a:rPr lang="en-IN" sz="2000" dirty="0" smtClean="0">
                <a:solidFill>
                  <a:schemeClr val="bg1"/>
                </a:solidFill>
              </a:rPr>
              <a:t>, </a:t>
            </a:r>
            <a:r>
              <a:rPr lang="en-IN" sz="2000" dirty="0" err="1">
                <a:solidFill>
                  <a:schemeClr val="bg1"/>
                </a:solidFill>
              </a:rPr>
              <a:t>Sos</a:t>
            </a:r>
            <a:r>
              <a:rPr lang="en-IN" sz="2000" dirty="0">
                <a:solidFill>
                  <a:schemeClr val="bg1"/>
                </a:solidFill>
              </a:rPr>
              <a:t> </a:t>
            </a:r>
            <a:r>
              <a:rPr lang="en-IN" sz="2000" dirty="0" err="1">
                <a:solidFill>
                  <a:schemeClr val="bg1"/>
                </a:solidFill>
              </a:rPr>
              <a:t>Agaian</a:t>
            </a:r>
            <a:r>
              <a:rPr lang="en-IN" sz="2000" dirty="0">
                <a:solidFill>
                  <a:schemeClr val="bg1"/>
                </a:solidFill>
              </a:rPr>
              <a:t> </a:t>
            </a:r>
            <a:r>
              <a:rPr lang="en-IN" sz="2000" dirty="0" smtClean="0">
                <a:solidFill>
                  <a:schemeClr val="bg1"/>
                </a:solidFill>
              </a:rPr>
              <a:t>,</a:t>
            </a:r>
            <a:r>
              <a:rPr lang="en-IN" sz="2000" dirty="0">
                <a:solidFill>
                  <a:schemeClr val="bg1"/>
                </a:solidFill>
              </a:rPr>
              <a:t/>
            </a:r>
            <a:br>
              <a:rPr lang="en-IN" sz="2000" dirty="0">
                <a:solidFill>
                  <a:schemeClr val="bg1"/>
                </a:solidFill>
              </a:rPr>
            </a:br>
            <a:r>
              <a:rPr lang="en-IN" sz="2000" dirty="0" err="1">
                <a:solidFill>
                  <a:schemeClr val="bg1"/>
                </a:solidFill>
              </a:rPr>
              <a:t>Srijith</a:t>
            </a:r>
            <a:r>
              <a:rPr lang="en-IN" sz="2000" dirty="0">
                <a:solidFill>
                  <a:schemeClr val="bg1"/>
                </a:solidFill>
              </a:rPr>
              <a:t> Rajeev , </a:t>
            </a:r>
            <a:r>
              <a:rPr lang="en-IN" sz="2000" dirty="0" err="1" smtClean="0">
                <a:solidFill>
                  <a:schemeClr val="bg1"/>
                </a:solidFill>
              </a:rPr>
              <a:t>Shreyas</a:t>
            </a:r>
            <a:r>
              <a:rPr lang="en-IN" sz="2000" dirty="0" smtClean="0">
                <a:solidFill>
                  <a:schemeClr val="bg1"/>
                </a:solidFill>
              </a:rPr>
              <a:t> Kamath,</a:t>
            </a:r>
            <a:r>
              <a:rPr lang="en-IN" sz="2000" dirty="0">
                <a:solidFill>
                  <a:schemeClr val="bg1"/>
                </a:solidFill>
              </a:rPr>
              <a:t/>
            </a:r>
            <a:br>
              <a:rPr lang="en-IN" sz="2000" dirty="0">
                <a:solidFill>
                  <a:schemeClr val="bg1"/>
                </a:solidFill>
              </a:rPr>
            </a:br>
            <a:r>
              <a:rPr lang="en-IN" sz="2000" dirty="0">
                <a:solidFill>
                  <a:schemeClr val="bg1"/>
                </a:solidFill>
              </a:rPr>
              <a:t>Rahul </a:t>
            </a:r>
            <a:r>
              <a:rPr lang="en-IN" sz="2000" dirty="0" err="1">
                <a:solidFill>
                  <a:schemeClr val="bg1"/>
                </a:solidFill>
              </a:rPr>
              <a:t>Rajendran</a:t>
            </a:r>
            <a:r>
              <a:rPr lang="en-IN" sz="2000" dirty="0">
                <a:solidFill>
                  <a:schemeClr val="bg1"/>
                </a:solidFill>
              </a:rPr>
              <a:t>, </a:t>
            </a:r>
            <a:r>
              <a:rPr lang="en-IN" sz="2000" dirty="0" smtClean="0">
                <a:solidFill>
                  <a:schemeClr val="bg1"/>
                </a:solidFill>
              </a:rPr>
              <a:t> </a:t>
            </a:r>
            <a:r>
              <a:rPr lang="en-IN" sz="2000" dirty="0" err="1">
                <a:solidFill>
                  <a:schemeClr val="bg1"/>
                </a:solidFill>
              </a:rPr>
              <a:t>Shishir</a:t>
            </a:r>
            <a:r>
              <a:rPr lang="en-IN" sz="2000" dirty="0">
                <a:solidFill>
                  <a:schemeClr val="bg1"/>
                </a:solidFill>
              </a:rPr>
              <a:t> </a:t>
            </a:r>
            <a:r>
              <a:rPr lang="en-IN" sz="2000" dirty="0" err="1">
                <a:solidFill>
                  <a:schemeClr val="bg1"/>
                </a:solidFill>
              </a:rPr>
              <a:t>Paramathma</a:t>
            </a:r>
            <a:r>
              <a:rPr lang="en-IN" sz="2000" dirty="0">
                <a:solidFill>
                  <a:schemeClr val="bg1"/>
                </a:solidFill>
              </a:rPr>
              <a:t> Rao, </a:t>
            </a:r>
            <a:br>
              <a:rPr lang="en-IN" sz="2000" dirty="0">
                <a:solidFill>
                  <a:schemeClr val="bg1"/>
                </a:solidFill>
              </a:rPr>
            </a:br>
            <a:r>
              <a:rPr lang="en-IN" sz="2000" dirty="0">
                <a:solidFill>
                  <a:schemeClr val="bg1"/>
                </a:solidFill>
              </a:rPr>
              <a:t>Aleksandra </a:t>
            </a:r>
            <a:r>
              <a:rPr lang="en-IN" sz="2000" dirty="0" err="1">
                <a:solidFill>
                  <a:schemeClr val="bg1"/>
                </a:solidFill>
              </a:rPr>
              <a:t>Kaszowska</a:t>
            </a:r>
            <a:r>
              <a:rPr lang="en-IN" sz="2000" dirty="0">
                <a:solidFill>
                  <a:schemeClr val="bg1"/>
                </a:solidFill>
              </a:rPr>
              <a:t> </a:t>
            </a:r>
            <a:r>
              <a:rPr lang="en-IN" sz="2000" dirty="0" smtClean="0">
                <a:solidFill>
                  <a:schemeClr val="bg1"/>
                </a:solidFill>
              </a:rPr>
              <a:t>, </a:t>
            </a:r>
            <a:r>
              <a:rPr lang="en-IN" sz="2000" dirty="0" err="1">
                <a:solidFill>
                  <a:schemeClr val="bg1"/>
                </a:solidFill>
              </a:rPr>
              <a:t>Arash</a:t>
            </a:r>
            <a:r>
              <a:rPr lang="en-IN" sz="2000" dirty="0">
                <a:solidFill>
                  <a:schemeClr val="bg1"/>
                </a:solidFill>
              </a:rPr>
              <a:t> </a:t>
            </a:r>
            <a:r>
              <a:rPr lang="en-IN" sz="2000" dirty="0" err="1">
                <a:solidFill>
                  <a:schemeClr val="bg1"/>
                </a:solidFill>
              </a:rPr>
              <a:t>Samani</a:t>
            </a:r>
            <a:r>
              <a:rPr lang="en-IN" sz="2000" dirty="0">
                <a:solidFill>
                  <a:schemeClr val="bg1"/>
                </a:solidFill>
              </a:rPr>
              <a:t> </a:t>
            </a:r>
            <a:r>
              <a:rPr lang="en-IN" sz="2000" dirty="0" smtClean="0">
                <a:solidFill>
                  <a:schemeClr val="bg1"/>
                </a:solidFill>
              </a:rPr>
              <a:t> </a:t>
            </a:r>
            <a:r>
              <a:rPr lang="en-IN" sz="2000" dirty="0">
                <a:solidFill>
                  <a:schemeClr val="bg1"/>
                </a:solidFill>
              </a:rPr>
              <a:t>and Xin Yuan</a:t>
            </a:r>
            <a:r>
              <a:rPr lang="en-IN" sz="4400" b="1" dirty="0">
                <a:latin typeface="Bookman Old Style" panose="02050604050505020204" pitchFamily="18" charset="0"/>
              </a:rPr>
              <a:t/>
            </a:r>
            <a:br>
              <a:rPr lang="en-IN" sz="4400" b="1" dirty="0">
                <a:latin typeface="Bookman Old Style" panose="02050604050505020204" pitchFamily="18" charset="0"/>
              </a:rPr>
            </a:br>
            <a:r>
              <a:rPr lang="en-IN" sz="4400" b="1" dirty="0">
                <a:solidFill>
                  <a:schemeClr val="accent1">
                    <a:lumMod val="60000"/>
                    <a:lumOff val="40000"/>
                  </a:schemeClr>
                </a:solidFill>
                <a:latin typeface="Bookman Old Style" panose="02050604050505020204" pitchFamily="18" charset="0"/>
              </a:rPr>
              <a:t/>
            </a:r>
            <a:br>
              <a:rPr lang="en-IN" sz="4400" b="1" dirty="0">
                <a:solidFill>
                  <a:schemeClr val="accent1">
                    <a:lumMod val="60000"/>
                    <a:lumOff val="40000"/>
                  </a:schemeClr>
                </a:solidFill>
                <a:latin typeface="Bookman Old Style" panose="02050604050505020204" pitchFamily="18" charset="0"/>
              </a:rPr>
            </a:br>
            <a:endParaRPr sz="4000" b="1" dirty="0">
              <a:latin typeface="Bookman Old Style" panose="02050604050505020204" pitchFamily="18" charset="0"/>
            </a:endParaRPr>
          </a:p>
        </p:txBody>
      </p:sp>
    </p:spTree>
    <p:extLst>
      <p:ext uri="{BB962C8B-B14F-4D97-AF65-F5344CB8AC3E}">
        <p14:creationId xmlns:p14="http://schemas.microsoft.com/office/powerpoint/2010/main" val="3110666062"/>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971404" y="346365"/>
            <a:ext cx="7777611" cy="602671"/>
          </a:xfrm>
          <a:prstGeom prst="rect">
            <a:avLst/>
          </a:prstGeom>
        </p:spPr>
        <p:txBody>
          <a:bodyPr spcFirstLastPara="1" wrap="square" lIns="91425" tIns="91425" rIns="91425" bIns="91425" anchor="b" anchorCtr="0">
            <a:noAutofit/>
          </a:bodyPr>
          <a:lstStyle/>
          <a:p>
            <a:pPr lvl="0"/>
            <a:r>
              <a:rPr lang="en-US" sz="2400" b="1" dirty="0">
                <a:solidFill>
                  <a:schemeClr val="bg1"/>
                </a:solidFill>
              </a:rPr>
              <a:t>Existing Databases Summary and Comparison</a:t>
            </a:r>
            <a:endParaRPr lang="en-IN" sz="3200" b="1" dirty="0">
              <a:solidFill>
                <a:schemeClr val="bg1"/>
              </a:solidFill>
            </a:endParaRPr>
          </a:p>
        </p:txBody>
      </p:sp>
      <p:sp>
        <p:nvSpPr>
          <p:cNvPr id="109" name="Google Shape;109;p17"/>
          <p:cNvSpPr txBox="1">
            <a:spLocks noGrp="1"/>
          </p:cNvSpPr>
          <p:nvPr>
            <p:ph type="body" idx="1"/>
          </p:nvPr>
        </p:nvSpPr>
        <p:spPr>
          <a:xfrm>
            <a:off x="971404" y="1011382"/>
            <a:ext cx="7715136" cy="3955473"/>
          </a:xfrm>
          <a:prstGeom prst="rect">
            <a:avLst/>
          </a:prstGeom>
        </p:spPr>
        <p:txBody>
          <a:bodyPr spcFirstLastPara="1" wrap="square" lIns="91425" tIns="91425" rIns="91425" bIns="91425" anchor="t" anchorCtr="0">
            <a:noAutofit/>
          </a:bodyPr>
          <a:lstStyle/>
          <a:p>
            <a:r>
              <a:rPr lang="en-US" sz="2000" dirty="0"/>
              <a:t>An institution research board (IRB) protocol was </a:t>
            </a:r>
            <a:r>
              <a:rPr lang="en-US" sz="2000" dirty="0" smtClean="0"/>
              <a:t>developed in </a:t>
            </a:r>
            <a:r>
              <a:rPr lang="en-US" sz="2000" dirty="0"/>
              <a:t>order to collect and publish the Tufts Face Database</a:t>
            </a:r>
            <a:r>
              <a:rPr lang="en-US" sz="2000" dirty="0" smtClean="0"/>
              <a:t>.</a:t>
            </a:r>
          </a:p>
          <a:p>
            <a:r>
              <a:rPr lang="en-US" sz="2000" dirty="0" smtClean="0"/>
              <a:t>The</a:t>
            </a:r>
            <a:r>
              <a:rPr lang="en-US" sz="2000" dirty="0"/>
              <a:t> </a:t>
            </a:r>
            <a:r>
              <a:rPr lang="en-US" sz="2000" dirty="0" smtClean="0"/>
              <a:t>IRB </a:t>
            </a:r>
            <a:r>
              <a:rPr lang="en-US" sz="2000" dirty="0"/>
              <a:t>protocol discussed the purpose and procedure of </a:t>
            </a:r>
            <a:r>
              <a:rPr lang="en-US" sz="2000" dirty="0" smtClean="0"/>
              <a:t>the study</a:t>
            </a:r>
            <a:r>
              <a:rPr lang="en-US" sz="2000" dirty="0"/>
              <a:t>, the confidentiality and public access of the </a:t>
            </a:r>
            <a:r>
              <a:rPr lang="en-US" sz="2000" dirty="0" smtClean="0"/>
              <a:t>database, as </a:t>
            </a:r>
            <a:r>
              <a:rPr lang="en-US" sz="2000" dirty="0"/>
              <a:t>well as the protection of participants’ identity. </a:t>
            </a:r>
            <a:endParaRPr lang="en-US" sz="2000" dirty="0" smtClean="0"/>
          </a:p>
          <a:p>
            <a:r>
              <a:rPr lang="en-US" sz="2000" dirty="0" smtClean="0"/>
              <a:t>Each photographic session </a:t>
            </a:r>
            <a:r>
              <a:rPr lang="en-US" sz="2000" dirty="0"/>
              <a:t>took approximately 15 minutes</a:t>
            </a:r>
            <a:r>
              <a:rPr lang="en-US" sz="2000" dirty="0" smtClean="0"/>
              <a:t>.</a:t>
            </a:r>
          </a:p>
          <a:p>
            <a:r>
              <a:rPr lang="en-US" sz="2000" dirty="0"/>
              <a:t>The raw image data was collected from 113 </a:t>
            </a:r>
            <a:r>
              <a:rPr lang="en-US" sz="2000" dirty="0" smtClean="0"/>
              <a:t>volunteers; 100 </a:t>
            </a:r>
            <a:r>
              <a:rPr lang="en-US" sz="2000" dirty="0"/>
              <a:t>participant’s images were selected and assessed </a:t>
            </a:r>
            <a:r>
              <a:rPr lang="en-US" sz="2000" dirty="0" smtClean="0"/>
              <a:t>for </a:t>
            </a:r>
            <a:r>
              <a:rPr lang="en-IN" sz="2000" dirty="0" smtClean="0"/>
              <a:t>good </a:t>
            </a:r>
            <a:r>
              <a:rPr lang="en-IN" sz="2000" dirty="0"/>
              <a:t>image quality.</a:t>
            </a:r>
            <a:endParaRPr lang="en-IN" sz="700" dirty="0" smtClean="0">
              <a:solidFill>
                <a:schemeClr val="accent1"/>
              </a:solidFill>
            </a:endParaRPr>
          </a:p>
          <a:p>
            <a:endParaRPr lang="en-IN" sz="100" b="1" dirty="0" smtClean="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631717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lvl="0"/>
            <a:r>
              <a:rPr lang="en-IN" b="1" dirty="0" smtClean="0"/>
              <a:t>Conclusion</a:t>
            </a:r>
            <a:endParaRPr sz="3600" b="1" dirty="0"/>
          </a:p>
        </p:txBody>
      </p:sp>
      <p:sp>
        <p:nvSpPr>
          <p:cNvPr id="95" name="Google Shape;95;p15"/>
          <p:cNvSpPr txBox="1">
            <a:spLocks noGrp="1"/>
          </p:cNvSpPr>
          <p:nvPr>
            <p:ph type="subTitle" idx="1"/>
          </p:nvPr>
        </p:nvSpPr>
        <p:spPr>
          <a:xfrm>
            <a:off x="1530175" y="3170840"/>
            <a:ext cx="6927900" cy="353100"/>
          </a:xfrm>
          <a:prstGeom prst="rect">
            <a:avLst/>
          </a:prstGeom>
        </p:spPr>
        <p:txBody>
          <a:bodyPr spcFirstLastPara="1" wrap="square" lIns="91425" tIns="91425" rIns="91425" bIns="91425" anchor="t" anchorCtr="0">
            <a:noAutofit/>
          </a:bodyPr>
          <a:lstStyle/>
          <a:p>
            <a:endParaRPr sz="1600"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ln w="0"/>
              <a:solidFill>
                <a:schemeClr val="tx1"/>
              </a:solidFill>
              <a:effectLst>
                <a:outerShdw blurRad="38100" dist="19050" dir="2700000" algn="tl" rotWithShape="0">
                  <a:schemeClr val="dk1">
                    <a:alpha val="40000"/>
                  </a:schemeClr>
                </a:outerShdw>
              </a:effectLst>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529788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999114" y="74544"/>
            <a:ext cx="7715136" cy="4677587"/>
          </a:xfrm>
          <a:prstGeom prst="rect">
            <a:avLst/>
          </a:prstGeom>
        </p:spPr>
        <p:txBody>
          <a:bodyPr spcFirstLastPara="1" wrap="square" lIns="91425" tIns="91425" rIns="91425" bIns="91425" anchor="t" anchorCtr="0">
            <a:noAutofit/>
          </a:bodyPr>
          <a:lstStyle/>
          <a:p>
            <a:r>
              <a:rPr lang="en-US" sz="1800" dirty="0" smtClean="0"/>
              <a:t>Studied </a:t>
            </a:r>
            <a:r>
              <a:rPr lang="en-US" sz="1800" dirty="0"/>
              <a:t>our newly developed Tufts </a:t>
            </a:r>
            <a:r>
              <a:rPr lang="en-US" sz="1800" dirty="0" smtClean="0"/>
              <a:t>Face Database</a:t>
            </a:r>
            <a:r>
              <a:rPr lang="en-US" sz="1800" dirty="0"/>
              <a:t>, which we believe will be a valuable resource </a:t>
            </a:r>
            <a:r>
              <a:rPr lang="en-US" sz="1800" dirty="0" smtClean="0"/>
              <a:t>to facilitate </a:t>
            </a:r>
            <a:r>
              <a:rPr lang="en-US" sz="1800" dirty="0"/>
              <a:t>2D, 3D, thermal, near-infrared, </a:t>
            </a:r>
            <a:r>
              <a:rPr lang="en-US" sz="1800" dirty="0" smtClean="0"/>
              <a:t>computerized sketch</a:t>
            </a:r>
            <a:r>
              <a:rPr lang="en-US" sz="1800" dirty="0"/>
              <a:t>, and heterogeneous facial recognition research </a:t>
            </a:r>
            <a:r>
              <a:rPr lang="en-US" sz="1800" dirty="0" smtClean="0"/>
              <a:t>for multimedia</a:t>
            </a:r>
            <a:r>
              <a:rPr lang="en-US" sz="1800" dirty="0"/>
              <a:t>, forensic, security, biometric, and </a:t>
            </a:r>
            <a:r>
              <a:rPr lang="en-US" sz="1800" dirty="0" smtClean="0"/>
              <a:t>entertainment </a:t>
            </a:r>
            <a:r>
              <a:rPr lang="en-IN" sz="1800" dirty="0" smtClean="0"/>
              <a:t>applications</a:t>
            </a:r>
            <a:r>
              <a:rPr lang="en-IN" sz="1800" dirty="0"/>
              <a:t>. </a:t>
            </a:r>
            <a:endParaRPr lang="en-IN" sz="1800" dirty="0" smtClean="0"/>
          </a:p>
          <a:p>
            <a:endParaRPr lang="en-IN" sz="1800" dirty="0" smtClean="0"/>
          </a:p>
          <a:p>
            <a:r>
              <a:rPr lang="en-IN" sz="1800" dirty="0" smtClean="0"/>
              <a:t>The </a:t>
            </a:r>
            <a:r>
              <a:rPr lang="en-IN" sz="1800" dirty="0"/>
              <a:t>database content and acquisition </a:t>
            </a:r>
            <a:r>
              <a:rPr lang="en-IN" sz="1800" dirty="0" smtClean="0"/>
              <a:t>process </a:t>
            </a:r>
            <a:r>
              <a:rPr lang="en-US" sz="1800" dirty="0" smtClean="0"/>
              <a:t>are </a:t>
            </a:r>
            <a:r>
              <a:rPr lang="en-US" sz="1800" dirty="0"/>
              <a:t>introduced; and the method to obtain the dataset is </a:t>
            </a:r>
            <a:r>
              <a:rPr lang="en-US" sz="1800" dirty="0" smtClean="0"/>
              <a:t>carefully described.</a:t>
            </a:r>
          </a:p>
          <a:p>
            <a:endParaRPr lang="en-US" sz="1800" dirty="0" smtClean="0"/>
          </a:p>
          <a:p>
            <a:r>
              <a:rPr lang="en-US" sz="1800" dirty="0" smtClean="0"/>
              <a:t> </a:t>
            </a:r>
            <a:r>
              <a:rPr lang="en-US" sz="1800" dirty="0"/>
              <a:t>In addition, a comprehensive review </a:t>
            </a:r>
            <a:r>
              <a:rPr lang="en-US" sz="1800" dirty="0" smtClean="0"/>
              <a:t>on face </a:t>
            </a:r>
            <a:r>
              <a:rPr lang="en-US" sz="1800" dirty="0"/>
              <a:t>recognition systems and face datasets are presented</a:t>
            </a:r>
            <a:r>
              <a:rPr lang="en-US" sz="1800" dirty="0" smtClean="0"/>
              <a:t>.</a:t>
            </a:r>
          </a:p>
          <a:p>
            <a:endParaRPr lang="en-US" sz="1800" b="1" dirty="0">
              <a:solidFill>
                <a:schemeClr val="accent1"/>
              </a:solidFill>
            </a:endParaRPr>
          </a:p>
          <a:p>
            <a:r>
              <a:rPr lang="en-US" sz="1800" dirty="0"/>
              <a:t>To date, the Tufts Face Database is the most </a:t>
            </a:r>
            <a:r>
              <a:rPr lang="en-US" sz="1800" dirty="0" smtClean="0"/>
              <a:t>comprehensive </a:t>
            </a:r>
            <a:r>
              <a:rPr lang="en-IN" sz="1800" dirty="0" smtClean="0"/>
              <a:t>large-scale </a:t>
            </a:r>
            <a:r>
              <a:rPr lang="en-IN" sz="1800" dirty="0"/>
              <a:t>face dataset</a:t>
            </a:r>
            <a:endParaRPr lang="en-IN" sz="100" b="1" dirty="0" smtClean="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915504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lvl="0"/>
            <a:r>
              <a:rPr lang="en-IN" b="1" dirty="0" smtClean="0"/>
              <a:t>Bibliography:</a:t>
            </a:r>
            <a:endParaRPr sz="3600" b="1" dirty="0"/>
          </a:p>
        </p:txBody>
      </p:sp>
      <p:sp>
        <p:nvSpPr>
          <p:cNvPr id="95" name="Google Shape;95;p15"/>
          <p:cNvSpPr txBox="1">
            <a:spLocks noGrp="1"/>
          </p:cNvSpPr>
          <p:nvPr>
            <p:ph type="subTitle" idx="1"/>
          </p:nvPr>
        </p:nvSpPr>
        <p:spPr>
          <a:xfrm>
            <a:off x="1530175" y="3170840"/>
            <a:ext cx="6927900" cy="1324960"/>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IN" sz="1600" dirty="0">
                <a:solidFill>
                  <a:schemeClr val="bg1"/>
                </a:solidFill>
                <a:hlinkClick r:id="rId3"/>
              </a:rPr>
              <a:t>https://</a:t>
            </a:r>
            <a:r>
              <a:rPr lang="en-IN" sz="1600" dirty="0" smtClean="0">
                <a:solidFill>
                  <a:schemeClr val="bg1"/>
                </a:solidFill>
                <a:hlinkClick r:id="rId3"/>
              </a:rPr>
              <a:t>tischlibrary.tufts.edu/find/databases/all</a:t>
            </a:r>
            <a:endParaRPr lang="en-IN" sz="1600" dirty="0">
              <a:solidFill>
                <a:schemeClr val="bg1"/>
              </a:solidFill>
            </a:endParaRPr>
          </a:p>
          <a:p>
            <a:pPr>
              <a:buFont typeface="Wingdings" panose="05000000000000000000" pitchFamily="2" charset="2"/>
              <a:buChar char="§"/>
            </a:pPr>
            <a:endParaRPr lang="en-IN" sz="1600" dirty="0" smtClean="0">
              <a:solidFill>
                <a:schemeClr val="bg1"/>
              </a:solidFill>
            </a:endParaRPr>
          </a:p>
          <a:p>
            <a:pPr>
              <a:buFont typeface="Wingdings" panose="05000000000000000000" pitchFamily="2" charset="2"/>
              <a:buChar char="§"/>
            </a:pPr>
            <a:endParaRPr sz="1600"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dirty="0">
              <a:ln w="0"/>
              <a:solidFill>
                <a:schemeClr val="tx1"/>
              </a:solidFill>
              <a:effectLst>
                <a:outerShdw blurRad="38100" dist="19050" dir="2700000" algn="tl" rotWithShape="0">
                  <a:schemeClr val="dk1">
                    <a:alpha val="40000"/>
                  </a:schemeClr>
                </a:outerShdw>
              </a:effectLst>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542838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smtClean="0"/>
              <a:t>Introduction</a:t>
            </a:r>
            <a:endParaRPr sz="3600" b="1" dirty="0"/>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98" y="159328"/>
            <a:ext cx="7777611" cy="1219200"/>
          </a:xfrm>
          <a:prstGeom prst="rect">
            <a:avLst/>
          </a:prstGeom>
        </p:spPr>
        <p:txBody>
          <a:bodyPr spcFirstLastPara="1" wrap="square" lIns="91425" tIns="91425" rIns="91425" bIns="91425" anchor="b" anchorCtr="0">
            <a:noAutofit/>
          </a:bodyPr>
          <a:lstStyle/>
          <a:p>
            <a:pPr lvl="0"/>
            <a:r>
              <a:rPr lang="en-IN" sz="2400" b="1" dirty="0" smtClean="0">
                <a:solidFill>
                  <a:schemeClr val="bg1"/>
                </a:solidFill>
              </a:rPr>
              <a:t>Algorithms </a:t>
            </a:r>
            <a:r>
              <a:rPr lang="en-IN" sz="2400" b="1" dirty="0">
                <a:solidFill>
                  <a:schemeClr val="bg1"/>
                </a:solidFill>
              </a:rPr>
              <a:t>performing autonomous facial recognition </a:t>
            </a:r>
            <a:r>
              <a:rPr lang="en-US" sz="2400" b="1" dirty="0">
                <a:solidFill>
                  <a:schemeClr val="bg1"/>
                </a:solidFill>
              </a:rPr>
              <a:t>have many profound implications in the fields of:</a:t>
            </a:r>
            <a:endParaRPr sz="2400" b="1" dirty="0">
              <a:solidFill>
                <a:schemeClr val="bg1"/>
              </a:solidFill>
            </a:endParaRPr>
          </a:p>
        </p:txBody>
      </p:sp>
      <p:sp>
        <p:nvSpPr>
          <p:cNvPr id="109" name="Google Shape;109;p17"/>
          <p:cNvSpPr txBox="1">
            <a:spLocks noGrp="1"/>
          </p:cNvSpPr>
          <p:nvPr>
            <p:ph type="body" idx="1"/>
          </p:nvPr>
        </p:nvSpPr>
        <p:spPr>
          <a:xfrm>
            <a:off x="1165498" y="1378528"/>
            <a:ext cx="6858000" cy="288178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dirty="0"/>
          </a:p>
          <a:p>
            <a:pPr lvl="0">
              <a:buClr>
                <a:schemeClr val="accent4"/>
              </a:buClr>
            </a:pPr>
            <a:r>
              <a:rPr lang="en-US" sz="2400" b="1" dirty="0">
                <a:solidFill>
                  <a:schemeClr val="accent1"/>
                </a:solidFill>
              </a:rPr>
              <a:t>Homeland Security</a:t>
            </a:r>
          </a:p>
          <a:p>
            <a:pPr lvl="0">
              <a:buClr>
                <a:schemeClr val="accent4"/>
              </a:buClr>
            </a:pPr>
            <a:r>
              <a:rPr lang="en-US" sz="2400" b="1" dirty="0">
                <a:solidFill>
                  <a:schemeClr val="accent1"/>
                </a:solidFill>
              </a:rPr>
              <a:t>Human Trafficking </a:t>
            </a:r>
          </a:p>
          <a:p>
            <a:pPr lvl="0">
              <a:buClr>
                <a:schemeClr val="accent4"/>
              </a:buClr>
            </a:pPr>
            <a:r>
              <a:rPr lang="en-US" sz="2400" b="1" dirty="0">
                <a:solidFill>
                  <a:schemeClr val="accent1"/>
                </a:solidFill>
              </a:rPr>
              <a:t>Law Enforcement</a:t>
            </a:r>
          </a:p>
          <a:p>
            <a:pPr lvl="0">
              <a:buClr>
                <a:schemeClr val="accent4"/>
              </a:buClr>
            </a:pPr>
            <a:r>
              <a:rPr lang="en-US" sz="2400" b="1" dirty="0">
                <a:solidFill>
                  <a:schemeClr val="accent1"/>
                </a:solidFill>
              </a:rPr>
              <a:t>Biometric Identification</a:t>
            </a:r>
          </a:p>
          <a:p>
            <a:pPr lvl="0">
              <a:buClr>
                <a:schemeClr val="accent4"/>
              </a:buClr>
            </a:pPr>
            <a:r>
              <a:rPr lang="en-US" sz="2400" b="1" dirty="0">
                <a:solidFill>
                  <a:schemeClr val="accent1"/>
                </a:solidFill>
              </a:rPr>
              <a:t>Multimedia</a:t>
            </a:r>
            <a:endParaRPr lang="en-US" sz="2400" b="1" dirty="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082371" y="124690"/>
            <a:ext cx="7777611" cy="540328"/>
          </a:xfrm>
          <a:prstGeom prst="rect">
            <a:avLst/>
          </a:prstGeom>
        </p:spPr>
        <p:txBody>
          <a:bodyPr spcFirstLastPara="1" wrap="square" lIns="91425" tIns="91425" rIns="91425" bIns="91425" anchor="b" anchorCtr="0">
            <a:noAutofit/>
          </a:bodyPr>
          <a:lstStyle/>
          <a:p>
            <a:pPr lvl="0"/>
            <a:r>
              <a:rPr lang="en-IN" sz="2800" b="1" dirty="0" smtClean="0">
                <a:solidFill>
                  <a:schemeClr val="bg1"/>
                </a:solidFill>
              </a:rPr>
              <a:t>Difficulties faced:</a:t>
            </a:r>
            <a:endParaRPr sz="2800" b="1" dirty="0">
              <a:solidFill>
                <a:schemeClr val="bg1"/>
              </a:solidFill>
            </a:endParaRPr>
          </a:p>
        </p:txBody>
      </p:sp>
      <p:sp>
        <p:nvSpPr>
          <p:cNvPr id="109" name="Google Shape;109;p17"/>
          <p:cNvSpPr txBox="1">
            <a:spLocks noGrp="1"/>
          </p:cNvSpPr>
          <p:nvPr>
            <p:ph type="body" idx="1"/>
          </p:nvPr>
        </p:nvSpPr>
        <p:spPr>
          <a:xfrm>
            <a:off x="1082371" y="401782"/>
            <a:ext cx="6858000" cy="45165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dirty="0"/>
          </a:p>
          <a:p>
            <a:r>
              <a:rPr lang="en-IN" sz="2000" dirty="0">
                <a:solidFill>
                  <a:schemeClr val="accent1"/>
                </a:solidFill>
              </a:rPr>
              <a:t>In spite of these profound implications, the field continues facing </a:t>
            </a:r>
            <a:r>
              <a:rPr lang="en-US" sz="2000" dirty="0">
                <a:solidFill>
                  <a:schemeClr val="accent1"/>
                </a:solidFill>
              </a:rPr>
              <a:t>difficulties with heterogeneous face recognition (HFR) algorithms: matching face images across different image types, such as thermal, near-infrared (NIR), 2D, 3D, and </a:t>
            </a:r>
            <a:r>
              <a:rPr lang="en-IN" sz="2000" dirty="0">
                <a:solidFill>
                  <a:schemeClr val="accent1"/>
                </a:solidFill>
              </a:rPr>
              <a:t>other modalities.</a:t>
            </a:r>
          </a:p>
          <a:p>
            <a:pPr marL="101600" indent="0">
              <a:buNone/>
            </a:pPr>
            <a:endParaRPr lang="en-IN" sz="2000" dirty="0">
              <a:solidFill>
                <a:schemeClr val="accent1"/>
              </a:solidFill>
            </a:endParaRPr>
          </a:p>
          <a:p>
            <a:r>
              <a:rPr lang="en-IN" sz="2000" dirty="0">
                <a:solidFill>
                  <a:schemeClr val="accent1"/>
                </a:solidFill>
              </a:rPr>
              <a:t>Often times, the motivation </a:t>
            </a:r>
            <a:r>
              <a:rPr lang="en-US" sz="2000" dirty="0">
                <a:solidFill>
                  <a:schemeClr val="accent1"/>
                </a:solidFill>
              </a:rPr>
              <a:t>behind HFR is there is only one modality of face images can be acquired as probe images . For instance, face sketches of a criminal are sometimes the only evidence in law </a:t>
            </a:r>
            <a:r>
              <a:rPr lang="en-IN" sz="2000" dirty="0">
                <a:solidFill>
                  <a:schemeClr val="accent1"/>
                </a:solidFill>
              </a:rPr>
              <a:t>enforcement applications.</a:t>
            </a:r>
            <a:endParaRPr lang="en-IN" sz="1800" dirty="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498781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98" y="159328"/>
            <a:ext cx="7777611" cy="1219200"/>
          </a:xfrm>
          <a:prstGeom prst="rect">
            <a:avLst/>
          </a:prstGeom>
        </p:spPr>
        <p:txBody>
          <a:bodyPr spcFirstLastPara="1" wrap="square" lIns="91425" tIns="91425" rIns="91425" bIns="91425" anchor="b" anchorCtr="0">
            <a:noAutofit/>
          </a:bodyPr>
          <a:lstStyle/>
          <a:p>
            <a:r>
              <a:rPr lang="en-US" sz="2400" b="1" dirty="0">
                <a:solidFill>
                  <a:schemeClr val="bg1"/>
                </a:solidFill>
                <a:latin typeface="Quicksand" panose="020B0604020202020204" charset="0"/>
              </a:rPr>
              <a:t>Heterogeneous face recognition in real-life scenarios: images </a:t>
            </a:r>
            <a:r>
              <a:rPr lang="en-IN" sz="2400" b="1" dirty="0">
                <a:solidFill>
                  <a:schemeClr val="bg1"/>
                </a:solidFill>
                <a:latin typeface="Quicksand" panose="020B0604020202020204" charset="0"/>
              </a:rPr>
              <a:t>captured through different sources:</a:t>
            </a: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5" name="Picture 4"/>
          <p:cNvPicPr>
            <a:picLocks noChangeAspect="1"/>
          </p:cNvPicPr>
          <p:nvPr/>
        </p:nvPicPr>
        <p:blipFill>
          <a:blip r:embed="rId3"/>
          <a:stretch>
            <a:fillRect/>
          </a:stretch>
        </p:blipFill>
        <p:spPr>
          <a:xfrm>
            <a:off x="1328289" y="1378528"/>
            <a:ext cx="6714276" cy="1326131"/>
          </a:xfrm>
          <a:prstGeom prst="rect">
            <a:avLst/>
          </a:prstGeom>
        </p:spPr>
      </p:pic>
      <p:sp>
        <p:nvSpPr>
          <p:cNvPr id="6" name="Text Placeholder 5"/>
          <p:cNvSpPr txBox="1">
            <a:spLocks noGrp="1"/>
          </p:cNvSpPr>
          <p:nvPr>
            <p:ph type="body" idx="1"/>
          </p:nvPr>
        </p:nvSpPr>
        <p:spPr>
          <a:xfrm>
            <a:off x="891871" y="2514601"/>
            <a:ext cx="7407002" cy="877133"/>
          </a:xfrm>
          <a:prstGeom prst="rect">
            <a:avLst/>
          </a:prstGeom>
          <a:noFill/>
        </p:spPr>
        <p:txBody>
          <a:bodyPr wrap="square" rtlCol="0">
            <a:spAutoFit/>
          </a:bodyPr>
          <a:lstStyle/>
          <a:p>
            <a:pPr marL="38100" indent="0">
              <a:buNone/>
            </a:pPr>
            <a:r>
              <a:rPr lang="en-IN" sz="2000" b="1" dirty="0" smtClean="0">
                <a:solidFill>
                  <a:schemeClr val="bg1"/>
                </a:solidFill>
                <a:latin typeface="Walter Turncoat" panose="020B0604020202020204" charset="0"/>
              </a:rPr>
              <a:t>	</a:t>
            </a:r>
            <a:r>
              <a:rPr lang="en-IN" sz="1800" b="1" dirty="0" smtClean="0">
                <a:solidFill>
                  <a:schemeClr val="bg1"/>
                </a:solidFill>
                <a:latin typeface="+mn-lt"/>
              </a:rPr>
              <a:t>(a)	        (b)	         	    (c)	          (d)	  (e)</a:t>
            </a:r>
            <a:r>
              <a:rPr lang="en-IN" sz="2000" b="1" dirty="0" smtClean="0">
                <a:solidFill>
                  <a:schemeClr val="bg1"/>
                </a:solidFill>
                <a:latin typeface="+mn-lt"/>
              </a:rPr>
              <a:t>	</a:t>
            </a:r>
            <a:endParaRPr lang="en-IN" sz="2000" b="1" dirty="0">
              <a:solidFill>
                <a:schemeClr val="bg1"/>
              </a:solidFill>
              <a:latin typeface="Walter Turncoat" panose="020B0604020202020204" charset="0"/>
            </a:endParaRPr>
          </a:p>
        </p:txBody>
      </p:sp>
      <p:sp>
        <p:nvSpPr>
          <p:cNvPr id="2" name="TextBox 1"/>
          <p:cNvSpPr txBox="1"/>
          <p:nvPr/>
        </p:nvSpPr>
        <p:spPr>
          <a:xfrm>
            <a:off x="1328289" y="3138055"/>
            <a:ext cx="7194868" cy="1692771"/>
          </a:xfrm>
          <a:prstGeom prst="rect">
            <a:avLst/>
          </a:prstGeom>
          <a:noFill/>
        </p:spPr>
        <p:txBody>
          <a:bodyPr wrap="square" rtlCol="0">
            <a:spAutoFit/>
          </a:bodyPr>
          <a:lstStyle/>
          <a:p>
            <a:r>
              <a:rPr lang="en-IN" sz="1800" dirty="0">
                <a:solidFill>
                  <a:schemeClr val="accent1"/>
                </a:solidFill>
              </a:rPr>
              <a:t>(a) social media   </a:t>
            </a:r>
          </a:p>
          <a:p>
            <a:r>
              <a:rPr lang="en-IN" sz="1800" dirty="0">
                <a:solidFill>
                  <a:schemeClr val="accent1"/>
                </a:solidFill>
              </a:rPr>
              <a:t>(b) driver’s licenses, passports, and other identification     documents </a:t>
            </a:r>
          </a:p>
          <a:p>
            <a:r>
              <a:rPr lang="en-IN" sz="1800" dirty="0">
                <a:solidFill>
                  <a:schemeClr val="accent1"/>
                </a:solidFill>
              </a:rPr>
              <a:t>(c) night-vision </a:t>
            </a:r>
            <a:r>
              <a:rPr lang="en-US" sz="1800" dirty="0">
                <a:solidFill>
                  <a:schemeClr val="accent1"/>
                </a:solidFill>
              </a:rPr>
              <a:t>surveillance cameras</a:t>
            </a:r>
          </a:p>
          <a:p>
            <a:r>
              <a:rPr lang="en-US" sz="1800" dirty="0">
                <a:solidFill>
                  <a:schemeClr val="accent1"/>
                </a:solidFill>
              </a:rPr>
              <a:t>(d) Thermal cameras</a:t>
            </a:r>
          </a:p>
          <a:p>
            <a:r>
              <a:rPr lang="en-US" sz="1800" dirty="0">
                <a:solidFill>
                  <a:schemeClr val="accent1"/>
                </a:solidFill>
              </a:rPr>
              <a:t>(e) 3D cameras</a:t>
            </a:r>
            <a:endParaRPr lang="en-IN" sz="2800" b="1" dirty="0">
              <a:solidFill>
                <a:schemeClr val="accent1"/>
              </a:solidFill>
              <a:latin typeface="Walter Turncoat" panose="020B0604020202020204" charset="0"/>
            </a:endParaRPr>
          </a:p>
          <a:p>
            <a:endParaRPr lang="en-IN" dirty="0"/>
          </a:p>
        </p:txBody>
      </p:sp>
    </p:spTree>
    <p:extLst>
      <p:ext uri="{BB962C8B-B14F-4D97-AF65-F5344CB8AC3E}">
        <p14:creationId xmlns:p14="http://schemas.microsoft.com/office/powerpoint/2010/main" val="2682138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082371" y="124690"/>
            <a:ext cx="7777611" cy="540328"/>
          </a:xfrm>
          <a:prstGeom prst="rect">
            <a:avLst/>
          </a:prstGeom>
        </p:spPr>
        <p:txBody>
          <a:bodyPr spcFirstLastPara="1" wrap="square" lIns="91425" tIns="91425" rIns="91425" bIns="91425" anchor="b" anchorCtr="0">
            <a:noAutofit/>
          </a:bodyPr>
          <a:lstStyle/>
          <a:p>
            <a:pPr lvl="0"/>
            <a:r>
              <a:rPr lang="en-IN" sz="2800" b="1" dirty="0" smtClean="0">
                <a:solidFill>
                  <a:schemeClr val="bg1"/>
                </a:solidFill>
              </a:rPr>
              <a:t>Solution:</a:t>
            </a:r>
            <a:endParaRPr sz="2800" b="1" dirty="0">
              <a:solidFill>
                <a:schemeClr val="bg1"/>
              </a:solidFill>
            </a:endParaRPr>
          </a:p>
        </p:txBody>
      </p:sp>
      <p:sp>
        <p:nvSpPr>
          <p:cNvPr id="109" name="Google Shape;109;p17"/>
          <p:cNvSpPr txBox="1">
            <a:spLocks noGrp="1"/>
          </p:cNvSpPr>
          <p:nvPr>
            <p:ph type="body" idx="1"/>
          </p:nvPr>
        </p:nvSpPr>
        <p:spPr>
          <a:xfrm>
            <a:off x="1082242" y="124690"/>
            <a:ext cx="7715265" cy="488372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dirty="0"/>
          </a:p>
          <a:p>
            <a:r>
              <a:rPr lang="en-US" sz="2000" dirty="0">
                <a:solidFill>
                  <a:schemeClr val="accent1"/>
                </a:solidFill>
              </a:rPr>
              <a:t>Accurate cross-modality face matching is necessary due to the increasing variety of imaging sensors in different real-life scenarios, such as depth, optical, capacitive, and thermal: for example, night vision cameras can provide more information in low/no light military applications.</a:t>
            </a:r>
            <a:endParaRPr lang="en-US" sz="1800" b="1" dirty="0">
              <a:solidFill>
                <a:schemeClr val="accent1"/>
              </a:solidFill>
            </a:endParaRPr>
          </a:p>
          <a:p>
            <a:r>
              <a:rPr lang="en-US" sz="2000" dirty="0">
                <a:solidFill>
                  <a:schemeClr val="accent1"/>
                </a:solidFill>
              </a:rPr>
              <a:t>Such cross-modality matching algorithms need to be extensively tested and validated in order to ensure their robustness in recognizing faces across images from advanced sensors and traditional surveillance cameras.</a:t>
            </a:r>
          </a:p>
          <a:p>
            <a:r>
              <a:rPr lang="en-US" sz="2000" dirty="0" smtClean="0">
                <a:solidFill>
                  <a:schemeClr val="accent1"/>
                </a:solidFill>
              </a:rPr>
              <a:t>Therefore, it </a:t>
            </a:r>
            <a:r>
              <a:rPr lang="en-US" sz="2000" dirty="0">
                <a:solidFill>
                  <a:schemeClr val="accent1"/>
                </a:solidFill>
              </a:rPr>
              <a:t>is crucial to provide researchers with the ground truth images to benchmark their recognition algorithms and aid in the development of potential solutions to the existing HFR challenges</a:t>
            </a:r>
            <a:r>
              <a:rPr lang="en-US" sz="3200" dirty="0">
                <a:solidFill>
                  <a:schemeClr val="accent1"/>
                </a:solidFill>
              </a:rPr>
              <a:t>.</a:t>
            </a:r>
            <a:endParaRPr lang="en-US" sz="2400" b="1" dirty="0">
              <a:solidFill>
                <a:schemeClr val="accent1"/>
              </a:solidFill>
            </a:endParaRPr>
          </a:p>
        </p:txBody>
      </p:sp>
      <p:sp>
        <p:nvSpPr>
          <p:cNvPr id="110" name="Google Shape;110;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921723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129" y="452667"/>
            <a:ext cx="7098738" cy="558714"/>
          </a:xfrm>
        </p:spPr>
        <p:txBody>
          <a:bodyPr/>
          <a:lstStyle/>
          <a:p>
            <a:r>
              <a:rPr lang="en-IN" sz="2800" b="1" dirty="0" smtClean="0">
                <a:solidFill>
                  <a:schemeClr val="bg1"/>
                </a:solidFill>
              </a:rPr>
              <a:t>Key Concepts covered in this paper</a:t>
            </a:r>
            <a:r>
              <a:rPr lang="en-IN" sz="2400" b="1" dirty="0" smtClean="0">
                <a:solidFill>
                  <a:schemeClr val="bg1"/>
                </a:solidFill>
              </a:rPr>
              <a:t>:</a:t>
            </a:r>
            <a:endParaRPr lang="en-IN" sz="2400" b="1" dirty="0">
              <a:solidFill>
                <a:schemeClr val="bg1"/>
              </a:solidFill>
            </a:endParaRPr>
          </a:p>
        </p:txBody>
      </p:sp>
      <p:sp>
        <p:nvSpPr>
          <p:cNvPr id="3" name="Text Placeholder 2"/>
          <p:cNvSpPr>
            <a:spLocks noGrp="1"/>
          </p:cNvSpPr>
          <p:nvPr>
            <p:ph type="body" idx="1"/>
          </p:nvPr>
        </p:nvSpPr>
        <p:spPr>
          <a:xfrm>
            <a:off x="1165498" y="1322327"/>
            <a:ext cx="6858000" cy="3131910"/>
          </a:xfrm>
        </p:spPr>
        <p:txBody>
          <a:bodyPr/>
          <a:lstStyle/>
          <a:p>
            <a:r>
              <a:rPr lang="en-US" sz="2400" dirty="0" smtClean="0">
                <a:solidFill>
                  <a:schemeClr val="accent1"/>
                </a:solidFill>
              </a:rPr>
              <a:t>An </a:t>
            </a:r>
            <a:r>
              <a:rPr lang="en-US" sz="2400" dirty="0">
                <a:solidFill>
                  <a:schemeClr val="accent1"/>
                </a:solidFill>
              </a:rPr>
              <a:t>up-to-date review of existing facial </a:t>
            </a:r>
            <a:r>
              <a:rPr lang="en-US" sz="2400" dirty="0" smtClean="0">
                <a:solidFill>
                  <a:schemeClr val="accent1"/>
                </a:solidFill>
              </a:rPr>
              <a:t>recognition </a:t>
            </a:r>
            <a:r>
              <a:rPr lang="en-IN" sz="2400" dirty="0" smtClean="0">
                <a:solidFill>
                  <a:schemeClr val="accent1"/>
                </a:solidFill>
              </a:rPr>
              <a:t>algorithms </a:t>
            </a:r>
            <a:r>
              <a:rPr lang="en-IN" sz="2400" dirty="0">
                <a:solidFill>
                  <a:schemeClr val="accent1"/>
                </a:solidFill>
              </a:rPr>
              <a:t>and systems</a:t>
            </a:r>
            <a:r>
              <a:rPr lang="en-IN" sz="2400" dirty="0" smtClean="0">
                <a:solidFill>
                  <a:schemeClr val="accent1"/>
                </a:solidFill>
              </a:rPr>
              <a:t>.</a:t>
            </a:r>
          </a:p>
          <a:p>
            <a:pPr marL="38100" indent="0">
              <a:buNone/>
            </a:pPr>
            <a:endParaRPr lang="en-IN" sz="2400" dirty="0">
              <a:solidFill>
                <a:schemeClr val="accent1"/>
              </a:solidFill>
            </a:endParaRPr>
          </a:p>
          <a:p>
            <a:r>
              <a:rPr lang="en-IN" sz="2400" dirty="0" smtClean="0">
                <a:solidFill>
                  <a:schemeClr val="accent1"/>
                </a:solidFill>
              </a:rPr>
              <a:t>Information </a:t>
            </a:r>
            <a:r>
              <a:rPr lang="en-IN" sz="2400" dirty="0">
                <a:solidFill>
                  <a:schemeClr val="accent1"/>
                </a:solidFill>
              </a:rPr>
              <a:t>on the Tufts Face Database, </a:t>
            </a:r>
            <a:r>
              <a:rPr lang="en-IN" sz="2400" dirty="0" smtClean="0">
                <a:solidFill>
                  <a:schemeClr val="accent1"/>
                </a:solidFill>
              </a:rPr>
              <a:t>a comprehensive</a:t>
            </a:r>
            <a:r>
              <a:rPr lang="en-IN" sz="2400" dirty="0">
                <a:solidFill>
                  <a:schemeClr val="accent1"/>
                </a:solidFill>
              </a:rPr>
              <a:t> </a:t>
            </a:r>
            <a:r>
              <a:rPr lang="en-US" sz="2400" dirty="0" smtClean="0">
                <a:solidFill>
                  <a:schemeClr val="accent1"/>
                </a:solidFill>
              </a:rPr>
              <a:t>face </a:t>
            </a:r>
            <a:r>
              <a:rPr lang="en-US" sz="2400" dirty="0">
                <a:solidFill>
                  <a:schemeClr val="accent1"/>
                </a:solidFill>
              </a:rPr>
              <a:t>database, which contains face </a:t>
            </a:r>
            <a:r>
              <a:rPr lang="en-US" sz="2400" dirty="0" smtClean="0">
                <a:solidFill>
                  <a:schemeClr val="accent1"/>
                </a:solidFill>
              </a:rPr>
              <a:t>images </a:t>
            </a:r>
            <a:r>
              <a:rPr lang="en-IN" sz="2400" dirty="0" smtClean="0">
                <a:solidFill>
                  <a:schemeClr val="accent1"/>
                </a:solidFill>
              </a:rPr>
              <a:t>captured </a:t>
            </a:r>
            <a:r>
              <a:rPr lang="en-IN" sz="2400" dirty="0">
                <a:solidFill>
                  <a:schemeClr val="accent1"/>
                </a:solidFill>
              </a:rPr>
              <a:t>in multiple modalities.</a:t>
            </a:r>
            <a:endParaRPr lang="en-IN" sz="2400" dirty="0">
              <a:solidFill>
                <a:schemeClr val="accent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786830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600" b="1" dirty="0" smtClean="0"/>
              <a:t>Related Work</a:t>
            </a:r>
            <a:endParaRPr sz="3600" b="1" dirty="0"/>
          </a:p>
        </p:txBody>
      </p:sp>
      <p:sp>
        <p:nvSpPr>
          <p:cNvPr id="95" name="Google Shape;95;p15"/>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p>
            <a:r>
              <a:rPr lang="en-US" sz="1600" dirty="0"/>
              <a:t>This section outlines different types of recognition systems</a:t>
            </a:r>
          </a:p>
          <a:p>
            <a:r>
              <a:rPr lang="en-US" sz="1600" dirty="0"/>
              <a:t>currently in use, their existing challenges and forthcoming</a:t>
            </a:r>
          </a:p>
          <a:p>
            <a:r>
              <a:rPr lang="en-US" sz="1600" dirty="0" smtClean="0"/>
              <a:t>advances</a:t>
            </a:r>
            <a:endParaRPr sz="1600"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024913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1231</Words>
  <Application>Microsoft Office PowerPoint</Application>
  <PresentationFormat>On-screen Show (16:9)</PresentationFormat>
  <Paragraphs>100</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Bookman Old Style</vt:lpstr>
      <vt:lpstr>Quicksand</vt:lpstr>
      <vt:lpstr>Arial</vt:lpstr>
      <vt:lpstr>Walter Turncoat</vt:lpstr>
      <vt:lpstr>Wingdings</vt:lpstr>
      <vt:lpstr>Eleanor template</vt:lpstr>
      <vt:lpstr>Name : Omkar Sawant Branch : Comps Division : B Roll No. : 1911118 </vt:lpstr>
      <vt:lpstr>A Comprehensive Database for Benchmarking Imaging Systems By: Karen Panetta, Qianwen Wan , Sos Agaian , Srijith Rajeev , Shreyas Kamath, Rahul Rajendran,  Shishir Paramathma Rao,  Aleksandra Kaszowska , Arash Samani  and Xin Yuan  </vt:lpstr>
      <vt:lpstr>Introduction</vt:lpstr>
      <vt:lpstr>Algorithms performing autonomous facial recognition have many profound implications in the fields of:</vt:lpstr>
      <vt:lpstr>Difficulties faced:</vt:lpstr>
      <vt:lpstr>Heterogeneous face recognition in real-life scenarios: images captured through different sources:</vt:lpstr>
      <vt:lpstr>Solution:</vt:lpstr>
      <vt:lpstr>Key Concepts covered in this paper:</vt:lpstr>
      <vt:lpstr>Related Work</vt:lpstr>
      <vt:lpstr>Different Types of Face Recognition Systems:</vt:lpstr>
      <vt:lpstr>Conventional visible face recognition system:</vt:lpstr>
      <vt:lpstr>Sketch-to-face recognition:</vt:lpstr>
      <vt:lpstr>Thermal face recognition:</vt:lpstr>
      <vt:lpstr>Advantages and Limitations of Popular Imaging Sensors:</vt:lpstr>
      <vt:lpstr>Heterogonous face recognition:</vt:lpstr>
      <vt:lpstr>THE TUFTS FACE DATABASE</vt:lpstr>
      <vt:lpstr>Tufts Face Databases:</vt:lpstr>
      <vt:lpstr>Example images selected from the Tufts face database</vt:lpstr>
      <vt:lpstr>(a) and (b) are two sets of frontal images of an individual with the different constraints for both visible and thermal. The images in the first row of each set illustrate visual images of a participant with various facial expressions; and the images in the second row of each set provide corresponding expressions in thermal imaging.</vt:lpstr>
      <vt:lpstr>Existing Databases Summary and Comparison</vt:lpstr>
      <vt:lpstr>Conclusion</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Omkar Sawant Branch : Comps Division : B Roll No. : 1911118 </dc:title>
  <cp:lastModifiedBy>1911118_SY_SAWANT OMKAR SATISH</cp:lastModifiedBy>
  <cp:revision>19</cp:revision>
  <dcterms:modified xsi:type="dcterms:W3CDTF">2021-03-30T10:07:50Z</dcterms:modified>
</cp:coreProperties>
</file>