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Slab"/>
      <p:regular r:id="rId25"/>
      <p:bold r:id="rId26"/>
    </p:embeddedFon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bold.fntdata"/><Relationship Id="rId25" Type="http://schemas.openxmlformats.org/officeDocument/2006/relationships/font" Target="fonts/RobotoSlab-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7c5234a4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7c5234a4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7c5234a4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7c5234a4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7c5234a4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7c5234a4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bd79cc1c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bd79cc1c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7c5234a4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7c5234a4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7c5234a4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7c5234a4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7c5234a4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7c5234a4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bd79cc1c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bd79cc1c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bd79cc1c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bd79cc1c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bd79cc1c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bd79cc1c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a29e1120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a29e1120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7c5234a4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7c5234a4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7c5234a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7c5234a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7c5234a4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7c5234a4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7c5234a4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7c5234a4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7c5234a4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7c5234a4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 where same pic taken differently, w.r.t coordinates.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7c5234a4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7c5234a4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7c5234a4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7c5234a4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ieeexplore.ieee.org/document/8667127" TargetMode="External"/><Relationship Id="rId4" Type="http://schemas.openxmlformats.org/officeDocument/2006/relationships/hyperlink" Target="https://www.semanticscholar.org/paper/Optical-Character-Recognition-Based-Intelligent-for-Rizvi-Raza/e4ca3716ec8c7367fe5d78ef392011432ba5b6fb" TargetMode="External"/><Relationship Id="rId5" Type="http://schemas.openxmlformats.org/officeDocument/2006/relationships/hyperlink" Target="http://yann.lecun.com/exdb/mnis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858700" y="1189449"/>
            <a:ext cx="5361300" cy="156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320"/>
              <a:t>Optical Character Recognition Based Intelligent Database Management System for Examination Process Control</a:t>
            </a:r>
            <a:endParaRPr sz="2320"/>
          </a:p>
        </p:txBody>
      </p:sp>
      <p:sp>
        <p:nvSpPr>
          <p:cNvPr id="64" name="Google Shape;64;p13"/>
          <p:cNvSpPr txBox="1"/>
          <p:nvPr>
            <p:ph idx="1" type="subTitle"/>
          </p:nvPr>
        </p:nvSpPr>
        <p:spPr>
          <a:xfrm>
            <a:off x="1858700" y="3220283"/>
            <a:ext cx="5361300" cy="52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lang="en" sz="1520"/>
              <a:t>Presentation by Shreyans Mehta</a:t>
            </a:r>
            <a:endParaRPr sz="1520"/>
          </a:p>
          <a:p>
            <a:pPr indent="0" lvl="0" marL="0" rtl="0" algn="ctr">
              <a:lnSpc>
                <a:spcPct val="80000"/>
              </a:lnSpc>
              <a:spcBef>
                <a:spcPts val="0"/>
              </a:spcBef>
              <a:spcAft>
                <a:spcPts val="0"/>
              </a:spcAft>
              <a:buSzPts val="605"/>
              <a:buNone/>
            </a:pPr>
            <a:r>
              <a:rPr lang="en" sz="1520"/>
              <a:t>1911124</a:t>
            </a:r>
            <a:endParaRPr sz="1520"/>
          </a:p>
        </p:txBody>
      </p:sp>
      <p:sp>
        <p:nvSpPr>
          <p:cNvPr id="65" name="Google Shape;65;p13"/>
          <p:cNvSpPr txBox="1"/>
          <p:nvPr/>
        </p:nvSpPr>
        <p:spPr>
          <a:xfrm>
            <a:off x="2068125" y="2850350"/>
            <a:ext cx="507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Mehdi Rizvi, Hasnain Raza, and Shahab Tahzeeb</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Thresholding.</a:t>
            </a:r>
            <a:endParaRPr/>
          </a:p>
        </p:txBody>
      </p:sp>
      <p:sp>
        <p:nvSpPr>
          <p:cNvPr id="123" name="Google Shape;123;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In thresholding, if pixel value is not lesser than a threshold value, it is allocated white value, otherwise it is allocated black value in our scenario. Its vice versa is also possible. We have used thresholding for two purposes,</a:t>
            </a:r>
            <a:endParaRPr sz="1700"/>
          </a:p>
          <a:p>
            <a:pPr indent="-336550" lvl="1" marL="914400" rtl="0" algn="l">
              <a:spcBef>
                <a:spcPts val="0"/>
              </a:spcBef>
              <a:spcAft>
                <a:spcPts val="0"/>
              </a:spcAft>
              <a:buSzPts val="1700"/>
              <a:buChar char="○"/>
            </a:pPr>
            <a:r>
              <a:rPr lang="en" sz="1700"/>
              <a:t>Highlighting Noise</a:t>
            </a:r>
            <a:endParaRPr sz="1700"/>
          </a:p>
          <a:p>
            <a:pPr indent="-336550" lvl="1" marL="914400" rtl="0" algn="l">
              <a:spcBef>
                <a:spcPts val="0"/>
              </a:spcBef>
              <a:spcAft>
                <a:spcPts val="0"/>
              </a:spcAft>
              <a:buSzPts val="1700"/>
              <a:buChar char="○"/>
            </a:pPr>
            <a:r>
              <a:rPr lang="en" sz="1700"/>
              <a:t>Digits Classification.</a:t>
            </a:r>
            <a:endParaRPr sz="1700"/>
          </a:p>
        </p:txBody>
      </p:sp>
      <p:pic>
        <p:nvPicPr>
          <p:cNvPr id="124" name="Google Shape;124;p22"/>
          <p:cNvPicPr preferRelativeResize="0"/>
          <p:nvPr/>
        </p:nvPicPr>
        <p:blipFill>
          <a:blip r:embed="rId3">
            <a:alphaModFix/>
          </a:blip>
          <a:stretch>
            <a:fillRect/>
          </a:stretch>
        </p:blipFill>
        <p:spPr>
          <a:xfrm>
            <a:off x="387888" y="3616225"/>
            <a:ext cx="3495675" cy="952500"/>
          </a:xfrm>
          <a:prstGeom prst="rect">
            <a:avLst/>
          </a:prstGeom>
          <a:noFill/>
          <a:ln>
            <a:noFill/>
          </a:ln>
        </p:spPr>
      </p:pic>
      <p:pic>
        <p:nvPicPr>
          <p:cNvPr id="125" name="Google Shape;125;p22"/>
          <p:cNvPicPr preferRelativeResize="0"/>
          <p:nvPr/>
        </p:nvPicPr>
        <p:blipFill>
          <a:blip r:embed="rId4">
            <a:alphaModFix/>
          </a:blip>
          <a:stretch>
            <a:fillRect/>
          </a:stretch>
        </p:blipFill>
        <p:spPr>
          <a:xfrm>
            <a:off x="5328050" y="3155150"/>
            <a:ext cx="3314700" cy="175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Segmentation.</a:t>
            </a:r>
            <a:endParaRPr/>
          </a:p>
        </p:txBody>
      </p:sp>
      <p:sp>
        <p:nvSpPr>
          <p:cNvPr id="131" name="Google Shape;131;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algorithm used works on a single digit. Due to this the need for segment</a:t>
            </a:r>
            <a:r>
              <a:rPr lang="en"/>
              <a:t>ation arises.</a:t>
            </a:r>
            <a:endParaRPr/>
          </a:p>
          <a:p>
            <a:pPr indent="-342900" lvl="0" marL="457200" rtl="0" algn="l">
              <a:spcBef>
                <a:spcPts val="0"/>
              </a:spcBef>
              <a:spcAft>
                <a:spcPts val="0"/>
              </a:spcAft>
              <a:buSzPts val="1800"/>
              <a:buChar char="●"/>
            </a:pPr>
            <a:r>
              <a:rPr lang="en"/>
              <a:t>In this process, to separate digits we use segmentation technique, in which we find the contours of the digits and find out their coordinates. </a:t>
            </a:r>
            <a:endParaRPr/>
          </a:p>
          <a:p>
            <a:pPr indent="-342900" lvl="0" marL="457200" rtl="0" algn="l">
              <a:spcBef>
                <a:spcPts val="0"/>
              </a:spcBef>
              <a:spcAft>
                <a:spcPts val="0"/>
              </a:spcAft>
              <a:buSzPts val="1800"/>
              <a:buChar char="●"/>
            </a:pPr>
            <a:r>
              <a:rPr lang="en"/>
              <a:t>Using coordinates, we crop them out and save them in a list, from where they are passed to the digit recognition algorithm.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MNIST Dataset.</a:t>
            </a:r>
            <a:endParaRPr/>
          </a:p>
        </p:txBody>
      </p:sp>
      <p:sp>
        <p:nvSpPr>
          <p:cNvPr id="137" name="Google Shape;137;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Once the input image is preprocessed and RoI is selected, we apply segmentation on enrolment number and marks and save them to the list. Saved digits in list are then passed to our digit classification algorithm which is a developed deep learning model to get a near advanced performance on the MNIST.</a:t>
            </a:r>
            <a:endParaRPr sz="1600"/>
          </a:p>
          <a:p>
            <a:pPr indent="-330200" lvl="0" marL="457200" rtl="0" algn="l">
              <a:spcBef>
                <a:spcPts val="0"/>
              </a:spcBef>
              <a:spcAft>
                <a:spcPts val="0"/>
              </a:spcAft>
              <a:buSzPts val="1600"/>
              <a:buChar char="●"/>
            </a:pPr>
            <a:r>
              <a:rPr lang="en" sz="1600"/>
              <a:t>MNIST was built from a numerous scanned document datasets accessible at National Institute of Standards and Technology. These images were then centered and normalized in size. Every image is in a square of 28x28 pixels. 60,000 images were used for training a model and 10,000 were used to test it. Results with 99% </a:t>
            </a:r>
            <a:r>
              <a:rPr lang="en" sz="1600"/>
              <a:t>accuracy</a:t>
            </a:r>
            <a:r>
              <a:rPr lang="en" sz="1600"/>
              <a:t> were achieved. </a:t>
            </a:r>
            <a:endParaRPr sz="1600"/>
          </a:p>
        </p:txBody>
      </p:sp>
      <p:pic>
        <p:nvPicPr>
          <p:cNvPr id="138" name="Google Shape;138;p24"/>
          <p:cNvPicPr preferRelativeResize="0"/>
          <p:nvPr/>
        </p:nvPicPr>
        <p:blipFill>
          <a:blip r:embed="rId3">
            <a:alphaModFix/>
          </a:blip>
          <a:stretch>
            <a:fillRect/>
          </a:stretch>
        </p:blipFill>
        <p:spPr>
          <a:xfrm>
            <a:off x="5896875" y="2968225"/>
            <a:ext cx="2641125" cy="1982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1000"/>
                                        <p:tgtEl>
                                          <p:spTgt spid="13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Keras and CNN.</a:t>
            </a:r>
            <a:endParaRPr/>
          </a:p>
        </p:txBody>
      </p:sp>
      <p:sp>
        <p:nvSpPr>
          <p:cNvPr id="144" name="Google Shape;144;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accordance with the MNIST, Keras library gives a convenient method for loading its dataset. Keras automatically downloads the dataset of MNIST when its mnist_data () function is called and stores it in home directory.</a:t>
            </a:r>
            <a:endParaRPr/>
          </a:p>
          <a:p>
            <a:pPr indent="-342900" lvl="0" marL="457200" rtl="0" algn="l">
              <a:spcBef>
                <a:spcPts val="0"/>
              </a:spcBef>
              <a:spcAft>
                <a:spcPts val="0"/>
              </a:spcAft>
              <a:buSzPts val="1800"/>
              <a:buChar char="●"/>
            </a:pPr>
            <a:r>
              <a:rPr lang="en"/>
              <a:t>In the layers of a CNN, neurons are arranged in 3 dimensions: width, height, depth. Here three main types of layers are used to build ConvNet architectures:</a:t>
            </a:r>
            <a:endParaRPr/>
          </a:p>
          <a:p>
            <a:pPr indent="-317500" lvl="1" marL="914400" rtl="0" algn="l">
              <a:spcBef>
                <a:spcPts val="0"/>
              </a:spcBef>
              <a:spcAft>
                <a:spcPts val="0"/>
              </a:spcAft>
              <a:buSzPts val="1400"/>
              <a:buChar char="○"/>
            </a:pPr>
            <a:r>
              <a:rPr lang="en"/>
              <a:t>Convolutional Layer, </a:t>
            </a:r>
            <a:endParaRPr/>
          </a:p>
          <a:p>
            <a:pPr indent="-317500" lvl="1" marL="914400" rtl="0" algn="l">
              <a:spcBef>
                <a:spcPts val="0"/>
              </a:spcBef>
              <a:spcAft>
                <a:spcPts val="0"/>
              </a:spcAft>
              <a:buSzPts val="1400"/>
              <a:buChar char="○"/>
            </a:pPr>
            <a:r>
              <a:rPr lang="en"/>
              <a:t>Pooling Layer, and </a:t>
            </a:r>
            <a:endParaRPr/>
          </a:p>
          <a:p>
            <a:pPr indent="-317500" lvl="1" marL="914400" rtl="0" algn="l">
              <a:spcBef>
                <a:spcPts val="0"/>
              </a:spcBef>
              <a:spcAft>
                <a:spcPts val="0"/>
              </a:spcAft>
              <a:buSzPts val="1400"/>
              <a:buChar char="○"/>
            </a:pPr>
            <a:r>
              <a:rPr lang="en"/>
              <a:t>Fully-Connected Layer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Signature</a:t>
            </a:r>
            <a:r>
              <a:rPr lang="en"/>
              <a:t> Recognition.</a:t>
            </a:r>
            <a:endParaRPr/>
          </a:p>
        </p:txBody>
      </p:sp>
      <p:sp>
        <p:nvSpPr>
          <p:cNvPr id="150" name="Google Shape;150;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signatures are treated as an object.</a:t>
            </a:r>
            <a:endParaRPr sz="1600"/>
          </a:p>
          <a:p>
            <a:pPr indent="-330200" lvl="0" marL="457200" rtl="0" algn="l">
              <a:spcBef>
                <a:spcPts val="0"/>
              </a:spcBef>
              <a:spcAft>
                <a:spcPts val="0"/>
              </a:spcAft>
              <a:buSzPts val="1600"/>
              <a:buChar char="●"/>
            </a:pPr>
            <a:r>
              <a:rPr lang="en" sz="1600"/>
              <a:t>T</a:t>
            </a:r>
            <a:r>
              <a:rPr lang="en" sz="1600"/>
              <a:t>he features of signatures are extracted to classify the query signatures. </a:t>
            </a:r>
            <a:endParaRPr sz="1600"/>
          </a:p>
          <a:p>
            <a:pPr indent="-330200" lvl="0" marL="457200" rtl="0" algn="l">
              <a:spcBef>
                <a:spcPts val="0"/>
              </a:spcBef>
              <a:spcAft>
                <a:spcPts val="0"/>
              </a:spcAft>
              <a:buSzPts val="1600"/>
              <a:buChar char="●"/>
            </a:pPr>
            <a:r>
              <a:rPr lang="en" sz="1600"/>
              <a:t> Scale Invariant Feature Transform (SIFT) algorithm is used for features extraction.</a:t>
            </a:r>
            <a:endParaRPr sz="1600"/>
          </a:p>
          <a:p>
            <a:pPr indent="-330200" lvl="0" marL="457200" rtl="0" algn="l">
              <a:spcBef>
                <a:spcPts val="0"/>
              </a:spcBef>
              <a:spcAft>
                <a:spcPts val="0"/>
              </a:spcAft>
              <a:buSzPts val="1600"/>
              <a:buChar char="●"/>
            </a:pPr>
            <a:r>
              <a:rPr lang="en" sz="1600"/>
              <a:t>SIFT detects key points of the signature to recognize the signature under test as either fake or original using following processes</a:t>
            </a:r>
            <a:endParaRPr sz="1600"/>
          </a:p>
          <a:p>
            <a:pPr indent="-330200" lvl="1" marL="914400" rtl="0" algn="l">
              <a:spcBef>
                <a:spcPts val="0"/>
              </a:spcBef>
              <a:spcAft>
                <a:spcPts val="0"/>
              </a:spcAft>
              <a:buSzPts val="1600"/>
              <a:buChar char="○"/>
            </a:pPr>
            <a:r>
              <a:rPr lang="en" sz="1600"/>
              <a:t>Construction of a scale space</a:t>
            </a:r>
            <a:endParaRPr sz="1600"/>
          </a:p>
          <a:p>
            <a:pPr indent="-330200" lvl="1" marL="914400" rtl="0" algn="l">
              <a:spcBef>
                <a:spcPts val="0"/>
              </a:spcBef>
              <a:spcAft>
                <a:spcPts val="0"/>
              </a:spcAft>
              <a:buSzPts val="1600"/>
              <a:buChar char="○"/>
            </a:pPr>
            <a:r>
              <a:rPr lang="en" sz="1600"/>
              <a:t>Fast Approximation</a:t>
            </a:r>
            <a:endParaRPr sz="1600"/>
          </a:p>
          <a:p>
            <a:pPr indent="-330200" lvl="1" marL="914400" rtl="0" algn="l">
              <a:spcBef>
                <a:spcPts val="0"/>
              </a:spcBef>
              <a:spcAft>
                <a:spcPts val="0"/>
              </a:spcAft>
              <a:buSzPts val="1600"/>
              <a:buChar char="○"/>
            </a:pPr>
            <a:r>
              <a:rPr lang="en" sz="1600"/>
              <a:t>Finding key points</a:t>
            </a:r>
            <a:endParaRPr sz="1600"/>
          </a:p>
          <a:p>
            <a:pPr indent="-330200" lvl="1" marL="914400" rtl="0" algn="l">
              <a:spcBef>
                <a:spcPts val="0"/>
              </a:spcBef>
              <a:spcAft>
                <a:spcPts val="0"/>
              </a:spcAft>
              <a:buSzPts val="1600"/>
              <a:buChar char="○"/>
            </a:pPr>
            <a:r>
              <a:rPr lang="en" sz="1600"/>
              <a:t>Remove nasty key points</a:t>
            </a:r>
            <a:endParaRPr sz="1600"/>
          </a:p>
          <a:p>
            <a:pPr indent="-330200" lvl="1" marL="914400" rtl="0" algn="l">
              <a:spcBef>
                <a:spcPts val="0"/>
              </a:spcBef>
              <a:spcAft>
                <a:spcPts val="0"/>
              </a:spcAft>
              <a:buSzPts val="1600"/>
              <a:buChar char="○"/>
            </a:pPr>
            <a:r>
              <a:rPr lang="en" sz="1600"/>
              <a:t>Assigning an orientation to the key points.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Database.</a:t>
            </a:r>
            <a:endParaRPr/>
          </a:p>
        </p:txBody>
      </p:sp>
      <p:sp>
        <p:nvSpPr>
          <p:cNvPr id="156" name="Google Shape;156;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t>
            </a:r>
            <a:r>
              <a:rPr lang="en"/>
              <a:t>he most important thing in top sheet automation is to save data in a digital file for instance excel sheet to easily use, edit and visualize the data.</a:t>
            </a:r>
            <a:endParaRPr/>
          </a:p>
          <a:p>
            <a:pPr indent="-342900" lvl="0" marL="457200" rtl="0" algn="l">
              <a:spcBef>
                <a:spcPts val="0"/>
              </a:spcBef>
              <a:spcAft>
                <a:spcPts val="0"/>
              </a:spcAft>
              <a:buSzPts val="1800"/>
              <a:buChar char="●"/>
            </a:pPr>
            <a:r>
              <a:rPr lang="en"/>
              <a:t>The library used for writing data and formatting information to Excel files is xlwt.</a:t>
            </a:r>
            <a:endParaRPr/>
          </a:p>
          <a:p>
            <a:pPr indent="-342900" lvl="0" marL="457200" rtl="0" algn="l">
              <a:spcBef>
                <a:spcPts val="0"/>
              </a:spcBef>
              <a:spcAft>
                <a:spcPts val="0"/>
              </a:spcAft>
              <a:buSzPts val="1800"/>
              <a:buChar char="●"/>
            </a:pPr>
            <a:r>
              <a:rPr lang="en"/>
              <a:t>All the extracted data from top sheet is saved in the excel sheet, hence reducing the manual work.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62" name="Google Shape;162;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lang="en" sz="1700"/>
              <a:t>In this research, the workload of entering marks manually into system’s database and generating results afterwards is being largely decreased. Image processing tools like image alignment, thresholding, blurring, noise reduction and segmentation to make image of the first page of examination copy understandable for our digit recognition algorithm. After segmentation of our region of interest, each separate digit is sent to our trained model, it recognizes it and then send it to the database. From database, the information is used and displayed in front of the teachers in form of graphs which are easy to understand and can be quickly analyzed to see the result trends among the students in a subject.</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Strategy for Implementation.</a:t>
            </a:r>
            <a:endParaRPr/>
          </a:p>
        </p:txBody>
      </p:sp>
      <p:sp>
        <p:nvSpPr>
          <p:cNvPr id="168" name="Google Shape;168;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the research is mostly based on image processing and character </a:t>
            </a:r>
            <a:r>
              <a:rPr lang="en"/>
              <a:t>recognition</a:t>
            </a:r>
            <a:r>
              <a:rPr lang="en"/>
              <a:t> - </a:t>
            </a:r>
            <a:endParaRPr/>
          </a:p>
          <a:p>
            <a:pPr indent="0" lvl="0" marL="457200" rtl="0" algn="l">
              <a:spcBef>
                <a:spcPts val="1200"/>
              </a:spcBef>
              <a:spcAft>
                <a:spcPts val="0"/>
              </a:spcAft>
              <a:buNone/>
            </a:pPr>
            <a:r>
              <a:rPr lang="en"/>
              <a:t>I hope to implement most of the pre-processing techniques explained earlier.</a:t>
            </a:r>
            <a:endParaRPr/>
          </a:p>
          <a:p>
            <a:pPr indent="-342900" lvl="0" marL="457200" rtl="0" algn="l">
              <a:spcBef>
                <a:spcPts val="1200"/>
              </a:spcBef>
              <a:spcAft>
                <a:spcPts val="0"/>
              </a:spcAft>
              <a:buSzPts val="1800"/>
              <a:buChar char="●"/>
            </a:pPr>
            <a:r>
              <a:rPr lang="en"/>
              <a:t>40-60% implemen</a:t>
            </a:r>
            <a:r>
              <a:rPr lang="en"/>
              <a:t>tation of the paper.</a:t>
            </a:r>
            <a:endParaRPr/>
          </a:p>
          <a:p>
            <a:pPr indent="0" lvl="0" marL="45720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Bibliography.</a:t>
            </a:r>
            <a:endParaRPr/>
          </a:p>
        </p:txBody>
      </p:sp>
      <p:sp>
        <p:nvSpPr>
          <p:cNvPr id="174" name="Google Shape;174;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https://ieeexplore.ieee.org/document/8667127</a:t>
            </a:r>
            <a:endParaRPr/>
          </a:p>
          <a:p>
            <a:pPr indent="-342900" lvl="0" marL="457200" rtl="0" algn="l">
              <a:spcBef>
                <a:spcPts val="0"/>
              </a:spcBef>
              <a:spcAft>
                <a:spcPts val="0"/>
              </a:spcAft>
              <a:buSzPts val="1800"/>
              <a:buChar char="●"/>
            </a:pPr>
            <a:r>
              <a:rPr lang="en" u="sng">
                <a:solidFill>
                  <a:schemeClr val="hlink"/>
                </a:solidFill>
                <a:hlinkClick r:id="rId4"/>
              </a:rPr>
              <a:t>https://www.semanticscholar.org/paper/Optical-Character-Recognition-Based-Intelligent-for-Rizvi-Raza/e4ca3716ec8c7367fe5d78ef392011432ba5b6fb</a:t>
            </a:r>
            <a:endParaRPr/>
          </a:p>
          <a:p>
            <a:pPr indent="-342900" lvl="0" marL="457200" rtl="0" algn="l">
              <a:spcBef>
                <a:spcPts val="0"/>
              </a:spcBef>
              <a:spcAft>
                <a:spcPts val="0"/>
              </a:spcAft>
              <a:buSzPts val="1800"/>
              <a:buChar char="●"/>
            </a:pPr>
            <a:r>
              <a:rPr lang="en" u="sng">
                <a:solidFill>
                  <a:schemeClr val="hlink"/>
                </a:solidFill>
                <a:hlinkClick r:id="rId5"/>
              </a:rPr>
              <a:t>http://yann.lecun.com/exdb/mnist/</a:t>
            </a:r>
            <a:endParaRPr/>
          </a:p>
          <a:p>
            <a:pPr indent="0" lvl="0" marL="45720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ctrTitle"/>
          </p:nvPr>
        </p:nvSpPr>
        <p:spPr>
          <a:xfrm>
            <a:off x="1858700" y="1189449"/>
            <a:ext cx="5361300" cy="156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320"/>
              <a:t>Thank You</a:t>
            </a:r>
            <a:endParaRPr sz="23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Aim.</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 </a:t>
            </a:r>
            <a:r>
              <a:rPr lang="en" sz="2000"/>
              <a:t>To reduce the workload of entering marks manually into system’s database and generating results afterwards by extraction of enrolment number of students for their identification, marks of students for their result generation and signature recognition of invigilator and checker by object detection technique to automate the post examination work.</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Ar</a:t>
            </a:r>
            <a:r>
              <a:rPr lang="en" sz="1600"/>
              <a:t>tificial intelligence and machine learning techniques have gained much prominence by minimizing external input and optimizing processing in many </a:t>
            </a:r>
            <a:r>
              <a:rPr lang="en" sz="1600"/>
              <a:t>labor intensive</a:t>
            </a:r>
            <a:r>
              <a:rPr lang="en" sz="1600"/>
              <a:t> tasks, both mechanically and computationally.</a:t>
            </a:r>
            <a:endParaRPr sz="1600"/>
          </a:p>
          <a:p>
            <a:pPr indent="-330200" lvl="0" marL="457200" rtl="0" algn="l">
              <a:spcBef>
                <a:spcPts val="0"/>
              </a:spcBef>
              <a:spcAft>
                <a:spcPts val="0"/>
              </a:spcAft>
              <a:buSzPts val="1600"/>
              <a:buChar char="●"/>
            </a:pPr>
            <a:r>
              <a:rPr lang="en" sz="1600"/>
              <a:t>Out of several important applications of machine learning, image recognitions and pattern recognitions enable identification of images or patterns for different use cases, respectively.</a:t>
            </a:r>
            <a:endParaRPr sz="1600"/>
          </a:p>
          <a:p>
            <a:pPr indent="-330200" lvl="0" marL="457200" rtl="0" algn="l">
              <a:spcBef>
                <a:spcPts val="0"/>
              </a:spcBef>
              <a:spcAft>
                <a:spcPts val="0"/>
              </a:spcAft>
              <a:buSzPts val="1600"/>
              <a:buChar char="●"/>
            </a:pPr>
            <a:r>
              <a:rPr lang="en" sz="1600"/>
              <a:t>Optical character recognition (OCR) has gained much importance as it is able to recognize texts from any given image. The OCR technique can even identify characters from handwritten scripts.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Recently, researchers have emphasized on image preprocessing methodologies for optical character recognition and object recognition using dedicated libraries.</a:t>
            </a:r>
            <a:endParaRPr sz="1600"/>
          </a:p>
          <a:p>
            <a:pPr indent="-330200" lvl="0" marL="457200" rtl="0" algn="l">
              <a:spcBef>
                <a:spcPts val="0"/>
              </a:spcBef>
              <a:spcAft>
                <a:spcPts val="0"/>
              </a:spcAft>
              <a:buSzPts val="1600"/>
              <a:buChar char="●"/>
            </a:pPr>
            <a:r>
              <a:rPr lang="en" sz="1600"/>
              <a:t>In this project, we use OpenCV library to accomplish preprocessing tasks. These tasks include image alignment, extraction of region of interests, noise reduction, threshold management and segmentation.</a:t>
            </a:r>
            <a:endParaRPr sz="1600"/>
          </a:p>
          <a:p>
            <a:pPr indent="-330200" lvl="0" marL="457200" rtl="0" algn="l">
              <a:spcBef>
                <a:spcPts val="0"/>
              </a:spcBef>
              <a:spcAft>
                <a:spcPts val="0"/>
              </a:spcAft>
              <a:buSzPts val="1600"/>
              <a:buChar char="●"/>
            </a:pPr>
            <a:r>
              <a:rPr lang="en" sz="1600"/>
              <a:t>This research has made contribution in the domain of academics by combining image processing with OCR for post examination process control.</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Design.</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main components for the system design are UI design, data design, and process design.</a:t>
            </a:r>
            <a:endParaRPr/>
          </a:p>
          <a:p>
            <a:pPr indent="-342900" lvl="0" marL="457200" rtl="0" algn="l">
              <a:spcBef>
                <a:spcPts val="0"/>
              </a:spcBef>
              <a:spcAft>
                <a:spcPts val="0"/>
              </a:spcAft>
              <a:buSzPts val="1800"/>
              <a:buChar char="●"/>
            </a:pPr>
            <a:r>
              <a:rPr lang="en"/>
              <a:t>UI design - Flask</a:t>
            </a:r>
            <a:endParaRPr/>
          </a:p>
          <a:p>
            <a:pPr indent="-342900" lvl="0" marL="457200" rtl="0" algn="l">
              <a:spcBef>
                <a:spcPts val="0"/>
              </a:spcBef>
              <a:spcAft>
                <a:spcPts val="0"/>
              </a:spcAft>
              <a:buSzPts val="1800"/>
              <a:buChar char="●"/>
            </a:pPr>
            <a:r>
              <a:rPr lang="en"/>
              <a:t>Graph Representation - Plotly Python Library</a:t>
            </a:r>
            <a:endParaRPr/>
          </a:p>
          <a:p>
            <a:pPr indent="-342900" lvl="0" marL="457200" rtl="0" algn="l">
              <a:spcBef>
                <a:spcPts val="0"/>
              </a:spcBef>
              <a:spcAft>
                <a:spcPts val="0"/>
              </a:spcAft>
              <a:buSzPts val="1800"/>
              <a:buChar char="●"/>
            </a:pPr>
            <a:r>
              <a:rPr lang="en"/>
              <a:t>Data Management - MS Excel</a:t>
            </a:r>
            <a:endParaRPr/>
          </a:p>
          <a:p>
            <a:pPr indent="-342900" lvl="0" marL="457200" rtl="0" algn="l">
              <a:spcBef>
                <a:spcPts val="0"/>
              </a:spcBef>
              <a:spcAft>
                <a:spcPts val="0"/>
              </a:spcAft>
              <a:buSzPts val="1800"/>
              <a:buChar char="●"/>
            </a:pPr>
            <a:r>
              <a:rPr lang="en"/>
              <a:t>Data Processing</a:t>
            </a:r>
            <a:endParaRPr/>
          </a:p>
        </p:txBody>
      </p:sp>
      <p:pic>
        <p:nvPicPr>
          <p:cNvPr descr="Optical Character Recognition Based Intelligent Database Management System  for Examination Process Control | Semantic Scholar" id="90" name="Google Shape;90;p17"/>
          <p:cNvPicPr preferRelativeResize="0"/>
          <p:nvPr/>
        </p:nvPicPr>
        <p:blipFill>
          <a:blip r:embed="rId3">
            <a:alphaModFix/>
          </a:blip>
          <a:stretch>
            <a:fillRect/>
          </a:stretch>
        </p:blipFill>
        <p:spPr>
          <a:xfrm>
            <a:off x="1519238" y="1053787"/>
            <a:ext cx="6105524" cy="3158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100"/>
                                        <p:tgtEl>
                                          <p:spTgt spid="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 Design.</a:t>
            </a:r>
            <a:endParaRPr/>
          </a:p>
        </p:txBody>
      </p:sp>
      <p:sp>
        <p:nvSpPr>
          <p:cNvPr id="96" name="Google Shape;96;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8"/>
          <p:cNvPicPr preferRelativeResize="0"/>
          <p:nvPr/>
        </p:nvPicPr>
        <p:blipFill>
          <a:blip r:embed="rId3">
            <a:alphaModFix/>
          </a:blip>
          <a:stretch>
            <a:fillRect/>
          </a:stretch>
        </p:blipFill>
        <p:spPr>
          <a:xfrm>
            <a:off x="1853800" y="1222475"/>
            <a:ext cx="4990250" cy="3613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
                                        <p:tgtEl>
                                          <p:spTgt spid="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Image Alignment.</a:t>
            </a:r>
            <a:endParaRPr/>
          </a:p>
        </p:txBody>
      </p:sp>
      <p:sp>
        <p:nvSpPr>
          <p:cNvPr id="103" name="Google Shape;103;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Image alignment is a technique of warping one image so that the relevant features align perfectly. </a:t>
            </a:r>
            <a:endParaRPr sz="1700"/>
          </a:p>
          <a:p>
            <a:pPr indent="-336550" lvl="0" marL="457200" rtl="0" algn="l">
              <a:spcBef>
                <a:spcPts val="0"/>
              </a:spcBef>
              <a:spcAft>
                <a:spcPts val="0"/>
              </a:spcAft>
              <a:buSzPts val="1700"/>
              <a:buChar char="●"/>
            </a:pPr>
            <a:r>
              <a:rPr lang="en" sz="1700"/>
              <a:t>In order to extract features like roll number, marks and signatures perfectly, an input image must be aligned with respect to the reference image so that coordinates of interest do not change.</a:t>
            </a:r>
            <a:endParaRPr sz="1700"/>
          </a:p>
        </p:txBody>
      </p:sp>
      <p:pic>
        <p:nvPicPr>
          <p:cNvPr id="104" name="Google Shape;104;p19"/>
          <p:cNvPicPr preferRelativeResize="0"/>
          <p:nvPr/>
        </p:nvPicPr>
        <p:blipFill>
          <a:blip r:embed="rId3">
            <a:alphaModFix/>
          </a:blip>
          <a:stretch>
            <a:fillRect/>
          </a:stretch>
        </p:blipFill>
        <p:spPr>
          <a:xfrm>
            <a:off x="387888" y="3482875"/>
            <a:ext cx="4010025" cy="1085850"/>
          </a:xfrm>
          <a:prstGeom prst="rect">
            <a:avLst/>
          </a:prstGeom>
          <a:noFill/>
          <a:ln>
            <a:noFill/>
          </a:ln>
        </p:spPr>
      </p:pic>
      <p:pic>
        <p:nvPicPr>
          <p:cNvPr id="105" name="Google Shape;105;p19"/>
          <p:cNvPicPr preferRelativeResize="0"/>
          <p:nvPr/>
        </p:nvPicPr>
        <p:blipFill>
          <a:blip r:embed="rId4">
            <a:alphaModFix/>
          </a:blip>
          <a:stretch>
            <a:fillRect/>
          </a:stretch>
        </p:blipFill>
        <p:spPr>
          <a:xfrm>
            <a:off x="5393525" y="3636238"/>
            <a:ext cx="3496550" cy="779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Region of Interest.</a:t>
            </a:r>
            <a:endParaRPr/>
          </a:p>
        </p:txBody>
      </p:sp>
      <p:sp>
        <p:nvSpPr>
          <p:cNvPr id="111" name="Google Shape;111;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RoI can be extracted using two methods - by layout analysis algorithms if we have variable layout inputs or by specifying the coordinates of RoI if we have static layout input.</a:t>
            </a:r>
            <a:endParaRPr sz="1700"/>
          </a:p>
          <a:p>
            <a:pPr indent="-336550" lvl="0" marL="457200" rtl="0" algn="l">
              <a:spcBef>
                <a:spcPts val="0"/>
              </a:spcBef>
              <a:spcAft>
                <a:spcPts val="0"/>
              </a:spcAft>
              <a:buSzPts val="1700"/>
              <a:buChar char="●"/>
            </a:pPr>
            <a:r>
              <a:rPr lang="en" sz="1700"/>
              <a:t>As we are taking an image as input, we have a static layout and hence specifying the coordinates of RoI is the preferred approach.</a:t>
            </a:r>
            <a:endParaRPr sz="1700"/>
          </a:p>
          <a:p>
            <a:pPr indent="-336550" lvl="0" marL="457200" rtl="0" algn="l">
              <a:spcBef>
                <a:spcPts val="0"/>
              </a:spcBef>
              <a:spcAft>
                <a:spcPts val="0"/>
              </a:spcAft>
              <a:buSzPts val="1700"/>
              <a:buChar char="●"/>
            </a:pPr>
            <a:r>
              <a:rPr lang="en" sz="1700"/>
              <a:t>Due to this, any random image must </a:t>
            </a:r>
            <a:r>
              <a:rPr lang="en" sz="1700"/>
              <a:t>first</a:t>
            </a:r>
            <a:r>
              <a:rPr lang="en" sz="1700"/>
              <a:t> be </a:t>
            </a:r>
            <a:r>
              <a:rPr lang="en" sz="1700"/>
              <a:t>aligned</a:t>
            </a:r>
            <a:r>
              <a:rPr lang="en" sz="1700"/>
              <a:t> with </a:t>
            </a:r>
            <a:r>
              <a:rPr lang="en" sz="1700"/>
              <a:t>respect</a:t>
            </a:r>
            <a:r>
              <a:rPr lang="en" sz="1700"/>
              <a:t> to the reference image.</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Noise Removal.</a:t>
            </a:r>
            <a:endParaRPr/>
          </a:p>
        </p:txBody>
      </p:sp>
      <p:sp>
        <p:nvSpPr>
          <p:cNvPr id="117" name="Google Shape;117;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Noise is an unwanted variation of pixels in an image that reduces the efficiency of image processing mechanism.</a:t>
            </a:r>
            <a:endParaRPr sz="1700"/>
          </a:p>
          <a:p>
            <a:pPr indent="-336550" lvl="0" marL="457200" rtl="0" algn="l">
              <a:spcBef>
                <a:spcPts val="0"/>
              </a:spcBef>
              <a:spcAft>
                <a:spcPts val="0"/>
              </a:spcAft>
              <a:buSzPts val="1700"/>
              <a:buChar char="●"/>
            </a:pPr>
            <a:r>
              <a:rPr lang="en" sz="1700"/>
              <a:t>Gaussian</a:t>
            </a:r>
            <a:r>
              <a:rPr lang="en" sz="1700"/>
              <a:t> Blurring is a </a:t>
            </a:r>
            <a:r>
              <a:rPr lang="en" sz="1700"/>
              <a:t>smoothing technique used to remove minor quantities of noise.</a:t>
            </a:r>
            <a:endParaRPr sz="1700"/>
          </a:p>
          <a:p>
            <a:pPr indent="-336550" lvl="0" marL="457200" rtl="0" algn="l">
              <a:spcBef>
                <a:spcPts val="0"/>
              </a:spcBef>
              <a:spcAft>
                <a:spcPts val="0"/>
              </a:spcAft>
              <a:buSzPts val="1700"/>
              <a:buChar char="●"/>
            </a:pPr>
            <a:r>
              <a:rPr lang="en" sz="1700"/>
              <a:t>A small area around a pixel is designated and is known as a kernel and does operations like Gaussian Weighted Average, to replace the central element.</a:t>
            </a:r>
            <a:endParaRPr sz="1700"/>
          </a:p>
          <a:p>
            <a:pPr indent="-336550" lvl="0" marL="457200" rtl="0" algn="l">
              <a:spcBef>
                <a:spcPts val="0"/>
              </a:spcBef>
              <a:spcAft>
                <a:spcPts val="0"/>
              </a:spcAft>
              <a:buSzPts val="1700"/>
              <a:buChar char="●"/>
            </a:pPr>
            <a:r>
              <a:rPr lang="en" sz="1700"/>
              <a:t>Gaussian blurring is most effective in eliminating Gaussian noise from the picture.</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