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5"/>
  </p:notesMasterIdLst>
  <p:sldIdLst>
    <p:sldId id="256" r:id="rId2"/>
    <p:sldId id="257" r:id="rId3"/>
    <p:sldId id="259" r:id="rId4"/>
    <p:sldId id="274" r:id="rId5"/>
    <p:sldId id="273" r:id="rId6"/>
    <p:sldId id="275" r:id="rId7"/>
    <p:sldId id="276" r:id="rId8"/>
    <p:sldId id="263" r:id="rId9"/>
    <p:sldId id="277" r:id="rId10"/>
    <p:sldId id="278" r:id="rId11"/>
    <p:sldId id="264" r:id="rId12"/>
    <p:sldId id="279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08C16-4ECF-4CA7-A3E2-9CD52F74D5EB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B5AC06-0DB7-4997-8CB0-9634444EC21B}">
      <dgm:prSet custT="1"/>
      <dgm:spPr/>
      <dgm:t>
        <a:bodyPr/>
        <a:lstStyle/>
        <a:p>
          <a:pPr rtl="0"/>
          <a:r>
            <a:rPr lang="en-US" sz="1400" b="0" i="0" dirty="0">
              <a:latin typeface="Proxima Nova" panose="020B0604020202020204" charset="0"/>
            </a:rPr>
            <a:t>Hotels +Flight aggregators (</a:t>
          </a:r>
          <a:r>
            <a:rPr lang="en-US" sz="1400" b="0" i="0" dirty="0" err="1">
              <a:latin typeface="Proxima Nova" panose="020B0604020202020204" charset="0"/>
            </a:rPr>
            <a:t>OYO,Airbnb</a:t>
          </a:r>
          <a:r>
            <a:rPr lang="en-US" sz="1400" b="0" i="0" dirty="0">
              <a:latin typeface="Proxima Nova" panose="020B0604020202020204" charset="0"/>
            </a:rPr>
            <a:t> etc.)</a:t>
          </a:r>
          <a:endParaRPr lang="en-US" sz="1400" dirty="0">
            <a:latin typeface="Proxima Nova" panose="020B0604020202020204" charset="0"/>
          </a:endParaRPr>
        </a:p>
      </dgm:t>
    </dgm:pt>
    <dgm:pt modelId="{3A78B97F-A178-472C-8A8C-5E06C986A8DC}" type="parTrans" cxnId="{861F45FC-6B64-4BB3-98F9-A902DC2716E0}">
      <dgm:prSet/>
      <dgm:spPr/>
      <dgm:t>
        <a:bodyPr/>
        <a:lstStyle/>
        <a:p>
          <a:endParaRPr lang="en-US"/>
        </a:p>
      </dgm:t>
    </dgm:pt>
    <dgm:pt modelId="{D2DEC571-00FA-4C3F-B0F8-C68A2ED66385}" type="sibTrans" cxnId="{861F45FC-6B64-4BB3-98F9-A902DC2716E0}">
      <dgm:prSet/>
      <dgm:spPr/>
      <dgm:t>
        <a:bodyPr/>
        <a:lstStyle/>
        <a:p>
          <a:endParaRPr lang="en-US"/>
        </a:p>
      </dgm:t>
    </dgm:pt>
    <dgm:pt modelId="{3F589C9A-F3F8-4133-AFFF-49C4E01298F3}">
      <dgm:prSet custT="1"/>
      <dgm:spPr/>
      <dgm:t>
        <a:bodyPr/>
        <a:lstStyle/>
        <a:p>
          <a:pPr rtl="0"/>
          <a:r>
            <a:rPr lang="en-US" sz="1400" b="0" i="0" dirty="0">
              <a:latin typeface="Proxima Nova" panose="020B0604020202020204" charset="0"/>
            </a:rPr>
            <a:t>Dynamic pricing of hotel rooms in similar locations with high cross price Elasticity</a:t>
          </a:r>
          <a:endParaRPr lang="en-US" sz="1400" dirty="0">
            <a:latin typeface="Proxima Nova" panose="020B0604020202020204" charset="0"/>
          </a:endParaRPr>
        </a:p>
      </dgm:t>
    </dgm:pt>
    <dgm:pt modelId="{EE30CF0B-F23E-4EF8-B92C-37F598CD86BC}" type="parTrans" cxnId="{D27B8FFB-5E43-45DF-BE99-E0F02D1953A1}">
      <dgm:prSet/>
      <dgm:spPr/>
      <dgm:t>
        <a:bodyPr/>
        <a:lstStyle/>
        <a:p>
          <a:endParaRPr lang="en-US"/>
        </a:p>
      </dgm:t>
    </dgm:pt>
    <dgm:pt modelId="{AEE6542C-CD34-46E9-BEDC-CAC676791EE0}" type="sibTrans" cxnId="{D27B8FFB-5E43-45DF-BE99-E0F02D1953A1}">
      <dgm:prSet/>
      <dgm:spPr/>
      <dgm:t>
        <a:bodyPr/>
        <a:lstStyle/>
        <a:p>
          <a:endParaRPr lang="en-US"/>
        </a:p>
      </dgm:t>
    </dgm:pt>
    <dgm:pt modelId="{83C567AE-5AAE-4436-A9C1-A41A459A5B5E}">
      <dgm:prSet custT="1"/>
      <dgm:spPr/>
      <dgm:t>
        <a:bodyPr/>
        <a:lstStyle/>
        <a:p>
          <a:pPr rtl="0"/>
          <a:r>
            <a:rPr lang="en-US" sz="1400" dirty="0">
              <a:latin typeface="Proxima Nova" panose="020B0604020202020204" charset="0"/>
            </a:rPr>
            <a:t>Can be easily extended to generate optimal prices for multiple</a:t>
          </a:r>
        </a:p>
        <a:p>
          <a:pPr rtl="0"/>
          <a:r>
            <a:rPr lang="en-US" sz="1400" dirty="0">
              <a:latin typeface="Proxima Nova" panose="020B0604020202020204" charset="0"/>
            </a:rPr>
            <a:t>period bookings </a:t>
          </a:r>
        </a:p>
      </dgm:t>
    </dgm:pt>
    <dgm:pt modelId="{137AA8A3-67DF-4069-A617-4D8EB0620083}" type="parTrans" cxnId="{5FA46E93-3EAF-4B5D-B405-A1F6365C6498}">
      <dgm:prSet/>
      <dgm:spPr/>
      <dgm:t>
        <a:bodyPr/>
        <a:lstStyle/>
        <a:p>
          <a:endParaRPr lang="en-US"/>
        </a:p>
      </dgm:t>
    </dgm:pt>
    <dgm:pt modelId="{E94DF93B-147C-44AA-B062-E167B3506263}" type="sibTrans" cxnId="{5FA46E93-3EAF-4B5D-B405-A1F6365C6498}">
      <dgm:prSet/>
      <dgm:spPr/>
      <dgm:t>
        <a:bodyPr/>
        <a:lstStyle/>
        <a:p>
          <a:endParaRPr lang="en-US"/>
        </a:p>
      </dgm:t>
    </dgm:pt>
    <dgm:pt modelId="{327AF54F-4EFA-4A87-AFEB-314F0C53D7C6}" type="pres">
      <dgm:prSet presAssocID="{DF908C16-4ECF-4CA7-A3E2-9CD52F74D5EB}" presName="linear" presStyleCnt="0">
        <dgm:presLayoutVars>
          <dgm:animLvl val="lvl"/>
          <dgm:resizeHandles val="exact"/>
        </dgm:presLayoutVars>
      </dgm:prSet>
      <dgm:spPr/>
    </dgm:pt>
    <dgm:pt modelId="{56F8B034-9C27-4737-AA9C-D3178E9A71DB}" type="pres">
      <dgm:prSet presAssocID="{04B5AC06-0DB7-4997-8CB0-9634444EC21B}" presName="parentText" presStyleLbl="node1" presStyleIdx="0" presStyleCnt="3" custLinFactY="1125" custLinFactNeighborY="100000">
        <dgm:presLayoutVars>
          <dgm:chMax val="0"/>
          <dgm:bulletEnabled val="1"/>
        </dgm:presLayoutVars>
      </dgm:prSet>
      <dgm:spPr/>
    </dgm:pt>
    <dgm:pt modelId="{59296C4C-9923-47C8-984D-18843C9369F6}" type="pres">
      <dgm:prSet presAssocID="{D2DEC571-00FA-4C3F-B0F8-C68A2ED66385}" presName="spacer" presStyleCnt="0"/>
      <dgm:spPr/>
    </dgm:pt>
    <dgm:pt modelId="{EEE75320-D83C-408F-ACC7-63C246166A36}" type="pres">
      <dgm:prSet presAssocID="{3F589C9A-F3F8-4133-AFFF-49C4E01298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8095E3-21D5-4133-89B7-DE8724B2DE5C}" type="pres">
      <dgm:prSet presAssocID="{AEE6542C-CD34-46E9-BEDC-CAC676791EE0}" presName="spacer" presStyleCnt="0"/>
      <dgm:spPr/>
    </dgm:pt>
    <dgm:pt modelId="{0196B0DF-A405-4A65-9A76-B8C789359747}" type="pres">
      <dgm:prSet presAssocID="{83C567AE-5AAE-4436-A9C1-A41A459A5B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BC6F19-50C2-4031-986D-D0A4C01151D6}" type="presOf" srcId="{DF908C16-4ECF-4CA7-A3E2-9CD52F74D5EB}" destId="{327AF54F-4EFA-4A87-AFEB-314F0C53D7C6}" srcOrd="0" destOrd="0" presId="urn:microsoft.com/office/officeart/2005/8/layout/vList2"/>
    <dgm:cxn modelId="{63622220-A2E4-452D-8A8F-AB15AD79CA28}" type="presOf" srcId="{83C567AE-5AAE-4436-A9C1-A41A459A5B5E}" destId="{0196B0DF-A405-4A65-9A76-B8C789359747}" srcOrd="0" destOrd="0" presId="urn:microsoft.com/office/officeart/2005/8/layout/vList2"/>
    <dgm:cxn modelId="{15FA866D-F156-4817-91C0-4C6DF7D5CB39}" type="presOf" srcId="{04B5AC06-0DB7-4997-8CB0-9634444EC21B}" destId="{56F8B034-9C27-4737-AA9C-D3178E9A71DB}" srcOrd="0" destOrd="0" presId="urn:microsoft.com/office/officeart/2005/8/layout/vList2"/>
    <dgm:cxn modelId="{FBA1F46F-0BC0-4BD4-8EA7-AB9F178339FD}" type="presOf" srcId="{3F589C9A-F3F8-4133-AFFF-49C4E01298F3}" destId="{EEE75320-D83C-408F-ACC7-63C246166A36}" srcOrd="0" destOrd="0" presId="urn:microsoft.com/office/officeart/2005/8/layout/vList2"/>
    <dgm:cxn modelId="{5FA46E93-3EAF-4B5D-B405-A1F6365C6498}" srcId="{DF908C16-4ECF-4CA7-A3E2-9CD52F74D5EB}" destId="{83C567AE-5AAE-4436-A9C1-A41A459A5B5E}" srcOrd="2" destOrd="0" parTransId="{137AA8A3-67DF-4069-A617-4D8EB0620083}" sibTransId="{E94DF93B-147C-44AA-B062-E167B3506263}"/>
    <dgm:cxn modelId="{D27B8FFB-5E43-45DF-BE99-E0F02D1953A1}" srcId="{DF908C16-4ECF-4CA7-A3E2-9CD52F74D5EB}" destId="{3F589C9A-F3F8-4133-AFFF-49C4E01298F3}" srcOrd="1" destOrd="0" parTransId="{EE30CF0B-F23E-4EF8-B92C-37F598CD86BC}" sibTransId="{AEE6542C-CD34-46E9-BEDC-CAC676791EE0}"/>
    <dgm:cxn modelId="{861F45FC-6B64-4BB3-98F9-A902DC2716E0}" srcId="{DF908C16-4ECF-4CA7-A3E2-9CD52F74D5EB}" destId="{04B5AC06-0DB7-4997-8CB0-9634444EC21B}" srcOrd="0" destOrd="0" parTransId="{3A78B97F-A178-472C-8A8C-5E06C986A8DC}" sibTransId="{D2DEC571-00FA-4C3F-B0F8-C68A2ED66385}"/>
    <dgm:cxn modelId="{97DE7C9E-88D9-4DF0-B450-4058948465AC}" type="presParOf" srcId="{327AF54F-4EFA-4A87-AFEB-314F0C53D7C6}" destId="{56F8B034-9C27-4737-AA9C-D3178E9A71DB}" srcOrd="0" destOrd="0" presId="urn:microsoft.com/office/officeart/2005/8/layout/vList2"/>
    <dgm:cxn modelId="{65258E16-809C-4F9C-A60A-F1EE04E503E3}" type="presParOf" srcId="{327AF54F-4EFA-4A87-AFEB-314F0C53D7C6}" destId="{59296C4C-9923-47C8-984D-18843C9369F6}" srcOrd="1" destOrd="0" presId="urn:microsoft.com/office/officeart/2005/8/layout/vList2"/>
    <dgm:cxn modelId="{D371CDCB-8059-497E-959A-AE5818E3B9FF}" type="presParOf" srcId="{327AF54F-4EFA-4A87-AFEB-314F0C53D7C6}" destId="{EEE75320-D83C-408F-ACC7-63C246166A36}" srcOrd="2" destOrd="0" presId="urn:microsoft.com/office/officeart/2005/8/layout/vList2"/>
    <dgm:cxn modelId="{755BEAF5-6DAC-4F0A-A1B9-01FE0E25D4D7}" type="presParOf" srcId="{327AF54F-4EFA-4A87-AFEB-314F0C53D7C6}" destId="{C98095E3-21D5-4133-89B7-DE8724B2DE5C}" srcOrd="3" destOrd="0" presId="urn:microsoft.com/office/officeart/2005/8/layout/vList2"/>
    <dgm:cxn modelId="{6E9AB962-0D71-4256-87EA-F7A0604FB33A}" type="presParOf" srcId="{327AF54F-4EFA-4A87-AFEB-314F0C53D7C6}" destId="{0196B0DF-A405-4A65-9A76-B8C7893597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8B034-9C27-4737-AA9C-D3178E9A71DB}">
      <dsp:nvSpPr>
        <dsp:cNvPr id="0" name=""/>
        <dsp:cNvSpPr/>
      </dsp:nvSpPr>
      <dsp:spPr>
        <a:xfrm>
          <a:off x="0" y="22133"/>
          <a:ext cx="7261594" cy="6354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Proxima Nova" panose="020B0604020202020204" charset="0"/>
            </a:rPr>
            <a:t>Hotels +Flight aggregators (</a:t>
          </a:r>
          <a:r>
            <a:rPr lang="en-US" sz="1400" b="0" i="0" kern="1200" dirty="0" err="1">
              <a:latin typeface="Proxima Nova" panose="020B0604020202020204" charset="0"/>
            </a:rPr>
            <a:t>OYO,Airbnb</a:t>
          </a:r>
          <a:r>
            <a:rPr lang="en-US" sz="1400" b="0" i="0" kern="1200" dirty="0">
              <a:latin typeface="Proxima Nova" panose="020B0604020202020204" charset="0"/>
            </a:rPr>
            <a:t> etc.)</a:t>
          </a:r>
          <a:endParaRPr lang="en-US" sz="1400" kern="1200" dirty="0">
            <a:latin typeface="Proxima Nova" panose="020B0604020202020204" charset="0"/>
          </a:endParaRPr>
        </a:p>
      </dsp:txBody>
      <dsp:txXfrm>
        <a:off x="31019" y="53152"/>
        <a:ext cx="7199556" cy="573383"/>
      </dsp:txXfrm>
    </dsp:sp>
    <dsp:sp modelId="{EEE75320-D83C-408F-ACC7-63C246166A36}">
      <dsp:nvSpPr>
        <dsp:cNvPr id="0" name=""/>
        <dsp:cNvSpPr/>
      </dsp:nvSpPr>
      <dsp:spPr>
        <a:xfrm>
          <a:off x="0" y="650405"/>
          <a:ext cx="7261594" cy="6354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Proxima Nova" panose="020B0604020202020204" charset="0"/>
            </a:rPr>
            <a:t>Dynamic pricing of hotel rooms in similar locations with high cross price Elasticity</a:t>
          </a:r>
          <a:endParaRPr lang="en-US" sz="1400" kern="1200" dirty="0">
            <a:latin typeface="Proxima Nova" panose="020B0604020202020204" charset="0"/>
          </a:endParaRPr>
        </a:p>
      </dsp:txBody>
      <dsp:txXfrm>
        <a:off x="31019" y="681424"/>
        <a:ext cx="7199556" cy="573383"/>
      </dsp:txXfrm>
    </dsp:sp>
    <dsp:sp modelId="{0196B0DF-A405-4A65-9A76-B8C789359747}">
      <dsp:nvSpPr>
        <dsp:cNvPr id="0" name=""/>
        <dsp:cNvSpPr/>
      </dsp:nvSpPr>
      <dsp:spPr>
        <a:xfrm>
          <a:off x="0" y="1299974"/>
          <a:ext cx="7261594" cy="6354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roxima Nova" panose="020B0604020202020204" charset="0"/>
            </a:rPr>
            <a:t>Can be easily extended to generate optimal prices for multiple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roxima Nova" panose="020B0604020202020204" charset="0"/>
            </a:rPr>
            <a:t>period bookings </a:t>
          </a:r>
        </a:p>
      </dsp:txBody>
      <dsp:txXfrm>
        <a:off x="31019" y="1330993"/>
        <a:ext cx="7199556" cy="57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c4a9c6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9c4a9c6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19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4a9c6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4a9c6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c4a9c6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c4a9c6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3db0c1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3db0c1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4a9c6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4a9c6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65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4a9c6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4a9c6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38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4a9c6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4a9c6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6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4a9c6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4a9c6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3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c4a9c6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9c4a9c69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c4a9c6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9c4a9c6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962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387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2734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811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3766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0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192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23024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88766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8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8790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464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6130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26887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050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4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0855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3131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7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jamesasquith/2020/03/31/analysis-how-much-money-do-empty-flights-really-cost-airlines/?sh=fac1d2c5854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Proxima Nova" panose="020B0604020202020204" charset="0"/>
              </a:rPr>
              <a:t>Dynamic Inventory Pricing for the Airline/Hospitality Industry</a:t>
            </a:r>
            <a:endParaRPr sz="4000" dirty="0"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F320-A8C8-457F-B074-8746834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75550"/>
            <a:ext cx="6571060" cy="530223"/>
          </a:xfrm>
        </p:spPr>
        <p:txBody>
          <a:bodyPr/>
          <a:lstStyle/>
          <a:p>
            <a:r>
              <a:rPr lang="en-US" sz="2500" dirty="0">
                <a:latin typeface="Proxima Nova" panose="020B0604020202020204" charset="0"/>
              </a:rPr>
              <a:t>On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E3DDE-7C98-49F2-A958-6D9E56662C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6215" y="1952625"/>
                <a:ext cx="7846605" cy="25622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Combine use of analyst forecasts + statistical inference to fit model </a:t>
                </a:r>
                <a:r>
                  <a:rPr lang="en-US" sz="1400" dirty="0" err="1">
                    <a:solidFill>
                      <a:schemeClr val="tx1"/>
                    </a:solidFill>
                    <a:latin typeface="Proxima Nova" panose="020B0604020202020204" charset="0"/>
                  </a:rPr>
                  <a:t>params</a:t>
                </a:r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Weights and biases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) are fit to customer arrival count data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Sparsity promoting optimization to ensure flight demand is only affected by prices of temporally adjacent flights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</a:rPr>
                  <a:t>Additional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≻ 0 </a:t>
                </a:r>
                <a14:m>
                  <m:oMath xmlns:m="http://schemas.openxmlformats.org/officeDocument/2006/math">
                    <m:r>
                      <a:rPr lang="en-US" sz="1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1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iϵ</m:t>
                    </m:r>
                    <m:r>
                      <a:rPr lang="en-US" sz="14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(1…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roxima Nova" panose="020B0604020202020204" charset="0"/>
                    <a:cs typeface="Calibri" panose="020F0502020204030204" pitchFamily="34" charset="0"/>
                  </a:rPr>
                  <a:t>) leads to semidefinite program formulation  </a:t>
                </a:r>
                <a:endParaRPr lang="en-US" sz="1400" dirty="0">
                  <a:solidFill>
                    <a:schemeClr val="tx1"/>
                  </a:solidFill>
                  <a:latin typeface="Proxima Nova" panose="020B0604020202020204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sz="1400" dirty="0">
                  <a:solidFill>
                    <a:schemeClr val="tx1"/>
                  </a:solidFill>
                  <a:latin typeface="Proxima Nova" panose="020B0604020202020204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1400" dirty="0">
                  <a:solidFill>
                    <a:schemeClr val="tx1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E3DDE-7C98-49F2-A958-6D9E56662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6215" y="1952625"/>
                <a:ext cx="7846605" cy="2562226"/>
              </a:xfrm>
              <a:blipFill>
                <a:blip r:embed="rId2"/>
                <a:stretch>
                  <a:fillRect r="-622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66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" sz="2500" dirty="0">
                <a:latin typeface="Proxima Nova" panose="020B0604020202020204" charset="0"/>
                <a:sym typeface="Arial"/>
              </a:rPr>
              <a:t>Simulated inventory trajectory for pricing control</a:t>
            </a:r>
            <a:endParaRPr sz="2500" dirty="0">
              <a:latin typeface="Proxima Nova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90" y="1895707"/>
            <a:ext cx="5962188" cy="29810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273" y="1962594"/>
            <a:ext cx="2266065" cy="26094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Proxima Nova" panose="020B0604020202020204" charset="0"/>
              </a:rPr>
              <a:t>Figure simulates price/inventory trajectory of 60 flights (randomly initialized) over a 20-day period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Proxima Nova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Proxima Nova" panose="020B0604020202020204" charset="0"/>
              </a:rPr>
              <a:t>3 flights depart each day and 3 new (with max inventory) are added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Proxima Nova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Proxima Nova" panose="020B0604020202020204" charset="0"/>
              </a:rPr>
              <a:t>Repricing period - 1 day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" sz="2500" dirty="0">
                <a:latin typeface="Proxima Nova" panose="020B0604020202020204" charset="0"/>
                <a:sym typeface="Arial"/>
              </a:rPr>
              <a:t>Simulated inventory trajectory for pricing control</a:t>
            </a:r>
            <a:endParaRPr sz="2500" dirty="0">
              <a:latin typeface="Proxima Nova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273" y="1962594"/>
            <a:ext cx="2266065" cy="263149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Proxima Nova" panose="020B0604020202020204" charset="0"/>
              </a:rPr>
              <a:t>Figure simulates net revenue of an airline operating 60 flights over a 20-day rolling period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Proxima Nova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Proxima Nova" panose="020B0604020202020204" charset="0"/>
              </a:rPr>
              <a:t>Revenue generated by 3 pricing strategies (long, medium and short horizon) with </a:t>
            </a:r>
            <a:r>
              <a:rPr lang="en-US" sz="1100" dirty="0" err="1">
                <a:latin typeface="Proxima Nova" panose="020B0604020202020204" charset="0"/>
                <a:cs typeface="Calibri" panose="020F0502020204030204" pitchFamily="34" charset="0"/>
              </a:rPr>
              <a:t>nP</a:t>
            </a:r>
            <a:r>
              <a:rPr lang="en-US" sz="1100" dirty="0">
                <a:latin typeface="Proxima Nova" panose="020B0604020202020204" charset="0"/>
                <a:cs typeface="Calibri" panose="020F0502020204030204" pitchFamily="34" charset="0"/>
              </a:rPr>
              <a:t> = 20, 10 and 5 respectively</a:t>
            </a:r>
            <a:endParaRPr lang="en-US" sz="1100" dirty="0">
              <a:latin typeface="Proxima Nov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1892808"/>
            <a:ext cx="5961888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0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>
                <a:solidFill>
                  <a:schemeClr val="bg1"/>
                </a:solidFill>
                <a:latin typeface="Proxima Nova" panose="020B0604020202020204" charset="0"/>
                <a:cs typeface="Calibri" panose="020F0502020204030204" pitchFamily="34" charset="0"/>
              </a:rPr>
              <a:t>Further Use Cases</a:t>
            </a:r>
            <a:endParaRPr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02832279"/>
              </p:ext>
            </p:extLst>
          </p:nvPr>
        </p:nvGraphicFramePr>
        <p:xfrm>
          <a:off x="1063256" y="1990725"/>
          <a:ext cx="7261594" cy="193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9620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500" dirty="0">
                <a:latin typeface="Proxima Nova" panose="020B0604020202020204" charset="0"/>
                <a:cs typeface="Calibri" panose="020F0502020204030204" pitchFamily="34" charset="0"/>
              </a:rPr>
              <a:t>Airline industry incurs major losses due to empty flights</a:t>
            </a:r>
            <a:endParaRPr sz="2500" dirty="0">
              <a:latin typeface="Proxima Nova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</a:rPr>
              <a:t>n airline loses $24,009 every time a plane makes a 1,000-mile trip at 20% capacity</a:t>
            </a:r>
            <a:endParaRPr lang="en-US" sz="15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Mispricing of airline fare leads to lost revenue in billions of dollars annually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high cross-price elasticity of demand for airline tickets provides a unique opportunity to –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re-direct passenger flow to </a:t>
            </a:r>
            <a:r>
              <a:rPr lang="en-US" sz="135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under-booked flights </a:t>
            </a:r>
            <a:r>
              <a:rPr lang="en-US" sz="135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 </a:t>
            </a:r>
            <a:r>
              <a:rPr lang="en-US" sz="135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inventory utilization</a:t>
            </a:r>
            <a:endParaRPr sz="135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 u="sng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https://www.forbes.com/sites/jamesasquith/2020/03/31/analysis-how-much-money-do-empty-flights-really-cost-airlines/?sh=fac1d2c5854f</a:t>
            </a:r>
            <a:r>
              <a:rPr lang="en" sz="8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41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500" dirty="0">
                <a:latin typeface="Proxima Nova" panose="020B0604020202020204" charset="0"/>
              </a:rPr>
              <a:t>Intelligent pricing can maximize revenue and minimize lost customers</a:t>
            </a:r>
            <a:endParaRPr sz="2500" dirty="0">
              <a:latin typeface="Proxima Nova" panose="020B0604020202020204" charset="0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Closed loop pricing takes into account –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35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inventory state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35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future price vs demand dynamics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Optimizes price/inventory trajectory to </a:t>
            </a:r>
            <a:r>
              <a:rPr lang="en" sz="15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maximize expected revenue</a:t>
            </a: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out to a pricing horizon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Repeats process at every re-price period, </a:t>
            </a:r>
            <a:r>
              <a:rPr lang="en" sz="15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dynamically responding </a:t>
            </a:r>
            <a:r>
              <a:rPr lang="en" sz="15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inventory changes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5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latin typeface="Proxima Nova" panose="020B0604020202020204" charset="0"/>
                <a:cs typeface="Calibri" panose="020F0502020204030204" pitchFamily="34" charset="0"/>
              </a:rPr>
              <a:t>Mispricing tickets leads to inefficient use of flight inventory, loss of revenue, and potential customers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880838" y="1747634"/>
            <a:ext cx="5043213" cy="3395866"/>
            <a:chOff x="1357884" y="417851"/>
            <a:chExt cx="6867144" cy="4242815"/>
          </a:xfrm>
        </p:grpSpPr>
        <p:pic>
          <p:nvPicPr>
            <p:cNvPr id="51" name="Google Shape;19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60000">
              <a:off x="3544839" y="3600226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211;p23"/>
            <p:cNvPicPr preferRelativeResize="0"/>
            <p:nvPr/>
          </p:nvPicPr>
          <p:blipFill rotWithShape="1">
            <a:blip r:embed="rId4">
              <a:alphaModFix/>
            </a:blip>
            <a:srcRect l="5276" r="-12953" b="8366"/>
            <a:stretch/>
          </p:blipFill>
          <p:spPr>
            <a:xfrm>
              <a:off x="2460144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roup 52"/>
            <p:cNvGrpSpPr/>
            <p:nvPr/>
          </p:nvGrpSpPr>
          <p:grpSpPr>
            <a:xfrm>
              <a:off x="1357884" y="417851"/>
              <a:ext cx="6867144" cy="4242815"/>
              <a:chOff x="1357884" y="417851"/>
              <a:chExt cx="6867144" cy="4242815"/>
            </a:xfrm>
          </p:grpSpPr>
          <p:pic>
            <p:nvPicPr>
              <p:cNvPr id="54" name="Google Shape;187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357884" y="417851"/>
                <a:ext cx="6867144" cy="4242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188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47840" y="3344991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18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80768" y="3344991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19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245" y="3595170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191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3314000" y="3344991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19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539600" y="3339938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19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66364" y="3343610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195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3766372" y="3595164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196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3313992" y="3595162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1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4837082" y="3380796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198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4610777" y="3375746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19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5060632" y="3379419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20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4853148" y="3595166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201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6154969" y="3385853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20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6400449" y="3380791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20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5909500" y="3380792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204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5903208" y="3595161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205;p23"/>
              <p:cNvPicPr preferRelativeResize="0"/>
              <p:nvPr/>
            </p:nvPicPr>
            <p:blipFill rotWithShape="1">
              <a:blip r:embed="rId3">
                <a:alphaModFix/>
              </a:blip>
              <a:srcRect l="100" t="-6200" r="-99" b="6200"/>
              <a:stretch/>
            </p:blipFill>
            <p:spPr>
              <a:xfrm rot="-60000">
                <a:off x="6404688" y="3634924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206;p23"/>
              <p:cNvPicPr preferRelativeResize="0"/>
              <p:nvPr/>
            </p:nvPicPr>
            <p:blipFill rotWithShape="1">
              <a:blip r:embed="rId3">
                <a:alphaModFix/>
              </a:blip>
              <a:srcRect l="-5490" t="-110" r="5490" b="109"/>
              <a:stretch/>
            </p:blipFill>
            <p:spPr>
              <a:xfrm rot="-60000">
                <a:off x="7472869" y="3385853"/>
                <a:ext cx="225609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207;p2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0000">
                <a:off x="7249319" y="3385853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208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000">
                <a:off x="7379194" y="3612628"/>
                <a:ext cx="225600" cy="19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209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2107879" y="3869366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210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2293377" y="3869366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212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3588777" y="3869366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213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3360177" y="3869366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214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3813758" y="3867344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215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4871299" y="3876070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216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4612474" y="3869357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217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5109903" y="3870430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218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5109903" y="4085940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219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4601406" y="4080299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20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6139469" y="3895502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221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6306236" y="3889862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222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7240112" y="3875494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223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7426344" y="3875493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224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7612598" y="3866758"/>
                <a:ext cx="144250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225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7614232" y="4098035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226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7248839" y="4103678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227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2478873" y="4083735"/>
                <a:ext cx="116800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228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2095669" y="4087408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229;p23"/>
              <p:cNvPicPr preferRelativeResize="0"/>
              <p:nvPr/>
            </p:nvPicPr>
            <p:blipFill rotWithShape="1">
              <a:blip r:embed="rId4">
                <a:alphaModFix/>
              </a:blip>
              <a:srcRect l="5276" r="-12953" b="8366"/>
              <a:stretch/>
            </p:blipFill>
            <p:spPr>
              <a:xfrm>
                <a:off x="2285251" y="4091080"/>
                <a:ext cx="144249" cy="203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044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latin typeface="Proxima Nova" panose="020B0604020202020204" charset="0"/>
                <a:cs typeface="Calibri" panose="020F0502020204030204" pitchFamily="34" charset="0"/>
              </a:rPr>
              <a:t>The Solution – Automated pricing of tickets based on demand and dynamic inventory state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-1022067" y="1733294"/>
            <a:ext cx="8300098" cy="3167922"/>
            <a:chOff x="-2022088" y="423962"/>
            <a:chExt cx="10242835" cy="3909412"/>
          </a:xfrm>
        </p:grpSpPr>
        <p:pic>
          <p:nvPicPr>
            <p:cNvPr id="6" name="Google Shape;281;p25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2055" y="423962"/>
              <a:ext cx="6458692" cy="3698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8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784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8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768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8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8245" y="360022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8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400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28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39600" y="3344997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8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66364" y="334866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8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544839" y="3600226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8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766372" y="360022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9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3992" y="360022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9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37082" y="338585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29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610777" y="338080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9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060632" y="338447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29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53148" y="360022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9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15496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9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400449" y="338079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9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9500" y="338585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2737" y="36002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00" t="-6200" r="-99" b="6200"/>
            <a:stretch/>
          </p:blipFill>
          <p:spPr>
            <a:xfrm rot="-60000">
              <a:off x="6404688" y="3612622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300;p25"/>
            <p:cNvPicPr preferRelativeResize="0"/>
            <p:nvPr/>
          </p:nvPicPr>
          <p:blipFill rotWithShape="1">
            <a:blip r:embed="rId4">
              <a:alphaModFix/>
            </a:blip>
            <a:srcRect l="-5490" t="-110" r="5490" b="109"/>
            <a:stretch/>
          </p:blipFill>
          <p:spPr>
            <a:xfrm rot="-60000">
              <a:off x="7472869" y="3385853"/>
              <a:ext cx="225609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301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60000">
              <a:off x="724931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30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7379194" y="36126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303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107879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304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2933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5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460144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06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5887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07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3601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08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813758" y="387240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09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871299" y="388112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612474" y="387441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5109903" y="387548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12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5109903" y="410536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13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601406" y="40997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14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139469" y="389550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315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306236" y="388986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316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240112" y="3875494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317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426344" y="387549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318;p25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612598" y="3866758"/>
              <a:ext cx="144250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319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7601838" y="412282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320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7248839" y="412846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321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463816" y="412781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322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284655" y="412597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323;p25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114812" y="412964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-2022088" y="2453268"/>
              <a:ext cx="3494049" cy="357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100" dirty="0">
                <a:latin typeface="Proxima Nova" panose="020B0604020202020204" charset="0"/>
                <a:cs typeface="Calibri" panose="020F0502020204030204" pitchFamily="34" charset="0"/>
              </a:rPr>
              <a:t>Airlines can exploit cross-price elasticity of demand to redirect customers from over-booked to under-booked flights     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635513" y="1739590"/>
            <a:ext cx="5516136" cy="3263590"/>
            <a:chOff x="1353900" y="423962"/>
            <a:chExt cx="6866847" cy="4246000"/>
          </a:xfrm>
        </p:grpSpPr>
        <p:pic>
          <p:nvPicPr>
            <p:cNvPr id="49" name="Google Shape;328;p26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3900" y="423962"/>
              <a:ext cx="6866847" cy="424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32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784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33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768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33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8245" y="360022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33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400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33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39600" y="3344997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33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66364" y="334866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33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544839" y="3600226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33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766372" y="360022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33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3992" y="360022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33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37082" y="338585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33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610777" y="338080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34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060632" y="338447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34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53148" y="360022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34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15496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34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400449" y="338079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34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9500" y="338585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34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2737" y="36002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346;p26"/>
            <p:cNvPicPr preferRelativeResize="0"/>
            <p:nvPr/>
          </p:nvPicPr>
          <p:blipFill rotWithShape="1">
            <a:blip r:embed="rId4">
              <a:alphaModFix/>
            </a:blip>
            <a:srcRect l="100" t="-6200" r="-99" b="6200"/>
            <a:stretch/>
          </p:blipFill>
          <p:spPr>
            <a:xfrm rot="-60000">
              <a:off x="6404688" y="3612622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347;p26"/>
            <p:cNvPicPr preferRelativeResize="0"/>
            <p:nvPr/>
          </p:nvPicPr>
          <p:blipFill rotWithShape="1">
            <a:blip r:embed="rId4">
              <a:alphaModFix/>
            </a:blip>
            <a:srcRect l="-5490" t="-110" r="5490" b="109"/>
            <a:stretch/>
          </p:blipFill>
          <p:spPr>
            <a:xfrm rot="-60000">
              <a:off x="7472869" y="3385853"/>
              <a:ext cx="225609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348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60000">
              <a:off x="724931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34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7379194" y="36126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350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107879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351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2933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352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460144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353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5887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354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3601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355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813758" y="387240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356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871299" y="388112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357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612474" y="387441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358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5109903" y="387548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359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5109903" y="410536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360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601406" y="40997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361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139469" y="389550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362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306236" y="388986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363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240112" y="3875494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364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426344" y="387549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365;p26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612598" y="3866758"/>
              <a:ext cx="144250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366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7601838" y="412282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367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7248839" y="412846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368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463816" y="412781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369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284655" y="412597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370;p26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114812" y="412964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371;p26"/>
            <p:cNvSpPr/>
            <p:nvPr/>
          </p:nvSpPr>
          <p:spPr>
            <a:xfrm rot="-1235686">
              <a:off x="2696589" y="3989483"/>
              <a:ext cx="571418" cy="203827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2;p26"/>
            <p:cNvSpPr/>
            <p:nvPr/>
          </p:nvSpPr>
          <p:spPr>
            <a:xfrm rot="-1616504">
              <a:off x="5291764" y="3996671"/>
              <a:ext cx="571417" cy="203798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3;p26"/>
            <p:cNvSpPr/>
            <p:nvPr/>
          </p:nvSpPr>
          <p:spPr>
            <a:xfrm rot="-8979937">
              <a:off x="6559581" y="3996723"/>
              <a:ext cx="571433" cy="203701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6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latin typeface="Proxima Nova" panose="020B0604020202020204" charset="0"/>
                <a:cs typeface="Calibri" panose="020F0502020204030204" pitchFamily="34" charset="0"/>
              </a:rPr>
              <a:t>The Result – Optimally used flight inventory, maximized revenue, and minimized lost seats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55623" y="1776047"/>
            <a:ext cx="5232754" cy="3367453"/>
            <a:chOff x="1353900" y="423962"/>
            <a:chExt cx="6866847" cy="4246000"/>
          </a:xfrm>
        </p:grpSpPr>
        <p:pic>
          <p:nvPicPr>
            <p:cNvPr id="51" name="Google Shape;378;p27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3900" y="423962"/>
              <a:ext cx="6866847" cy="424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37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784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38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768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38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8245" y="360022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38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4000" y="3350050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38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39600" y="3344997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38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66364" y="3348669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385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544839" y="3600226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38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766372" y="360022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38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3313992" y="360022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38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37082" y="338585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38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610777" y="338080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39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060632" y="338447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39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4853148" y="3600225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39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15496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39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6400449" y="338079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39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9500" y="3385851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395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5902737" y="36002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396;p27"/>
            <p:cNvPicPr preferRelativeResize="0"/>
            <p:nvPr/>
          </p:nvPicPr>
          <p:blipFill rotWithShape="1">
            <a:blip r:embed="rId4">
              <a:alphaModFix/>
            </a:blip>
            <a:srcRect l="100" t="-6200" r="-99" b="6200"/>
            <a:stretch/>
          </p:blipFill>
          <p:spPr>
            <a:xfrm rot="-60000">
              <a:off x="6404688" y="3612622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397;p27"/>
            <p:cNvPicPr preferRelativeResize="0"/>
            <p:nvPr/>
          </p:nvPicPr>
          <p:blipFill rotWithShape="1">
            <a:blip r:embed="rId4">
              <a:alphaModFix/>
            </a:blip>
            <a:srcRect l="-5490" t="-110" r="5490" b="109"/>
            <a:stretch/>
          </p:blipFill>
          <p:spPr>
            <a:xfrm rot="-60000">
              <a:off x="7472869" y="3385853"/>
              <a:ext cx="225609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398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60000">
              <a:off x="7249319" y="3385853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39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0000">
              <a:off x="7379194" y="3612628"/>
              <a:ext cx="225600" cy="19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400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107879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401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2933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402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2460144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403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5887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404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360177" y="38744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405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813758" y="387240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406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871299" y="388112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407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612474" y="387441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408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5109903" y="387548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409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5965087" y="3894668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410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4861680" y="4099725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411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139469" y="389550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412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306236" y="388986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413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240112" y="3875494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414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426344" y="387549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415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7612598" y="3866758"/>
              <a:ext cx="144250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416;p27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7601838" y="4122823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417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6133381" y="412846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418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356182" y="4127812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419;p27"/>
            <p:cNvPicPr preferRelativeResize="0"/>
            <p:nvPr/>
          </p:nvPicPr>
          <p:blipFill rotWithShape="1">
            <a:blip r:embed="rId5">
              <a:alphaModFix/>
            </a:blip>
            <a:srcRect l="5276" r="-12953" b="8366"/>
            <a:stretch/>
          </p:blipFill>
          <p:spPr>
            <a:xfrm>
              <a:off x="3821508" y="4125976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20;p27"/>
            <p:cNvPicPr preferRelativeResize="0"/>
            <p:nvPr/>
          </p:nvPicPr>
          <p:blipFill rotWithShape="1">
            <a:blip r:embed="rId6">
              <a:alphaModFix/>
            </a:blip>
            <a:srcRect l="5276" r="-12953" b="8366"/>
            <a:stretch/>
          </p:blipFill>
          <p:spPr>
            <a:xfrm>
              <a:off x="2114812" y="4129649"/>
              <a:ext cx="144249" cy="2037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29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4937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1"/>
                </a:solidFill>
                <a:latin typeface="Proxima Nova" panose="020B0604020202020204" charset="0"/>
                <a:cs typeface="Calibri" panose="020F0502020204030204" pitchFamily="34" charset="0"/>
              </a:rPr>
              <a:t>Maximizing Expected Revenue Along An Inventory Trajectory</a:t>
            </a:r>
            <a:endParaRPr sz="2500" dirty="0">
              <a:solidFill>
                <a:schemeClr val="bg1"/>
              </a:solidFill>
              <a:latin typeface="Proxima Nova" panose="020B060402020202020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Google Shape;170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9150" y="1650380"/>
                <a:ext cx="7505700" cy="34931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𝑛𝑝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Proxima Nova" panose="020B0604020202020204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Proxima Nova" panose="020B0604020202020204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Proxima Nova" panose="020B0604020202020204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000" dirty="0">
                  <a:latin typeface="Proxima Nova" panose="020B0604020202020204" charset="0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en-US" sz="11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lvl="0" indent="0" algn="ctr">
                  <a:spcAft>
                    <a:spcPts val="600"/>
                  </a:spcAft>
                  <a:buNone/>
                </a:pPr>
                <a:r>
                  <a:rPr lang="en-US" sz="1100" dirty="0">
                    <a:latin typeface="Proxima Nova" panose="020B0604020202020204" charset="0"/>
                    <a:cs typeface="Calibri" panose="020F0502020204030204" pitchFamily="34" charset="0"/>
                  </a:rPr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100" b="0" dirty="0">
                  <a:latin typeface="Proxima Nova" panose="020B0604020202020204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1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1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 algn="ctr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(1…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00" dirty="0">
                    <a:latin typeface="Proxima Nova" panose="020B060402020202020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𝑛𝑖𝑡</m:t>
                          </m:r>
                        </m:sub>
                      </m:sSub>
                    </m:oMath>
                  </m:oMathPara>
                </a14:m>
                <a:endParaRPr lang="en-US" sz="11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1300" b="1" i="1" dirty="0">
                    <a:latin typeface="Proxima Nova" panose="020B0604020202020204" charset="0"/>
                    <a:cs typeface="Calibri" panose="020F0502020204030204" pitchFamily="34" charset="0"/>
                  </a:rPr>
                  <a:t>This is a convex Quadratic Program (QP) in U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3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300" b="1" i="1" dirty="0"/>
                  <a:t> ≻ 0 </a:t>
                </a:r>
                <a14:m>
                  <m:oMath xmlns:m="http://schemas.openxmlformats.org/officeDocument/2006/math"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 </m:t>
                    </m:r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𝒊</m:t>
                    </m:r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𝝐</m:t>
                    </m:r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1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1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sz="1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300" b="1" i="1" dirty="0">
                    <a:latin typeface="Proxima Nova" panose="020B0604020202020204" charset="0"/>
                    <a:cs typeface="Calibri" panose="020F0502020204030204" pitchFamily="34" charset="0"/>
                  </a:rPr>
                  <a:t>)  and can be solved efficiently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4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4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4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7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2700" dirty="0">
                  <a:latin typeface="Proxima Nova" panose="020B060402020202020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7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700" b="0" i="0" dirty="0">
                  <a:latin typeface="Proxima Nova" panose="020B0604020202020204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7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7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700" dirty="0">
                  <a:latin typeface="Proxima Nova" panose="020B060402020202020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Google Shape;170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9150" y="1650380"/>
                <a:ext cx="7505700" cy="3493119"/>
              </a:xfrm>
              <a:prstGeom prst="rect">
                <a:avLst/>
              </a:prstGeom>
              <a:blipFill>
                <a:blip r:embed="rId3"/>
                <a:stretch>
                  <a:fillRect l="-81" t="-1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64772" y="2118406"/>
                <a:ext cx="1813934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/>
                      </m:func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72" y="2118406"/>
                <a:ext cx="1813934" cy="274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C5C74FF-A1B1-4E20-84F1-4F7C6AB6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≻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1520"/>
            <a:ext cx="6571060" cy="530223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Proxima Nova" panose="020B0604020202020204" charset="0"/>
                <a:cs typeface="Calibri" panose="020F0502020204030204" pitchFamily="34" charset="0"/>
              </a:rPr>
              <a:t>Maximizing Expected Revenue Along An Inventory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b="1" i="1" dirty="0">
                    <a:latin typeface="Proxima Nova" panose="020B0604020202020204" charset="0"/>
                    <a:cs typeface="Calibri" panose="020F0502020204030204" pitchFamily="34" charset="0"/>
                  </a:rPr>
                  <a:t>Where,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: 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Prices of flights in the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i</a:t>
                </a:r>
                <a:r>
                  <a:rPr lang="en-US" sz="900" baseline="30000" dirty="0" err="1">
                    <a:latin typeface="Proxima Nova" panose="020B0604020202020204" charset="0"/>
                    <a:cs typeface="Calibri" panose="020F0502020204030204" pitchFamily="34" charset="0"/>
                  </a:rPr>
                  <a:t>th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period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: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Maximum mean demand in the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i</a:t>
                </a:r>
                <a:r>
                  <a:rPr lang="en-US" sz="900" baseline="30000" dirty="0" err="1">
                    <a:latin typeface="Proxima Nova" panose="020B0604020202020204" charset="0"/>
                    <a:cs typeface="Calibri" panose="020F0502020204030204" pitchFamily="34" charset="0"/>
                  </a:rPr>
                  <a:t>th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period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  <m: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  <m:sup>
                        <m:r>
                          <a:rPr lang="en-US" sz="900">
                            <a:latin typeface="Cambria Math" panose="02040503050406030204" pitchFamily="18" charset="0"/>
                          </a:rPr>
                          <m:t>++</m:t>
                        </m:r>
                      </m:sup>
                    </m:sSubSup>
                    <m:r>
                      <a:rPr lang="en-US" sz="9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Price elasticity of demand in the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i</a:t>
                </a:r>
                <a:r>
                  <a:rPr lang="en-US" sz="900" baseline="30000" dirty="0" err="1">
                    <a:latin typeface="Proxima Nova" panose="020B0604020202020204" charset="0"/>
                    <a:cs typeface="Calibri" panose="020F0502020204030204" pitchFamily="34" charset="0"/>
                  </a:rPr>
                  <a:t>th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period (positive definite matrix of dimension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nFlights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x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nFlights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900" dirty="0">
                    <a:latin typeface="Proxima Nova" panose="020B0604020202020204" charset="0"/>
                    <a:ea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  <m: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  <m:sup/>
                    </m:sSubSup>
                    <m:r>
                      <a:rPr lang="en-US" sz="900">
                        <a:latin typeface="Cambria Math" panose="02040503050406030204" pitchFamily="18" charset="0"/>
                      </a:rPr>
                      <m:t>   : 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9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nFlights</m:t>
                                          </m:r>
                                          <m:r>
                                            <a:rPr lang="en-US" sz="9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9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nFlights</m:t>
                                      </m:r>
                                      <m: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</m:t>
                                      </m:r>
                                      <m:r>
                                        <a:rPr lang="en-US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nFlightsXnFlights</m:t>
                        </m:r>
                      </m:sub>
                    </m:sSub>
                  </m:oMath>
                </a14:m>
                <a:endParaRPr lang="en-US" sz="9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: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Flight inventory (remaining seats) in the </a:t>
                </a: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i</a:t>
                </a:r>
                <a:r>
                  <a:rPr lang="en-US" sz="900" baseline="30000" dirty="0" err="1">
                    <a:latin typeface="Proxima Nova" panose="020B0604020202020204" charset="0"/>
                    <a:cs typeface="Calibri" panose="020F0502020204030204" pitchFamily="34" charset="0"/>
                  </a:rPr>
                  <a:t>th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period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i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en-US" sz="900" i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i="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: New inventory added every reprice period  </a:t>
                </a:r>
              </a:p>
              <a:p>
                <a:pPr>
                  <a:lnSpc>
                    <a:spcPct val="200000"/>
                  </a:lnSpc>
                </a:pPr>
                <a:endParaRPr lang="en-US" sz="900" dirty="0">
                  <a:latin typeface="Proxima Nova" panose="020B060402020202020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b="-10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b="1" i="1" dirty="0">
                    <a:latin typeface="Proxima Nova" panose="020B0604020202020204" charset="0"/>
                    <a:cs typeface="Calibri" panose="020F0502020204030204" pitchFamily="34" charset="0"/>
                  </a:rPr>
                  <a:t>Where,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</a:t>
                </a:r>
                <a:endParaRPr lang="en-US" sz="900" i="1" dirty="0">
                  <a:latin typeface="Proxima Nova" panose="020B06040202020202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: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Minimum allowable flight price (set by airline)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: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Maximum allowable flight price (set by airline)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  <m:r>
                      <m:rPr>
                        <m:sty m:val="p"/>
                      </m:rP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nFlights</m:t>
                        </m:r>
                      </m:sub>
                    </m:sSub>
                    <m:r>
                      <a:rPr lang="en-US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: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Flight inventory at beginning of pricing period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nFlights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               : Number of flights being priced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900" dirty="0" err="1">
                    <a:latin typeface="Proxima Nova" panose="020B0604020202020204" charset="0"/>
                    <a:cs typeface="Calibri" panose="020F0502020204030204" pitchFamily="34" charset="0"/>
                  </a:rPr>
                  <a:t>nP</a:t>
                </a: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                        : Number of periods in the optimization horizon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P                           : Number of flights per period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900" dirty="0">
                    <a:latin typeface="Proxima Nova" panose="020B0604020202020204" charset="0"/>
                    <a:cs typeface="Calibri" panose="020F0502020204030204" pitchFamily="34" charset="0"/>
                  </a:rPr>
                  <a:t>                           : Additional penalty (USD) for every seat lost </a:t>
                </a:r>
              </a:p>
              <a:p>
                <a:endParaRPr lang="en-US" sz="900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b="-1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0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1139</TotalTime>
  <Words>639</Words>
  <Application>Microsoft Office PowerPoint</Application>
  <PresentationFormat>On-screen Show (16:9)</PresentationFormat>
  <Paragraphs>76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Cambria Math</vt:lpstr>
      <vt:lpstr>Georgia</vt:lpstr>
      <vt:lpstr>MathJax_Main</vt:lpstr>
      <vt:lpstr>Proxima Nova</vt:lpstr>
      <vt:lpstr>Calibri</vt:lpstr>
      <vt:lpstr>Wingdings 3</vt:lpstr>
      <vt:lpstr>Arial</vt:lpstr>
      <vt:lpstr>Century Gothic</vt:lpstr>
      <vt:lpstr>Ion Boardroom</vt:lpstr>
      <vt:lpstr>Dynamic Inventory Pricing for the Airline/Hospitality Industry</vt:lpstr>
      <vt:lpstr>Airline industry incurs major losses due to empty flights</vt:lpstr>
      <vt:lpstr>Intelligent pricing can maximize revenue and minimize lost customers</vt:lpstr>
      <vt:lpstr>Mispricing tickets leads to inefficient use of flight inventory, loss of revenue, and potential customers</vt:lpstr>
      <vt:lpstr>The Solution – Automated pricing of tickets based on demand and dynamic inventory state</vt:lpstr>
      <vt:lpstr>Airlines can exploit cross-price elasticity of demand to redirect customers from over-booked to under-booked flights      </vt:lpstr>
      <vt:lpstr>The Result – Optimally used flight inventory, maximized revenue, and minimized lost seats </vt:lpstr>
      <vt:lpstr>Maximizing Expected Revenue Along An Inventory Trajectory</vt:lpstr>
      <vt:lpstr>Maximizing Expected Revenue Along An Inventory Trajectory</vt:lpstr>
      <vt:lpstr>On Parameter Estimation</vt:lpstr>
      <vt:lpstr>Simulated inventory trajectory for pricing control</vt:lpstr>
      <vt:lpstr>Simulated inventory trajectory for pricing control</vt:lpstr>
      <vt:lpstr>Further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Inventory Pricing for the Airline Industry</dc:title>
  <dc:creator>Shreyans Acharya</dc:creator>
  <cp:lastModifiedBy>Shreyans Acharya</cp:lastModifiedBy>
  <cp:revision>49</cp:revision>
  <dcterms:modified xsi:type="dcterms:W3CDTF">2020-11-25T04:27:19Z</dcterms:modified>
</cp:coreProperties>
</file>