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</p:sldIdLst>
  <p:sldSz cx="10287000" cy="5791200"/>
  <p:notesSz cx="6858000" cy="9144000"/>
  <p:embeddedFontLst>
    <p:embeddedFont>
      <p:font typeface="Text Me One" charset="1" panose="00000000000000000000"/>
      <p:regular r:id="rId6"/>
    </p:embeddedFont>
    <p:embeddedFont>
      <p:font typeface="Josefin Sans" charset="1" panose="00000000000000000000"/>
      <p:regular r:id="rId7"/>
    </p:embeddedFont>
    <p:embeddedFont>
      <p:font typeface="Josefin Sans Bold" charset="1" panose="00000000000000000000"/>
      <p:regular r:id="rId8"/>
    </p:embeddedFont>
    <p:embeddedFont>
      <p:font typeface="Josefin Sans Italics" charset="1" panose="00000000000000000000"/>
      <p:regular r:id="rId9"/>
    </p:embeddedFont>
    <p:embeddedFont>
      <p:font typeface="Josefin Sans Bold Italics" charset="1" panose="00000000000000000000"/>
      <p:regular r:id="rId10"/>
    </p:embeddedFont>
    <p:embeddedFont>
      <p:font typeface="Arimo" charset="1" panose="020B0604020202020204"/>
      <p:regular r:id="rId11"/>
    </p:embeddedFont>
    <p:embeddedFont>
      <p:font typeface="Arimo Bold" charset="1" panose="020B0704020202020204"/>
      <p:regular r:id="rId12"/>
    </p:embeddedFont>
    <p:embeddedFont>
      <p:font typeface="Arimo Italics" charset="1" panose="020B0604020202090204"/>
      <p:regular r:id="rId13"/>
    </p:embeddedFont>
    <p:embeddedFont>
      <p:font typeface="Arimo Bold Italics" charset="1" panose="020B0704020202090204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Canva Sans Italics" charset="1" panose="020B0503030501040103"/>
      <p:regular r:id="rId17"/>
    </p:embeddedFont>
    <p:embeddedFont>
      <p:font typeface="Canva Sans Bold Italics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4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4852" y="1887288"/>
            <a:ext cx="3443838" cy="2996812"/>
            <a:chOff x="0" y="0"/>
            <a:chExt cx="4591784" cy="3995749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684651" y="88617"/>
              <a:ext cx="3407724" cy="4406540"/>
            </a:xfrm>
            <a:custGeom>
              <a:avLst/>
              <a:gdLst/>
              <a:ahLst/>
              <a:cxnLst/>
              <a:rect r="r" b="b" t="t" l="l"/>
              <a:pathLst>
                <a:path h="4406540" w="3407724">
                  <a:moveTo>
                    <a:pt x="0" y="0"/>
                  </a:moveTo>
                  <a:lnTo>
                    <a:pt x="3407725" y="0"/>
                  </a:lnTo>
                  <a:lnTo>
                    <a:pt x="3407725" y="4406540"/>
                  </a:lnTo>
                  <a:lnTo>
                    <a:pt x="0" y="4406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12" t="0" r="-112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226920" y="-226920"/>
              <a:ext cx="1548399" cy="2002239"/>
            </a:xfrm>
            <a:custGeom>
              <a:avLst/>
              <a:gdLst/>
              <a:ahLst/>
              <a:cxnLst/>
              <a:rect r="r" b="b" t="t" l="l"/>
              <a:pathLst>
                <a:path h="2002239" w="1548399">
                  <a:moveTo>
                    <a:pt x="0" y="0"/>
                  </a:moveTo>
                  <a:lnTo>
                    <a:pt x="1548399" y="0"/>
                  </a:lnTo>
                  <a:lnTo>
                    <a:pt x="1548399" y="2002239"/>
                  </a:lnTo>
                  <a:lnTo>
                    <a:pt x="0" y="2002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12" t="0" r="-112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246949" y="1887288"/>
            <a:ext cx="3485547" cy="2949945"/>
            <a:chOff x="0" y="0"/>
            <a:chExt cx="4647395" cy="3933260"/>
          </a:xfrm>
        </p:grpSpPr>
        <p:sp>
          <p:nvSpPr>
            <p:cNvPr name="Freeform 6" id="6"/>
            <p:cNvSpPr/>
            <p:nvPr/>
          </p:nvSpPr>
          <p:spPr>
            <a:xfrm flipH="false" flipV="false" rot="-5400000">
              <a:off x="499408" y="26128"/>
              <a:ext cx="3407724" cy="4406540"/>
            </a:xfrm>
            <a:custGeom>
              <a:avLst/>
              <a:gdLst/>
              <a:ahLst/>
              <a:cxnLst/>
              <a:rect r="r" b="b" t="t" l="l"/>
              <a:pathLst>
                <a:path h="4406540" w="3407724">
                  <a:moveTo>
                    <a:pt x="0" y="0"/>
                  </a:moveTo>
                  <a:lnTo>
                    <a:pt x="3407724" y="0"/>
                  </a:lnTo>
                  <a:lnTo>
                    <a:pt x="3407724" y="4406540"/>
                  </a:lnTo>
                  <a:lnTo>
                    <a:pt x="0" y="4406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12" t="0" r="-112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5400000">
              <a:off x="2872076" y="-226920"/>
              <a:ext cx="1548399" cy="2002239"/>
            </a:xfrm>
            <a:custGeom>
              <a:avLst/>
              <a:gdLst/>
              <a:ahLst/>
              <a:cxnLst/>
              <a:rect r="r" b="b" t="t" l="l"/>
              <a:pathLst>
                <a:path h="2002239" w="1548399">
                  <a:moveTo>
                    <a:pt x="0" y="0"/>
                  </a:moveTo>
                  <a:lnTo>
                    <a:pt x="1548399" y="0"/>
                  </a:lnTo>
                  <a:lnTo>
                    <a:pt x="1548399" y="2002239"/>
                  </a:lnTo>
                  <a:lnTo>
                    <a:pt x="0" y="2002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12" t="0" r="-112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871184" y="1971936"/>
            <a:ext cx="6544633" cy="1847328"/>
            <a:chOff x="0" y="0"/>
            <a:chExt cx="8726177" cy="246310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33350"/>
              <a:ext cx="8726177" cy="164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5000">
                  <a:solidFill>
                    <a:srgbClr val="FCFCFC"/>
                  </a:solidFill>
                  <a:latin typeface="Text Me One"/>
                </a:rPr>
                <a:t>ACCIDENT ALERT TEAM REPORT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25479" y="1991387"/>
              <a:ext cx="7475220" cy="471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524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4674" y="502920"/>
            <a:ext cx="4515009" cy="66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2"/>
              </a:lnSpc>
            </a:pPr>
            <a:r>
              <a:rPr lang="en-US" sz="3887">
                <a:solidFill>
                  <a:srgbClr val="FFFFFF"/>
                </a:solidFill>
                <a:latin typeface="Text Me One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38738" y="2544919"/>
            <a:ext cx="9525" cy="48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4762" y="1448274"/>
            <a:ext cx="10287000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Develop an intelligent system for real-time detection and localization of injured or fallen construction workers within a construction site to ensure prompt medical assistance and minimize response time.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4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6368" y="1085890"/>
            <a:ext cx="2728056" cy="2571193"/>
          </a:xfrm>
          <a:custGeom>
            <a:avLst/>
            <a:gdLst/>
            <a:ahLst/>
            <a:cxnLst/>
            <a:rect r="r" b="b" t="t" l="l"/>
            <a:pathLst>
              <a:path h="2571193" w="2728056">
                <a:moveTo>
                  <a:pt x="0" y="0"/>
                </a:moveTo>
                <a:lnTo>
                  <a:pt x="2728056" y="0"/>
                </a:lnTo>
                <a:lnTo>
                  <a:pt x="2728056" y="2571193"/>
                </a:lnTo>
                <a:lnTo>
                  <a:pt x="0" y="2571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91565" y="502920"/>
            <a:ext cx="3103870" cy="666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2"/>
              </a:lnSpc>
              <a:spcBef>
                <a:spcPct val="0"/>
              </a:spcBef>
            </a:pPr>
            <a:r>
              <a:rPr lang="en-US" sz="3887">
                <a:solidFill>
                  <a:srgbClr val="FFFFFF"/>
                </a:solidFill>
                <a:latin typeface="Text Me One"/>
              </a:rPr>
              <a:t>OUR 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1444749"/>
            <a:ext cx="6551497" cy="349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92"/>
              </a:lnSpc>
            </a:pPr>
          </a:p>
          <a:p>
            <a:pPr>
              <a:lnSpc>
                <a:spcPts val="3092"/>
              </a:lnSpc>
            </a:pPr>
            <a:r>
              <a:rPr lang="en-US" sz="2209">
                <a:solidFill>
                  <a:srgbClr val="FFFFFF"/>
                </a:solidFill>
                <a:latin typeface="Canva Sans"/>
              </a:rPr>
              <a:t>We use a gyroscope and use the readings of pitch, roll and yaw to get an angle. </a:t>
            </a:r>
          </a:p>
          <a:p>
            <a:pPr>
              <a:lnSpc>
                <a:spcPts val="3092"/>
              </a:lnSpc>
            </a:pPr>
            <a:r>
              <a:rPr lang="en-US" sz="2209">
                <a:solidFill>
                  <a:srgbClr val="FFFFFF"/>
                </a:solidFill>
                <a:latin typeface="Canva Sans"/>
              </a:rPr>
              <a:t>Piezoelectric sensors are fitted on the helmet to detect impact.</a:t>
            </a:r>
          </a:p>
          <a:p>
            <a:pPr>
              <a:lnSpc>
                <a:spcPts val="3092"/>
              </a:lnSpc>
            </a:pPr>
            <a:r>
              <a:rPr lang="en-US" sz="2209">
                <a:solidFill>
                  <a:srgbClr val="FFFFFF"/>
                </a:solidFill>
                <a:latin typeface="Canva Sans"/>
              </a:rPr>
              <a:t>We then use a microcontroller to implement a digital AND gate. </a:t>
            </a:r>
          </a:p>
          <a:p>
            <a:pPr>
              <a:lnSpc>
                <a:spcPts val="3092"/>
              </a:lnSpc>
            </a:pPr>
            <a:r>
              <a:rPr lang="en-US" sz="2209">
                <a:solidFill>
                  <a:srgbClr val="FFFFFF"/>
                </a:solidFill>
                <a:latin typeface="Canva Sans"/>
              </a:rPr>
              <a:t>When a person crosses a certain angle and an impact is detected, the buzzers rings.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37290" y="3345556"/>
            <a:ext cx="1386212" cy="594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04"/>
              </a:lnSpc>
            </a:pPr>
            <a:r>
              <a:rPr lang="en-US" sz="1717">
                <a:solidFill>
                  <a:srgbClr val="FFFFFF"/>
                </a:solidFill>
                <a:latin typeface="Canva Sans"/>
              </a:rPr>
              <a:t>MPU 6050 (gyroscope)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524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64247" y="502920"/>
            <a:ext cx="5358506" cy="666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2"/>
              </a:lnSpc>
              <a:spcBef>
                <a:spcPct val="0"/>
              </a:spcBef>
            </a:pPr>
            <a:r>
              <a:rPr lang="en-US" sz="3887">
                <a:solidFill>
                  <a:srgbClr val="FFFFFF"/>
                </a:solidFill>
                <a:latin typeface="Text Me One"/>
              </a:rPr>
              <a:t>CHALLENGES ADDRESSED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354939"/>
            <a:ext cx="7592169" cy="154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5398" indent="-237699" lvl="1">
              <a:lnSpc>
                <a:spcPts val="3082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Canva Sans"/>
              </a:rPr>
              <a:t>Digital AND gate ensures that stray vibrations on the construction site do not cause false alarms.</a:t>
            </a:r>
          </a:p>
          <a:p>
            <a:pPr algn="just" marL="475398" indent="-237699" lvl="1">
              <a:lnSpc>
                <a:spcPts val="3082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Canva Sans"/>
              </a:rPr>
              <a:t>Calibrations were made to ensure deliberate body movements were not picked up as a fall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524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82951" y="502920"/>
            <a:ext cx="3121097" cy="666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2"/>
              </a:lnSpc>
              <a:spcBef>
                <a:spcPct val="0"/>
              </a:spcBef>
            </a:pPr>
            <a:r>
              <a:rPr lang="en-US" sz="3887">
                <a:solidFill>
                  <a:srgbClr val="FFFFFF"/>
                </a:solidFill>
                <a:latin typeface="Text Me One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263607"/>
            <a:ext cx="8099771" cy="232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The buzzer alarm system can be replaced with iot to send out alerts to emergency services.</a:t>
            </a:r>
          </a:p>
          <a:p>
            <a:pPr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Sensors can be added to monitor vitals.</a:t>
            </a:r>
          </a:p>
          <a:p>
            <a:pPr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NFC tags or RFID can be integrated so that in an event of collapse of construction sites, workers can be easily detected beneath rubble.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524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83075" y="493395"/>
            <a:ext cx="1720850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FFF"/>
                </a:solidFill>
                <a:latin typeface="Canva Sans Bold"/>
              </a:rPr>
              <a:t>TEAM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84060" y="1908801"/>
            <a:ext cx="5759168" cy="1153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Shreyans Jain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Dewansh Singh Chandel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</a:rPr>
              <a:t>Nimitt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DAFnBo__GHM</dc:identifier>
  <dcterms:modified xsi:type="dcterms:W3CDTF">2011-08-01T06:04:30Z</dcterms:modified>
  <cp:revision>1</cp:revision>
  <dc:title>Cables Business Etsy Banner</dc:title>
</cp:coreProperties>
</file>