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6" r:id="rId8"/>
    <p:sldId id="264" r:id="rId9"/>
    <p:sldId id="260"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64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857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420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683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0225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7005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340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901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1665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0403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1/17/2024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470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1/17/2024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409818129"/>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C0E2219A-04FA-42C2-92B5-2540C9749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0E897CB-98BF-469B-8A73-7BD2916E2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4">
            <a:extLst>
              <a:ext uri="{FF2B5EF4-FFF2-40B4-BE49-F238E27FC236}">
                <a16:creationId xmlns:a16="http://schemas.microsoft.com/office/drawing/2014/main" id="{658CFA6B-BF53-4CCE-AA08-59DFD207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E3347-F764-40FB-8E56-3C3D3C29DAE0}"/>
              </a:ext>
            </a:extLst>
          </p:cNvPr>
          <p:cNvSpPr>
            <a:spLocks noGrp="1"/>
          </p:cNvSpPr>
          <p:nvPr>
            <p:ph type="ctrTitle"/>
          </p:nvPr>
        </p:nvSpPr>
        <p:spPr>
          <a:xfrm>
            <a:off x="1143000" y="1181101"/>
            <a:ext cx="6172200" cy="2832404"/>
          </a:xfrm>
        </p:spPr>
        <p:txBody>
          <a:bodyPr>
            <a:normAutofit fontScale="90000"/>
          </a:bodyPr>
          <a:lstStyle/>
          <a:p>
            <a:pPr>
              <a:lnSpc>
                <a:spcPct val="90000"/>
              </a:lnSpc>
            </a:pPr>
            <a:r>
              <a:rPr lang="en-US" dirty="0"/>
              <a:t>AN ANALYSIS ON THE HUMAN BIOPHYSICS USING MATHEMATICAL MODELS</a:t>
            </a:r>
            <a:endParaRPr lang="en-IN" dirty="0"/>
          </a:p>
        </p:txBody>
      </p:sp>
      <p:sp>
        <p:nvSpPr>
          <p:cNvPr id="3" name="Subtitle 2">
            <a:extLst>
              <a:ext uri="{FF2B5EF4-FFF2-40B4-BE49-F238E27FC236}">
                <a16:creationId xmlns:a16="http://schemas.microsoft.com/office/drawing/2014/main" id="{D1DFE85E-DD12-4C68-A356-B4626BAE0015}"/>
              </a:ext>
            </a:extLst>
          </p:cNvPr>
          <p:cNvSpPr>
            <a:spLocks noGrp="1"/>
          </p:cNvSpPr>
          <p:nvPr>
            <p:ph type="subTitle" idx="1"/>
          </p:nvPr>
        </p:nvSpPr>
        <p:spPr>
          <a:xfrm>
            <a:off x="1143001" y="5439202"/>
            <a:ext cx="4175307" cy="732995"/>
          </a:xfrm>
        </p:spPr>
        <p:txBody>
          <a:bodyPr>
            <a:normAutofit/>
          </a:bodyPr>
          <a:lstStyle/>
          <a:p>
            <a:pPr>
              <a:lnSpc>
                <a:spcPct val="90000"/>
              </a:lnSpc>
            </a:pPr>
            <a:r>
              <a:rPr lang="en-IN" sz="1500" dirty="0"/>
              <a:t>Project by: Shreyansh Sheth (20MBE0020)</a:t>
            </a:r>
          </a:p>
          <a:p>
            <a:pPr>
              <a:lnSpc>
                <a:spcPct val="90000"/>
              </a:lnSpc>
            </a:pPr>
            <a:r>
              <a:rPr lang="en-IN" sz="1500" dirty="0"/>
              <a:t>Project Guide: Prof. Dr. R. Sivakumar</a:t>
            </a:r>
          </a:p>
        </p:txBody>
      </p:sp>
      <p:cxnSp>
        <p:nvCxnSpPr>
          <p:cNvPr id="27" name="Straight Connector 26">
            <a:extLst>
              <a:ext uri="{FF2B5EF4-FFF2-40B4-BE49-F238E27FC236}">
                <a16:creationId xmlns:a16="http://schemas.microsoft.com/office/drawing/2014/main" id="{410A45DA-4E66-4841-B892-192B2BAA8D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4003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Logo, company name&#10;&#10;Description automatically generated">
            <a:extLst>
              <a:ext uri="{FF2B5EF4-FFF2-40B4-BE49-F238E27FC236}">
                <a16:creationId xmlns:a16="http://schemas.microsoft.com/office/drawing/2014/main" id="{C6E0D900-75FE-4167-A32A-DE899C109AF2}"/>
              </a:ext>
            </a:extLst>
          </p:cNvPr>
          <p:cNvPicPr/>
          <p:nvPr/>
        </p:nvPicPr>
        <p:blipFill>
          <a:blip r:embed="rId2"/>
          <a:stretch/>
        </p:blipFill>
        <p:spPr>
          <a:xfrm>
            <a:off x="8257622" y="4302870"/>
            <a:ext cx="3290910" cy="1118909"/>
          </a:xfrm>
          <a:prstGeom prst="rect">
            <a:avLst/>
          </a:prstGeom>
        </p:spPr>
      </p:pic>
      <p:sp>
        <p:nvSpPr>
          <p:cNvPr id="4" name="Title 1">
            <a:extLst>
              <a:ext uri="{FF2B5EF4-FFF2-40B4-BE49-F238E27FC236}">
                <a16:creationId xmlns:a16="http://schemas.microsoft.com/office/drawing/2014/main" id="{1E165A15-2563-54DB-ACCC-80ACA0EECBCF}"/>
              </a:ext>
            </a:extLst>
          </p:cNvPr>
          <p:cNvSpPr txBox="1">
            <a:spLocks/>
          </p:cNvSpPr>
          <p:nvPr/>
        </p:nvSpPr>
        <p:spPr>
          <a:xfrm>
            <a:off x="1188356" y="4301040"/>
            <a:ext cx="4596623" cy="653140"/>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nSpc>
                <a:spcPct val="90000"/>
              </a:lnSpc>
            </a:pPr>
            <a:r>
              <a:rPr lang="en-US" sz="1500" dirty="0">
                <a:solidFill>
                  <a:schemeClr val="tx2">
                    <a:lumMod val="90000"/>
                  </a:schemeClr>
                </a:solidFill>
                <a:latin typeface="Times New Roman" panose="02020603050405020304" pitchFamily="18" charset="0"/>
                <a:cs typeface="Times New Roman" panose="02020603050405020304" pitchFamily="18" charset="0"/>
              </a:rPr>
              <a:t>(Introductory Presentation)</a:t>
            </a:r>
            <a:endParaRPr lang="en-IN" sz="1500"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50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A824-40DA-4BE0-A8C7-07E09156D4D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FA470F6-E655-469C-A526-8590A8FCB304}"/>
              </a:ext>
            </a:extLst>
          </p:cNvPr>
          <p:cNvSpPr>
            <a:spLocks noGrp="1"/>
          </p:cNvSpPr>
          <p:nvPr>
            <p:ph idx="1"/>
          </p:nvPr>
        </p:nvSpPr>
        <p:spPr/>
        <p:txBody>
          <a:bodyPr/>
          <a:lstStyle/>
          <a:p>
            <a:pPr marL="457200" indent="-457200">
              <a:buFont typeface="+mj-lt"/>
              <a:buAutoNum type="arabicPeriod"/>
            </a:pPr>
            <a:r>
              <a:rPr lang="en-IN" dirty="0"/>
              <a:t>Kreuzer M, Jordan D, </a:t>
            </a:r>
            <a:r>
              <a:rPr lang="en-IN" dirty="0" err="1"/>
              <a:t>Antkowiak</a:t>
            </a:r>
            <a:r>
              <a:rPr lang="en-IN" dirty="0"/>
              <a:t> B, Drexler B, </a:t>
            </a:r>
            <a:r>
              <a:rPr lang="en-IN" dirty="0" err="1"/>
              <a:t>Kochs</a:t>
            </a:r>
            <a:r>
              <a:rPr lang="en-IN" dirty="0"/>
              <a:t> EF, Schneider G. Brain electrical activity obeys </a:t>
            </a:r>
            <a:r>
              <a:rPr lang="en-IN" dirty="0" err="1"/>
              <a:t>Benford's</a:t>
            </a:r>
            <a:r>
              <a:rPr lang="en-IN" dirty="0"/>
              <a:t> law. </a:t>
            </a:r>
            <a:r>
              <a:rPr lang="en-IN" dirty="0" err="1"/>
              <a:t>Anesth</a:t>
            </a:r>
            <a:r>
              <a:rPr lang="en-IN" dirty="0"/>
              <a:t> </a:t>
            </a:r>
            <a:r>
              <a:rPr lang="en-IN" dirty="0" err="1"/>
              <a:t>Analg</a:t>
            </a:r>
            <a:r>
              <a:rPr lang="en-IN" dirty="0"/>
              <a:t>. 2014 Jan;118(1):183-91. </a:t>
            </a:r>
            <a:r>
              <a:rPr lang="en-IN" dirty="0" err="1"/>
              <a:t>doi</a:t>
            </a:r>
            <a:r>
              <a:rPr lang="en-IN" dirty="0"/>
              <a:t>: 10.1213/ANE.0000000000000015. PMID: 24356167.</a:t>
            </a:r>
          </a:p>
          <a:p>
            <a:pPr marL="457200" indent="-457200">
              <a:buFont typeface="+mj-lt"/>
              <a:buAutoNum type="arabicPeriod"/>
            </a:pPr>
            <a:r>
              <a:rPr lang="en-US" dirty="0"/>
              <a:t>Newcomb, S. (1881). Note on the Frequency of Use of the Different Digits in Natural Numbers. </a:t>
            </a:r>
            <a:r>
              <a:rPr lang="en-US" i="1" dirty="0"/>
              <a:t>American Journal of Mathematics</a:t>
            </a:r>
            <a:r>
              <a:rPr lang="en-US" dirty="0"/>
              <a:t>, </a:t>
            </a:r>
            <a:r>
              <a:rPr lang="en-US" i="1" dirty="0"/>
              <a:t>4</a:t>
            </a:r>
            <a:r>
              <a:rPr lang="en-US" dirty="0"/>
              <a:t>(1), 39–40. https://doi.org/10.2307/2369148</a:t>
            </a:r>
          </a:p>
          <a:p>
            <a:pPr marL="457200" indent="-457200">
              <a:buFont typeface="+mj-lt"/>
              <a:buAutoNum type="arabicPeriod"/>
            </a:pPr>
            <a:r>
              <a:rPr lang="en-US" dirty="0" err="1"/>
              <a:t>Benford</a:t>
            </a:r>
            <a:r>
              <a:rPr lang="en-US" dirty="0"/>
              <a:t>, F. (1938). The Law of Anomalous Numbers. </a:t>
            </a:r>
            <a:r>
              <a:rPr lang="en-US" i="1" dirty="0"/>
              <a:t>Proceedings of the American Philosophical Society</a:t>
            </a:r>
            <a:r>
              <a:rPr lang="en-US" dirty="0"/>
              <a:t>, </a:t>
            </a:r>
            <a:r>
              <a:rPr lang="en-US" i="1" dirty="0"/>
              <a:t>78</a:t>
            </a:r>
            <a:r>
              <a:rPr lang="en-US" dirty="0"/>
              <a:t>(4), 551–572. http://www.jstor.org/stable/984802</a:t>
            </a:r>
          </a:p>
        </p:txBody>
      </p:sp>
    </p:spTree>
    <p:extLst>
      <p:ext uri="{BB962C8B-B14F-4D97-AF65-F5344CB8AC3E}">
        <p14:creationId xmlns:p14="http://schemas.microsoft.com/office/powerpoint/2010/main" val="155958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CFF96E5-9D21-4852-B088-5C8C02C6A1CD}"/>
              </a:ext>
            </a:extLst>
          </p:cNvPr>
          <p:cNvSpPr>
            <a:spLocks noGrp="1"/>
          </p:cNvSpPr>
          <p:nvPr>
            <p:ph type="title"/>
          </p:nvPr>
        </p:nvSpPr>
        <p:spPr>
          <a:xfrm>
            <a:off x="1143000" y="1181101"/>
            <a:ext cx="5202381" cy="1998517"/>
          </a:xfrm>
        </p:spPr>
        <p:txBody>
          <a:bodyPr vert="horz" lIns="91440" tIns="45720" rIns="91440" bIns="45720" rtlCol="0" anchor="t">
            <a:normAutofit/>
          </a:bodyPr>
          <a:lstStyle/>
          <a:p>
            <a:pPr algn="l"/>
            <a:r>
              <a:rPr lang="en-US" sz="4800" cap="all" spc="300"/>
              <a:t>Thank You!</a:t>
            </a:r>
          </a:p>
        </p:txBody>
      </p:sp>
      <p:pic>
        <p:nvPicPr>
          <p:cNvPr id="8" name="Graphic 7" descr="Handshake">
            <a:extLst>
              <a:ext uri="{FF2B5EF4-FFF2-40B4-BE49-F238E27FC236}">
                <a16:creationId xmlns:a16="http://schemas.microsoft.com/office/drawing/2014/main" id="{250BCD6A-9967-4009-9B7A-E3818919FA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054" y="2754999"/>
            <a:ext cx="1640019" cy="1640019"/>
          </a:xfrm>
          <a:prstGeom prst="rect">
            <a:avLst/>
          </a:prstGeom>
        </p:spPr>
      </p:pic>
    </p:spTree>
    <p:extLst>
      <p:ext uri="{BB962C8B-B14F-4D97-AF65-F5344CB8AC3E}">
        <p14:creationId xmlns:p14="http://schemas.microsoft.com/office/powerpoint/2010/main" val="153967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9033-551E-4D26-88DA-D8BEE40991C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D5BA1AB-CB48-4958-94F6-038450248167}"/>
              </a:ext>
            </a:extLst>
          </p:cNvPr>
          <p:cNvSpPr>
            <a:spLocks noGrp="1"/>
          </p:cNvSpPr>
          <p:nvPr>
            <p:ph idx="1"/>
          </p:nvPr>
        </p:nvSpPr>
        <p:spPr/>
        <p:txBody>
          <a:bodyPr/>
          <a:lstStyle/>
          <a:p>
            <a:r>
              <a:rPr lang="en-IN" dirty="0"/>
              <a:t>Introduction</a:t>
            </a:r>
          </a:p>
          <a:p>
            <a:r>
              <a:rPr lang="en-IN" dirty="0"/>
              <a:t>Key Checkpoints</a:t>
            </a:r>
          </a:p>
          <a:p>
            <a:r>
              <a:rPr lang="en-IN" dirty="0"/>
              <a:t>Understanding the </a:t>
            </a:r>
            <a:r>
              <a:rPr lang="en-IN" dirty="0" err="1"/>
              <a:t>Benford’s</a:t>
            </a:r>
            <a:r>
              <a:rPr lang="en-IN" dirty="0"/>
              <a:t> Law</a:t>
            </a:r>
          </a:p>
          <a:p>
            <a:r>
              <a:rPr lang="en-IN" dirty="0"/>
              <a:t>Observation &amp; Outcomes</a:t>
            </a:r>
          </a:p>
          <a:p>
            <a:r>
              <a:rPr lang="en-IN" dirty="0"/>
              <a:t>Methodology</a:t>
            </a:r>
          </a:p>
          <a:p>
            <a:r>
              <a:rPr lang="en-IN" dirty="0"/>
              <a:t>References</a:t>
            </a:r>
          </a:p>
        </p:txBody>
      </p:sp>
    </p:spTree>
    <p:extLst>
      <p:ext uri="{BB962C8B-B14F-4D97-AF65-F5344CB8AC3E}">
        <p14:creationId xmlns:p14="http://schemas.microsoft.com/office/powerpoint/2010/main" val="167006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7334-0FE3-440A-AD35-4BA4DA6434E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485CA58-EE14-4C1F-B511-E58DD071C770}"/>
              </a:ext>
            </a:extLst>
          </p:cNvPr>
          <p:cNvSpPr>
            <a:spLocks noGrp="1"/>
          </p:cNvSpPr>
          <p:nvPr>
            <p:ph idx="1"/>
          </p:nvPr>
        </p:nvSpPr>
        <p:spPr/>
        <p:txBody>
          <a:bodyPr>
            <a:normAutofit/>
          </a:bodyPr>
          <a:lstStyle/>
          <a:p>
            <a:pPr algn="just"/>
            <a:r>
              <a:rPr lang="en-IN" sz="2200" dirty="0">
                <a:effectLst/>
                <a:latin typeface="Times New Roman" panose="02020603050405020304" pitchFamily="18" charset="0"/>
                <a:ea typeface="Times New Roman" panose="02020603050405020304" pitchFamily="18" charset="0"/>
              </a:rPr>
              <a:t>This project will showcase the intriguing relationship between the incredible Mathematical theories and the Biophysics of the human beings. It will also underscore the ways these theories can help enhance the diagnosis in the Biomedical and Healthcare sectors.</a:t>
            </a:r>
            <a:endParaRPr lang="en-IN" sz="2200" dirty="0"/>
          </a:p>
        </p:txBody>
      </p:sp>
    </p:spTree>
    <p:extLst>
      <p:ext uri="{BB962C8B-B14F-4D97-AF65-F5344CB8AC3E}">
        <p14:creationId xmlns:p14="http://schemas.microsoft.com/office/powerpoint/2010/main" val="39066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8141-BA52-45A4-AD3C-9B94E765B48C}"/>
              </a:ext>
            </a:extLst>
          </p:cNvPr>
          <p:cNvSpPr>
            <a:spLocks noGrp="1"/>
          </p:cNvSpPr>
          <p:nvPr>
            <p:ph type="title"/>
          </p:nvPr>
        </p:nvSpPr>
        <p:spPr/>
        <p:txBody>
          <a:bodyPr/>
          <a:lstStyle/>
          <a:p>
            <a:r>
              <a:rPr lang="en-IN" dirty="0"/>
              <a:t>Key Checkpoints</a:t>
            </a:r>
          </a:p>
        </p:txBody>
      </p:sp>
      <p:sp>
        <p:nvSpPr>
          <p:cNvPr id="3" name="Content Placeholder 2">
            <a:extLst>
              <a:ext uri="{FF2B5EF4-FFF2-40B4-BE49-F238E27FC236}">
                <a16:creationId xmlns:a16="http://schemas.microsoft.com/office/drawing/2014/main" id="{E93233A9-2A6E-4C38-9611-9B5979D15E2D}"/>
              </a:ext>
            </a:extLst>
          </p:cNvPr>
          <p:cNvSpPr>
            <a:spLocks noGrp="1"/>
          </p:cNvSpPr>
          <p:nvPr>
            <p:ph idx="1"/>
          </p:nvPr>
        </p:nvSpPr>
        <p:spPr/>
        <p:txBody>
          <a:bodyPr/>
          <a:lstStyle/>
          <a:p>
            <a:r>
              <a:rPr lang="en-IN" dirty="0"/>
              <a:t>Studying the Newcomb-</a:t>
            </a:r>
            <a:r>
              <a:rPr lang="en-IN" dirty="0" err="1"/>
              <a:t>Benford’s</a:t>
            </a:r>
            <a:r>
              <a:rPr lang="en-IN" dirty="0"/>
              <a:t> Law/</a:t>
            </a:r>
            <a:r>
              <a:rPr lang="en-IN" dirty="0" err="1"/>
              <a:t>Benford’s</a:t>
            </a:r>
            <a:r>
              <a:rPr lang="en-IN" dirty="0"/>
              <a:t> Law</a:t>
            </a:r>
          </a:p>
          <a:p>
            <a:r>
              <a:rPr lang="en-IN" dirty="0"/>
              <a:t>Understanding the fundamentals supporting this law</a:t>
            </a:r>
          </a:p>
          <a:p>
            <a:r>
              <a:rPr lang="en-IN" dirty="0"/>
              <a:t>Identifying the possible application of this law on </a:t>
            </a:r>
            <a:r>
              <a:rPr lang="en-IN" dirty="0" err="1"/>
              <a:t>Biosignals</a:t>
            </a:r>
            <a:r>
              <a:rPr lang="en-IN" dirty="0"/>
              <a:t> (here ECG)</a:t>
            </a:r>
          </a:p>
          <a:p>
            <a:r>
              <a:rPr lang="en-IN" dirty="0"/>
              <a:t>Selecting the </a:t>
            </a:r>
            <a:r>
              <a:rPr lang="en-IN" dirty="0" err="1"/>
              <a:t>biosignal</a:t>
            </a:r>
            <a:r>
              <a:rPr lang="en-IN" dirty="0"/>
              <a:t> datasets (here Normal and Abnormal ECGs)</a:t>
            </a:r>
          </a:p>
          <a:p>
            <a:r>
              <a:rPr lang="en-IN" dirty="0"/>
              <a:t>Developing the MATLAB code</a:t>
            </a:r>
          </a:p>
          <a:p>
            <a:r>
              <a:rPr lang="en-IN" dirty="0"/>
              <a:t>Derivation and conclusion</a:t>
            </a:r>
          </a:p>
        </p:txBody>
      </p:sp>
    </p:spTree>
    <p:extLst>
      <p:ext uri="{BB962C8B-B14F-4D97-AF65-F5344CB8AC3E}">
        <p14:creationId xmlns:p14="http://schemas.microsoft.com/office/powerpoint/2010/main" val="418693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5A8A-07F3-4915-A132-AB5B0901F223}"/>
              </a:ext>
            </a:extLst>
          </p:cNvPr>
          <p:cNvSpPr>
            <a:spLocks noGrp="1"/>
          </p:cNvSpPr>
          <p:nvPr>
            <p:ph type="title"/>
          </p:nvPr>
        </p:nvSpPr>
        <p:spPr/>
        <p:txBody>
          <a:bodyPr/>
          <a:lstStyle/>
          <a:p>
            <a:r>
              <a:rPr lang="en-IN" sz="4000" dirty="0"/>
              <a:t>Understanding the </a:t>
            </a:r>
            <a:r>
              <a:rPr lang="en-IN" sz="4000" dirty="0" err="1"/>
              <a:t>Benford’s</a:t>
            </a:r>
            <a:r>
              <a:rPr lang="en-IN" sz="4000" dirty="0"/>
              <a:t> Law:</a:t>
            </a:r>
            <a:endParaRPr lang="en-IN" dirty="0"/>
          </a:p>
        </p:txBody>
      </p:sp>
      <p:sp>
        <p:nvSpPr>
          <p:cNvPr id="3" name="Content Placeholder 2">
            <a:extLst>
              <a:ext uri="{FF2B5EF4-FFF2-40B4-BE49-F238E27FC236}">
                <a16:creationId xmlns:a16="http://schemas.microsoft.com/office/drawing/2014/main" id="{A6A58A12-D50B-45CE-B1E8-E94BF3D7A2F6}"/>
              </a:ext>
            </a:extLst>
          </p:cNvPr>
          <p:cNvSpPr>
            <a:spLocks noGrp="1"/>
          </p:cNvSpPr>
          <p:nvPr>
            <p:ph idx="1"/>
          </p:nvPr>
        </p:nvSpPr>
        <p:spPr>
          <a:xfrm>
            <a:off x="1143001" y="2332026"/>
            <a:ext cx="7317188" cy="3567118"/>
          </a:xfrm>
        </p:spPr>
        <p:txBody>
          <a:bodyPr/>
          <a:lstStyle/>
          <a:p>
            <a:pPr algn="just"/>
            <a:r>
              <a:rPr lang="en-US" dirty="0"/>
              <a:t>It is an observation that in many real-life sets of numerical data, the leading digit is likely to be small. In sets that obey the law, the number 1 appears as the leading significant digit about 30% of the time, while 9 appears as the leading significant digit less than 5% of the time. If the digits were distributed uniformly, they would each occur about 11.1% of the time. </a:t>
            </a:r>
            <a:r>
              <a:rPr lang="en-US" dirty="0" err="1"/>
              <a:t>Benford's</a:t>
            </a:r>
            <a:r>
              <a:rPr lang="en-US" dirty="0"/>
              <a:t> law also makes predictions about the distribution of second digits, third digits, digit combinations, and so on.</a:t>
            </a:r>
            <a:endParaRPr lang="en-IN" dirty="0"/>
          </a:p>
        </p:txBody>
      </p:sp>
      <p:pic>
        <p:nvPicPr>
          <p:cNvPr id="5" name="Picture 4">
            <a:extLst>
              <a:ext uri="{FF2B5EF4-FFF2-40B4-BE49-F238E27FC236}">
                <a16:creationId xmlns:a16="http://schemas.microsoft.com/office/drawing/2014/main" id="{9B477AFF-49E4-4067-A2C5-89F63DF06324}"/>
              </a:ext>
            </a:extLst>
          </p:cNvPr>
          <p:cNvPicPr>
            <a:picLocks noChangeAspect="1"/>
          </p:cNvPicPr>
          <p:nvPr/>
        </p:nvPicPr>
        <p:blipFill>
          <a:blip r:embed="rId2"/>
          <a:stretch>
            <a:fillRect/>
          </a:stretch>
        </p:blipFill>
        <p:spPr>
          <a:xfrm>
            <a:off x="8537220" y="2900306"/>
            <a:ext cx="3362186" cy="2998838"/>
          </a:xfrm>
          <a:prstGeom prst="rect">
            <a:avLst/>
          </a:prstGeom>
        </p:spPr>
      </p:pic>
      <p:pic>
        <p:nvPicPr>
          <p:cNvPr id="7" name="Picture 6">
            <a:extLst>
              <a:ext uri="{FF2B5EF4-FFF2-40B4-BE49-F238E27FC236}">
                <a16:creationId xmlns:a16="http://schemas.microsoft.com/office/drawing/2014/main" id="{9A3DE7B3-5B53-4E31-8A47-45367AAE691E}"/>
              </a:ext>
            </a:extLst>
          </p:cNvPr>
          <p:cNvPicPr>
            <a:picLocks noChangeAspect="1"/>
          </p:cNvPicPr>
          <p:nvPr/>
        </p:nvPicPr>
        <p:blipFill>
          <a:blip r:embed="rId3"/>
          <a:stretch>
            <a:fillRect/>
          </a:stretch>
        </p:blipFill>
        <p:spPr>
          <a:xfrm>
            <a:off x="7392472" y="1836683"/>
            <a:ext cx="4656223" cy="495343"/>
          </a:xfrm>
          <a:prstGeom prst="rect">
            <a:avLst/>
          </a:prstGeom>
        </p:spPr>
      </p:pic>
    </p:spTree>
    <p:extLst>
      <p:ext uri="{BB962C8B-B14F-4D97-AF65-F5344CB8AC3E}">
        <p14:creationId xmlns:p14="http://schemas.microsoft.com/office/powerpoint/2010/main" val="114001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CA4C-28D0-453D-9B60-59963094EC93}"/>
              </a:ext>
            </a:extLst>
          </p:cNvPr>
          <p:cNvSpPr>
            <a:spLocks noGrp="1"/>
          </p:cNvSpPr>
          <p:nvPr>
            <p:ph type="title"/>
          </p:nvPr>
        </p:nvSpPr>
        <p:spPr>
          <a:xfrm>
            <a:off x="728280" y="721860"/>
            <a:ext cx="9905999" cy="1360898"/>
          </a:xfrm>
        </p:spPr>
        <p:txBody>
          <a:bodyPr/>
          <a:lstStyle/>
          <a:p>
            <a:r>
              <a:rPr lang="en-IN" dirty="0"/>
              <a:t>Observations &amp; Outcomes</a:t>
            </a:r>
          </a:p>
        </p:txBody>
      </p:sp>
      <p:pic>
        <p:nvPicPr>
          <p:cNvPr id="5" name="Content Placeholder 4">
            <a:extLst>
              <a:ext uri="{FF2B5EF4-FFF2-40B4-BE49-F238E27FC236}">
                <a16:creationId xmlns:a16="http://schemas.microsoft.com/office/drawing/2014/main" id="{E24C7E46-09FC-45CC-B312-9267AE0D9BCC}"/>
              </a:ext>
            </a:extLst>
          </p:cNvPr>
          <p:cNvPicPr>
            <a:picLocks noGrp="1" noChangeAspect="1"/>
          </p:cNvPicPr>
          <p:nvPr>
            <p:ph idx="1"/>
          </p:nvPr>
        </p:nvPicPr>
        <p:blipFill>
          <a:blip r:embed="rId2"/>
          <a:stretch>
            <a:fillRect/>
          </a:stretch>
        </p:blipFill>
        <p:spPr>
          <a:xfrm>
            <a:off x="728281" y="1965833"/>
            <a:ext cx="3833192" cy="2932170"/>
          </a:xfrm>
        </p:spPr>
      </p:pic>
      <p:pic>
        <p:nvPicPr>
          <p:cNvPr id="7" name="Picture 6">
            <a:extLst>
              <a:ext uri="{FF2B5EF4-FFF2-40B4-BE49-F238E27FC236}">
                <a16:creationId xmlns:a16="http://schemas.microsoft.com/office/drawing/2014/main" id="{D398FE40-C755-4A2C-99A1-CF5F2861824A}"/>
              </a:ext>
            </a:extLst>
          </p:cNvPr>
          <p:cNvPicPr>
            <a:picLocks noChangeAspect="1"/>
          </p:cNvPicPr>
          <p:nvPr/>
        </p:nvPicPr>
        <p:blipFill>
          <a:blip r:embed="rId3"/>
          <a:stretch>
            <a:fillRect/>
          </a:stretch>
        </p:blipFill>
        <p:spPr>
          <a:xfrm>
            <a:off x="4561473" y="1965833"/>
            <a:ext cx="3756617" cy="2934128"/>
          </a:xfrm>
          <a:prstGeom prst="rect">
            <a:avLst/>
          </a:prstGeom>
        </p:spPr>
      </p:pic>
      <p:pic>
        <p:nvPicPr>
          <p:cNvPr id="9" name="Picture 8">
            <a:extLst>
              <a:ext uri="{FF2B5EF4-FFF2-40B4-BE49-F238E27FC236}">
                <a16:creationId xmlns:a16="http://schemas.microsoft.com/office/drawing/2014/main" id="{8E8078CA-DAD7-4CC0-9808-0442DE5725D6}"/>
              </a:ext>
            </a:extLst>
          </p:cNvPr>
          <p:cNvPicPr>
            <a:picLocks noChangeAspect="1"/>
          </p:cNvPicPr>
          <p:nvPr/>
        </p:nvPicPr>
        <p:blipFill>
          <a:blip r:embed="rId4"/>
          <a:stretch>
            <a:fillRect/>
          </a:stretch>
        </p:blipFill>
        <p:spPr>
          <a:xfrm>
            <a:off x="8318089" y="1965833"/>
            <a:ext cx="3728137" cy="2932170"/>
          </a:xfrm>
          <a:prstGeom prst="rect">
            <a:avLst/>
          </a:prstGeom>
        </p:spPr>
      </p:pic>
      <p:graphicFrame>
        <p:nvGraphicFramePr>
          <p:cNvPr id="10" name="Table 10">
            <a:extLst>
              <a:ext uri="{FF2B5EF4-FFF2-40B4-BE49-F238E27FC236}">
                <a16:creationId xmlns:a16="http://schemas.microsoft.com/office/drawing/2014/main" id="{18E7A9ED-FE02-4FEB-934D-D4D1FC23F8F7}"/>
              </a:ext>
            </a:extLst>
          </p:cNvPr>
          <p:cNvGraphicFramePr>
            <a:graphicFrameLocks noGrp="1"/>
          </p:cNvGraphicFramePr>
          <p:nvPr>
            <p:extLst>
              <p:ext uri="{D42A27DB-BD31-4B8C-83A1-F6EECF244321}">
                <p14:modId xmlns:p14="http://schemas.microsoft.com/office/powerpoint/2010/main" val="573858633"/>
              </p:ext>
            </p:extLst>
          </p:nvPr>
        </p:nvGraphicFramePr>
        <p:xfrm>
          <a:off x="728280" y="4898003"/>
          <a:ext cx="11317946" cy="1737360"/>
        </p:xfrm>
        <a:graphic>
          <a:graphicData uri="http://schemas.openxmlformats.org/drawingml/2006/table">
            <a:tbl>
              <a:tblPr firstRow="1" bandRow="1">
                <a:tableStyleId>{5C22544A-7EE6-4342-B048-85BDC9FD1C3A}</a:tableStyleId>
              </a:tblPr>
              <a:tblGrid>
                <a:gridCol w="3807667">
                  <a:extLst>
                    <a:ext uri="{9D8B030D-6E8A-4147-A177-3AD203B41FA5}">
                      <a16:colId xmlns:a16="http://schemas.microsoft.com/office/drawing/2014/main" val="1252132907"/>
                    </a:ext>
                  </a:extLst>
                </a:gridCol>
                <a:gridCol w="3781117">
                  <a:extLst>
                    <a:ext uri="{9D8B030D-6E8A-4147-A177-3AD203B41FA5}">
                      <a16:colId xmlns:a16="http://schemas.microsoft.com/office/drawing/2014/main" val="2872538381"/>
                    </a:ext>
                  </a:extLst>
                </a:gridCol>
                <a:gridCol w="3729162">
                  <a:extLst>
                    <a:ext uri="{9D8B030D-6E8A-4147-A177-3AD203B41FA5}">
                      <a16:colId xmlns:a16="http://schemas.microsoft.com/office/drawing/2014/main" val="3762828201"/>
                    </a:ext>
                  </a:extLst>
                </a:gridCol>
              </a:tblGrid>
              <a:tr h="1435137">
                <a:tc>
                  <a:txBody>
                    <a:bodyPr/>
                    <a:lstStyle/>
                    <a:p>
                      <a:r>
                        <a:rPr lang="en-IN" b="0" dirty="0" err="1"/>
                        <a:t>Benford’s</a:t>
                      </a:r>
                      <a:r>
                        <a:rPr lang="en-IN" b="0" dirty="0"/>
                        <a:t> Probability Distribution</a:t>
                      </a:r>
                    </a:p>
                  </a:txBody>
                  <a:tcPr/>
                </a:tc>
                <a:tc>
                  <a:txBody>
                    <a:bodyPr/>
                    <a:lstStyle/>
                    <a:p>
                      <a:r>
                        <a:rPr lang="en-US" sz="1800" b="0" i="0" kern="1200" dirty="0">
                          <a:solidFill>
                            <a:schemeClr val="lt1"/>
                          </a:solidFill>
                          <a:effectLst/>
                          <a:latin typeface="+mn-lt"/>
                          <a:ea typeface="+mn-ea"/>
                          <a:cs typeface="+mn-cs"/>
                        </a:rPr>
                        <a:t>Frequency of first significant digit of physical constants plotted against </a:t>
                      </a:r>
                      <a:r>
                        <a:rPr lang="en-US" sz="1800" b="0" i="0" kern="1200" dirty="0" err="1">
                          <a:solidFill>
                            <a:schemeClr val="lt1"/>
                          </a:solidFill>
                          <a:effectLst/>
                          <a:latin typeface="+mn-lt"/>
                          <a:ea typeface="+mn-ea"/>
                          <a:cs typeface="+mn-cs"/>
                        </a:rPr>
                        <a:t>Benford's</a:t>
                      </a:r>
                      <a:r>
                        <a:rPr lang="en-US" sz="1800" b="0" i="0" kern="1200" dirty="0">
                          <a:solidFill>
                            <a:schemeClr val="lt1"/>
                          </a:solidFill>
                          <a:effectLst/>
                          <a:latin typeface="+mn-lt"/>
                          <a:ea typeface="+mn-ea"/>
                          <a:cs typeface="+mn-cs"/>
                        </a:rPr>
                        <a:t> law</a:t>
                      </a:r>
                      <a:endParaRPr lang="en-IN" b="0" dirty="0"/>
                    </a:p>
                  </a:txBody>
                  <a:tcPr/>
                </a:tc>
                <a:tc>
                  <a:txBody>
                    <a:bodyPr/>
                    <a:lstStyle/>
                    <a:p>
                      <a:r>
                        <a:rPr lang="en-US" b="0" dirty="0"/>
                        <a:t>Distribution of first digits (in %, </a:t>
                      </a:r>
                      <a:r>
                        <a:rPr lang="en-US" sz="1800" b="0" i="0" kern="1200" dirty="0">
                          <a:solidFill>
                            <a:schemeClr val="lt1"/>
                          </a:solidFill>
                          <a:effectLst/>
                          <a:latin typeface="+mn-lt"/>
                          <a:ea typeface="+mn-ea"/>
                          <a:cs typeface="+mn-cs"/>
                        </a:rPr>
                        <a:t>red</a:t>
                      </a:r>
                      <a:r>
                        <a:rPr lang="en-US" b="0" dirty="0"/>
                        <a:t> bars) in </a:t>
                      </a:r>
                      <a:r>
                        <a:rPr lang="en-US" sz="1800" b="0" i="0" kern="1200" dirty="0">
                          <a:solidFill>
                            <a:schemeClr val="lt1"/>
                          </a:solidFill>
                          <a:effectLst/>
                          <a:latin typeface="+mn-lt"/>
                          <a:ea typeface="+mn-ea"/>
                          <a:cs typeface="+mn-cs"/>
                        </a:rPr>
                        <a:t>the</a:t>
                      </a:r>
                      <a:r>
                        <a:rPr lang="en-US" b="0" dirty="0"/>
                        <a:t> population of the </a:t>
                      </a:r>
                      <a:r>
                        <a:rPr lang="en-US" sz="1800" b="0" i="0" kern="1200" dirty="0">
                          <a:solidFill>
                            <a:schemeClr val="lt1"/>
                          </a:solidFill>
                          <a:effectLst/>
                          <a:latin typeface="+mn-lt"/>
                          <a:ea typeface="+mn-ea"/>
                          <a:cs typeface="+mn-cs"/>
                        </a:rPr>
                        <a:t>237</a:t>
                      </a:r>
                      <a:r>
                        <a:rPr lang="en-US" b="0" dirty="0"/>
                        <a:t> countries of the world as of July 2010. Black dots indicate the distribution predicted by </a:t>
                      </a:r>
                      <a:r>
                        <a:rPr lang="en-US" b="0" dirty="0" err="1"/>
                        <a:t>Benford's</a:t>
                      </a:r>
                      <a:r>
                        <a:rPr lang="en-US" b="0" dirty="0"/>
                        <a:t> law.</a:t>
                      </a:r>
                      <a:endParaRPr lang="en-IN" b="0" dirty="0"/>
                    </a:p>
                  </a:txBody>
                  <a:tcPr/>
                </a:tc>
                <a:extLst>
                  <a:ext uri="{0D108BD9-81ED-4DB2-BD59-A6C34878D82A}">
                    <a16:rowId xmlns:a16="http://schemas.microsoft.com/office/drawing/2014/main" val="881033039"/>
                  </a:ext>
                </a:extLst>
              </a:tr>
            </a:tbl>
          </a:graphicData>
        </a:graphic>
      </p:graphicFrame>
    </p:spTree>
    <p:extLst>
      <p:ext uri="{BB962C8B-B14F-4D97-AF65-F5344CB8AC3E}">
        <p14:creationId xmlns:p14="http://schemas.microsoft.com/office/powerpoint/2010/main" val="108753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039E-B965-43F3-B9ED-1946B234D475}"/>
              </a:ext>
            </a:extLst>
          </p:cNvPr>
          <p:cNvSpPr>
            <a:spLocks noGrp="1"/>
          </p:cNvSpPr>
          <p:nvPr>
            <p:ph type="title"/>
          </p:nvPr>
        </p:nvSpPr>
        <p:spPr>
          <a:xfrm>
            <a:off x="167150" y="-110288"/>
            <a:ext cx="6177991" cy="1360898"/>
          </a:xfrm>
        </p:spPr>
        <p:txBody>
          <a:bodyPr/>
          <a:lstStyle/>
          <a:p>
            <a:r>
              <a:rPr lang="en-IN" dirty="0"/>
              <a:t>Observations &amp; Outcomes</a:t>
            </a:r>
          </a:p>
        </p:txBody>
      </p:sp>
      <p:pic>
        <p:nvPicPr>
          <p:cNvPr id="8" name="Picture 7">
            <a:extLst>
              <a:ext uri="{FF2B5EF4-FFF2-40B4-BE49-F238E27FC236}">
                <a16:creationId xmlns:a16="http://schemas.microsoft.com/office/drawing/2014/main" id="{9DEB5454-D266-473D-84EE-D4C8D6A35023}"/>
              </a:ext>
            </a:extLst>
          </p:cNvPr>
          <p:cNvPicPr>
            <a:picLocks noChangeAspect="1"/>
          </p:cNvPicPr>
          <p:nvPr/>
        </p:nvPicPr>
        <p:blipFill>
          <a:blip r:embed="rId2"/>
          <a:stretch>
            <a:fillRect/>
          </a:stretch>
        </p:blipFill>
        <p:spPr>
          <a:xfrm>
            <a:off x="993317" y="1114714"/>
            <a:ext cx="10205365" cy="4843635"/>
          </a:xfrm>
          <a:prstGeom prst="rect">
            <a:avLst/>
          </a:prstGeom>
        </p:spPr>
      </p:pic>
      <p:sp>
        <p:nvSpPr>
          <p:cNvPr id="10" name="TextBox 9">
            <a:extLst>
              <a:ext uri="{FF2B5EF4-FFF2-40B4-BE49-F238E27FC236}">
                <a16:creationId xmlns:a16="http://schemas.microsoft.com/office/drawing/2014/main" id="{A862BC04-3E3A-4901-9BFF-C70D50485250}"/>
              </a:ext>
            </a:extLst>
          </p:cNvPr>
          <p:cNvSpPr txBox="1"/>
          <p:nvPr/>
        </p:nvSpPr>
        <p:spPr>
          <a:xfrm>
            <a:off x="9097347" y="317547"/>
            <a:ext cx="2313992" cy="477054"/>
          </a:xfrm>
          <a:prstGeom prst="rect">
            <a:avLst/>
          </a:prstGeom>
          <a:noFill/>
        </p:spPr>
        <p:txBody>
          <a:bodyPr wrap="square" rtlCol="0">
            <a:spAutoFit/>
          </a:bodyPr>
          <a:lstStyle/>
          <a:p>
            <a:r>
              <a:rPr lang="en-IN" sz="2500" dirty="0">
                <a:solidFill>
                  <a:schemeClr val="accent2">
                    <a:lumMod val="60000"/>
                    <a:lumOff val="40000"/>
                  </a:schemeClr>
                </a:solidFill>
              </a:rPr>
              <a:t>Abnormal ECG</a:t>
            </a:r>
          </a:p>
        </p:txBody>
      </p:sp>
    </p:spTree>
    <p:extLst>
      <p:ext uri="{BB962C8B-B14F-4D97-AF65-F5344CB8AC3E}">
        <p14:creationId xmlns:p14="http://schemas.microsoft.com/office/powerpoint/2010/main" val="98219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039E-B965-43F3-B9ED-1946B234D475}"/>
              </a:ext>
            </a:extLst>
          </p:cNvPr>
          <p:cNvSpPr>
            <a:spLocks noGrp="1"/>
          </p:cNvSpPr>
          <p:nvPr>
            <p:ph type="title"/>
          </p:nvPr>
        </p:nvSpPr>
        <p:spPr>
          <a:xfrm>
            <a:off x="98324" y="0"/>
            <a:ext cx="9905999" cy="1360898"/>
          </a:xfrm>
        </p:spPr>
        <p:txBody>
          <a:bodyPr/>
          <a:lstStyle/>
          <a:p>
            <a:r>
              <a:rPr lang="en-IN" dirty="0"/>
              <a:t>Observations &amp; Outcomes</a:t>
            </a:r>
          </a:p>
        </p:txBody>
      </p:sp>
      <p:pic>
        <p:nvPicPr>
          <p:cNvPr id="5" name="Picture 4">
            <a:extLst>
              <a:ext uri="{FF2B5EF4-FFF2-40B4-BE49-F238E27FC236}">
                <a16:creationId xmlns:a16="http://schemas.microsoft.com/office/drawing/2014/main" id="{38E4F6E9-8257-4EA7-BE69-FA4F584F13CA}"/>
              </a:ext>
            </a:extLst>
          </p:cNvPr>
          <p:cNvPicPr>
            <a:picLocks noChangeAspect="1"/>
          </p:cNvPicPr>
          <p:nvPr/>
        </p:nvPicPr>
        <p:blipFill>
          <a:blip r:embed="rId2"/>
          <a:stretch>
            <a:fillRect/>
          </a:stretch>
        </p:blipFill>
        <p:spPr>
          <a:xfrm>
            <a:off x="6096001" y="1103126"/>
            <a:ext cx="5657138" cy="4894341"/>
          </a:xfrm>
          <a:prstGeom prst="rect">
            <a:avLst/>
          </a:prstGeom>
        </p:spPr>
      </p:pic>
      <p:pic>
        <p:nvPicPr>
          <p:cNvPr id="6" name="Picture 5">
            <a:extLst>
              <a:ext uri="{FF2B5EF4-FFF2-40B4-BE49-F238E27FC236}">
                <a16:creationId xmlns:a16="http://schemas.microsoft.com/office/drawing/2014/main" id="{EF760D77-B32D-4009-92CF-6A9FA1BD8418}"/>
              </a:ext>
            </a:extLst>
          </p:cNvPr>
          <p:cNvPicPr>
            <a:picLocks noChangeAspect="1"/>
          </p:cNvPicPr>
          <p:nvPr/>
        </p:nvPicPr>
        <p:blipFill rotWithShape="1">
          <a:blip r:embed="rId3"/>
          <a:srcRect l="6077" t="1303" r="4661"/>
          <a:stretch/>
        </p:blipFill>
        <p:spPr>
          <a:xfrm>
            <a:off x="438861" y="1103126"/>
            <a:ext cx="5657139" cy="4894341"/>
          </a:xfrm>
          <a:prstGeom prst="rect">
            <a:avLst/>
          </a:prstGeom>
        </p:spPr>
      </p:pic>
      <p:sp>
        <p:nvSpPr>
          <p:cNvPr id="7" name="TextBox 6">
            <a:extLst>
              <a:ext uri="{FF2B5EF4-FFF2-40B4-BE49-F238E27FC236}">
                <a16:creationId xmlns:a16="http://schemas.microsoft.com/office/drawing/2014/main" id="{CB8E4D55-DD92-4DE2-BDB4-DA50D3628FAB}"/>
              </a:ext>
            </a:extLst>
          </p:cNvPr>
          <p:cNvSpPr txBox="1"/>
          <p:nvPr/>
        </p:nvSpPr>
        <p:spPr>
          <a:xfrm>
            <a:off x="9218645" y="491201"/>
            <a:ext cx="2064258" cy="477054"/>
          </a:xfrm>
          <a:prstGeom prst="rect">
            <a:avLst/>
          </a:prstGeom>
          <a:noFill/>
        </p:spPr>
        <p:txBody>
          <a:bodyPr wrap="square" rtlCol="0">
            <a:spAutoFit/>
          </a:bodyPr>
          <a:lstStyle/>
          <a:p>
            <a:r>
              <a:rPr lang="en-IN" sz="2500" dirty="0">
                <a:solidFill>
                  <a:schemeClr val="accent4">
                    <a:lumMod val="60000"/>
                    <a:lumOff val="40000"/>
                  </a:schemeClr>
                </a:solidFill>
              </a:rPr>
              <a:t>Normal ECG</a:t>
            </a:r>
          </a:p>
        </p:txBody>
      </p:sp>
    </p:spTree>
    <p:extLst>
      <p:ext uri="{BB962C8B-B14F-4D97-AF65-F5344CB8AC3E}">
        <p14:creationId xmlns:p14="http://schemas.microsoft.com/office/powerpoint/2010/main" val="29485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2E5E-6880-4AE7-B3DA-BE5D5C46A0E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6BA5F8B-DC4A-48D2-8D39-0B3F5C87684D}"/>
              </a:ext>
            </a:extLst>
          </p:cNvPr>
          <p:cNvSpPr>
            <a:spLocks noGrp="1"/>
          </p:cNvSpPr>
          <p:nvPr>
            <p:ph idx="1"/>
          </p:nvPr>
        </p:nvSpPr>
        <p:spPr>
          <a:xfrm>
            <a:off x="1143000" y="2162755"/>
            <a:ext cx="9905999" cy="3951797"/>
          </a:xfrm>
        </p:spPr>
        <p:txBody>
          <a:bodyPr>
            <a:normAutofit fontScale="85000" lnSpcReduction="20000"/>
          </a:bodyPr>
          <a:lstStyle/>
          <a:p>
            <a:r>
              <a:rPr lang="en-IN" dirty="0"/>
              <a:t>Listing out compatible laws</a:t>
            </a:r>
          </a:p>
          <a:p>
            <a:r>
              <a:rPr lang="en-IN" dirty="0"/>
              <a:t>Studying the laws</a:t>
            </a:r>
          </a:p>
          <a:p>
            <a:r>
              <a:rPr lang="en-IN" dirty="0"/>
              <a:t>Understanding the fundamentals of these laws</a:t>
            </a:r>
          </a:p>
          <a:p>
            <a:r>
              <a:rPr lang="en-IN" dirty="0"/>
              <a:t>Identifying the possible application of  the laws on </a:t>
            </a:r>
            <a:r>
              <a:rPr lang="en-IN" dirty="0" err="1"/>
              <a:t>Biosignals</a:t>
            </a:r>
            <a:endParaRPr lang="en-IN" dirty="0"/>
          </a:p>
          <a:p>
            <a:r>
              <a:rPr lang="en-IN" dirty="0"/>
              <a:t>Selecting the </a:t>
            </a:r>
            <a:r>
              <a:rPr lang="en-IN" dirty="0" err="1"/>
              <a:t>biosignals</a:t>
            </a:r>
            <a:r>
              <a:rPr lang="en-IN" dirty="0"/>
              <a:t> to apply the law on</a:t>
            </a:r>
          </a:p>
          <a:p>
            <a:r>
              <a:rPr lang="en-IN" dirty="0"/>
              <a:t>Developing the codes for each laws</a:t>
            </a:r>
          </a:p>
          <a:p>
            <a:r>
              <a:rPr lang="en-IN" dirty="0"/>
              <a:t>Getting the </a:t>
            </a:r>
            <a:r>
              <a:rPr lang="en-IN" dirty="0" err="1"/>
              <a:t>Biosignal</a:t>
            </a:r>
            <a:r>
              <a:rPr lang="en-IN" dirty="0"/>
              <a:t> Datasets</a:t>
            </a:r>
          </a:p>
          <a:p>
            <a:r>
              <a:rPr lang="en-IN" dirty="0"/>
              <a:t>Applying the laws on the selected </a:t>
            </a:r>
            <a:r>
              <a:rPr lang="en-IN" dirty="0" err="1"/>
              <a:t>Biosignal</a:t>
            </a:r>
            <a:r>
              <a:rPr lang="en-IN" dirty="0"/>
              <a:t> datasets</a:t>
            </a:r>
          </a:p>
          <a:p>
            <a:r>
              <a:rPr lang="en-IN" dirty="0"/>
              <a:t>Analysing whether the </a:t>
            </a:r>
            <a:r>
              <a:rPr lang="en-IN" dirty="0" err="1"/>
              <a:t>biosignal</a:t>
            </a:r>
            <a:r>
              <a:rPr lang="en-IN" dirty="0"/>
              <a:t> abides or violates the law</a:t>
            </a:r>
          </a:p>
          <a:p>
            <a:r>
              <a:rPr lang="en-IN" dirty="0"/>
              <a:t>Final Conclusion</a:t>
            </a:r>
          </a:p>
          <a:p>
            <a:endParaRPr lang="en-IN" dirty="0"/>
          </a:p>
        </p:txBody>
      </p:sp>
    </p:spTree>
    <p:extLst>
      <p:ext uri="{BB962C8B-B14F-4D97-AF65-F5344CB8AC3E}">
        <p14:creationId xmlns:p14="http://schemas.microsoft.com/office/powerpoint/2010/main" val="379258036"/>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8279</TotalTime>
  <Words>483</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Walbaum Display</vt:lpstr>
      <vt:lpstr>RegattaVTI</vt:lpstr>
      <vt:lpstr>AN ANALYSIS ON THE HUMAN BIOPHYSICS USING MATHEMATICAL MODELS</vt:lpstr>
      <vt:lpstr>Contents</vt:lpstr>
      <vt:lpstr>Introduction</vt:lpstr>
      <vt:lpstr>Key Checkpoints</vt:lpstr>
      <vt:lpstr>Understanding the Benford’s Law:</vt:lpstr>
      <vt:lpstr>Observations &amp; Outcomes</vt:lpstr>
      <vt:lpstr>Observations &amp; Outcomes</vt:lpstr>
      <vt:lpstr>Observations &amp; Outcomes</vt:lpstr>
      <vt:lpstr>Methodology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Astounding Interactions of Mathematics with Biology</dc:title>
  <dc:creator>Shreyansh Sheth</dc:creator>
  <cp:lastModifiedBy>- Janvi</cp:lastModifiedBy>
  <cp:revision>29</cp:revision>
  <dcterms:created xsi:type="dcterms:W3CDTF">2021-12-02T05:32:21Z</dcterms:created>
  <dcterms:modified xsi:type="dcterms:W3CDTF">2024-01-22T15:51:19Z</dcterms:modified>
</cp:coreProperties>
</file>