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Advent Pro SemiBold"/>
      <p:regular r:id="rId19"/>
      <p:bold r:id="rId20"/>
      <p:italic r:id="rId21"/>
      <p:boldItalic r:id="rId22"/>
    </p:embeddedFont>
    <p:embeddedFont>
      <p:font typeface="Fira Sans Extra Condensed Medium"/>
      <p:regular r:id="rId23"/>
      <p:bold r:id="rId24"/>
      <p:italic r:id="rId25"/>
      <p:boldItalic r:id="rId26"/>
    </p:embeddedFont>
    <p:embeddedFont>
      <p:font typeface="Fira Sans Condensed Medium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  <p:embeddedFont>
      <p:font typeface="Share Tech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dventProSemiBold-bold.fntdata"/><Relationship Id="rId22" Type="http://schemas.openxmlformats.org/officeDocument/2006/relationships/font" Target="fonts/AdventProSemiBold-boldItalic.fntdata"/><Relationship Id="rId21" Type="http://schemas.openxmlformats.org/officeDocument/2006/relationships/font" Target="fonts/AdventProSemiBold-italic.fntdata"/><Relationship Id="rId24" Type="http://schemas.openxmlformats.org/officeDocument/2006/relationships/font" Target="fonts/FiraSansExtraCondensedMedium-bold.fntdata"/><Relationship Id="rId23" Type="http://schemas.openxmlformats.org/officeDocument/2006/relationships/font" Target="fonts/FiraSansExtraCondensed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boldItalic.fntdata"/><Relationship Id="rId25" Type="http://schemas.openxmlformats.org/officeDocument/2006/relationships/font" Target="fonts/FiraSansExtraCondensedMedium-italic.fntdata"/><Relationship Id="rId28" Type="http://schemas.openxmlformats.org/officeDocument/2006/relationships/font" Target="fonts/FiraSansCondensedMedium-bold.fntdata"/><Relationship Id="rId27" Type="http://schemas.openxmlformats.org/officeDocument/2006/relationships/font" Target="fonts/FiraSansCondensed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CondensedMedium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avenPro-regular.fntdata"/><Relationship Id="rId30" Type="http://schemas.openxmlformats.org/officeDocument/2006/relationships/font" Target="fonts/FiraSansCondensedMedium-boldItalic.fntdata"/><Relationship Id="rId11" Type="http://schemas.openxmlformats.org/officeDocument/2006/relationships/slide" Target="slides/slide7.xml"/><Relationship Id="rId33" Type="http://schemas.openxmlformats.org/officeDocument/2006/relationships/font" Target="fonts/ShareTech-regular.fntdata"/><Relationship Id="rId10" Type="http://schemas.openxmlformats.org/officeDocument/2006/relationships/slide" Target="slides/slide6.xml"/><Relationship Id="rId32" Type="http://schemas.openxmlformats.org/officeDocument/2006/relationships/font" Target="fonts/Maven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AdventProSemiBold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da4a35367d_3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2da4a35367d_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da4a35367d_3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da4a35367d_3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da4a35367d_3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da4a35367d_3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da4a35367d_3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da4a35367d_3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da4a35367d_3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2da4a35367d_3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6c4305b0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6c4305b0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6c4305b0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6c4305b0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da4a35367d_3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da4a35367d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6c4305b01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6c4305b0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da4a35367d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da4a35367d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da4a35367d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da4a35367d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1" name="Google Shape;22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1" name="Google Shape;271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4" name="Google Shape;274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3" name="Google Shape;283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4" name="Google Shape;284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0" name="Google Shape;310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5" name="Google Shape;325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3" name="Google Shape;363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4" name="Google Shape;364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/>
          <p:nvPr>
            <p:ph idx="1" type="body"/>
          </p:nvPr>
        </p:nvSpPr>
        <p:spPr>
          <a:xfrm>
            <a:off x="597375" y="1438003"/>
            <a:ext cx="3908700" cy="25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2" name="Google Shape;412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3" name="Google Shape;413;p20"/>
          <p:cNvSpPr txBox="1"/>
          <p:nvPr>
            <p:ph idx="2" type="body"/>
          </p:nvPr>
        </p:nvSpPr>
        <p:spPr>
          <a:xfrm>
            <a:off x="4690125" y="2069712"/>
            <a:ext cx="3908700" cy="19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towardsdatascience.com/q-learning-algorithm-from-explanation-to-implementation-cdbeda2ea187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/>
          <p:nvPr>
            <p:ph idx="1" type="subTitle"/>
          </p:nvPr>
        </p:nvSpPr>
        <p:spPr>
          <a:xfrm>
            <a:off x="5071098" y="3162950"/>
            <a:ext cx="4072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25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Presented By:</a:t>
            </a:r>
            <a:br>
              <a:rPr b="1" lang="en" sz="1525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25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Hojat Shahriari</a:t>
            </a:r>
            <a:endParaRPr b="1" sz="1525">
              <a:solidFill>
                <a:srgbClr val="9E9E9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25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Jacob Valenzuela</a:t>
            </a:r>
            <a:endParaRPr b="1" sz="1525">
              <a:solidFill>
                <a:srgbClr val="9E9E9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25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Libina Bovan Thomas</a:t>
            </a:r>
            <a:endParaRPr b="1" sz="1525">
              <a:solidFill>
                <a:srgbClr val="9E9E9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25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Nihit Sakhuja</a:t>
            </a:r>
            <a:endParaRPr b="1" sz="1525">
              <a:solidFill>
                <a:srgbClr val="9E9E9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88900" rtl="0" algn="l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b="1" lang="en" sz="1525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Shreyansh Sisodia</a:t>
            </a:r>
            <a:endParaRPr sz="1500">
              <a:solidFill>
                <a:srgbClr val="9E9E9E"/>
              </a:solidFill>
            </a:endParaRPr>
          </a:p>
        </p:txBody>
      </p:sp>
      <p:sp>
        <p:nvSpPr>
          <p:cNvPr id="432" name="Google Shape;432;p23"/>
          <p:cNvSpPr txBox="1"/>
          <p:nvPr>
            <p:ph type="ctrTitle"/>
          </p:nvPr>
        </p:nvSpPr>
        <p:spPr>
          <a:xfrm>
            <a:off x="-322200" y="0"/>
            <a:ext cx="9788400" cy="18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rgbClr val="00CFCC"/>
                </a:solidFill>
              </a:rPr>
              <a:t>Reinforcement Learning - </a:t>
            </a:r>
            <a:endParaRPr sz="3600" u="sng">
              <a:solidFill>
                <a:srgbClr val="00CF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rgbClr val="00CFCC"/>
                </a:solidFill>
              </a:rPr>
              <a:t>Snakes &amp; Ladders Game</a:t>
            </a:r>
            <a:endParaRPr sz="4800" u="sng">
              <a:solidFill>
                <a:srgbClr val="00CFCC"/>
              </a:solidFill>
            </a:endParaRPr>
          </a:p>
        </p:txBody>
      </p:sp>
      <p:sp>
        <p:nvSpPr>
          <p:cNvPr id="433" name="Google Shape;433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0" name="Google Shape;440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3" name="Google Shape;443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6" name="Google Shape;446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Google Shape;449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2" name="Google Shape;452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5" name="Google Shape;455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2"/>
          <p:cNvSpPr txBox="1"/>
          <p:nvPr>
            <p:ph type="ctrTitle"/>
          </p:nvPr>
        </p:nvSpPr>
        <p:spPr>
          <a:xfrm>
            <a:off x="177000" y="627075"/>
            <a:ext cx="8308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Q-LEARNING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2"/>
          <p:cNvSpPr/>
          <p:nvPr/>
        </p:nvSpPr>
        <p:spPr>
          <a:xfrm>
            <a:off x="6115176" y="1204876"/>
            <a:ext cx="72" cy="3058625"/>
          </a:xfrm>
          <a:custGeom>
            <a:rect b="b" l="l" r="r" t="t"/>
            <a:pathLst>
              <a:path extrusionOk="0" fill="none" h="42769" w="1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cap="flat" cmpd="sng" w="3150">
            <a:solidFill>
              <a:srgbClr val="FFD6E1"/>
            </a:solidFill>
            <a:prstDash val="solid"/>
            <a:miter lim="126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2"/>
          <p:cNvSpPr/>
          <p:nvPr/>
        </p:nvSpPr>
        <p:spPr>
          <a:xfrm>
            <a:off x="7016786" y="1204876"/>
            <a:ext cx="72" cy="3058625"/>
          </a:xfrm>
          <a:custGeom>
            <a:rect b="b" l="l" r="r" t="t"/>
            <a:pathLst>
              <a:path extrusionOk="0" fill="none" h="42769" w="1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cap="flat" cmpd="sng" w="3150">
            <a:solidFill>
              <a:srgbClr val="FFD6E1"/>
            </a:solidFill>
            <a:prstDash val="solid"/>
            <a:miter lim="126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2"/>
          <p:cNvSpPr/>
          <p:nvPr/>
        </p:nvSpPr>
        <p:spPr>
          <a:xfrm>
            <a:off x="7850596" y="1204876"/>
            <a:ext cx="72" cy="3058625"/>
          </a:xfrm>
          <a:custGeom>
            <a:rect b="b" l="l" r="r" t="t"/>
            <a:pathLst>
              <a:path extrusionOk="0" fill="none" h="42769" w="1">
                <a:moveTo>
                  <a:pt x="1" y="1"/>
                </a:moveTo>
                <a:lnTo>
                  <a:pt x="1" y="42768"/>
                </a:lnTo>
              </a:path>
            </a:pathLst>
          </a:custGeom>
          <a:noFill/>
          <a:ln cap="flat" cmpd="sng" w="3150">
            <a:solidFill>
              <a:srgbClr val="FFD6E1"/>
            </a:solidFill>
            <a:prstDash val="solid"/>
            <a:miter lim="126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2"/>
          <p:cNvSpPr/>
          <p:nvPr/>
        </p:nvSpPr>
        <p:spPr>
          <a:xfrm>
            <a:off x="8548440" y="1204876"/>
            <a:ext cx="72" cy="3058625"/>
          </a:xfrm>
          <a:custGeom>
            <a:rect b="b" l="l" r="r" t="t"/>
            <a:pathLst>
              <a:path extrusionOk="0" fill="none" h="42769" w="1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cap="flat" cmpd="sng" w="3150">
            <a:solidFill>
              <a:srgbClr val="FFD6E1"/>
            </a:solidFill>
            <a:prstDash val="solid"/>
            <a:miter lim="126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3" name="Google Shape;643;p32"/>
          <p:cNvGrpSpPr/>
          <p:nvPr/>
        </p:nvGrpSpPr>
        <p:grpSpPr>
          <a:xfrm>
            <a:off x="6029396" y="3417297"/>
            <a:ext cx="3070893" cy="274905"/>
            <a:chOff x="3828658" y="3897730"/>
            <a:chExt cx="3601799" cy="274905"/>
          </a:xfrm>
        </p:grpSpPr>
        <p:sp>
          <p:nvSpPr>
            <p:cNvPr id="644" name="Google Shape;644;p32"/>
            <p:cNvSpPr/>
            <p:nvPr/>
          </p:nvSpPr>
          <p:spPr>
            <a:xfrm>
              <a:off x="3829516" y="3897730"/>
              <a:ext cx="2234837" cy="106414"/>
            </a:xfrm>
            <a:custGeom>
              <a:rect b="b" l="l" r="r" t="t"/>
              <a:pathLst>
                <a:path extrusionOk="0" h="1488" w="31251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30507" y="1487"/>
                  </a:lnTo>
                  <a:cubicBezTo>
                    <a:pt x="30911" y="1487"/>
                    <a:pt x="31251" y="1159"/>
                    <a:pt x="31251" y="744"/>
                  </a:cubicBezTo>
                  <a:cubicBezTo>
                    <a:pt x="31251" y="340"/>
                    <a:pt x="30911" y="0"/>
                    <a:pt x="30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3828658" y="4067150"/>
              <a:ext cx="3601799" cy="105485"/>
            </a:xfrm>
            <a:custGeom>
              <a:rect b="b" l="l" r="r" t="t"/>
              <a:pathLst>
                <a:path extrusionOk="0" h="1475" w="50366">
                  <a:moveTo>
                    <a:pt x="743" y="0"/>
                  </a:moveTo>
                  <a:cubicBezTo>
                    <a:pt x="340" y="0"/>
                    <a:pt x="0" y="328"/>
                    <a:pt x="0" y="731"/>
                  </a:cubicBezTo>
                  <a:cubicBezTo>
                    <a:pt x="13" y="1147"/>
                    <a:pt x="340" y="1474"/>
                    <a:pt x="743" y="1474"/>
                  </a:cubicBezTo>
                  <a:lnTo>
                    <a:pt x="49635" y="1474"/>
                  </a:lnTo>
                  <a:cubicBezTo>
                    <a:pt x="50038" y="1474"/>
                    <a:pt x="50366" y="1147"/>
                    <a:pt x="50366" y="731"/>
                  </a:cubicBezTo>
                  <a:cubicBezTo>
                    <a:pt x="50366" y="328"/>
                    <a:pt x="50038" y="0"/>
                    <a:pt x="49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32"/>
          <p:cNvGrpSpPr/>
          <p:nvPr/>
        </p:nvGrpSpPr>
        <p:grpSpPr>
          <a:xfrm>
            <a:off x="6029390" y="2667452"/>
            <a:ext cx="2773758" cy="274977"/>
            <a:chOff x="3811494" y="3103763"/>
            <a:chExt cx="4240571" cy="274977"/>
          </a:xfrm>
        </p:grpSpPr>
        <p:sp>
          <p:nvSpPr>
            <p:cNvPr id="647" name="Google Shape;647;p32"/>
            <p:cNvSpPr/>
            <p:nvPr/>
          </p:nvSpPr>
          <p:spPr>
            <a:xfrm>
              <a:off x="3811498" y="3103763"/>
              <a:ext cx="4240568" cy="106403"/>
            </a:xfrm>
            <a:custGeom>
              <a:rect b="b" l="l" r="r" t="t"/>
              <a:pathLst>
                <a:path extrusionOk="0" h="1488" w="69772">
                  <a:moveTo>
                    <a:pt x="744" y="1"/>
                  </a:moveTo>
                  <a:cubicBezTo>
                    <a:pt x="328" y="1"/>
                    <a:pt x="1" y="341"/>
                    <a:pt x="1" y="744"/>
                  </a:cubicBezTo>
                  <a:cubicBezTo>
                    <a:pt x="1" y="1147"/>
                    <a:pt x="328" y="1488"/>
                    <a:pt x="744" y="1488"/>
                  </a:cubicBezTo>
                  <a:lnTo>
                    <a:pt x="69028" y="1488"/>
                  </a:lnTo>
                  <a:cubicBezTo>
                    <a:pt x="69431" y="1488"/>
                    <a:pt x="69772" y="1147"/>
                    <a:pt x="69772" y="744"/>
                  </a:cubicBezTo>
                  <a:cubicBezTo>
                    <a:pt x="69772" y="341"/>
                    <a:pt x="69431" y="1"/>
                    <a:pt x="69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3811494" y="3272326"/>
              <a:ext cx="1369750" cy="106414"/>
            </a:xfrm>
            <a:custGeom>
              <a:rect b="b" l="l" r="r" t="t"/>
              <a:pathLst>
                <a:path extrusionOk="0" h="1488" w="19154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18410" y="1487"/>
                  </a:lnTo>
                  <a:cubicBezTo>
                    <a:pt x="18826" y="1487"/>
                    <a:pt x="19154" y="1147"/>
                    <a:pt x="19154" y="744"/>
                  </a:cubicBezTo>
                  <a:cubicBezTo>
                    <a:pt x="19154" y="340"/>
                    <a:pt x="18826" y="0"/>
                    <a:pt x="18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32"/>
          <p:cNvGrpSpPr/>
          <p:nvPr/>
        </p:nvGrpSpPr>
        <p:grpSpPr>
          <a:xfrm>
            <a:off x="6029397" y="1917674"/>
            <a:ext cx="2235767" cy="274905"/>
            <a:chOff x="3793472" y="2309869"/>
            <a:chExt cx="2235767" cy="274905"/>
          </a:xfrm>
        </p:grpSpPr>
        <p:sp>
          <p:nvSpPr>
            <p:cNvPr id="650" name="Google Shape;650;p32"/>
            <p:cNvSpPr/>
            <p:nvPr/>
          </p:nvSpPr>
          <p:spPr>
            <a:xfrm>
              <a:off x="3793472" y="2309869"/>
              <a:ext cx="2235767" cy="106414"/>
            </a:xfrm>
            <a:custGeom>
              <a:rect b="b" l="l" r="r" t="t"/>
              <a:pathLst>
                <a:path extrusionOk="0" h="1488" w="31264">
                  <a:moveTo>
                    <a:pt x="744" y="0"/>
                  </a:moveTo>
                  <a:cubicBezTo>
                    <a:pt x="341" y="0"/>
                    <a:pt x="1" y="328"/>
                    <a:pt x="1" y="744"/>
                  </a:cubicBezTo>
                  <a:cubicBezTo>
                    <a:pt x="1" y="1147"/>
                    <a:pt x="341" y="1487"/>
                    <a:pt x="744" y="1487"/>
                  </a:cubicBezTo>
                  <a:lnTo>
                    <a:pt x="30520" y="1487"/>
                  </a:lnTo>
                  <a:cubicBezTo>
                    <a:pt x="30923" y="1487"/>
                    <a:pt x="31263" y="1147"/>
                    <a:pt x="31251" y="744"/>
                  </a:cubicBezTo>
                  <a:cubicBezTo>
                    <a:pt x="31251" y="328"/>
                    <a:pt x="30923" y="0"/>
                    <a:pt x="30520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3793472" y="2478360"/>
              <a:ext cx="1508556" cy="106414"/>
            </a:xfrm>
            <a:custGeom>
              <a:rect b="b" l="l" r="r" t="t"/>
              <a:pathLst>
                <a:path extrusionOk="0" h="1488" w="21095">
                  <a:moveTo>
                    <a:pt x="744" y="1"/>
                  </a:moveTo>
                  <a:cubicBezTo>
                    <a:pt x="341" y="1"/>
                    <a:pt x="1" y="341"/>
                    <a:pt x="1" y="744"/>
                  </a:cubicBezTo>
                  <a:cubicBezTo>
                    <a:pt x="1" y="1147"/>
                    <a:pt x="341" y="1488"/>
                    <a:pt x="744" y="1488"/>
                  </a:cubicBezTo>
                  <a:lnTo>
                    <a:pt x="20351" y="1488"/>
                  </a:lnTo>
                  <a:cubicBezTo>
                    <a:pt x="20754" y="1488"/>
                    <a:pt x="21094" y="1147"/>
                    <a:pt x="21094" y="744"/>
                  </a:cubicBezTo>
                  <a:cubicBezTo>
                    <a:pt x="21094" y="341"/>
                    <a:pt x="20754" y="1"/>
                    <a:pt x="20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32"/>
          <p:cNvGrpSpPr/>
          <p:nvPr/>
        </p:nvGrpSpPr>
        <p:grpSpPr>
          <a:xfrm>
            <a:off x="6029400" y="1345374"/>
            <a:ext cx="2876447" cy="274047"/>
            <a:chOff x="3771875" y="1457332"/>
            <a:chExt cx="2876447" cy="274047"/>
          </a:xfrm>
        </p:grpSpPr>
        <p:sp>
          <p:nvSpPr>
            <p:cNvPr id="653" name="Google Shape;653;p32"/>
            <p:cNvSpPr/>
            <p:nvPr/>
          </p:nvSpPr>
          <p:spPr>
            <a:xfrm>
              <a:off x="3771875" y="1457332"/>
              <a:ext cx="962415" cy="105556"/>
            </a:xfrm>
            <a:custGeom>
              <a:rect b="b" l="l" r="r" t="t"/>
              <a:pathLst>
                <a:path extrusionOk="0" h="1476" w="13458">
                  <a:moveTo>
                    <a:pt x="744" y="1"/>
                  </a:moveTo>
                  <a:cubicBezTo>
                    <a:pt x="328" y="1"/>
                    <a:pt x="0" y="329"/>
                    <a:pt x="0" y="744"/>
                  </a:cubicBezTo>
                  <a:cubicBezTo>
                    <a:pt x="0" y="1148"/>
                    <a:pt x="328" y="1475"/>
                    <a:pt x="744" y="1475"/>
                  </a:cubicBezTo>
                  <a:lnTo>
                    <a:pt x="12714" y="1475"/>
                  </a:lnTo>
                  <a:cubicBezTo>
                    <a:pt x="13118" y="1475"/>
                    <a:pt x="13458" y="1148"/>
                    <a:pt x="13458" y="744"/>
                  </a:cubicBezTo>
                  <a:cubicBezTo>
                    <a:pt x="13458" y="329"/>
                    <a:pt x="13118" y="1"/>
                    <a:pt x="12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3771875" y="1625894"/>
              <a:ext cx="2876447" cy="105485"/>
            </a:xfrm>
            <a:custGeom>
              <a:rect b="b" l="l" r="r" t="t"/>
              <a:pathLst>
                <a:path extrusionOk="0" h="1475" w="40223">
                  <a:moveTo>
                    <a:pt x="744" y="0"/>
                  </a:moveTo>
                  <a:cubicBezTo>
                    <a:pt x="340" y="0"/>
                    <a:pt x="13" y="328"/>
                    <a:pt x="0" y="744"/>
                  </a:cubicBezTo>
                  <a:cubicBezTo>
                    <a:pt x="0" y="1147"/>
                    <a:pt x="340" y="1475"/>
                    <a:pt x="744" y="1475"/>
                  </a:cubicBezTo>
                  <a:lnTo>
                    <a:pt x="39479" y="1475"/>
                  </a:lnTo>
                  <a:cubicBezTo>
                    <a:pt x="39895" y="1475"/>
                    <a:pt x="40222" y="1147"/>
                    <a:pt x="40222" y="744"/>
                  </a:cubicBezTo>
                  <a:cubicBezTo>
                    <a:pt x="40222" y="328"/>
                    <a:pt x="39895" y="0"/>
                    <a:pt x="3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32"/>
          <p:cNvSpPr txBox="1"/>
          <p:nvPr/>
        </p:nvSpPr>
        <p:spPr>
          <a:xfrm>
            <a:off x="594225" y="1011125"/>
            <a:ext cx="652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Function showing the optimal path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56" name="Google Shape;6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00" y="1709741"/>
            <a:ext cx="4261151" cy="2489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3"/>
          <p:cNvSpPr txBox="1"/>
          <p:nvPr>
            <p:ph type="ctrTitle"/>
          </p:nvPr>
        </p:nvSpPr>
        <p:spPr>
          <a:xfrm>
            <a:off x="177000" y="627075"/>
            <a:ext cx="8308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OBTAINED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3"/>
          <p:cNvSpPr/>
          <p:nvPr/>
        </p:nvSpPr>
        <p:spPr>
          <a:xfrm>
            <a:off x="6115176" y="1204876"/>
            <a:ext cx="72" cy="3058625"/>
          </a:xfrm>
          <a:custGeom>
            <a:rect b="b" l="l" r="r" t="t"/>
            <a:pathLst>
              <a:path extrusionOk="0" fill="none" h="42769" w="1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cap="flat" cmpd="sng" w="3150">
            <a:solidFill>
              <a:srgbClr val="FFD6E1"/>
            </a:solidFill>
            <a:prstDash val="solid"/>
            <a:miter lim="126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3"/>
          <p:cNvSpPr/>
          <p:nvPr/>
        </p:nvSpPr>
        <p:spPr>
          <a:xfrm>
            <a:off x="7016786" y="1204876"/>
            <a:ext cx="72" cy="3058625"/>
          </a:xfrm>
          <a:custGeom>
            <a:rect b="b" l="l" r="r" t="t"/>
            <a:pathLst>
              <a:path extrusionOk="0" fill="none" h="42769" w="1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cap="flat" cmpd="sng" w="3150">
            <a:solidFill>
              <a:srgbClr val="FFD6E1"/>
            </a:solidFill>
            <a:prstDash val="solid"/>
            <a:miter lim="126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3"/>
          <p:cNvSpPr/>
          <p:nvPr/>
        </p:nvSpPr>
        <p:spPr>
          <a:xfrm>
            <a:off x="7850596" y="1204876"/>
            <a:ext cx="72" cy="3058625"/>
          </a:xfrm>
          <a:custGeom>
            <a:rect b="b" l="l" r="r" t="t"/>
            <a:pathLst>
              <a:path extrusionOk="0" fill="none" h="42769" w="1">
                <a:moveTo>
                  <a:pt x="1" y="1"/>
                </a:moveTo>
                <a:lnTo>
                  <a:pt x="1" y="42768"/>
                </a:lnTo>
              </a:path>
            </a:pathLst>
          </a:custGeom>
          <a:noFill/>
          <a:ln cap="flat" cmpd="sng" w="3150">
            <a:solidFill>
              <a:srgbClr val="FFD6E1"/>
            </a:solidFill>
            <a:prstDash val="solid"/>
            <a:miter lim="126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3"/>
          <p:cNvSpPr/>
          <p:nvPr/>
        </p:nvSpPr>
        <p:spPr>
          <a:xfrm>
            <a:off x="8548440" y="1204876"/>
            <a:ext cx="72" cy="3058625"/>
          </a:xfrm>
          <a:custGeom>
            <a:rect b="b" l="l" r="r" t="t"/>
            <a:pathLst>
              <a:path extrusionOk="0" fill="none" h="42769" w="1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cap="flat" cmpd="sng" w="3150">
            <a:solidFill>
              <a:srgbClr val="FFD6E1"/>
            </a:solidFill>
            <a:prstDash val="solid"/>
            <a:miter lim="126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6" name="Google Shape;666;p33"/>
          <p:cNvGrpSpPr/>
          <p:nvPr/>
        </p:nvGrpSpPr>
        <p:grpSpPr>
          <a:xfrm>
            <a:off x="6029396" y="3417297"/>
            <a:ext cx="3070893" cy="274905"/>
            <a:chOff x="3828658" y="3897730"/>
            <a:chExt cx="3601799" cy="274905"/>
          </a:xfrm>
        </p:grpSpPr>
        <p:sp>
          <p:nvSpPr>
            <p:cNvPr id="667" name="Google Shape;667;p33"/>
            <p:cNvSpPr/>
            <p:nvPr/>
          </p:nvSpPr>
          <p:spPr>
            <a:xfrm>
              <a:off x="3829516" y="3897730"/>
              <a:ext cx="2234837" cy="106414"/>
            </a:xfrm>
            <a:custGeom>
              <a:rect b="b" l="l" r="r" t="t"/>
              <a:pathLst>
                <a:path extrusionOk="0" h="1488" w="31251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30507" y="1487"/>
                  </a:lnTo>
                  <a:cubicBezTo>
                    <a:pt x="30911" y="1487"/>
                    <a:pt x="31251" y="1159"/>
                    <a:pt x="31251" y="744"/>
                  </a:cubicBezTo>
                  <a:cubicBezTo>
                    <a:pt x="31251" y="340"/>
                    <a:pt x="30911" y="0"/>
                    <a:pt x="30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3828658" y="4067150"/>
              <a:ext cx="3601799" cy="105485"/>
            </a:xfrm>
            <a:custGeom>
              <a:rect b="b" l="l" r="r" t="t"/>
              <a:pathLst>
                <a:path extrusionOk="0" h="1475" w="50366">
                  <a:moveTo>
                    <a:pt x="743" y="0"/>
                  </a:moveTo>
                  <a:cubicBezTo>
                    <a:pt x="340" y="0"/>
                    <a:pt x="0" y="328"/>
                    <a:pt x="0" y="731"/>
                  </a:cubicBezTo>
                  <a:cubicBezTo>
                    <a:pt x="13" y="1147"/>
                    <a:pt x="340" y="1474"/>
                    <a:pt x="743" y="1474"/>
                  </a:cubicBezTo>
                  <a:lnTo>
                    <a:pt x="49635" y="1474"/>
                  </a:lnTo>
                  <a:cubicBezTo>
                    <a:pt x="50038" y="1474"/>
                    <a:pt x="50366" y="1147"/>
                    <a:pt x="50366" y="731"/>
                  </a:cubicBezTo>
                  <a:cubicBezTo>
                    <a:pt x="50366" y="328"/>
                    <a:pt x="50038" y="0"/>
                    <a:pt x="49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9" name="Google Shape;669;p33"/>
          <p:cNvGrpSpPr/>
          <p:nvPr/>
        </p:nvGrpSpPr>
        <p:grpSpPr>
          <a:xfrm>
            <a:off x="6029390" y="2667452"/>
            <a:ext cx="2773758" cy="274977"/>
            <a:chOff x="3811494" y="3103763"/>
            <a:chExt cx="4240571" cy="274977"/>
          </a:xfrm>
        </p:grpSpPr>
        <p:sp>
          <p:nvSpPr>
            <p:cNvPr id="670" name="Google Shape;670;p33"/>
            <p:cNvSpPr/>
            <p:nvPr/>
          </p:nvSpPr>
          <p:spPr>
            <a:xfrm>
              <a:off x="3811498" y="3103763"/>
              <a:ext cx="4240568" cy="106403"/>
            </a:xfrm>
            <a:custGeom>
              <a:rect b="b" l="l" r="r" t="t"/>
              <a:pathLst>
                <a:path extrusionOk="0" h="1488" w="69772">
                  <a:moveTo>
                    <a:pt x="744" y="1"/>
                  </a:moveTo>
                  <a:cubicBezTo>
                    <a:pt x="328" y="1"/>
                    <a:pt x="1" y="341"/>
                    <a:pt x="1" y="744"/>
                  </a:cubicBezTo>
                  <a:cubicBezTo>
                    <a:pt x="1" y="1147"/>
                    <a:pt x="328" y="1488"/>
                    <a:pt x="744" y="1488"/>
                  </a:cubicBezTo>
                  <a:lnTo>
                    <a:pt x="69028" y="1488"/>
                  </a:lnTo>
                  <a:cubicBezTo>
                    <a:pt x="69431" y="1488"/>
                    <a:pt x="69772" y="1147"/>
                    <a:pt x="69772" y="744"/>
                  </a:cubicBezTo>
                  <a:cubicBezTo>
                    <a:pt x="69772" y="341"/>
                    <a:pt x="69431" y="1"/>
                    <a:pt x="69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3811494" y="3272326"/>
              <a:ext cx="1369750" cy="106414"/>
            </a:xfrm>
            <a:custGeom>
              <a:rect b="b" l="l" r="r" t="t"/>
              <a:pathLst>
                <a:path extrusionOk="0" h="1488" w="19154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18410" y="1487"/>
                  </a:lnTo>
                  <a:cubicBezTo>
                    <a:pt x="18826" y="1487"/>
                    <a:pt x="19154" y="1147"/>
                    <a:pt x="19154" y="744"/>
                  </a:cubicBezTo>
                  <a:cubicBezTo>
                    <a:pt x="19154" y="340"/>
                    <a:pt x="18826" y="0"/>
                    <a:pt x="18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33"/>
          <p:cNvGrpSpPr/>
          <p:nvPr/>
        </p:nvGrpSpPr>
        <p:grpSpPr>
          <a:xfrm>
            <a:off x="6029397" y="1917674"/>
            <a:ext cx="2235767" cy="274905"/>
            <a:chOff x="3793472" y="2309869"/>
            <a:chExt cx="2235767" cy="274905"/>
          </a:xfrm>
        </p:grpSpPr>
        <p:sp>
          <p:nvSpPr>
            <p:cNvPr id="673" name="Google Shape;673;p33"/>
            <p:cNvSpPr/>
            <p:nvPr/>
          </p:nvSpPr>
          <p:spPr>
            <a:xfrm>
              <a:off x="3793472" y="2309869"/>
              <a:ext cx="2235767" cy="106414"/>
            </a:xfrm>
            <a:custGeom>
              <a:rect b="b" l="l" r="r" t="t"/>
              <a:pathLst>
                <a:path extrusionOk="0" h="1488" w="31264">
                  <a:moveTo>
                    <a:pt x="744" y="0"/>
                  </a:moveTo>
                  <a:cubicBezTo>
                    <a:pt x="341" y="0"/>
                    <a:pt x="1" y="328"/>
                    <a:pt x="1" y="744"/>
                  </a:cubicBezTo>
                  <a:cubicBezTo>
                    <a:pt x="1" y="1147"/>
                    <a:pt x="341" y="1487"/>
                    <a:pt x="744" y="1487"/>
                  </a:cubicBezTo>
                  <a:lnTo>
                    <a:pt x="30520" y="1487"/>
                  </a:lnTo>
                  <a:cubicBezTo>
                    <a:pt x="30923" y="1487"/>
                    <a:pt x="31263" y="1147"/>
                    <a:pt x="31251" y="744"/>
                  </a:cubicBezTo>
                  <a:cubicBezTo>
                    <a:pt x="31251" y="328"/>
                    <a:pt x="30923" y="0"/>
                    <a:pt x="30520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3793472" y="2478360"/>
              <a:ext cx="1508556" cy="106414"/>
            </a:xfrm>
            <a:custGeom>
              <a:rect b="b" l="l" r="r" t="t"/>
              <a:pathLst>
                <a:path extrusionOk="0" h="1488" w="21095">
                  <a:moveTo>
                    <a:pt x="744" y="1"/>
                  </a:moveTo>
                  <a:cubicBezTo>
                    <a:pt x="341" y="1"/>
                    <a:pt x="1" y="341"/>
                    <a:pt x="1" y="744"/>
                  </a:cubicBezTo>
                  <a:cubicBezTo>
                    <a:pt x="1" y="1147"/>
                    <a:pt x="341" y="1488"/>
                    <a:pt x="744" y="1488"/>
                  </a:cubicBezTo>
                  <a:lnTo>
                    <a:pt x="20351" y="1488"/>
                  </a:lnTo>
                  <a:cubicBezTo>
                    <a:pt x="20754" y="1488"/>
                    <a:pt x="21094" y="1147"/>
                    <a:pt x="21094" y="744"/>
                  </a:cubicBezTo>
                  <a:cubicBezTo>
                    <a:pt x="21094" y="341"/>
                    <a:pt x="20754" y="1"/>
                    <a:pt x="20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33"/>
          <p:cNvGrpSpPr/>
          <p:nvPr/>
        </p:nvGrpSpPr>
        <p:grpSpPr>
          <a:xfrm>
            <a:off x="6029400" y="1345374"/>
            <a:ext cx="2876447" cy="274047"/>
            <a:chOff x="3771875" y="1457332"/>
            <a:chExt cx="2876447" cy="274047"/>
          </a:xfrm>
        </p:grpSpPr>
        <p:sp>
          <p:nvSpPr>
            <p:cNvPr id="676" name="Google Shape;676;p33"/>
            <p:cNvSpPr/>
            <p:nvPr/>
          </p:nvSpPr>
          <p:spPr>
            <a:xfrm>
              <a:off x="3771875" y="1457332"/>
              <a:ext cx="962415" cy="105556"/>
            </a:xfrm>
            <a:custGeom>
              <a:rect b="b" l="l" r="r" t="t"/>
              <a:pathLst>
                <a:path extrusionOk="0" h="1476" w="13458">
                  <a:moveTo>
                    <a:pt x="744" y="1"/>
                  </a:moveTo>
                  <a:cubicBezTo>
                    <a:pt x="328" y="1"/>
                    <a:pt x="0" y="329"/>
                    <a:pt x="0" y="744"/>
                  </a:cubicBezTo>
                  <a:cubicBezTo>
                    <a:pt x="0" y="1148"/>
                    <a:pt x="328" y="1475"/>
                    <a:pt x="744" y="1475"/>
                  </a:cubicBezTo>
                  <a:lnTo>
                    <a:pt x="12714" y="1475"/>
                  </a:lnTo>
                  <a:cubicBezTo>
                    <a:pt x="13118" y="1475"/>
                    <a:pt x="13458" y="1148"/>
                    <a:pt x="13458" y="744"/>
                  </a:cubicBezTo>
                  <a:cubicBezTo>
                    <a:pt x="13458" y="329"/>
                    <a:pt x="13118" y="1"/>
                    <a:pt x="12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3771875" y="1625894"/>
              <a:ext cx="2876447" cy="105485"/>
            </a:xfrm>
            <a:custGeom>
              <a:rect b="b" l="l" r="r" t="t"/>
              <a:pathLst>
                <a:path extrusionOk="0" h="1475" w="40223">
                  <a:moveTo>
                    <a:pt x="744" y="0"/>
                  </a:moveTo>
                  <a:cubicBezTo>
                    <a:pt x="340" y="0"/>
                    <a:pt x="13" y="328"/>
                    <a:pt x="0" y="744"/>
                  </a:cubicBezTo>
                  <a:cubicBezTo>
                    <a:pt x="0" y="1147"/>
                    <a:pt x="340" y="1475"/>
                    <a:pt x="744" y="1475"/>
                  </a:cubicBezTo>
                  <a:lnTo>
                    <a:pt x="39479" y="1475"/>
                  </a:lnTo>
                  <a:cubicBezTo>
                    <a:pt x="39895" y="1475"/>
                    <a:pt x="40222" y="1147"/>
                    <a:pt x="40222" y="744"/>
                  </a:cubicBezTo>
                  <a:cubicBezTo>
                    <a:pt x="40222" y="328"/>
                    <a:pt x="39895" y="0"/>
                    <a:pt x="3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8" name="Google Shape;678;p33"/>
          <p:cNvSpPr txBox="1"/>
          <p:nvPr/>
        </p:nvSpPr>
        <p:spPr>
          <a:xfrm>
            <a:off x="294575" y="974500"/>
            <a:ext cx="5109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On implementation of this code, we will be able to determine the optimal path that the agent(here, the robot) can take to reach the finish point.</a:t>
            </a:r>
            <a:endParaRPr sz="17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79" name="Google Shape;6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975" y="2347075"/>
            <a:ext cx="2639433" cy="26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4"/>
          <p:cNvSpPr txBox="1"/>
          <p:nvPr/>
        </p:nvSpPr>
        <p:spPr>
          <a:xfrm>
            <a:off x="2766100" y="1302900"/>
            <a:ext cx="3000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CODE DEMO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5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690" name="Google Shape;690;p35"/>
          <p:cNvSpPr txBox="1"/>
          <p:nvPr/>
        </p:nvSpPr>
        <p:spPr>
          <a:xfrm>
            <a:off x="861025" y="1574775"/>
            <a:ext cx="6763500" cy="28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https://cameronrwolfe.substack.com/p/basics-of-reinforcement-learning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3"/>
              </a:rPr>
              <a:t>https://towardsdatascience.com/q-learning-algorithm-from-explanation-to-implementation-cdbeda2ea187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https://medium.com/@Kaushik_Dayalan/bellman-equation-value-functions-reinforcement-learning-b8a0a1cad84f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6"/>
          <p:cNvSpPr txBox="1"/>
          <p:nvPr/>
        </p:nvSpPr>
        <p:spPr>
          <a:xfrm>
            <a:off x="3072000" y="176740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4"/>
          <p:cNvSpPr txBox="1"/>
          <p:nvPr>
            <p:ph idx="13" type="ctrTitle"/>
          </p:nvPr>
        </p:nvSpPr>
        <p:spPr>
          <a:xfrm>
            <a:off x="6662346" y="322367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463" name="Google Shape;463;p24"/>
          <p:cNvSpPr txBox="1"/>
          <p:nvPr>
            <p:ph idx="4" type="ctrTitle"/>
          </p:nvPr>
        </p:nvSpPr>
        <p:spPr>
          <a:xfrm>
            <a:off x="3942834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</p:txBody>
      </p:sp>
      <p:sp>
        <p:nvSpPr>
          <p:cNvPr id="464" name="Google Shape;464;p24"/>
          <p:cNvSpPr txBox="1"/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&amp; OVERVIEW</a:t>
            </a:r>
            <a:endParaRPr/>
          </a:p>
        </p:txBody>
      </p:sp>
      <p:sp>
        <p:nvSpPr>
          <p:cNvPr id="465" name="Google Shape;465;p24"/>
          <p:cNvSpPr txBox="1"/>
          <p:nvPr>
            <p:ph idx="3" type="title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6" name="Google Shape;466;p24"/>
          <p:cNvSpPr txBox="1"/>
          <p:nvPr>
            <p:ph idx="6" type="title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7" name="Google Shape;467;p24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68" name="Google Shape;468;p24"/>
          <p:cNvSpPr txBox="1"/>
          <p:nvPr>
            <p:ph idx="9" type="title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69" name="Google Shape;469;p24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4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4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2" name="Google Shape;472;p24"/>
          <p:cNvCxnSpPr>
            <a:stCxn id="469" idx="1"/>
            <a:endCxn id="465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24"/>
          <p:cNvCxnSpPr>
            <a:stCxn id="470" idx="1"/>
            <a:endCxn id="466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24"/>
          <p:cNvCxnSpPr>
            <a:stCxn id="471" idx="1"/>
            <a:endCxn id="468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5" name="Google Shape;475;p24"/>
          <p:cNvSpPr/>
          <p:nvPr/>
        </p:nvSpPr>
        <p:spPr>
          <a:xfrm>
            <a:off x="2276000" y="1324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4"/>
          <p:cNvSpPr/>
          <p:nvPr/>
        </p:nvSpPr>
        <p:spPr>
          <a:xfrm>
            <a:off x="74898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4"/>
          <p:cNvSpPr/>
          <p:nvPr/>
        </p:nvSpPr>
        <p:spPr>
          <a:xfrm>
            <a:off x="1346749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8" name="Google Shape;478;p24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79" name="Google Shape;479;p24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24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86" name="Google Shape;486;p24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5"/>
          <p:cNvSpPr txBox="1"/>
          <p:nvPr>
            <p:ph idx="1" type="body"/>
          </p:nvPr>
        </p:nvSpPr>
        <p:spPr>
          <a:xfrm>
            <a:off x="256300" y="1368975"/>
            <a:ext cx="4578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 aims to apply the Q-learning algorithm within a simulated environment based on the classic game "Snakes and Ladders" to explore reinforcement learning techniques. </a:t>
            </a:r>
            <a:endParaRPr/>
          </a:p>
        </p:txBody>
      </p:sp>
      <p:sp>
        <p:nvSpPr>
          <p:cNvPr id="495" name="Google Shape;495;p25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grpSp>
        <p:nvGrpSpPr>
          <p:cNvPr id="496" name="Google Shape;496;p25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497" name="Google Shape;497;p25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25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17" name="Google Shape;517;p25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5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5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2" name="Google Shape;5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7050" y="1526700"/>
            <a:ext cx="2090099" cy="209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6"/>
          <p:cNvSpPr txBox="1"/>
          <p:nvPr>
            <p:ph idx="4"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 OVERVIEW</a:t>
            </a:r>
            <a:endParaRPr/>
          </a:p>
        </p:txBody>
      </p:sp>
      <p:sp>
        <p:nvSpPr>
          <p:cNvPr id="528" name="Google Shape;528;p26"/>
          <p:cNvSpPr txBox="1"/>
          <p:nvPr>
            <p:ph type="ctrTitle"/>
          </p:nvPr>
        </p:nvSpPr>
        <p:spPr>
          <a:xfrm>
            <a:off x="56654" y="1196025"/>
            <a:ext cx="2933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Purpose</a:t>
            </a:r>
            <a:r>
              <a:rPr lang="en" sz="2100"/>
              <a:t> of Q-Learning</a:t>
            </a:r>
            <a:endParaRPr sz="2100"/>
          </a:p>
        </p:txBody>
      </p:sp>
      <p:sp>
        <p:nvSpPr>
          <p:cNvPr id="529" name="Google Shape;529;p26"/>
          <p:cNvSpPr txBox="1"/>
          <p:nvPr>
            <p:ph idx="1" type="subTitle"/>
          </p:nvPr>
        </p:nvSpPr>
        <p:spPr>
          <a:xfrm>
            <a:off x="-147275" y="1684100"/>
            <a:ext cx="3008100" cy="3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CFCC"/>
              </a:buClr>
              <a:buSzPts val="1000"/>
              <a:buChar char="❏"/>
            </a:pPr>
            <a:r>
              <a:rPr lang="en"/>
              <a:t>Q-learning is a model-free reinforcement learning algorithm designed to learn the value of an action in a particular state without requiring a model of the environment.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CFCC"/>
              </a:buClr>
              <a:buSzPts val="1000"/>
              <a:buChar char="❏"/>
            </a:pPr>
            <a:r>
              <a:rPr lang="en"/>
              <a:t>It aims to enable an agent to learn how to act optimally in any given environment by learning to predict Q-values (expected future rewards) for each state-action pair.</a:t>
            </a:r>
            <a:endParaRPr/>
          </a:p>
        </p:txBody>
      </p:sp>
      <p:sp>
        <p:nvSpPr>
          <p:cNvPr id="530" name="Google Shape;530;p26"/>
          <p:cNvSpPr txBox="1"/>
          <p:nvPr>
            <p:ph idx="2" type="ctrTitle"/>
          </p:nvPr>
        </p:nvSpPr>
        <p:spPr>
          <a:xfrm>
            <a:off x="4327802" y="1196025"/>
            <a:ext cx="3859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r>
              <a:rPr lang="en"/>
              <a:t> of Q-Learning</a:t>
            </a:r>
            <a:endParaRPr/>
          </a:p>
        </p:txBody>
      </p:sp>
      <p:sp>
        <p:nvSpPr>
          <p:cNvPr id="531" name="Google Shape;531;p26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9973"/>
              </a:buClr>
              <a:buSzPts val="1000"/>
              <a:buChar char="❏"/>
            </a:pPr>
            <a:r>
              <a:rPr lang="en"/>
              <a:t>Learning Rate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9973"/>
              </a:buClr>
              <a:buSzPts val="1000"/>
              <a:buChar char="❏"/>
            </a:pPr>
            <a:r>
              <a:rPr lang="en"/>
              <a:t>Discount Factor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9973"/>
              </a:buClr>
              <a:buSzPts val="1000"/>
              <a:buChar char="❏"/>
            </a:pPr>
            <a:r>
              <a:rPr lang="en"/>
              <a:t>Reward System</a:t>
            </a:r>
            <a:endParaRPr/>
          </a:p>
        </p:txBody>
      </p:sp>
      <p:grpSp>
        <p:nvGrpSpPr>
          <p:cNvPr id="532" name="Google Shape;532;p26"/>
          <p:cNvGrpSpPr/>
          <p:nvPr/>
        </p:nvGrpSpPr>
        <p:grpSpPr>
          <a:xfrm>
            <a:off x="2466797" y="2837754"/>
            <a:ext cx="4594825" cy="1842617"/>
            <a:chOff x="3834069" y="2439811"/>
            <a:chExt cx="2413629" cy="967914"/>
          </a:xfrm>
        </p:grpSpPr>
        <p:grpSp>
          <p:nvGrpSpPr>
            <p:cNvPr id="533" name="Google Shape;533;p26"/>
            <p:cNvGrpSpPr/>
            <p:nvPr/>
          </p:nvGrpSpPr>
          <p:grpSpPr>
            <a:xfrm>
              <a:off x="4960453" y="2469658"/>
              <a:ext cx="1287244" cy="885527"/>
              <a:chOff x="4960453" y="2469658"/>
              <a:chExt cx="1287244" cy="885527"/>
            </a:xfrm>
          </p:grpSpPr>
          <p:sp>
            <p:nvSpPr>
              <p:cNvPr id="534" name="Google Shape;534;p26"/>
              <p:cNvSpPr/>
              <p:nvPr/>
            </p:nvSpPr>
            <p:spPr>
              <a:xfrm>
                <a:off x="4960453" y="3257061"/>
                <a:ext cx="1287244" cy="98124"/>
              </a:xfrm>
              <a:custGeom>
                <a:rect b="b" l="l" r="r" t="t"/>
                <a:pathLst>
                  <a:path extrusionOk="0" h="6286" w="42851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6"/>
              <p:cNvSpPr/>
              <p:nvPr/>
            </p:nvSpPr>
            <p:spPr>
              <a:xfrm>
                <a:off x="4960454" y="3099580"/>
                <a:ext cx="1051349" cy="98140"/>
              </a:xfrm>
              <a:custGeom>
                <a:rect b="b" l="l" r="r" t="t"/>
                <a:pathLst>
                  <a:path extrusionOk="0" h="6286" w="42851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6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rect b="b" l="l" r="r" t="t"/>
                <a:pathLst>
                  <a:path extrusionOk="0" h="6286" w="42851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6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rect b="b" l="l" r="r" t="t"/>
                <a:pathLst>
                  <a:path extrusionOk="0" h="6286" w="39596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6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rect b="b" l="l" r="r" t="t"/>
                <a:pathLst>
                  <a:path extrusionOk="0" h="6287" w="33089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6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rect b="b" l="l" r="r" t="t"/>
                <a:pathLst>
                  <a:path extrusionOk="0" h="6283" w="2007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0" name="Google Shape;540;p26"/>
            <p:cNvGrpSpPr/>
            <p:nvPr/>
          </p:nvGrpSpPr>
          <p:grpSpPr>
            <a:xfrm>
              <a:off x="3834069" y="2469658"/>
              <a:ext cx="1129846" cy="885527"/>
              <a:chOff x="3834069" y="2469658"/>
              <a:chExt cx="1129846" cy="885527"/>
            </a:xfrm>
          </p:grpSpPr>
          <p:sp>
            <p:nvSpPr>
              <p:cNvPr id="541" name="Google Shape;541;p26"/>
              <p:cNvSpPr/>
              <p:nvPr/>
            </p:nvSpPr>
            <p:spPr>
              <a:xfrm>
                <a:off x="3834069" y="3257061"/>
                <a:ext cx="1129846" cy="98124"/>
              </a:xfrm>
              <a:custGeom>
                <a:rect b="b" l="l" r="r" t="t"/>
                <a:pathLst>
                  <a:path extrusionOk="0" h="6286" w="42854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6"/>
              <p:cNvSpPr/>
              <p:nvPr/>
            </p:nvSpPr>
            <p:spPr>
              <a:xfrm>
                <a:off x="4093459" y="3099580"/>
                <a:ext cx="870365" cy="98140"/>
              </a:xfrm>
              <a:custGeom>
                <a:rect b="b" l="l" r="r" t="t"/>
                <a:pathLst>
                  <a:path extrusionOk="0" h="6286" w="42854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6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rect b="b" l="l" r="r" t="t"/>
                <a:pathLst>
                  <a:path extrusionOk="0" h="6286" w="42854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6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rect b="b" l="l" r="r" t="t"/>
                <a:pathLst>
                  <a:path extrusionOk="0" h="6286" w="33089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6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rect b="b" l="l" r="r" t="t"/>
                <a:pathLst>
                  <a:path extrusionOk="0" h="6287" w="2658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6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rect b="b" l="l" r="r" t="t"/>
                <a:pathLst>
                  <a:path extrusionOk="0" h="6283" w="20073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7" name="Google Shape;547;p26"/>
            <p:cNvSpPr/>
            <p:nvPr/>
          </p:nvSpPr>
          <p:spPr>
            <a:xfrm>
              <a:off x="4963437" y="2439811"/>
              <a:ext cx="16" cy="967914"/>
            </a:xfrm>
            <a:custGeom>
              <a:rect b="b" l="l" r="r" t="t"/>
              <a:pathLst>
                <a:path extrusionOk="0" fill="none" h="62006" w="1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299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48" name="Google Shape;548;p26"/>
          <p:cNvCxnSpPr>
            <a:stCxn id="530" idx="3"/>
          </p:cNvCxnSpPr>
          <p:nvPr/>
        </p:nvCxnSpPr>
        <p:spPr>
          <a:xfrm flipH="1">
            <a:off x="7041002" y="1484925"/>
            <a:ext cx="1146600" cy="2563800"/>
          </a:xfrm>
          <a:prstGeom prst="bentConnector4">
            <a:avLst>
              <a:gd fmla="val -20768" name="adj1"/>
              <a:gd fmla="val 55634" name="adj2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9" name="Google Shape;549;p26"/>
          <p:cNvSpPr/>
          <p:nvPr/>
        </p:nvSpPr>
        <p:spPr>
          <a:xfrm>
            <a:off x="8282034" y="2960760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7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ARCHITECTURE</a:t>
            </a:r>
            <a:endParaRPr sz="3000"/>
          </a:p>
        </p:txBody>
      </p:sp>
      <p:pic>
        <p:nvPicPr>
          <p:cNvPr id="555" name="Google Shape;555;p27"/>
          <p:cNvPicPr preferRelativeResize="0"/>
          <p:nvPr/>
        </p:nvPicPr>
        <p:blipFill rotWithShape="1">
          <a:blip r:embed="rId3">
            <a:alphaModFix/>
          </a:blip>
          <a:srcRect b="0" l="11606" r="12584" t="0"/>
          <a:stretch/>
        </p:blipFill>
        <p:spPr>
          <a:xfrm>
            <a:off x="621625" y="1302875"/>
            <a:ext cx="6106501" cy="328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8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ARCHITECTURE &amp; ALGORITHM</a:t>
            </a:r>
            <a:endParaRPr sz="3000"/>
          </a:p>
        </p:txBody>
      </p:sp>
      <p:pic>
        <p:nvPicPr>
          <p:cNvPr id="561" name="Google Shape;5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900" y="1062575"/>
            <a:ext cx="5784149" cy="234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7150" y="3476225"/>
            <a:ext cx="3971450" cy="13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28"/>
          <p:cNvSpPr txBox="1"/>
          <p:nvPr/>
        </p:nvSpPr>
        <p:spPr>
          <a:xfrm>
            <a:off x="5936550" y="4926600"/>
            <a:ext cx="7126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Picture Courtesy: https://andre-ye.medium.com/a-crash-course-in-markov-decision-processes-the-bellman-equation-and-dynamic-programming-e80182207e85</a:t>
            </a:r>
            <a:endParaRPr sz="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9"/>
          <p:cNvSpPr txBox="1"/>
          <p:nvPr>
            <p:ph type="ctrTitle"/>
          </p:nvPr>
        </p:nvSpPr>
        <p:spPr>
          <a:xfrm>
            <a:off x="177000" y="627075"/>
            <a:ext cx="8308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Q-LEARNING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9"/>
          <p:cNvSpPr/>
          <p:nvPr/>
        </p:nvSpPr>
        <p:spPr>
          <a:xfrm>
            <a:off x="6115176" y="1204876"/>
            <a:ext cx="72" cy="3058625"/>
          </a:xfrm>
          <a:custGeom>
            <a:rect b="b" l="l" r="r" t="t"/>
            <a:pathLst>
              <a:path extrusionOk="0" fill="none" h="42769" w="1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cap="flat" cmpd="sng" w="3150">
            <a:solidFill>
              <a:srgbClr val="FFD6E1"/>
            </a:solidFill>
            <a:prstDash val="solid"/>
            <a:miter lim="126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9"/>
          <p:cNvSpPr/>
          <p:nvPr/>
        </p:nvSpPr>
        <p:spPr>
          <a:xfrm>
            <a:off x="7016786" y="1204876"/>
            <a:ext cx="72" cy="3058625"/>
          </a:xfrm>
          <a:custGeom>
            <a:rect b="b" l="l" r="r" t="t"/>
            <a:pathLst>
              <a:path extrusionOk="0" fill="none" h="42769" w="1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cap="flat" cmpd="sng" w="3150">
            <a:solidFill>
              <a:srgbClr val="FFD6E1"/>
            </a:solidFill>
            <a:prstDash val="solid"/>
            <a:miter lim="126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9"/>
          <p:cNvSpPr/>
          <p:nvPr/>
        </p:nvSpPr>
        <p:spPr>
          <a:xfrm>
            <a:off x="7850596" y="1204876"/>
            <a:ext cx="72" cy="3058625"/>
          </a:xfrm>
          <a:custGeom>
            <a:rect b="b" l="l" r="r" t="t"/>
            <a:pathLst>
              <a:path extrusionOk="0" fill="none" h="42769" w="1">
                <a:moveTo>
                  <a:pt x="1" y="1"/>
                </a:moveTo>
                <a:lnTo>
                  <a:pt x="1" y="42768"/>
                </a:lnTo>
              </a:path>
            </a:pathLst>
          </a:custGeom>
          <a:noFill/>
          <a:ln cap="flat" cmpd="sng" w="3150">
            <a:solidFill>
              <a:srgbClr val="FFD6E1"/>
            </a:solidFill>
            <a:prstDash val="solid"/>
            <a:miter lim="126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9"/>
          <p:cNvSpPr/>
          <p:nvPr/>
        </p:nvSpPr>
        <p:spPr>
          <a:xfrm>
            <a:off x="8548440" y="1204876"/>
            <a:ext cx="72" cy="3058625"/>
          </a:xfrm>
          <a:custGeom>
            <a:rect b="b" l="l" r="r" t="t"/>
            <a:pathLst>
              <a:path extrusionOk="0" fill="none" h="42769" w="1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cap="flat" cmpd="sng" w="3150">
            <a:solidFill>
              <a:srgbClr val="FFD6E1"/>
            </a:solidFill>
            <a:prstDash val="solid"/>
            <a:miter lim="126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3" name="Google Shape;573;p29"/>
          <p:cNvGrpSpPr/>
          <p:nvPr/>
        </p:nvGrpSpPr>
        <p:grpSpPr>
          <a:xfrm>
            <a:off x="6029396" y="3417297"/>
            <a:ext cx="3070893" cy="274905"/>
            <a:chOff x="3828658" y="3897730"/>
            <a:chExt cx="3601799" cy="274905"/>
          </a:xfrm>
        </p:grpSpPr>
        <p:sp>
          <p:nvSpPr>
            <p:cNvPr id="574" name="Google Shape;574;p29"/>
            <p:cNvSpPr/>
            <p:nvPr/>
          </p:nvSpPr>
          <p:spPr>
            <a:xfrm>
              <a:off x="3829516" y="3897730"/>
              <a:ext cx="2234837" cy="106414"/>
            </a:xfrm>
            <a:custGeom>
              <a:rect b="b" l="l" r="r" t="t"/>
              <a:pathLst>
                <a:path extrusionOk="0" h="1488" w="31251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30507" y="1487"/>
                  </a:lnTo>
                  <a:cubicBezTo>
                    <a:pt x="30911" y="1487"/>
                    <a:pt x="31251" y="1159"/>
                    <a:pt x="31251" y="744"/>
                  </a:cubicBezTo>
                  <a:cubicBezTo>
                    <a:pt x="31251" y="340"/>
                    <a:pt x="30911" y="0"/>
                    <a:pt x="30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3828658" y="4067150"/>
              <a:ext cx="3601799" cy="105485"/>
            </a:xfrm>
            <a:custGeom>
              <a:rect b="b" l="l" r="r" t="t"/>
              <a:pathLst>
                <a:path extrusionOk="0" h="1475" w="50366">
                  <a:moveTo>
                    <a:pt x="743" y="0"/>
                  </a:moveTo>
                  <a:cubicBezTo>
                    <a:pt x="340" y="0"/>
                    <a:pt x="0" y="328"/>
                    <a:pt x="0" y="731"/>
                  </a:cubicBezTo>
                  <a:cubicBezTo>
                    <a:pt x="13" y="1147"/>
                    <a:pt x="340" y="1474"/>
                    <a:pt x="743" y="1474"/>
                  </a:cubicBezTo>
                  <a:lnTo>
                    <a:pt x="49635" y="1474"/>
                  </a:lnTo>
                  <a:cubicBezTo>
                    <a:pt x="50038" y="1474"/>
                    <a:pt x="50366" y="1147"/>
                    <a:pt x="50366" y="731"/>
                  </a:cubicBezTo>
                  <a:cubicBezTo>
                    <a:pt x="50366" y="328"/>
                    <a:pt x="50038" y="0"/>
                    <a:pt x="49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29"/>
          <p:cNvGrpSpPr/>
          <p:nvPr/>
        </p:nvGrpSpPr>
        <p:grpSpPr>
          <a:xfrm>
            <a:off x="6029390" y="2667452"/>
            <a:ext cx="2773758" cy="274977"/>
            <a:chOff x="3811494" y="3103763"/>
            <a:chExt cx="4240571" cy="274977"/>
          </a:xfrm>
        </p:grpSpPr>
        <p:sp>
          <p:nvSpPr>
            <p:cNvPr id="577" name="Google Shape;577;p29"/>
            <p:cNvSpPr/>
            <p:nvPr/>
          </p:nvSpPr>
          <p:spPr>
            <a:xfrm>
              <a:off x="3811498" y="3103763"/>
              <a:ext cx="4240568" cy="106403"/>
            </a:xfrm>
            <a:custGeom>
              <a:rect b="b" l="l" r="r" t="t"/>
              <a:pathLst>
                <a:path extrusionOk="0" h="1488" w="69772">
                  <a:moveTo>
                    <a:pt x="744" y="1"/>
                  </a:moveTo>
                  <a:cubicBezTo>
                    <a:pt x="328" y="1"/>
                    <a:pt x="1" y="341"/>
                    <a:pt x="1" y="744"/>
                  </a:cubicBezTo>
                  <a:cubicBezTo>
                    <a:pt x="1" y="1147"/>
                    <a:pt x="328" y="1488"/>
                    <a:pt x="744" y="1488"/>
                  </a:cubicBezTo>
                  <a:lnTo>
                    <a:pt x="69028" y="1488"/>
                  </a:lnTo>
                  <a:cubicBezTo>
                    <a:pt x="69431" y="1488"/>
                    <a:pt x="69772" y="1147"/>
                    <a:pt x="69772" y="744"/>
                  </a:cubicBezTo>
                  <a:cubicBezTo>
                    <a:pt x="69772" y="341"/>
                    <a:pt x="69431" y="1"/>
                    <a:pt x="69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3811494" y="3272326"/>
              <a:ext cx="1369750" cy="106414"/>
            </a:xfrm>
            <a:custGeom>
              <a:rect b="b" l="l" r="r" t="t"/>
              <a:pathLst>
                <a:path extrusionOk="0" h="1488" w="19154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18410" y="1487"/>
                  </a:lnTo>
                  <a:cubicBezTo>
                    <a:pt x="18826" y="1487"/>
                    <a:pt x="19154" y="1147"/>
                    <a:pt x="19154" y="744"/>
                  </a:cubicBezTo>
                  <a:cubicBezTo>
                    <a:pt x="19154" y="340"/>
                    <a:pt x="18826" y="0"/>
                    <a:pt x="18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29"/>
          <p:cNvGrpSpPr/>
          <p:nvPr/>
        </p:nvGrpSpPr>
        <p:grpSpPr>
          <a:xfrm>
            <a:off x="6029397" y="1917674"/>
            <a:ext cx="2235767" cy="274905"/>
            <a:chOff x="3793472" y="2309869"/>
            <a:chExt cx="2235767" cy="274905"/>
          </a:xfrm>
        </p:grpSpPr>
        <p:sp>
          <p:nvSpPr>
            <p:cNvPr id="580" name="Google Shape;580;p29"/>
            <p:cNvSpPr/>
            <p:nvPr/>
          </p:nvSpPr>
          <p:spPr>
            <a:xfrm>
              <a:off x="3793472" y="2309869"/>
              <a:ext cx="2235767" cy="106414"/>
            </a:xfrm>
            <a:custGeom>
              <a:rect b="b" l="l" r="r" t="t"/>
              <a:pathLst>
                <a:path extrusionOk="0" h="1488" w="31264">
                  <a:moveTo>
                    <a:pt x="744" y="0"/>
                  </a:moveTo>
                  <a:cubicBezTo>
                    <a:pt x="341" y="0"/>
                    <a:pt x="1" y="328"/>
                    <a:pt x="1" y="744"/>
                  </a:cubicBezTo>
                  <a:cubicBezTo>
                    <a:pt x="1" y="1147"/>
                    <a:pt x="341" y="1487"/>
                    <a:pt x="744" y="1487"/>
                  </a:cubicBezTo>
                  <a:lnTo>
                    <a:pt x="30520" y="1487"/>
                  </a:lnTo>
                  <a:cubicBezTo>
                    <a:pt x="30923" y="1487"/>
                    <a:pt x="31263" y="1147"/>
                    <a:pt x="31251" y="744"/>
                  </a:cubicBezTo>
                  <a:cubicBezTo>
                    <a:pt x="31251" y="328"/>
                    <a:pt x="30923" y="0"/>
                    <a:pt x="30520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3793472" y="2478360"/>
              <a:ext cx="1508556" cy="106414"/>
            </a:xfrm>
            <a:custGeom>
              <a:rect b="b" l="l" r="r" t="t"/>
              <a:pathLst>
                <a:path extrusionOk="0" h="1488" w="21095">
                  <a:moveTo>
                    <a:pt x="744" y="1"/>
                  </a:moveTo>
                  <a:cubicBezTo>
                    <a:pt x="341" y="1"/>
                    <a:pt x="1" y="341"/>
                    <a:pt x="1" y="744"/>
                  </a:cubicBezTo>
                  <a:cubicBezTo>
                    <a:pt x="1" y="1147"/>
                    <a:pt x="341" y="1488"/>
                    <a:pt x="744" y="1488"/>
                  </a:cubicBezTo>
                  <a:lnTo>
                    <a:pt x="20351" y="1488"/>
                  </a:lnTo>
                  <a:cubicBezTo>
                    <a:pt x="20754" y="1488"/>
                    <a:pt x="21094" y="1147"/>
                    <a:pt x="21094" y="744"/>
                  </a:cubicBezTo>
                  <a:cubicBezTo>
                    <a:pt x="21094" y="341"/>
                    <a:pt x="20754" y="1"/>
                    <a:pt x="20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29"/>
          <p:cNvGrpSpPr/>
          <p:nvPr/>
        </p:nvGrpSpPr>
        <p:grpSpPr>
          <a:xfrm>
            <a:off x="6029400" y="1345374"/>
            <a:ext cx="2876447" cy="274047"/>
            <a:chOff x="3771875" y="1457332"/>
            <a:chExt cx="2876447" cy="274047"/>
          </a:xfrm>
        </p:grpSpPr>
        <p:sp>
          <p:nvSpPr>
            <p:cNvPr id="583" name="Google Shape;583;p29"/>
            <p:cNvSpPr/>
            <p:nvPr/>
          </p:nvSpPr>
          <p:spPr>
            <a:xfrm>
              <a:off x="3771875" y="1457332"/>
              <a:ext cx="962415" cy="105556"/>
            </a:xfrm>
            <a:custGeom>
              <a:rect b="b" l="l" r="r" t="t"/>
              <a:pathLst>
                <a:path extrusionOk="0" h="1476" w="13458">
                  <a:moveTo>
                    <a:pt x="744" y="1"/>
                  </a:moveTo>
                  <a:cubicBezTo>
                    <a:pt x="328" y="1"/>
                    <a:pt x="0" y="329"/>
                    <a:pt x="0" y="744"/>
                  </a:cubicBezTo>
                  <a:cubicBezTo>
                    <a:pt x="0" y="1148"/>
                    <a:pt x="328" y="1475"/>
                    <a:pt x="744" y="1475"/>
                  </a:cubicBezTo>
                  <a:lnTo>
                    <a:pt x="12714" y="1475"/>
                  </a:lnTo>
                  <a:cubicBezTo>
                    <a:pt x="13118" y="1475"/>
                    <a:pt x="13458" y="1148"/>
                    <a:pt x="13458" y="744"/>
                  </a:cubicBezTo>
                  <a:cubicBezTo>
                    <a:pt x="13458" y="329"/>
                    <a:pt x="13118" y="1"/>
                    <a:pt x="12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3771875" y="1625894"/>
              <a:ext cx="2876447" cy="105485"/>
            </a:xfrm>
            <a:custGeom>
              <a:rect b="b" l="l" r="r" t="t"/>
              <a:pathLst>
                <a:path extrusionOk="0" h="1475" w="40223">
                  <a:moveTo>
                    <a:pt x="744" y="0"/>
                  </a:moveTo>
                  <a:cubicBezTo>
                    <a:pt x="340" y="0"/>
                    <a:pt x="13" y="328"/>
                    <a:pt x="0" y="744"/>
                  </a:cubicBezTo>
                  <a:cubicBezTo>
                    <a:pt x="0" y="1147"/>
                    <a:pt x="340" y="1475"/>
                    <a:pt x="744" y="1475"/>
                  </a:cubicBezTo>
                  <a:lnTo>
                    <a:pt x="39479" y="1475"/>
                  </a:lnTo>
                  <a:cubicBezTo>
                    <a:pt x="39895" y="1475"/>
                    <a:pt x="40222" y="1147"/>
                    <a:pt x="40222" y="744"/>
                  </a:cubicBezTo>
                  <a:cubicBezTo>
                    <a:pt x="40222" y="328"/>
                    <a:pt x="39895" y="0"/>
                    <a:pt x="3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85" name="Google Shape;5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225" y="1472825"/>
            <a:ext cx="4503948" cy="326105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29"/>
          <p:cNvSpPr txBox="1"/>
          <p:nvPr/>
        </p:nvSpPr>
        <p:spPr>
          <a:xfrm>
            <a:off x="594225" y="1011125"/>
            <a:ext cx="652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Function that helps build the board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0"/>
          <p:cNvSpPr txBox="1"/>
          <p:nvPr>
            <p:ph type="ctrTitle"/>
          </p:nvPr>
        </p:nvSpPr>
        <p:spPr>
          <a:xfrm>
            <a:off x="177000" y="627075"/>
            <a:ext cx="8308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Q-LEARNING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0"/>
          <p:cNvSpPr/>
          <p:nvPr/>
        </p:nvSpPr>
        <p:spPr>
          <a:xfrm>
            <a:off x="6115176" y="1204876"/>
            <a:ext cx="72" cy="3058625"/>
          </a:xfrm>
          <a:custGeom>
            <a:rect b="b" l="l" r="r" t="t"/>
            <a:pathLst>
              <a:path extrusionOk="0" fill="none" h="42769" w="1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cap="flat" cmpd="sng" w="3150">
            <a:solidFill>
              <a:srgbClr val="FFD6E1"/>
            </a:solidFill>
            <a:prstDash val="solid"/>
            <a:miter lim="126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0"/>
          <p:cNvSpPr/>
          <p:nvPr/>
        </p:nvSpPr>
        <p:spPr>
          <a:xfrm>
            <a:off x="7016786" y="1204876"/>
            <a:ext cx="72" cy="3058625"/>
          </a:xfrm>
          <a:custGeom>
            <a:rect b="b" l="l" r="r" t="t"/>
            <a:pathLst>
              <a:path extrusionOk="0" fill="none" h="42769" w="1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cap="flat" cmpd="sng" w="3150">
            <a:solidFill>
              <a:srgbClr val="FFD6E1"/>
            </a:solidFill>
            <a:prstDash val="solid"/>
            <a:miter lim="126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0"/>
          <p:cNvSpPr/>
          <p:nvPr/>
        </p:nvSpPr>
        <p:spPr>
          <a:xfrm>
            <a:off x="7850596" y="1204876"/>
            <a:ext cx="72" cy="3058625"/>
          </a:xfrm>
          <a:custGeom>
            <a:rect b="b" l="l" r="r" t="t"/>
            <a:pathLst>
              <a:path extrusionOk="0" fill="none" h="42769" w="1">
                <a:moveTo>
                  <a:pt x="1" y="1"/>
                </a:moveTo>
                <a:lnTo>
                  <a:pt x="1" y="42768"/>
                </a:lnTo>
              </a:path>
            </a:pathLst>
          </a:custGeom>
          <a:noFill/>
          <a:ln cap="flat" cmpd="sng" w="3150">
            <a:solidFill>
              <a:srgbClr val="FFD6E1"/>
            </a:solidFill>
            <a:prstDash val="solid"/>
            <a:miter lim="126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0"/>
          <p:cNvSpPr/>
          <p:nvPr/>
        </p:nvSpPr>
        <p:spPr>
          <a:xfrm>
            <a:off x="8548440" y="1204876"/>
            <a:ext cx="72" cy="3058625"/>
          </a:xfrm>
          <a:custGeom>
            <a:rect b="b" l="l" r="r" t="t"/>
            <a:pathLst>
              <a:path extrusionOk="0" fill="none" h="42769" w="1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cap="flat" cmpd="sng" w="3150">
            <a:solidFill>
              <a:srgbClr val="FFD6E1"/>
            </a:solidFill>
            <a:prstDash val="solid"/>
            <a:miter lim="126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6" name="Google Shape;596;p30"/>
          <p:cNvGrpSpPr/>
          <p:nvPr/>
        </p:nvGrpSpPr>
        <p:grpSpPr>
          <a:xfrm>
            <a:off x="6029396" y="3813822"/>
            <a:ext cx="3070893" cy="274905"/>
            <a:chOff x="3828658" y="3897730"/>
            <a:chExt cx="3601799" cy="274905"/>
          </a:xfrm>
        </p:grpSpPr>
        <p:sp>
          <p:nvSpPr>
            <p:cNvPr id="597" name="Google Shape;597;p30"/>
            <p:cNvSpPr/>
            <p:nvPr/>
          </p:nvSpPr>
          <p:spPr>
            <a:xfrm>
              <a:off x="3829516" y="3897730"/>
              <a:ext cx="2234837" cy="106414"/>
            </a:xfrm>
            <a:custGeom>
              <a:rect b="b" l="l" r="r" t="t"/>
              <a:pathLst>
                <a:path extrusionOk="0" h="1488" w="31251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30507" y="1487"/>
                  </a:lnTo>
                  <a:cubicBezTo>
                    <a:pt x="30911" y="1487"/>
                    <a:pt x="31251" y="1159"/>
                    <a:pt x="31251" y="744"/>
                  </a:cubicBezTo>
                  <a:cubicBezTo>
                    <a:pt x="31251" y="340"/>
                    <a:pt x="30911" y="0"/>
                    <a:pt x="30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3828658" y="4067150"/>
              <a:ext cx="3601799" cy="105485"/>
            </a:xfrm>
            <a:custGeom>
              <a:rect b="b" l="l" r="r" t="t"/>
              <a:pathLst>
                <a:path extrusionOk="0" h="1475" w="50366">
                  <a:moveTo>
                    <a:pt x="743" y="0"/>
                  </a:moveTo>
                  <a:cubicBezTo>
                    <a:pt x="340" y="0"/>
                    <a:pt x="0" y="328"/>
                    <a:pt x="0" y="731"/>
                  </a:cubicBezTo>
                  <a:cubicBezTo>
                    <a:pt x="13" y="1147"/>
                    <a:pt x="340" y="1474"/>
                    <a:pt x="743" y="1474"/>
                  </a:cubicBezTo>
                  <a:lnTo>
                    <a:pt x="49635" y="1474"/>
                  </a:lnTo>
                  <a:cubicBezTo>
                    <a:pt x="50038" y="1474"/>
                    <a:pt x="50366" y="1147"/>
                    <a:pt x="50366" y="731"/>
                  </a:cubicBezTo>
                  <a:cubicBezTo>
                    <a:pt x="50366" y="328"/>
                    <a:pt x="50038" y="0"/>
                    <a:pt x="49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30"/>
          <p:cNvGrpSpPr/>
          <p:nvPr/>
        </p:nvGrpSpPr>
        <p:grpSpPr>
          <a:xfrm>
            <a:off x="6029390" y="2905377"/>
            <a:ext cx="2773758" cy="274977"/>
            <a:chOff x="3811494" y="3103763"/>
            <a:chExt cx="4240571" cy="274977"/>
          </a:xfrm>
        </p:grpSpPr>
        <p:sp>
          <p:nvSpPr>
            <p:cNvPr id="600" name="Google Shape;600;p30"/>
            <p:cNvSpPr/>
            <p:nvPr/>
          </p:nvSpPr>
          <p:spPr>
            <a:xfrm>
              <a:off x="3811498" y="3103763"/>
              <a:ext cx="4240568" cy="106403"/>
            </a:xfrm>
            <a:custGeom>
              <a:rect b="b" l="l" r="r" t="t"/>
              <a:pathLst>
                <a:path extrusionOk="0" h="1488" w="69772">
                  <a:moveTo>
                    <a:pt x="744" y="1"/>
                  </a:moveTo>
                  <a:cubicBezTo>
                    <a:pt x="328" y="1"/>
                    <a:pt x="1" y="341"/>
                    <a:pt x="1" y="744"/>
                  </a:cubicBezTo>
                  <a:cubicBezTo>
                    <a:pt x="1" y="1147"/>
                    <a:pt x="328" y="1488"/>
                    <a:pt x="744" y="1488"/>
                  </a:cubicBezTo>
                  <a:lnTo>
                    <a:pt x="69028" y="1488"/>
                  </a:lnTo>
                  <a:cubicBezTo>
                    <a:pt x="69431" y="1488"/>
                    <a:pt x="69772" y="1147"/>
                    <a:pt x="69772" y="744"/>
                  </a:cubicBezTo>
                  <a:cubicBezTo>
                    <a:pt x="69772" y="341"/>
                    <a:pt x="69431" y="1"/>
                    <a:pt x="69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3811494" y="3272326"/>
              <a:ext cx="1369750" cy="106414"/>
            </a:xfrm>
            <a:custGeom>
              <a:rect b="b" l="l" r="r" t="t"/>
              <a:pathLst>
                <a:path extrusionOk="0" h="1488" w="19154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18410" y="1487"/>
                  </a:lnTo>
                  <a:cubicBezTo>
                    <a:pt x="18826" y="1487"/>
                    <a:pt x="19154" y="1147"/>
                    <a:pt x="19154" y="744"/>
                  </a:cubicBezTo>
                  <a:cubicBezTo>
                    <a:pt x="19154" y="340"/>
                    <a:pt x="18826" y="0"/>
                    <a:pt x="18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30"/>
          <p:cNvGrpSpPr/>
          <p:nvPr/>
        </p:nvGrpSpPr>
        <p:grpSpPr>
          <a:xfrm>
            <a:off x="6050997" y="2291549"/>
            <a:ext cx="2235767" cy="274905"/>
            <a:chOff x="3793472" y="2309869"/>
            <a:chExt cx="2235767" cy="274905"/>
          </a:xfrm>
        </p:grpSpPr>
        <p:sp>
          <p:nvSpPr>
            <p:cNvPr id="603" name="Google Shape;603;p30"/>
            <p:cNvSpPr/>
            <p:nvPr/>
          </p:nvSpPr>
          <p:spPr>
            <a:xfrm>
              <a:off x="3793472" y="2309869"/>
              <a:ext cx="2235767" cy="106414"/>
            </a:xfrm>
            <a:custGeom>
              <a:rect b="b" l="l" r="r" t="t"/>
              <a:pathLst>
                <a:path extrusionOk="0" h="1488" w="31264">
                  <a:moveTo>
                    <a:pt x="744" y="0"/>
                  </a:moveTo>
                  <a:cubicBezTo>
                    <a:pt x="341" y="0"/>
                    <a:pt x="1" y="328"/>
                    <a:pt x="1" y="744"/>
                  </a:cubicBezTo>
                  <a:cubicBezTo>
                    <a:pt x="1" y="1147"/>
                    <a:pt x="341" y="1487"/>
                    <a:pt x="744" y="1487"/>
                  </a:cubicBezTo>
                  <a:lnTo>
                    <a:pt x="30520" y="1487"/>
                  </a:lnTo>
                  <a:cubicBezTo>
                    <a:pt x="30923" y="1487"/>
                    <a:pt x="31263" y="1147"/>
                    <a:pt x="31251" y="744"/>
                  </a:cubicBezTo>
                  <a:cubicBezTo>
                    <a:pt x="31251" y="328"/>
                    <a:pt x="30923" y="0"/>
                    <a:pt x="30520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3793472" y="2478360"/>
              <a:ext cx="1508556" cy="106414"/>
            </a:xfrm>
            <a:custGeom>
              <a:rect b="b" l="l" r="r" t="t"/>
              <a:pathLst>
                <a:path extrusionOk="0" h="1488" w="21095">
                  <a:moveTo>
                    <a:pt x="744" y="1"/>
                  </a:moveTo>
                  <a:cubicBezTo>
                    <a:pt x="341" y="1"/>
                    <a:pt x="1" y="341"/>
                    <a:pt x="1" y="744"/>
                  </a:cubicBezTo>
                  <a:cubicBezTo>
                    <a:pt x="1" y="1147"/>
                    <a:pt x="341" y="1488"/>
                    <a:pt x="744" y="1488"/>
                  </a:cubicBezTo>
                  <a:lnTo>
                    <a:pt x="20351" y="1488"/>
                  </a:lnTo>
                  <a:cubicBezTo>
                    <a:pt x="20754" y="1488"/>
                    <a:pt x="21094" y="1147"/>
                    <a:pt x="21094" y="744"/>
                  </a:cubicBezTo>
                  <a:cubicBezTo>
                    <a:pt x="21094" y="341"/>
                    <a:pt x="20754" y="1"/>
                    <a:pt x="20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30"/>
          <p:cNvGrpSpPr/>
          <p:nvPr/>
        </p:nvGrpSpPr>
        <p:grpSpPr>
          <a:xfrm>
            <a:off x="6029400" y="1345374"/>
            <a:ext cx="2876447" cy="274047"/>
            <a:chOff x="3771875" y="1457332"/>
            <a:chExt cx="2876447" cy="274047"/>
          </a:xfrm>
        </p:grpSpPr>
        <p:sp>
          <p:nvSpPr>
            <p:cNvPr id="606" name="Google Shape;606;p30"/>
            <p:cNvSpPr/>
            <p:nvPr/>
          </p:nvSpPr>
          <p:spPr>
            <a:xfrm>
              <a:off x="3771875" y="1457332"/>
              <a:ext cx="962415" cy="105556"/>
            </a:xfrm>
            <a:custGeom>
              <a:rect b="b" l="l" r="r" t="t"/>
              <a:pathLst>
                <a:path extrusionOk="0" h="1476" w="13458">
                  <a:moveTo>
                    <a:pt x="744" y="1"/>
                  </a:moveTo>
                  <a:cubicBezTo>
                    <a:pt x="328" y="1"/>
                    <a:pt x="0" y="329"/>
                    <a:pt x="0" y="744"/>
                  </a:cubicBezTo>
                  <a:cubicBezTo>
                    <a:pt x="0" y="1148"/>
                    <a:pt x="328" y="1475"/>
                    <a:pt x="744" y="1475"/>
                  </a:cubicBezTo>
                  <a:lnTo>
                    <a:pt x="12714" y="1475"/>
                  </a:lnTo>
                  <a:cubicBezTo>
                    <a:pt x="13118" y="1475"/>
                    <a:pt x="13458" y="1148"/>
                    <a:pt x="13458" y="744"/>
                  </a:cubicBezTo>
                  <a:cubicBezTo>
                    <a:pt x="13458" y="329"/>
                    <a:pt x="13118" y="1"/>
                    <a:pt x="12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3771875" y="1625894"/>
              <a:ext cx="2876447" cy="105485"/>
            </a:xfrm>
            <a:custGeom>
              <a:rect b="b" l="l" r="r" t="t"/>
              <a:pathLst>
                <a:path extrusionOk="0" h="1475" w="40223">
                  <a:moveTo>
                    <a:pt x="744" y="0"/>
                  </a:moveTo>
                  <a:cubicBezTo>
                    <a:pt x="340" y="0"/>
                    <a:pt x="13" y="328"/>
                    <a:pt x="0" y="744"/>
                  </a:cubicBezTo>
                  <a:cubicBezTo>
                    <a:pt x="0" y="1147"/>
                    <a:pt x="340" y="1475"/>
                    <a:pt x="744" y="1475"/>
                  </a:cubicBezTo>
                  <a:lnTo>
                    <a:pt x="39479" y="1475"/>
                  </a:lnTo>
                  <a:cubicBezTo>
                    <a:pt x="39895" y="1475"/>
                    <a:pt x="40222" y="1147"/>
                    <a:pt x="40222" y="744"/>
                  </a:cubicBezTo>
                  <a:cubicBezTo>
                    <a:pt x="40222" y="328"/>
                    <a:pt x="39895" y="0"/>
                    <a:pt x="3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8" name="Google Shape;608;p30"/>
          <p:cNvSpPr txBox="1"/>
          <p:nvPr/>
        </p:nvSpPr>
        <p:spPr>
          <a:xfrm>
            <a:off x="594225" y="1011125"/>
            <a:ext cx="652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Function that defines the rewards in the game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09" name="Google Shape;6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477" y="1472825"/>
            <a:ext cx="3246908" cy="36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30"/>
          <p:cNvSpPr txBox="1"/>
          <p:nvPr/>
        </p:nvSpPr>
        <p:spPr>
          <a:xfrm>
            <a:off x="3651300" y="3180350"/>
            <a:ext cx="2378100" cy="25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ven Pro"/>
              <a:buAutoNum type="arabicPeriod"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Reward for reaching the bottom of the ladder is 2</a:t>
            </a:r>
            <a:endParaRPr sz="1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ven Pro"/>
              <a:buAutoNum type="arabicPeriod"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Reward for reaching the Snake head is -2</a:t>
            </a:r>
            <a:endParaRPr sz="1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ven Pro"/>
              <a:buAutoNum type="arabicPeriod"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Reward for taking a step forward in the right direction is -1</a:t>
            </a:r>
            <a:endParaRPr sz="1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ven Pro"/>
              <a:buAutoNum type="arabicPeriod"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Reward for winning is 5</a:t>
            </a:r>
            <a:endParaRPr sz="1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1"/>
          <p:cNvSpPr txBox="1"/>
          <p:nvPr>
            <p:ph type="ctrTitle"/>
          </p:nvPr>
        </p:nvSpPr>
        <p:spPr>
          <a:xfrm>
            <a:off x="177000" y="627075"/>
            <a:ext cx="8308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Q-LEARNING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1"/>
          <p:cNvSpPr/>
          <p:nvPr/>
        </p:nvSpPr>
        <p:spPr>
          <a:xfrm>
            <a:off x="6115176" y="1204876"/>
            <a:ext cx="72" cy="3058625"/>
          </a:xfrm>
          <a:custGeom>
            <a:rect b="b" l="l" r="r" t="t"/>
            <a:pathLst>
              <a:path extrusionOk="0" fill="none" h="42769" w="1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cap="flat" cmpd="sng" w="3150">
            <a:solidFill>
              <a:srgbClr val="FFD6E1"/>
            </a:solidFill>
            <a:prstDash val="solid"/>
            <a:miter lim="126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1"/>
          <p:cNvSpPr/>
          <p:nvPr/>
        </p:nvSpPr>
        <p:spPr>
          <a:xfrm>
            <a:off x="7016786" y="1204876"/>
            <a:ext cx="72" cy="3058625"/>
          </a:xfrm>
          <a:custGeom>
            <a:rect b="b" l="l" r="r" t="t"/>
            <a:pathLst>
              <a:path extrusionOk="0" fill="none" h="42769" w="1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cap="flat" cmpd="sng" w="3150">
            <a:solidFill>
              <a:srgbClr val="FFD6E1"/>
            </a:solidFill>
            <a:prstDash val="solid"/>
            <a:miter lim="126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1"/>
          <p:cNvSpPr/>
          <p:nvPr/>
        </p:nvSpPr>
        <p:spPr>
          <a:xfrm>
            <a:off x="7850596" y="1204876"/>
            <a:ext cx="72" cy="3058625"/>
          </a:xfrm>
          <a:custGeom>
            <a:rect b="b" l="l" r="r" t="t"/>
            <a:pathLst>
              <a:path extrusionOk="0" fill="none" h="42769" w="1">
                <a:moveTo>
                  <a:pt x="1" y="1"/>
                </a:moveTo>
                <a:lnTo>
                  <a:pt x="1" y="42768"/>
                </a:lnTo>
              </a:path>
            </a:pathLst>
          </a:custGeom>
          <a:noFill/>
          <a:ln cap="flat" cmpd="sng" w="3150">
            <a:solidFill>
              <a:srgbClr val="FFD6E1"/>
            </a:solidFill>
            <a:prstDash val="solid"/>
            <a:miter lim="126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1"/>
          <p:cNvSpPr/>
          <p:nvPr/>
        </p:nvSpPr>
        <p:spPr>
          <a:xfrm>
            <a:off x="8548440" y="1204876"/>
            <a:ext cx="72" cy="3058625"/>
          </a:xfrm>
          <a:custGeom>
            <a:rect b="b" l="l" r="r" t="t"/>
            <a:pathLst>
              <a:path extrusionOk="0" fill="none" h="42769" w="1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cap="flat" cmpd="sng" w="3150">
            <a:solidFill>
              <a:srgbClr val="FFD6E1"/>
            </a:solidFill>
            <a:prstDash val="solid"/>
            <a:miter lim="126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0" name="Google Shape;620;p31"/>
          <p:cNvGrpSpPr/>
          <p:nvPr/>
        </p:nvGrpSpPr>
        <p:grpSpPr>
          <a:xfrm>
            <a:off x="6029396" y="3417297"/>
            <a:ext cx="3070893" cy="274905"/>
            <a:chOff x="3828658" y="3897730"/>
            <a:chExt cx="3601799" cy="274905"/>
          </a:xfrm>
        </p:grpSpPr>
        <p:sp>
          <p:nvSpPr>
            <p:cNvPr id="621" name="Google Shape;621;p31"/>
            <p:cNvSpPr/>
            <p:nvPr/>
          </p:nvSpPr>
          <p:spPr>
            <a:xfrm>
              <a:off x="3829516" y="3897730"/>
              <a:ext cx="2234837" cy="106414"/>
            </a:xfrm>
            <a:custGeom>
              <a:rect b="b" l="l" r="r" t="t"/>
              <a:pathLst>
                <a:path extrusionOk="0" h="1488" w="31251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30507" y="1487"/>
                  </a:lnTo>
                  <a:cubicBezTo>
                    <a:pt x="30911" y="1487"/>
                    <a:pt x="31251" y="1159"/>
                    <a:pt x="31251" y="744"/>
                  </a:cubicBezTo>
                  <a:cubicBezTo>
                    <a:pt x="31251" y="340"/>
                    <a:pt x="30911" y="0"/>
                    <a:pt x="30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3828658" y="4067150"/>
              <a:ext cx="3601799" cy="105485"/>
            </a:xfrm>
            <a:custGeom>
              <a:rect b="b" l="l" r="r" t="t"/>
              <a:pathLst>
                <a:path extrusionOk="0" h="1475" w="50366">
                  <a:moveTo>
                    <a:pt x="743" y="0"/>
                  </a:moveTo>
                  <a:cubicBezTo>
                    <a:pt x="340" y="0"/>
                    <a:pt x="0" y="328"/>
                    <a:pt x="0" y="731"/>
                  </a:cubicBezTo>
                  <a:cubicBezTo>
                    <a:pt x="13" y="1147"/>
                    <a:pt x="340" y="1474"/>
                    <a:pt x="743" y="1474"/>
                  </a:cubicBezTo>
                  <a:lnTo>
                    <a:pt x="49635" y="1474"/>
                  </a:lnTo>
                  <a:cubicBezTo>
                    <a:pt x="50038" y="1474"/>
                    <a:pt x="50366" y="1147"/>
                    <a:pt x="50366" y="731"/>
                  </a:cubicBezTo>
                  <a:cubicBezTo>
                    <a:pt x="50366" y="328"/>
                    <a:pt x="50038" y="0"/>
                    <a:pt x="49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" name="Google Shape;623;p31"/>
          <p:cNvGrpSpPr/>
          <p:nvPr/>
        </p:nvGrpSpPr>
        <p:grpSpPr>
          <a:xfrm>
            <a:off x="6029390" y="2667452"/>
            <a:ext cx="2773758" cy="274977"/>
            <a:chOff x="3811494" y="3103763"/>
            <a:chExt cx="4240571" cy="274977"/>
          </a:xfrm>
        </p:grpSpPr>
        <p:sp>
          <p:nvSpPr>
            <p:cNvPr id="624" name="Google Shape;624;p31"/>
            <p:cNvSpPr/>
            <p:nvPr/>
          </p:nvSpPr>
          <p:spPr>
            <a:xfrm>
              <a:off x="3811498" y="3103763"/>
              <a:ext cx="4240568" cy="106403"/>
            </a:xfrm>
            <a:custGeom>
              <a:rect b="b" l="l" r="r" t="t"/>
              <a:pathLst>
                <a:path extrusionOk="0" h="1488" w="69772">
                  <a:moveTo>
                    <a:pt x="744" y="1"/>
                  </a:moveTo>
                  <a:cubicBezTo>
                    <a:pt x="328" y="1"/>
                    <a:pt x="1" y="341"/>
                    <a:pt x="1" y="744"/>
                  </a:cubicBezTo>
                  <a:cubicBezTo>
                    <a:pt x="1" y="1147"/>
                    <a:pt x="328" y="1488"/>
                    <a:pt x="744" y="1488"/>
                  </a:cubicBezTo>
                  <a:lnTo>
                    <a:pt x="69028" y="1488"/>
                  </a:lnTo>
                  <a:cubicBezTo>
                    <a:pt x="69431" y="1488"/>
                    <a:pt x="69772" y="1147"/>
                    <a:pt x="69772" y="744"/>
                  </a:cubicBezTo>
                  <a:cubicBezTo>
                    <a:pt x="69772" y="341"/>
                    <a:pt x="69431" y="1"/>
                    <a:pt x="69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3811494" y="3272326"/>
              <a:ext cx="1369750" cy="106414"/>
            </a:xfrm>
            <a:custGeom>
              <a:rect b="b" l="l" r="r" t="t"/>
              <a:pathLst>
                <a:path extrusionOk="0" h="1488" w="19154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18410" y="1487"/>
                  </a:lnTo>
                  <a:cubicBezTo>
                    <a:pt x="18826" y="1487"/>
                    <a:pt x="19154" y="1147"/>
                    <a:pt x="19154" y="744"/>
                  </a:cubicBezTo>
                  <a:cubicBezTo>
                    <a:pt x="19154" y="340"/>
                    <a:pt x="18826" y="0"/>
                    <a:pt x="18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31"/>
          <p:cNvGrpSpPr/>
          <p:nvPr/>
        </p:nvGrpSpPr>
        <p:grpSpPr>
          <a:xfrm>
            <a:off x="6029397" y="1917674"/>
            <a:ext cx="2235767" cy="274905"/>
            <a:chOff x="3793472" y="2309869"/>
            <a:chExt cx="2235767" cy="274905"/>
          </a:xfrm>
        </p:grpSpPr>
        <p:sp>
          <p:nvSpPr>
            <p:cNvPr id="627" name="Google Shape;627;p31"/>
            <p:cNvSpPr/>
            <p:nvPr/>
          </p:nvSpPr>
          <p:spPr>
            <a:xfrm>
              <a:off x="3793472" y="2309869"/>
              <a:ext cx="2235767" cy="106414"/>
            </a:xfrm>
            <a:custGeom>
              <a:rect b="b" l="l" r="r" t="t"/>
              <a:pathLst>
                <a:path extrusionOk="0" h="1488" w="31264">
                  <a:moveTo>
                    <a:pt x="744" y="0"/>
                  </a:moveTo>
                  <a:cubicBezTo>
                    <a:pt x="341" y="0"/>
                    <a:pt x="1" y="328"/>
                    <a:pt x="1" y="744"/>
                  </a:cubicBezTo>
                  <a:cubicBezTo>
                    <a:pt x="1" y="1147"/>
                    <a:pt x="341" y="1487"/>
                    <a:pt x="744" y="1487"/>
                  </a:cubicBezTo>
                  <a:lnTo>
                    <a:pt x="30520" y="1487"/>
                  </a:lnTo>
                  <a:cubicBezTo>
                    <a:pt x="30923" y="1487"/>
                    <a:pt x="31263" y="1147"/>
                    <a:pt x="31251" y="744"/>
                  </a:cubicBezTo>
                  <a:cubicBezTo>
                    <a:pt x="31251" y="328"/>
                    <a:pt x="30923" y="0"/>
                    <a:pt x="30520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3793472" y="2478360"/>
              <a:ext cx="1508556" cy="106414"/>
            </a:xfrm>
            <a:custGeom>
              <a:rect b="b" l="l" r="r" t="t"/>
              <a:pathLst>
                <a:path extrusionOk="0" h="1488" w="21095">
                  <a:moveTo>
                    <a:pt x="744" y="1"/>
                  </a:moveTo>
                  <a:cubicBezTo>
                    <a:pt x="341" y="1"/>
                    <a:pt x="1" y="341"/>
                    <a:pt x="1" y="744"/>
                  </a:cubicBezTo>
                  <a:cubicBezTo>
                    <a:pt x="1" y="1147"/>
                    <a:pt x="341" y="1488"/>
                    <a:pt x="744" y="1488"/>
                  </a:cubicBezTo>
                  <a:lnTo>
                    <a:pt x="20351" y="1488"/>
                  </a:lnTo>
                  <a:cubicBezTo>
                    <a:pt x="20754" y="1488"/>
                    <a:pt x="21094" y="1147"/>
                    <a:pt x="21094" y="744"/>
                  </a:cubicBezTo>
                  <a:cubicBezTo>
                    <a:pt x="21094" y="341"/>
                    <a:pt x="20754" y="1"/>
                    <a:pt x="20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31"/>
          <p:cNvGrpSpPr/>
          <p:nvPr/>
        </p:nvGrpSpPr>
        <p:grpSpPr>
          <a:xfrm>
            <a:off x="6029400" y="1345374"/>
            <a:ext cx="2876447" cy="274047"/>
            <a:chOff x="3771875" y="1457332"/>
            <a:chExt cx="2876447" cy="274047"/>
          </a:xfrm>
        </p:grpSpPr>
        <p:sp>
          <p:nvSpPr>
            <p:cNvPr id="630" name="Google Shape;630;p31"/>
            <p:cNvSpPr/>
            <p:nvPr/>
          </p:nvSpPr>
          <p:spPr>
            <a:xfrm>
              <a:off x="3771875" y="1457332"/>
              <a:ext cx="962415" cy="105556"/>
            </a:xfrm>
            <a:custGeom>
              <a:rect b="b" l="l" r="r" t="t"/>
              <a:pathLst>
                <a:path extrusionOk="0" h="1476" w="13458">
                  <a:moveTo>
                    <a:pt x="744" y="1"/>
                  </a:moveTo>
                  <a:cubicBezTo>
                    <a:pt x="328" y="1"/>
                    <a:pt x="0" y="329"/>
                    <a:pt x="0" y="744"/>
                  </a:cubicBezTo>
                  <a:cubicBezTo>
                    <a:pt x="0" y="1148"/>
                    <a:pt x="328" y="1475"/>
                    <a:pt x="744" y="1475"/>
                  </a:cubicBezTo>
                  <a:lnTo>
                    <a:pt x="12714" y="1475"/>
                  </a:lnTo>
                  <a:cubicBezTo>
                    <a:pt x="13118" y="1475"/>
                    <a:pt x="13458" y="1148"/>
                    <a:pt x="13458" y="744"/>
                  </a:cubicBezTo>
                  <a:cubicBezTo>
                    <a:pt x="13458" y="329"/>
                    <a:pt x="13118" y="1"/>
                    <a:pt x="12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3771875" y="1625894"/>
              <a:ext cx="2876447" cy="105485"/>
            </a:xfrm>
            <a:custGeom>
              <a:rect b="b" l="l" r="r" t="t"/>
              <a:pathLst>
                <a:path extrusionOk="0" h="1475" w="40223">
                  <a:moveTo>
                    <a:pt x="744" y="0"/>
                  </a:moveTo>
                  <a:cubicBezTo>
                    <a:pt x="340" y="0"/>
                    <a:pt x="13" y="328"/>
                    <a:pt x="0" y="744"/>
                  </a:cubicBezTo>
                  <a:cubicBezTo>
                    <a:pt x="0" y="1147"/>
                    <a:pt x="340" y="1475"/>
                    <a:pt x="744" y="1475"/>
                  </a:cubicBezTo>
                  <a:lnTo>
                    <a:pt x="39479" y="1475"/>
                  </a:lnTo>
                  <a:cubicBezTo>
                    <a:pt x="39895" y="1475"/>
                    <a:pt x="40222" y="1147"/>
                    <a:pt x="40222" y="744"/>
                  </a:cubicBezTo>
                  <a:cubicBezTo>
                    <a:pt x="40222" y="328"/>
                    <a:pt x="39895" y="0"/>
                    <a:pt x="3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2" name="Google Shape;632;p31"/>
          <p:cNvSpPr txBox="1"/>
          <p:nvPr/>
        </p:nvSpPr>
        <p:spPr>
          <a:xfrm>
            <a:off x="594225" y="1011125"/>
            <a:ext cx="652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Function that helps in choosing the best action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33" name="Google Shape;633;p31"/>
          <p:cNvPicPr preferRelativeResize="0"/>
          <p:nvPr/>
        </p:nvPicPr>
        <p:blipFill rotWithShape="1">
          <a:blip r:embed="rId3">
            <a:alphaModFix/>
          </a:blip>
          <a:srcRect b="0" l="0" r="27283" t="0"/>
          <a:stretch/>
        </p:blipFill>
        <p:spPr>
          <a:xfrm>
            <a:off x="307675" y="1705463"/>
            <a:ext cx="5177501" cy="17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