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4/15/2024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4/15/2024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4/15/2024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4/15/2024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9226F-BF3E-A137-FAC2-AEAC1C01A68E}"/>
              </a:ext>
            </a:extLst>
          </p:cNvPr>
          <p:cNvSpPr>
            <a:spLocks noGrp="1"/>
          </p:cNvSpPr>
          <p:nvPr>
            <p:ph type="ctrTitle"/>
          </p:nvPr>
        </p:nvSpPr>
        <p:spPr>
          <a:xfrm>
            <a:off x="1600200" y="105660"/>
            <a:ext cx="8991600" cy="1645920"/>
          </a:xfrm>
        </p:spPr>
        <p:txBody>
          <a:bodyPr/>
          <a:lstStyle/>
          <a:p>
            <a:r>
              <a:rPr lang="en-IN" dirty="0"/>
              <a:t>Ai chatbot</a:t>
            </a:r>
          </a:p>
        </p:txBody>
      </p:sp>
      <p:sp>
        <p:nvSpPr>
          <p:cNvPr id="3" name="Subtitle 2">
            <a:extLst>
              <a:ext uri="{FF2B5EF4-FFF2-40B4-BE49-F238E27FC236}">
                <a16:creationId xmlns:a16="http://schemas.microsoft.com/office/drawing/2014/main" id="{26BF054F-1CB5-6EFC-298D-F6AA133BEA08}"/>
              </a:ext>
            </a:extLst>
          </p:cNvPr>
          <p:cNvSpPr>
            <a:spLocks noGrp="1"/>
          </p:cNvSpPr>
          <p:nvPr>
            <p:ph type="subTitle" idx="1"/>
          </p:nvPr>
        </p:nvSpPr>
        <p:spPr>
          <a:xfrm>
            <a:off x="2528045" y="2110789"/>
            <a:ext cx="6801612" cy="681572"/>
          </a:xfrm>
        </p:spPr>
        <p:txBody>
          <a:bodyPr>
            <a:normAutofit lnSpcReduction="10000"/>
          </a:bodyPr>
          <a:lstStyle/>
          <a:p>
            <a:r>
              <a:rPr lang="en-IN" sz="4000" dirty="0">
                <a:solidFill>
                  <a:schemeClr val="bg1">
                    <a:lumMod val="95000"/>
                    <a:lumOff val="5000"/>
                  </a:schemeClr>
                </a:solidFill>
              </a:rPr>
              <a:t>PROJECT REVEW 2</a:t>
            </a:r>
          </a:p>
        </p:txBody>
      </p:sp>
      <p:sp>
        <p:nvSpPr>
          <p:cNvPr id="5" name="TextBox 4">
            <a:extLst>
              <a:ext uri="{FF2B5EF4-FFF2-40B4-BE49-F238E27FC236}">
                <a16:creationId xmlns:a16="http://schemas.microsoft.com/office/drawing/2014/main" id="{785CEF07-3606-3770-24E4-0C6556786B8E}"/>
              </a:ext>
            </a:extLst>
          </p:cNvPr>
          <p:cNvSpPr txBox="1"/>
          <p:nvPr/>
        </p:nvSpPr>
        <p:spPr>
          <a:xfrm>
            <a:off x="2711245" y="3323303"/>
            <a:ext cx="4857164" cy="2554545"/>
          </a:xfrm>
          <a:prstGeom prst="rect">
            <a:avLst/>
          </a:prstGeom>
          <a:noFill/>
        </p:spPr>
        <p:txBody>
          <a:bodyPr wrap="none" rtlCol="0">
            <a:spAutoFit/>
          </a:bodyPr>
          <a:lstStyle/>
          <a:p>
            <a:r>
              <a:rPr lang="en-IN" sz="2000" dirty="0">
                <a:solidFill>
                  <a:schemeClr val="bg1">
                    <a:lumMod val="95000"/>
                    <a:lumOff val="5000"/>
                  </a:schemeClr>
                </a:solidFill>
              </a:rPr>
              <a:t>SHREYANSH SONI       22BET10037</a:t>
            </a:r>
          </a:p>
          <a:p>
            <a:endParaRPr lang="en-IN" sz="2000" dirty="0">
              <a:solidFill>
                <a:schemeClr val="bg1">
                  <a:lumMod val="95000"/>
                  <a:lumOff val="5000"/>
                </a:schemeClr>
              </a:solidFill>
            </a:endParaRPr>
          </a:p>
          <a:p>
            <a:endParaRPr lang="en-IN" sz="2000" dirty="0">
              <a:solidFill>
                <a:schemeClr val="bg1">
                  <a:lumMod val="95000"/>
                  <a:lumOff val="5000"/>
                </a:schemeClr>
              </a:solidFill>
            </a:endParaRPr>
          </a:p>
          <a:p>
            <a:endParaRPr lang="en-IN" sz="2000" dirty="0">
              <a:solidFill>
                <a:schemeClr val="bg1">
                  <a:lumMod val="95000"/>
                  <a:lumOff val="5000"/>
                </a:schemeClr>
              </a:solidFill>
            </a:endParaRPr>
          </a:p>
          <a:p>
            <a:endParaRPr lang="en-IN" sz="2000" dirty="0">
              <a:solidFill>
                <a:schemeClr val="bg1">
                  <a:lumMod val="95000"/>
                  <a:lumOff val="5000"/>
                </a:schemeClr>
              </a:solidFill>
            </a:endParaRPr>
          </a:p>
          <a:p>
            <a:endParaRPr lang="en-IN" sz="2000" dirty="0">
              <a:solidFill>
                <a:schemeClr val="bg1">
                  <a:lumMod val="95000"/>
                  <a:lumOff val="5000"/>
                </a:schemeClr>
              </a:solidFill>
            </a:endParaRPr>
          </a:p>
          <a:p>
            <a:r>
              <a:rPr lang="en-IN" sz="2000" dirty="0">
                <a:solidFill>
                  <a:schemeClr val="accent6">
                    <a:lumMod val="50000"/>
                  </a:schemeClr>
                </a:solidFill>
              </a:rPr>
              <a:t>SUPERVISOR- DR. VINEET JOSHI</a:t>
            </a:r>
          </a:p>
          <a:p>
            <a:r>
              <a:rPr lang="en-IN" sz="2000" dirty="0">
                <a:solidFill>
                  <a:schemeClr val="accent6">
                    <a:lumMod val="50000"/>
                  </a:schemeClr>
                </a:solidFill>
              </a:rPr>
              <a:t>PROGRAM CHAIR- DR.M. MURUGESWARI</a:t>
            </a:r>
          </a:p>
        </p:txBody>
      </p:sp>
    </p:spTree>
    <p:extLst>
      <p:ext uri="{BB962C8B-B14F-4D97-AF65-F5344CB8AC3E}">
        <p14:creationId xmlns:p14="http://schemas.microsoft.com/office/powerpoint/2010/main" val="2786174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8BD85-6626-618D-D35D-ECBE7B85F0B8}"/>
              </a:ext>
            </a:extLst>
          </p:cNvPr>
          <p:cNvSpPr>
            <a:spLocks noGrp="1"/>
          </p:cNvSpPr>
          <p:nvPr>
            <p:ph type="ctrTitle"/>
          </p:nvPr>
        </p:nvSpPr>
        <p:spPr>
          <a:xfrm>
            <a:off x="1600200" y="216310"/>
            <a:ext cx="8991600" cy="550606"/>
          </a:xfrm>
        </p:spPr>
        <p:txBody>
          <a:bodyPr>
            <a:normAutofit fontScale="90000"/>
          </a:bodyPr>
          <a:lstStyle/>
          <a:p>
            <a:r>
              <a:rPr lang="en-IN" dirty="0"/>
              <a:t>System architecture</a:t>
            </a:r>
          </a:p>
        </p:txBody>
      </p:sp>
      <p:sp>
        <p:nvSpPr>
          <p:cNvPr id="3" name="Subtitle 2">
            <a:extLst>
              <a:ext uri="{FF2B5EF4-FFF2-40B4-BE49-F238E27FC236}">
                <a16:creationId xmlns:a16="http://schemas.microsoft.com/office/drawing/2014/main" id="{E1E40D73-6CDA-983E-4F96-D29F01B57BD1}"/>
              </a:ext>
            </a:extLst>
          </p:cNvPr>
          <p:cNvSpPr>
            <a:spLocks noGrp="1"/>
          </p:cNvSpPr>
          <p:nvPr>
            <p:ph type="subTitle" idx="1"/>
          </p:nvPr>
        </p:nvSpPr>
        <p:spPr>
          <a:xfrm>
            <a:off x="914401" y="1995948"/>
            <a:ext cx="10245212" cy="4227871"/>
          </a:xfrm>
        </p:spPr>
        <p:txBody>
          <a:bodyPr/>
          <a:lstStyle/>
          <a:p>
            <a:endParaRPr lang="en-IN" dirty="0"/>
          </a:p>
        </p:txBody>
      </p:sp>
      <p:pic>
        <p:nvPicPr>
          <p:cNvPr id="5" name="Picture 4">
            <a:extLst>
              <a:ext uri="{FF2B5EF4-FFF2-40B4-BE49-F238E27FC236}">
                <a16:creationId xmlns:a16="http://schemas.microsoft.com/office/drawing/2014/main" id="{D8F9BC2B-528A-E003-1675-10DE5A78B1F2}"/>
              </a:ext>
            </a:extLst>
          </p:cNvPr>
          <p:cNvPicPr>
            <a:picLocks noChangeAspect="1"/>
          </p:cNvPicPr>
          <p:nvPr/>
        </p:nvPicPr>
        <p:blipFill>
          <a:blip r:embed="rId2"/>
          <a:stretch>
            <a:fillRect/>
          </a:stretch>
        </p:blipFill>
        <p:spPr>
          <a:xfrm>
            <a:off x="1356852" y="1042219"/>
            <a:ext cx="9234947" cy="5255959"/>
          </a:xfrm>
          <a:prstGeom prst="rect">
            <a:avLst/>
          </a:prstGeom>
        </p:spPr>
      </p:pic>
    </p:spTree>
    <p:extLst>
      <p:ext uri="{BB962C8B-B14F-4D97-AF65-F5344CB8AC3E}">
        <p14:creationId xmlns:p14="http://schemas.microsoft.com/office/powerpoint/2010/main" val="2637658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D9CC-CB34-8020-982F-A1387DAC987B}"/>
              </a:ext>
            </a:extLst>
          </p:cNvPr>
          <p:cNvSpPr>
            <a:spLocks noGrp="1"/>
          </p:cNvSpPr>
          <p:nvPr>
            <p:ph type="ctrTitle"/>
          </p:nvPr>
        </p:nvSpPr>
        <p:spPr>
          <a:xfrm>
            <a:off x="1374058" y="341634"/>
            <a:ext cx="8991600" cy="1015218"/>
          </a:xfrm>
        </p:spPr>
        <p:txBody>
          <a:bodyPr/>
          <a:lstStyle/>
          <a:p>
            <a:r>
              <a:rPr lang="en-IN" dirty="0"/>
              <a:t>PROJECT TIMELINE</a:t>
            </a:r>
          </a:p>
        </p:txBody>
      </p:sp>
      <p:sp>
        <p:nvSpPr>
          <p:cNvPr id="3" name="Subtitle 2">
            <a:extLst>
              <a:ext uri="{FF2B5EF4-FFF2-40B4-BE49-F238E27FC236}">
                <a16:creationId xmlns:a16="http://schemas.microsoft.com/office/drawing/2014/main" id="{614AA6AB-7BC9-F0FF-5705-2701EFC98515}"/>
              </a:ext>
            </a:extLst>
          </p:cNvPr>
          <p:cNvSpPr>
            <a:spLocks noGrp="1"/>
          </p:cNvSpPr>
          <p:nvPr>
            <p:ph type="subTitle" idx="1"/>
          </p:nvPr>
        </p:nvSpPr>
        <p:spPr>
          <a:xfrm>
            <a:off x="589935" y="1789471"/>
            <a:ext cx="11405420" cy="4726895"/>
          </a:xfrm>
        </p:spPr>
        <p:txBody>
          <a:bodyPr>
            <a:normAutofit/>
          </a:bodyPr>
          <a:lstStyle/>
          <a:p>
            <a:r>
              <a:rPr lang="en-IN" sz="3200" b="1" u="sng" dirty="0">
                <a:solidFill>
                  <a:schemeClr val="tx2">
                    <a:lumMod val="10000"/>
                  </a:schemeClr>
                </a:solidFill>
              </a:rPr>
              <a:t>THIS PROJECT HAS 6 CRUCIAL PHASES:</a:t>
            </a:r>
          </a:p>
          <a:p>
            <a:pPr algn="l"/>
            <a:r>
              <a:rPr lang="en-US" sz="3200" b="1" u="sng" dirty="0">
                <a:solidFill>
                  <a:schemeClr val="tx2">
                    <a:lumMod val="10000"/>
                  </a:schemeClr>
                </a:solidFill>
              </a:rPr>
              <a:t>Phase 1: Planning and Preparation</a:t>
            </a:r>
          </a:p>
          <a:p>
            <a:pPr algn="l"/>
            <a:r>
              <a:rPr lang="en-US" sz="3200" b="1" u="sng" dirty="0">
                <a:solidFill>
                  <a:schemeClr val="tx2">
                    <a:lumMod val="10000"/>
                  </a:schemeClr>
                </a:solidFill>
              </a:rPr>
              <a:t>Phase 2: Design and Prototyping</a:t>
            </a:r>
          </a:p>
          <a:p>
            <a:pPr algn="l"/>
            <a:r>
              <a:rPr lang="en-IN" sz="3200" b="1" u="sng" dirty="0">
                <a:solidFill>
                  <a:schemeClr val="tx2">
                    <a:lumMod val="10000"/>
                  </a:schemeClr>
                </a:solidFill>
              </a:rPr>
              <a:t>Phase 3: Development</a:t>
            </a:r>
          </a:p>
          <a:p>
            <a:pPr algn="l"/>
            <a:r>
              <a:rPr lang="en-US" sz="3200" b="1" u="sng" dirty="0">
                <a:solidFill>
                  <a:schemeClr val="tx2">
                    <a:lumMod val="10000"/>
                  </a:schemeClr>
                </a:solidFill>
              </a:rPr>
              <a:t>Phase 4: Testing and Quality Assurance</a:t>
            </a:r>
          </a:p>
          <a:p>
            <a:pPr algn="l"/>
            <a:r>
              <a:rPr lang="en-US" sz="3200" b="1" u="sng" dirty="0">
                <a:solidFill>
                  <a:schemeClr val="tx2">
                    <a:lumMod val="10000"/>
                  </a:schemeClr>
                </a:solidFill>
              </a:rPr>
              <a:t>Phase 5: Deployment and Launch</a:t>
            </a:r>
          </a:p>
          <a:p>
            <a:pPr algn="l"/>
            <a:r>
              <a:rPr lang="en-US" sz="3200" b="1" u="sng" dirty="0">
                <a:solidFill>
                  <a:schemeClr val="tx2">
                    <a:lumMod val="10000"/>
                  </a:schemeClr>
                </a:solidFill>
              </a:rPr>
              <a:t>Phase 6: Post-Launch Activities and Iteration</a:t>
            </a:r>
            <a:endParaRPr lang="en-IN" sz="3200" b="1" u="sng" dirty="0">
              <a:solidFill>
                <a:schemeClr val="tx2">
                  <a:lumMod val="10000"/>
                </a:schemeClr>
              </a:solidFill>
            </a:endParaRPr>
          </a:p>
          <a:p>
            <a:pPr algn="l"/>
            <a:endParaRPr lang="en-IN" sz="3200" b="1" u="sng" dirty="0">
              <a:solidFill>
                <a:schemeClr val="tx2">
                  <a:lumMod val="10000"/>
                </a:schemeClr>
              </a:solidFill>
            </a:endParaRPr>
          </a:p>
        </p:txBody>
      </p:sp>
    </p:spTree>
    <p:extLst>
      <p:ext uri="{BB962C8B-B14F-4D97-AF65-F5344CB8AC3E}">
        <p14:creationId xmlns:p14="http://schemas.microsoft.com/office/powerpoint/2010/main" val="301749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85F48-0889-09DE-3054-ED1A0F1A5A49}"/>
              </a:ext>
            </a:extLst>
          </p:cNvPr>
          <p:cNvSpPr>
            <a:spLocks noGrp="1"/>
          </p:cNvSpPr>
          <p:nvPr>
            <p:ph type="ctrTitle"/>
          </p:nvPr>
        </p:nvSpPr>
        <p:spPr>
          <a:xfrm>
            <a:off x="1600200" y="442602"/>
            <a:ext cx="8991600" cy="1645920"/>
          </a:xfrm>
        </p:spPr>
        <p:txBody>
          <a:bodyPr/>
          <a:lstStyle/>
          <a:p>
            <a:r>
              <a:rPr lang="en-IN" dirty="0"/>
              <a:t>REFERENCES</a:t>
            </a:r>
          </a:p>
        </p:txBody>
      </p:sp>
      <p:sp>
        <p:nvSpPr>
          <p:cNvPr id="3" name="Subtitle 2">
            <a:extLst>
              <a:ext uri="{FF2B5EF4-FFF2-40B4-BE49-F238E27FC236}">
                <a16:creationId xmlns:a16="http://schemas.microsoft.com/office/drawing/2014/main" id="{36D5BBE2-46D5-759D-CF25-0A8466DFB385}"/>
              </a:ext>
            </a:extLst>
          </p:cNvPr>
          <p:cNvSpPr>
            <a:spLocks noGrp="1"/>
          </p:cNvSpPr>
          <p:nvPr>
            <p:ph type="subTitle" idx="1"/>
          </p:nvPr>
        </p:nvSpPr>
        <p:spPr>
          <a:xfrm>
            <a:off x="176981" y="2340077"/>
            <a:ext cx="12015019" cy="4375355"/>
          </a:xfrm>
        </p:spPr>
        <p:txBody>
          <a:bodyPr>
            <a:normAutofit/>
          </a:bodyPr>
          <a:lstStyle/>
          <a:p>
            <a:r>
              <a:rPr lang="en-IN" sz="2800" b="1" u="sng" dirty="0">
                <a:solidFill>
                  <a:schemeClr val="tx2">
                    <a:lumMod val="10000"/>
                  </a:schemeClr>
                </a:solidFill>
              </a:rPr>
              <a:t>SOME OF THE MAJOR SOURCE OF INFORMATIONS ARE:</a:t>
            </a:r>
          </a:p>
          <a:p>
            <a:endParaRPr lang="en-IN" sz="2800" b="1" u="sng" dirty="0">
              <a:solidFill>
                <a:schemeClr val="tx2">
                  <a:lumMod val="10000"/>
                </a:schemeClr>
              </a:solidFill>
            </a:endParaRPr>
          </a:p>
          <a:p>
            <a:pPr algn="l"/>
            <a:r>
              <a:rPr lang="en-IN" i="1" dirty="0">
                <a:solidFill>
                  <a:schemeClr val="tx2">
                    <a:lumMod val="10000"/>
                  </a:schemeClr>
                </a:solidFill>
              </a:rPr>
              <a:t>CHATGPT3.5- https://chat.openai.com/</a:t>
            </a:r>
          </a:p>
          <a:p>
            <a:pPr algn="l"/>
            <a:r>
              <a:rPr lang="en-IN" i="1" dirty="0">
                <a:solidFill>
                  <a:schemeClr val="tx2">
                    <a:lumMod val="10000"/>
                  </a:schemeClr>
                </a:solidFill>
              </a:rPr>
              <a:t>GITHUB- https://github.com/Shreyansh-Soni23/ai-tutor/import</a:t>
            </a:r>
          </a:p>
          <a:p>
            <a:pPr algn="l"/>
            <a:r>
              <a:rPr lang="en-IN" i="1" dirty="0">
                <a:solidFill>
                  <a:schemeClr val="tx2">
                    <a:lumMod val="10000"/>
                  </a:schemeClr>
                </a:solidFill>
              </a:rPr>
              <a:t>BOTPRESS- https://studio.botpress.cloud/93c76865-9302-45b3-b4a5-067ab878f64d/flows/wf-main</a:t>
            </a:r>
          </a:p>
          <a:p>
            <a:pPr algn="l"/>
            <a:r>
              <a:rPr lang="en-IN" i="1" dirty="0">
                <a:solidFill>
                  <a:schemeClr val="tx2">
                    <a:lumMod val="10000"/>
                  </a:schemeClr>
                </a:solidFill>
              </a:rPr>
              <a:t>CODEACADEMY- https://www.codecademy.com/</a:t>
            </a:r>
          </a:p>
          <a:p>
            <a:pPr algn="l"/>
            <a:r>
              <a:rPr lang="en-IN" i="1" dirty="0">
                <a:solidFill>
                  <a:schemeClr val="tx2">
                    <a:lumMod val="10000"/>
                  </a:schemeClr>
                </a:solidFill>
              </a:rPr>
              <a:t>YOUTUBE(CODE WITH HARRY)- https://www.youtube.com/watch?v=PGaiZfjJZi0&amp;t=37s</a:t>
            </a:r>
          </a:p>
          <a:p>
            <a:pPr algn="l"/>
            <a:endParaRPr lang="en-IN" sz="2800" b="1" u="sng" dirty="0">
              <a:solidFill>
                <a:schemeClr val="tx2">
                  <a:lumMod val="10000"/>
                </a:schemeClr>
              </a:solidFill>
            </a:endParaRPr>
          </a:p>
          <a:p>
            <a:pPr algn="l"/>
            <a:endParaRPr lang="en-IN" sz="2800" b="1" u="sng" dirty="0">
              <a:solidFill>
                <a:schemeClr val="tx2">
                  <a:lumMod val="10000"/>
                </a:schemeClr>
              </a:solidFill>
            </a:endParaRPr>
          </a:p>
        </p:txBody>
      </p:sp>
    </p:spTree>
    <p:extLst>
      <p:ext uri="{BB962C8B-B14F-4D97-AF65-F5344CB8AC3E}">
        <p14:creationId xmlns:p14="http://schemas.microsoft.com/office/powerpoint/2010/main" val="2689668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8B2C21-F433-0171-B658-E738AF016AAD}"/>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9FD4C34A-ED4C-073A-1919-331C0B10730C}"/>
              </a:ext>
            </a:extLst>
          </p:cNvPr>
          <p:cNvSpPr txBox="1"/>
          <p:nvPr/>
        </p:nvSpPr>
        <p:spPr>
          <a:xfrm>
            <a:off x="78658" y="5801033"/>
            <a:ext cx="2743200" cy="830997"/>
          </a:xfrm>
          <a:prstGeom prst="rect">
            <a:avLst/>
          </a:prstGeom>
          <a:noFill/>
        </p:spPr>
        <p:txBody>
          <a:bodyPr wrap="square" rtlCol="0">
            <a:spAutoFit/>
          </a:bodyPr>
          <a:lstStyle/>
          <a:p>
            <a:r>
              <a:rPr lang="en-IN" sz="2400" dirty="0">
                <a:solidFill>
                  <a:schemeClr val="bg1">
                    <a:lumMod val="95000"/>
                    <a:lumOff val="5000"/>
                  </a:schemeClr>
                </a:solidFill>
              </a:rPr>
              <a:t>22BET10037</a:t>
            </a:r>
          </a:p>
          <a:p>
            <a:r>
              <a:rPr lang="en-IN" sz="2400" dirty="0">
                <a:solidFill>
                  <a:schemeClr val="bg1">
                    <a:lumMod val="95000"/>
                    <a:lumOff val="5000"/>
                  </a:schemeClr>
                </a:solidFill>
              </a:rPr>
              <a:t>SHREYANSH SONI</a:t>
            </a:r>
          </a:p>
        </p:txBody>
      </p:sp>
    </p:spTree>
    <p:extLst>
      <p:ext uri="{BB962C8B-B14F-4D97-AF65-F5344CB8AC3E}">
        <p14:creationId xmlns:p14="http://schemas.microsoft.com/office/powerpoint/2010/main" val="2667928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780D7-FF0F-1735-5DC0-31E059C3DF4A}"/>
              </a:ext>
            </a:extLst>
          </p:cNvPr>
          <p:cNvSpPr>
            <a:spLocks noGrp="1"/>
          </p:cNvSpPr>
          <p:nvPr>
            <p:ph type="ctrTitle"/>
          </p:nvPr>
        </p:nvSpPr>
        <p:spPr>
          <a:xfrm>
            <a:off x="1600200" y="442602"/>
            <a:ext cx="8991600" cy="1071566"/>
          </a:xfrm>
        </p:spPr>
        <p:txBody>
          <a:bodyPr/>
          <a:lstStyle/>
          <a:p>
            <a:r>
              <a:rPr lang="en-IN" dirty="0"/>
              <a:t>INTRODUCTION</a:t>
            </a:r>
          </a:p>
        </p:txBody>
      </p:sp>
      <p:sp>
        <p:nvSpPr>
          <p:cNvPr id="3" name="Subtitle 2">
            <a:extLst>
              <a:ext uri="{FF2B5EF4-FFF2-40B4-BE49-F238E27FC236}">
                <a16:creationId xmlns:a16="http://schemas.microsoft.com/office/drawing/2014/main" id="{E61C272A-DDAE-2533-ADBF-D95C38E8523E}"/>
              </a:ext>
            </a:extLst>
          </p:cNvPr>
          <p:cNvSpPr>
            <a:spLocks noGrp="1"/>
          </p:cNvSpPr>
          <p:nvPr>
            <p:ph type="subTitle" idx="1"/>
          </p:nvPr>
        </p:nvSpPr>
        <p:spPr>
          <a:xfrm>
            <a:off x="934064" y="2248440"/>
            <a:ext cx="10677833" cy="3336283"/>
          </a:xfrm>
        </p:spPr>
        <p:txBody>
          <a:bodyPr/>
          <a:lstStyle/>
          <a:p>
            <a:r>
              <a:rPr lang="en-US" dirty="0">
                <a:solidFill>
                  <a:schemeClr val="tx2">
                    <a:lumMod val="10000"/>
                  </a:schemeClr>
                </a:solidFill>
              </a:rPr>
              <a:t>In today's rapidly evolving technological landscape, proficiency in programming languages has become an indispensable skill. However, mastering these languages can often seem daunting, especially for beginners. To address this challenge and revolutionize the learning experience, we are thrilled to introduce our innovative solution: a Chatbot for Teaching Programming Languages.</a:t>
            </a:r>
          </a:p>
          <a:p>
            <a:endParaRPr lang="en-US" dirty="0">
              <a:solidFill>
                <a:schemeClr val="tx2">
                  <a:lumMod val="10000"/>
                </a:schemeClr>
              </a:solidFill>
            </a:endParaRPr>
          </a:p>
          <a:p>
            <a:r>
              <a:rPr lang="en-US" dirty="0">
                <a:solidFill>
                  <a:schemeClr val="tx2">
                    <a:lumMod val="10000"/>
                  </a:schemeClr>
                </a:solidFill>
              </a:rPr>
              <a:t>This groundbreaking chatbot aims to democratize access to programming education by providing a personalized and interactive learning environment. Whether you're a novice eager to dive into the world of coding or an experienced developer seeking to enhance your skills, our chatbot is designed to cater to your individual needs and learning pace.</a:t>
            </a:r>
            <a:endParaRPr lang="en-IN" dirty="0">
              <a:solidFill>
                <a:schemeClr val="tx2">
                  <a:lumMod val="10000"/>
                </a:schemeClr>
              </a:solidFill>
            </a:endParaRPr>
          </a:p>
        </p:txBody>
      </p:sp>
    </p:spTree>
    <p:extLst>
      <p:ext uri="{BB962C8B-B14F-4D97-AF65-F5344CB8AC3E}">
        <p14:creationId xmlns:p14="http://schemas.microsoft.com/office/powerpoint/2010/main" val="1987169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1F93-F19A-3899-2847-845570F27D5C}"/>
              </a:ext>
            </a:extLst>
          </p:cNvPr>
          <p:cNvSpPr>
            <a:spLocks noGrp="1"/>
          </p:cNvSpPr>
          <p:nvPr>
            <p:ph type="ctrTitle"/>
          </p:nvPr>
        </p:nvSpPr>
        <p:spPr>
          <a:xfrm>
            <a:off x="1600200" y="351466"/>
            <a:ext cx="8991600" cy="914096"/>
          </a:xfrm>
        </p:spPr>
        <p:txBody>
          <a:bodyPr/>
          <a:lstStyle/>
          <a:p>
            <a:r>
              <a:rPr lang="en-IN" dirty="0"/>
              <a:t>PROBLEM STATEMENT</a:t>
            </a:r>
          </a:p>
        </p:txBody>
      </p:sp>
      <p:sp>
        <p:nvSpPr>
          <p:cNvPr id="3" name="Subtitle 2">
            <a:extLst>
              <a:ext uri="{FF2B5EF4-FFF2-40B4-BE49-F238E27FC236}">
                <a16:creationId xmlns:a16="http://schemas.microsoft.com/office/drawing/2014/main" id="{8BC6A895-8F56-2DBE-D839-F53D0F6354A1}"/>
              </a:ext>
            </a:extLst>
          </p:cNvPr>
          <p:cNvSpPr>
            <a:spLocks noGrp="1"/>
          </p:cNvSpPr>
          <p:nvPr>
            <p:ph type="subTitle" idx="1"/>
          </p:nvPr>
        </p:nvSpPr>
        <p:spPr>
          <a:xfrm>
            <a:off x="1111045" y="1540518"/>
            <a:ext cx="10540181" cy="4398166"/>
          </a:xfrm>
        </p:spPr>
        <p:txBody>
          <a:bodyPr>
            <a:noAutofit/>
          </a:bodyPr>
          <a:lstStyle/>
          <a:p>
            <a:r>
              <a:rPr lang="en-US" dirty="0"/>
              <a:t> </a:t>
            </a:r>
            <a:r>
              <a:rPr lang="en-US" b="1" u="sng" dirty="0">
                <a:solidFill>
                  <a:schemeClr val="tx2">
                    <a:lumMod val="10000"/>
                  </a:schemeClr>
                </a:solidFill>
              </a:rPr>
              <a:t>These challenges include:</a:t>
            </a:r>
          </a:p>
          <a:p>
            <a:endParaRPr lang="en-US" dirty="0"/>
          </a:p>
          <a:p>
            <a:pPr marL="342900" indent="-342900" algn="l">
              <a:buFont typeface="Arial" panose="020B0604020202020204" pitchFamily="34" charset="0"/>
              <a:buChar char="•"/>
            </a:pPr>
            <a:r>
              <a:rPr lang="en-US" u="sng" dirty="0">
                <a:solidFill>
                  <a:schemeClr val="tx2">
                    <a:lumMod val="10000"/>
                  </a:schemeClr>
                </a:solidFill>
              </a:rPr>
              <a:t>Lack of Personalized Guidance</a:t>
            </a:r>
            <a:r>
              <a:rPr lang="en-US" dirty="0">
                <a:solidFill>
                  <a:schemeClr val="tx2">
                    <a:lumMod val="10000"/>
                  </a:schemeClr>
                </a:solidFill>
              </a:rPr>
              <a:t>: Traditional programming tutorials and courses may not cater to the individual learning needs and preferences of learners, resulting in a one-size-fits-all approach that fails to optimize learning outcomes.</a:t>
            </a:r>
          </a:p>
          <a:p>
            <a:pPr marL="342900" indent="-342900" algn="l">
              <a:buFont typeface="Arial" panose="020B0604020202020204" pitchFamily="34" charset="0"/>
              <a:buChar char="•"/>
            </a:pPr>
            <a:endParaRPr lang="en-US" dirty="0">
              <a:solidFill>
                <a:schemeClr val="tx2">
                  <a:lumMod val="10000"/>
                </a:schemeClr>
              </a:solidFill>
            </a:endParaRPr>
          </a:p>
          <a:p>
            <a:pPr marL="342900" indent="-342900" algn="l">
              <a:buFont typeface="Arial" panose="020B0604020202020204" pitchFamily="34" charset="0"/>
              <a:buChar char="•"/>
            </a:pPr>
            <a:r>
              <a:rPr lang="en-US" u="sng" dirty="0">
                <a:solidFill>
                  <a:schemeClr val="tx2">
                    <a:lumMod val="10000"/>
                  </a:schemeClr>
                </a:solidFill>
              </a:rPr>
              <a:t>Limited Interactivity</a:t>
            </a:r>
            <a:r>
              <a:rPr lang="en-US" dirty="0">
                <a:solidFill>
                  <a:schemeClr val="tx2">
                    <a:lumMod val="10000"/>
                  </a:schemeClr>
                </a:solidFill>
              </a:rPr>
              <a:t>: Passive learning methods, such as reading textbooks or watching video tutorials, may lack interactivity, making it difficult for learners to actively engage with the material and apply their knowledge in practical scenarios.</a:t>
            </a:r>
          </a:p>
          <a:p>
            <a:pPr marL="342900" indent="-342900" algn="l">
              <a:buFont typeface="Arial" panose="020B0604020202020204" pitchFamily="34" charset="0"/>
              <a:buChar char="•"/>
            </a:pPr>
            <a:endParaRPr lang="en-US" dirty="0">
              <a:solidFill>
                <a:schemeClr val="tx2">
                  <a:lumMod val="10000"/>
                </a:schemeClr>
              </a:solidFill>
            </a:endParaRPr>
          </a:p>
          <a:p>
            <a:pPr marL="342900" indent="-342900" algn="l">
              <a:buFont typeface="Arial" panose="020B0604020202020204" pitchFamily="34" charset="0"/>
              <a:buChar char="•"/>
            </a:pPr>
            <a:r>
              <a:rPr lang="en-US" u="sng" dirty="0">
                <a:solidFill>
                  <a:schemeClr val="tx2">
                    <a:lumMod val="10000"/>
                  </a:schemeClr>
                </a:solidFill>
              </a:rPr>
              <a:t>Difficulty in Seeking Help</a:t>
            </a:r>
            <a:r>
              <a:rPr lang="en-US" dirty="0">
                <a:solidFill>
                  <a:schemeClr val="tx2">
                    <a:lumMod val="10000"/>
                  </a:schemeClr>
                </a:solidFill>
              </a:rPr>
              <a:t>: Learners frequently face hurdles when seeking assistance or clarification on programming concepts, especially outside of structured learning environments. This lack of immediate support can lead to frustration and demotivation.</a:t>
            </a:r>
          </a:p>
          <a:p>
            <a:endParaRPr lang="en-US" dirty="0"/>
          </a:p>
        </p:txBody>
      </p:sp>
    </p:spTree>
    <p:extLst>
      <p:ext uri="{BB962C8B-B14F-4D97-AF65-F5344CB8AC3E}">
        <p14:creationId xmlns:p14="http://schemas.microsoft.com/office/powerpoint/2010/main" val="4150949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21281E-A4F8-77AA-3FA7-D03242F13E9D}"/>
              </a:ext>
            </a:extLst>
          </p:cNvPr>
          <p:cNvSpPr>
            <a:spLocks noGrp="1"/>
          </p:cNvSpPr>
          <p:nvPr>
            <p:ph type="subTitle" idx="1"/>
          </p:nvPr>
        </p:nvSpPr>
        <p:spPr>
          <a:xfrm>
            <a:off x="904568" y="1349477"/>
            <a:ext cx="10668000" cy="4159045"/>
          </a:xfrm>
        </p:spPr>
        <p:txBody>
          <a:bodyPr/>
          <a:lstStyle/>
          <a:p>
            <a:r>
              <a:rPr lang="en-US" u="sng" dirty="0">
                <a:solidFill>
                  <a:schemeClr val="tx2">
                    <a:lumMod val="10000"/>
                  </a:schemeClr>
                </a:solidFill>
              </a:rPr>
              <a:t>Overwhelming Content: </a:t>
            </a:r>
            <a:r>
              <a:rPr lang="en-US" dirty="0">
                <a:solidFill>
                  <a:schemeClr val="tx2">
                    <a:lumMod val="10000"/>
                  </a:schemeClr>
                </a:solidFill>
              </a:rPr>
              <a:t>The vast amount of programming language documentation, tutorials, and online resources available can be overwhelming for beginners, making it challenging to navigate and prioritize essential learning materials.</a:t>
            </a:r>
          </a:p>
          <a:p>
            <a:endParaRPr lang="en-US" dirty="0">
              <a:solidFill>
                <a:schemeClr val="tx2">
                  <a:lumMod val="10000"/>
                </a:schemeClr>
              </a:solidFill>
            </a:endParaRPr>
          </a:p>
          <a:p>
            <a:r>
              <a:rPr lang="en-US" u="sng" dirty="0">
                <a:solidFill>
                  <a:schemeClr val="tx2">
                    <a:lumMod val="10000"/>
                  </a:schemeClr>
                </a:solidFill>
              </a:rPr>
              <a:t>Time Constraints and Flexibility</a:t>
            </a:r>
            <a:r>
              <a:rPr lang="en-US" dirty="0">
                <a:solidFill>
                  <a:schemeClr val="tx2">
                    <a:lumMod val="10000"/>
                  </a:schemeClr>
                </a:solidFill>
              </a:rPr>
              <a:t>: Busy schedules and time constraints may limit learners' ability to dedicate consistent time to mastering programming languages, necessitating flexible learning solutions that accommodate their availability and pace.</a:t>
            </a:r>
          </a:p>
          <a:p>
            <a:endParaRPr lang="en-US" dirty="0">
              <a:solidFill>
                <a:schemeClr val="tx2">
                  <a:lumMod val="10000"/>
                </a:schemeClr>
              </a:solidFill>
            </a:endParaRPr>
          </a:p>
          <a:p>
            <a:r>
              <a:rPr lang="en-US" u="sng" dirty="0">
                <a:solidFill>
                  <a:schemeClr val="tx2">
                    <a:lumMod val="10000"/>
                  </a:schemeClr>
                </a:solidFill>
              </a:rPr>
              <a:t>Retention and Application</a:t>
            </a:r>
            <a:r>
              <a:rPr lang="en-US" dirty="0">
                <a:solidFill>
                  <a:schemeClr val="tx2">
                    <a:lumMod val="10000"/>
                  </a:schemeClr>
                </a:solidFill>
              </a:rPr>
              <a:t>: Without opportunities for hands-on practice and reinforcement, learners may struggle to retain newly acquired knowledge and apply it effectively in real-world projects and scenarios.</a:t>
            </a:r>
            <a:endParaRPr lang="en-IN" dirty="0">
              <a:solidFill>
                <a:schemeClr val="tx2">
                  <a:lumMod val="10000"/>
                </a:schemeClr>
              </a:solidFill>
            </a:endParaRPr>
          </a:p>
        </p:txBody>
      </p:sp>
    </p:spTree>
    <p:extLst>
      <p:ext uri="{BB962C8B-B14F-4D97-AF65-F5344CB8AC3E}">
        <p14:creationId xmlns:p14="http://schemas.microsoft.com/office/powerpoint/2010/main" val="222109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C4819-F9F8-71FE-C9F6-B59081B26E53}"/>
              </a:ext>
            </a:extLst>
          </p:cNvPr>
          <p:cNvSpPr>
            <a:spLocks noGrp="1"/>
          </p:cNvSpPr>
          <p:nvPr>
            <p:ph type="ctrTitle"/>
          </p:nvPr>
        </p:nvSpPr>
        <p:spPr>
          <a:xfrm>
            <a:off x="1600200" y="262976"/>
            <a:ext cx="8991600" cy="1002586"/>
          </a:xfrm>
        </p:spPr>
        <p:txBody>
          <a:bodyPr/>
          <a:lstStyle/>
          <a:p>
            <a:r>
              <a:rPr lang="en-IN" dirty="0"/>
              <a:t>LITEATURE REVIEW</a:t>
            </a:r>
          </a:p>
        </p:txBody>
      </p:sp>
      <p:sp>
        <p:nvSpPr>
          <p:cNvPr id="3" name="Subtitle 2">
            <a:extLst>
              <a:ext uri="{FF2B5EF4-FFF2-40B4-BE49-F238E27FC236}">
                <a16:creationId xmlns:a16="http://schemas.microsoft.com/office/drawing/2014/main" id="{32DED3B5-CE4B-303B-D43D-699089EF7139}"/>
              </a:ext>
            </a:extLst>
          </p:cNvPr>
          <p:cNvSpPr>
            <a:spLocks noGrp="1"/>
          </p:cNvSpPr>
          <p:nvPr>
            <p:ph type="subTitle" idx="1"/>
          </p:nvPr>
        </p:nvSpPr>
        <p:spPr>
          <a:xfrm>
            <a:off x="629265" y="1737164"/>
            <a:ext cx="11090787" cy="4506320"/>
          </a:xfrm>
        </p:spPr>
        <p:txBody>
          <a:bodyPr/>
          <a:lstStyle/>
          <a:p>
            <a:r>
              <a:rPr lang="en-US" dirty="0">
                <a:solidFill>
                  <a:schemeClr val="tx2">
                    <a:lumMod val="10000"/>
                  </a:schemeClr>
                </a:solidFill>
              </a:rPr>
              <a:t>In recent years, the field of education has witnessed a significant shift towards leveraging technology to enhance learning experiences. One emerging technology that holds great promise in this regard is chatbots. Chatbots, powered by artificial intelligence (AI) and natural language processing (NLP) algorithms, have the potential to revolutionize programming education by providing personalized, interactive, and accessible learning experiences. This literature review explores existing research and developments in the use of chatbots for teaching programming languages, highlighting their potential benefits, challenges, and implications for the future of programming education.</a:t>
            </a:r>
          </a:p>
          <a:p>
            <a:endParaRPr lang="en-US" dirty="0">
              <a:solidFill>
                <a:schemeClr val="tx2">
                  <a:lumMod val="10000"/>
                </a:schemeClr>
              </a:solidFill>
            </a:endParaRPr>
          </a:p>
          <a:p>
            <a:pPr marL="457200" indent="-457200" algn="l">
              <a:buFont typeface="+mj-lt"/>
              <a:buAutoNum type="arabicPeriod"/>
            </a:pPr>
            <a:r>
              <a:rPr lang="en-US" b="0" i="0" dirty="0">
                <a:solidFill>
                  <a:srgbClr val="ECECEC"/>
                </a:solidFill>
                <a:effectLst/>
                <a:highlight>
                  <a:srgbClr val="212121"/>
                </a:highlight>
                <a:latin typeface="Söhne"/>
              </a:rPr>
              <a:t>Research by </a:t>
            </a:r>
            <a:r>
              <a:rPr lang="en-US" b="0" i="0" dirty="0" err="1">
                <a:solidFill>
                  <a:srgbClr val="ECECEC"/>
                </a:solidFill>
                <a:effectLst/>
                <a:highlight>
                  <a:srgbClr val="212121"/>
                </a:highlight>
                <a:latin typeface="Söhne"/>
              </a:rPr>
              <a:t>Kizilcec</a:t>
            </a:r>
            <a:r>
              <a:rPr lang="en-US" b="0" i="0" dirty="0">
                <a:solidFill>
                  <a:srgbClr val="ECECEC"/>
                </a:solidFill>
                <a:effectLst/>
                <a:highlight>
                  <a:srgbClr val="212121"/>
                </a:highlight>
                <a:latin typeface="Söhne"/>
              </a:rPr>
              <a:t> et al. (2017)</a:t>
            </a:r>
          </a:p>
          <a:p>
            <a:pPr marL="457200" indent="-457200" algn="l">
              <a:buFont typeface="+mj-lt"/>
              <a:buAutoNum type="arabicPeriod"/>
            </a:pPr>
            <a:r>
              <a:rPr lang="en-US" b="0" i="0" dirty="0">
                <a:solidFill>
                  <a:srgbClr val="ECECEC"/>
                </a:solidFill>
                <a:effectLst/>
                <a:highlight>
                  <a:srgbClr val="212121"/>
                </a:highlight>
                <a:latin typeface="Söhne"/>
              </a:rPr>
              <a:t>Study by Mitrovic et al. (2018)</a:t>
            </a:r>
          </a:p>
          <a:p>
            <a:pPr marL="457200" indent="-457200" algn="l">
              <a:buFont typeface="+mj-lt"/>
              <a:buAutoNum type="arabicPeriod"/>
            </a:pPr>
            <a:r>
              <a:rPr lang="en-US" b="0" i="0" dirty="0">
                <a:solidFill>
                  <a:srgbClr val="ECECEC"/>
                </a:solidFill>
                <a:effectLst/>
                <a:highlight>
                  <a:srgbClr val="212121"/>
                </a:highlight>
                <a:latin typeface="Söhne"/>
              </a:rPr>
              <a:t>Research by Ribeiro et al. (2020)</a:t>
            </a:r>
          </a:p>
          <a:p>
            <a:pPr marL="457200" indent="-457200" algn="l">
              <a:buFont typeface="+mj-lt"/>
              <a:buAutoNum type="arabicPeriod"/>
            </a:pPr>
            <a:r>
              <a:rPr lang="en-IN" b="0" i="0" dirty="0">
                <a:solidFill>
                  <a:srgbClr val="ECECEC"/>
                </a:solidFill>
                <a:effectLst/>
                <a:highlight>
                  <a:srgbClr val="212121"/>
                </a:highlight>
                <a:latin typeface="Söhne"/>
              </a:rPr>
              <a:t>Studies by Kumar et al. (2019) and Zhou et al. (2021)</a:t>
            </a:r>
            <a:endParaRPr lang="en-IN" dirty="0">
              <a:solidFill>
                <a:schemeClr val="tx2">
                  <a:lumMod val="10000"/>
                </a:schemeClr>
              </a:solidFill>
            </a:endParaRPr>
          </a:p>
        </p:txBody>
      </p:sp>
    </p:spTree>
    <p:extLst>
      <p:ext uri="{BB962C8B-B14F-4D97-AF65-F5344CB8AC3E}">
        <p14:creationId xmlns:p14="http://schemas.microsoft.com/office/powerpoint/2010/main" val="113985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046B-B3D4-A461-46BA-E373937A868C}"/>
              </a:ext>
            </a:extLst>
          </p:cNvPr>
          <p:cNvSpPr>
            <a:spLocks noGrp="1"/>
          </p:cNvSpPr>
          <p:nvPr>
            <p:ph type="ctrTitle"/>
          </p:nvPr>
        </p:nvSpPr>
        <p:spPr>
          <a:xfrm>
            <a:off x="1600200" y="341634"/>
            <a:ext cx="8991600" cy="808740"/>
          </a:xfrm>
        </p:spPr>
        <p:txBody>
          <a:bodyPr>
            <a:normAutofit fontScale="90000"/>
          </a:bodyPr>
          <a:lstStyle/>
          <a:p>
            <a:r>
              <a:rPr lang="en-IN" dirty="0"/>
              <a:t>Existing work with limitations</a:t>
            </a:r>
          </a:p>
        </p:txBody>
      </p:sp>
      <p:sp>
        <p:nvSpPr>
          <p:cNvPr id="3" name="Subtitle 2">
            <a:extLst>
              <a:ext uri="{FF2B5EF4-FFF2-40B4-BE49-F238E27FC236}">
                <a16:creationId xmlns:a16="http://schemas.microsoft.com/office/drawing/2014/main" id="{5F0AD33B-CA46-C8F8-3A92-DA13BEDECA51}"/>
              </a:ext>
            </a:extLst>
          </p:cNvPr>
          <p:cNvSpPr>
            <a:spLocks noGrp="1"/>
          </p:cNvSpPr>
          <p:nvPr>
            <p:ph type="subTitle" idx="1"/>
          </p:nvPr>
        </p:nvSpPr>
        <p:spPr>
          <a:xfrm>
            <a:off x="865239" y="1501188"/>
            <a:ext cx="10815484" cy="5015177"/>
          </a:xfrm>
        </p:spPr>
        <p:txBody>
          <a:bodyPr>
            <a:normAutofit fontScale="92500" lnSpcReduction="10000"/>
          </a:bodyPr>
          <a:lstStyle/>
          <a:p>
            <a:r>
              <a:rPr lang="en-IN" sz="3200" dirty="0">
                <a:solidFill>
                  <a:schemeClr val="tx2">
                    <a:lumMod val="10000"/>
                  </a:schemeClr>
                </a:solidFill>
              </a:rPr>
              <a:t>Limited Language Support</a:t>
            </a:r>
          </a:p>
          <a:p>
            <a:endParaRPr lang="en-IN" sz="3200" dirty="0">
              <a:solidFill>
                <a:schemeClr val="tx2">
                  <a:lumMod val="10000"/>
                </a:schemeClr>
              </a:solidFill>
            </a:endParaRPr>
          </a:p>
          <a:p>
            <a:r>
              <a:rPr lang="en-US" sz="3200" dirty="0">
                <a:solidFill>
                  <a:schemeClr val="tx2">
                    <a:lumMod val="10000"/>
                  </a:schemeClr>
                </a:solidFill>
              </a:rPr>
              <a:t>Limited Interactivity and Contextual Understanding</a:t>
            </a:r>
          </a:p>
          <a:p>
            <a:endParaRPr lang="en-US" sz="3200" dirty="0">
              <a:solidFill>
                <a:schemeClr val="tx2">
                  <a:lumMod val="10000"/>
                </a:schemeClr>
              </a:solidFill>
            </a:endParaRPr>
          </a:p>
          <a:p>
            <a:r>
              <a:rPr lang="en-US" sz="3200" dirty="0">
                <a:solidFill>
                  <a:schemeClr val="tx2">
                    <a:lumMod val="10000"/>
                  </a:schemeClr>
                </a:solidFill>
              </a:rPr>
              <a:t>Lack of Integration with Learning Manage</a:t>
            </a:r>
          </a:p>
          <a:p>
            <a:endParaRPr lang="en-US" sz="3200" dirty="0">
              <a:solidFill>
                <a:schemeClr val="tx2">
                  <a:lumMod val="10000"/>
                </a:schemeClr>
              </a:solidFill>
            </a:endParaRPr>
          </a:p>
          <a:p>
            <a:r>
              <a:rPr lang="en-US" sz="3200" dirty="0">
                <a:solidFill>
                  <a:schemeClr val="tx2">
                    <a:lumMod val="10000"/>
                  </a:schemeClr>
                </a:solidFill>
              </a:rPr>
              <a:t>Limited Support for Complex Topics</a:t>
            </a:r>
          </a:p>
          <a:p>
            <a:endParaRPr lang="en-US" sz="3200" dirty="0">
              <a:solidFill>
                <a:schemeClr val="tx2">
                  <a:lumMod val="10000"/>
                </a:schemeClr>
              </a:solidFill>
            </a:endParaRPr>
          </a:p>
          <a:p>
            <a:r>
              <a:rPr lang="en-US" sz="3200" dirty="0">
                <a:solidFill>
                  <a:schemeClr val="tx2">
                    <a:lumMod val="10000"/>
                  </a:schemeClr>
                </a:solidFill>
              </a:rPr>
              <a:t>User Interface Design and Accessibility</a:t>
            </a:r>
          </a:p>
        </p:txBody>
      </p:sp>
    </p:spTree>
    <p:extLst>
      <p:ext uri="{BB962C8B-B14F-4D97-AF65-F5344CB8AC3E}">
        <p14:creationId xmlns:p14="http://schemas.microsoft.com/office/powerpoint/2010/main" val="3370676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11903-3F4B-563E-FA11-B427A76FACA6}"/>
              </a:ext>
            </a:extLst>
          </p:cNvPr>
          <p:cNvSpPr>
            <a:spLocks noGrp="1"/>
          </p:cNvSpPr>
          <p:nvPr>
            <p:ph type="ctrTitle"/>
          </p:nvPr>
        </p:nvSpPr>
        <p:spPr>
          <a:xfrm>
            <a:off x="1600200" y="272808"/>
            <a:ext cx="8991600" cy="1645920"/>
          </a:xfrm>
        </p:spPr>
        <p:txBody>
          <a:bodyPr/>
          <a:lstStyle/>
          <a:p>
            <a:r>
              <a:rPr lang="en-IN" dirty="0"/>
              <a:t>Hardware and software requirements</a:t>
            </a:r>
          </a:p>
        </p:txBody>
      </p:sp>
      <p:sp>
        <p:nvSpPr>
          <p:cNvPr id="3" name="Subtitle 2">
            <a:extLst>
              <a:ext uri="{FF2B5EF4-FFF2-40B4-BE49-F238E27FC236}">
                <a16:creationId xmlns:a16="http://schemas.microsoft.com/office/drawing/2014/main" id="{84F734B6-72A5-CBF6-1936-3CB0A58478E6}"/>
              </a:ext>
            </a:extLst>
          </p:cNvPr>
          <p:cNvSpPr>
            <a:spLocks noGrp="1"/>
          </p:cNvSpPr>
          <p:nvPr>
            <p:ph type="subTitle" idx="1"/>
          </p:nvPr>
        </p:nvSpPr>
        <p:spPr>
          <a:xfrm>
            <a:off x="619432" y="2405756"/>
            <a:ext cx="11002297" cy="3936049"/>
          </a:xfrm>
        </p:spPr>
        <p:txBody>
          <a:bodyPr>
            <a:normAutofit/>
          </a:bodyPr>
          <a:lstStyle/>
          <a:p>
            <a:pPr algn="l"/>
            <a:r>
              <a:rPr lang="en-US" b="1" u="sng" dirty="0">
                <a:solidFill>
                  <a:schemeClr val="tx2">
                    <a:lumMod val="10000"/>
                  </a:schemeClr>
                </a:solidFill>
              </a:rPr>
              <a:t>Basic Hardware Requirements:</a:t>
            </a:r>
          </a:p>
          <a:p>
            <a:pPr algn="l"/>
            <a:r>
              <a:rPr lang="en-US" b="1" dirty="0">
                <a:solidFill>
                  <a:schemeClr val="tx2">
                    <a:lumMod val="10000"/>
                  </a:schemeClr>
                </a:solidFill>
              </a:rPr>
              <a:t>Server:</a:t>
            </a:r>
          </a:p>
          <a:p>
            <a:pPr lvl="1" algn="l"/>
            <a:r>
              <a:rPr lang="en-US" dirty="0">
                <a:solidFill>
                  <a:schemeClr val="tx2">
                    <a:lumMod val="10000"/>
                  </a:schemeClr>
                </a:solidFill>
              </a:rPr>
              <a:t>A basic server with sufficient computing resources to host the chatbot application and handle user requests.</a:t>
            </a:r>
          </a:p>
          <a:p>
            <a:pPr lvl="1" algn="l"/>
            <a:r>
              <a:rPr lang="en-US" dirty="0">
                <a:solidFill>
                  <a:schemeClr val="tx2">
                    <a:lumMod val="10000"/>
                  </a:schemeClr>
                </a:solidFill>
              </a:rPr>
              <a:t>Minimum requirements may include a dual-core processor, 2GB of RAM, and 20GB of storage.</a:t>
            </a:r>
          </a:p>
          <a:p>
            <a:pPr algn="l"/>
            <a:r>
              <a:rPr lang="en-US" b="1" dirty="0">
                <a:solidFill>
                  <a:schemeClr val="tx2">
                    <a:lumMod val="10000"/>
                  </a:schemeClr>
                </a:solidFill>
              </a:rPr>
              <a:t>Network Connectivity:</a:t>
            </a:r>
            <a:endParaRPr lang="en-US" dirty="0">
              <a:solidFill>
                <a:schemeClr val="tx2">
                  <a:lumMod val="10000"/>
                </a:schemeClr>
              </a:solidFill>
            </a:endParaRPr>
          </a:p>
          <a:p>
            <a:pPr marL="457200" indent="-457200" algn="l">
              <a:buFont typeface="+mj-lt"/>
              <a:buAutoNum type="arabicPeriod"/>
            </a:pPr>
            <a:r>
              <a:rPr lang="en-US" dirty="0">
                <a:solidFill>
                  <a:schemeClr val="tx2">
                    <a:lumMod val="10000"/>
                  </a:schemeClr>
                </a:solidFill>
              </a:rPr>
              <a:t>Stable internet connection to ensure continuous communication between the chatbot server and users' devices.</a:t>
            </a:r>
          </a:p>
          <a:p>
            <a:pPr marL="800100" lvl="1" indent="-342900" algn="l">
              <a:buFont typeface="Arial" panose="020B0604020202020204" pitchFamily="34" charset="0"/>
              <a:buChar char="•"/>
            </a:pPr>
            <a:endParaRPr lang="en-US" dirty="0">
              <a:solidFill>
                <a:schemeClr val="tx2">
                  <a:lumMod val="10000"/>
                </a:schemeClr>
              </a:solidFill>
            </a:endParaRPr>
          </a:p>
        </p:txBody>
      </p:sp>
    </p:spTree>
    <p:extLst>
      <p:ext uri="{BB962C8B-B14F-4D97-AF65-F5344CB8AC3E}">
        <p14:creationId xmlns:p14="http://schemas.microsoft.com/office/powerpoint/2010/main" val="3429637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20EB3C3-8F60-FC55-96AE-52393035E8FA}"/>
              </a:ext>
            </a:extLst>
          </p:cNvPr>
          <p:cNvSpPr>
            <a:spLocks noGrp="1"/>
          </p:cNvSpPr>
          <p:nvPr>
            <p:ph type="subTitle" idx="1"/>
          </p:nvPr>
        </p:nvSpPr>
        <p:spPr>
          <a:xfrm>
            <a:off x="1160206" y="734272"/>
            <a:ext cx="10038736" cy="5833675"/>
          </a:xfrm>
        </p:spPr>
        <p:txBody>
          <a:bodyPr>
            <a:normAutofit/>
          </a:bodyPr>
          <a:lstStyle/>
          <a:p>
            <a:pPr algn="l"/>
            <a:r>
              <a:rPr lang="en-IN" b="1" u="sng" dirty="0">
                <a:solidFill>
                  <a:schemeClr val="tx2">
                    <a:lumMod val="10000"/>
                  </a:schemeClr>
                </a:solidFill>
              </a:rPr>
              <a:t>Basic Software Requirements:</a:t>
            </a:r>
          </a:p>
          <a:p>
            <a:pPr algn="l"/>
            <a:r>
              <a:rPr lang="en-IN" b="1" dirty="0">
                <a:solidFill>
                  <a:schemeClr val="tx2">
                    <a:lumMod val="10000"/>
                  </a:schemeClr>
                </a:solidFill>
              </a:rPr>
              <a:t>Programming Language and Framework</a:t>
            </a:r>
            <a:r>
              <a:rPr lang="en-IN" dirty="0">
                <a:solidFill>
                  <a:schemeClr val="tx2">
                    <a:lumMod val="10000"/>
                  </a:schemeClr>
                </a:solidFill>
              </a:rPr>
              <a:t>:</a:t>
            </a:r>
          </a:p>
          <a:p>
            <a:pPr lvl="1" algn="l"/>
            <a:r>
              <a:rPr lang="en-IN" dirty="0">
                <a:solidFill>
                  <a:schemeClr val="tx2">
                    <a:lumMod val="10000"/>
                  </a:schemeClr>
                </a:solidFill>
              </a:rPr>
              <a:t>Choose a programming language and lightweight web framework suitable for chatbot development.</a:t>
            </a:r>
          </a:p>
          <a:p>
            <a:pPr lvl="1" algn="l"/>
            <a:r>
              <a:rPr lang="en-IN" dirty="0">
                <a:solidFill>
                  <a:schemeClr val="tx2">
                    <a:lumMod val="10000"/>
                  </a:schemeClr>
                </a:solidFill>
              </a:rPr>
              <a:t>Example: Python with Flask or Node.js with Express.js.</a:t>
            </a:r>
          </a:p>
          <a:p>
            <a:pPr algn="l"/>
            <a:r>
              <a:rPr lang="en-IN" b="1" dirty="0">
                <a:solidFill>
                  <a:schemeClr val="tx2">
                    <a:lumMod val="10000"/>
                  </a:schemeClr>
                </a:solidFill>
              </a:rPr>
              <a:t>Development Environment:</a:t>
            </a:r>
          </a:p>
          <a:p>
            <a:pPr lvl="1" algn="l"/>
            <a:r>
              <a:rPr lang="en-IN" dirty="0">
                <a:solidFill>
                  <a:schemeClr val="tx2">
                    <a:lumMod val="10000"/>
                  </a:schemeClr>
                </a:solidFill>
              </a:rPr>
              <a:t>Text editor or integrated development environment (IDE) for writing and editing code.</a:t>
            </a:r>
          </a:p>
          <a:p>
            <a:pPr lvl="1" algn="l"/>
            <a:r>
              <a:rPr lang="en-IN" dirty="0">
                <a:solidFill>
                  <a:schemeClr val="tx2">
                    <a:lumMod val="10000"/>
                  </a:schemeClr>
                </a:solidFill>
              </a:rPr>
              <a:t>Example: Visual Studio Code, Sublime Text, or Atom.</a:t>
            </a:r>
          </a:p>
          <a:p>
            <a:pPr algn="l"/>
            <a:r>
              <a:rPr lang="en-IN" b="1" dirty="0">
                <a:solidFill>
                  <a:schemeClr val="tx2">
                    <a:lumMod val="10000"/>
                  </a:schemeClr>
                </a:solidFill>
              </a:rPr>
              <a:t>Natural Language Processing (NLP) Library:</a:t>
            </a:r>
          </a:p>
          <a:p>
            <a:pPr lvl="1" algn="l"/>
            <a:r>
              <a:rPr lang="en-IN" dirty="0">
                <a:solidFill>
                  <a:schemeClr val="tx2">
                    <a:lumMod val="10000"/>
                  </a:schemeClr>
                </a:solidFill>
              </a:rPr>
              <a:t>Integrate a basic NLP library to enable the chatbot to understand and respond to user queries.</a:t>
            </a:r>
          </a:p>
          <a:p>
            <a:pPr lvl="1" algn="l"/>
            <a:r>
              <a:rPr lang="en-IN" dirty="0">
                <a:solidFill>
                  <a:schemeClr val="tx2">
                    <a:lumMod val="10000"/>
                  </a:schemeClr>
                </a:solidFill>
              </a:rPr>
              <a:t>Example: NLTK (Natural Language Toolkit) for </a:t>
            </a:r>
            <a:r>
              <a:rPr lang="en-IN" dirty="0" err="1">
                <a:solidFill>
                  <a:schemeClr val="tx2">
                    <a:lumMod val="10000"/>
                  </a:schemeClr>
                </a:solidFill>
              </a:rPr>
              <a:t>Pyt</a:t>
            </a:r>
            <a:endParaRPr lang="en-IN" dirty="0">
              <a:solidFill>
                <a:schemeClr val="tx2">
                  <a:lumMod val="10000"/>
                </a:schemeClr>
              </a:solidFill>
            </a:endParaRPr>
          </a:p>
          <a:p>
            <a:pPr lvl="1" algn="l"/>
            <a:r>
              <a:rPr lang="en-IN" dirty="0">
                <a:solidFill>
                  <a:schemeClr val="tx2">
                    <a:lumMod val="10000"/>
                  </a:schemeClr>
                </a:solidFill>
              </a:rPr>
              <a:t>hon.</a:t>
            </a:r>
          </a:p>
        </p:txBody>
      </p:sp>
    </p:spTree>
    <p:extLst>
      <p:ext uri="{BB962C8B-B14F-4D97-AF65-F5344CB8AC3E}">
        <p14:creationId xmlns:p14="http://schemas.microsoft.com/office/powerpoint/2010/main" val="2121965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FE0C9D-9C7A-03EA-684F-9E59D1CFA9A1}"/>
              </a:ext>
            </a:extLst>
          </p:cNvPr>
          <p:cNvSpPr>
            <a:spLocks noGrp="1"/>
          </p:cNvSpPr>
          <p:nvPr>
            <p:ph type="subTitle" idx="1"/>
          </p:nvPr>
        </p:nvSpPr>
        <p:spPr>
          <a:xfrm>
            <a:off x="540774" y="675278"/>
            <a:ext cx="11366091" cy="5715689"/>
          </a:xfrm>
        </p:spPr>
        <p:txBody>
          <a:bodyPr>
            <a:normAutofit/>
          </a:bodyPr>
          <a:lstStyle/>
          <a:p>
            <a:pPr algn="l"/>
            <a:r>
              <a:rPr lang="en-US" b="1" dirty="0">
                <a:solidFill>
                  <a:schemeClr val="tx2">
                    <a:lumMod val="10000"/>
                  </a:schemeClr>
                </a:solidFill>
              </a:rPr>
              <a:t>Web Server:</a:t>
            </a:r>
          </a:p>
          <a:p>
            <a:pPr lvl="1" algn="l"/>
            <a:r>
              <a:rPr lang="en-US" dirty="0">
                <a:solidFill>
                  <a:schemeClr val="tx2">
                    <a:lumMod val="10000"/>
                  </a:schemeClr>
                </a:solidFill>
              </a:rPr>
              <a:t>Install a basic web server to host the chatbot application.</a:t>
            </a:r>
          </a:p>
          <a:p>
            <a:pPr lvl="1" algn="l"/>
            <a:r>
              <a:rPr lang="en-US" dirty="0">
                <a:solidFill>
                  <a:schemeClr val="tx2">
                    <a:lumMod val="10000"/>
                  </a:schemeClr>
                </a:solidFill>
              </a:rPr>
              <a:t>Example: Apache HTTP Server or Nginx.</a:t>
            </a:r>
          </a:p>
          <a:p>
            <a:pPr lvl="1" algn="l"/>
            <a:endParaRPr lang="en-US" dirty="0">
              <a:solidFill>
                <a:schemeClr val="tx2">
                  <a:lumMod val="10000"/>
                </a:schemeClr>
              </a:solidFill>
            </a:endParaRPr>
          </a:p>
          <a:p>
            <a:pPr lvl="1" algn="l"/>
            <a:endParaRPr lang="en-US" dirty="0">
              <a:solidFill>
                <a:schemeClr val="tx2">
                  <a:lumMod val="10000"/>
                </a:schemeClr>
              </a:solidFill>
            </a:endParaRPr>
          </a:p>
          <a:p>
            <a:pPr algn="l"/>
            <a:r>
              <a:rPr lang="en-US" b="1" dirty="0">
                <a:solidFill>
                  <a:schemeClr val="tx2">
                    <a:lumMod val="10000"/>
                  </a:schemeClr>
                </a:solidFill>
              </a:rPr>
              <a:t>Database:</a:t>
            </a:r>
            <a:endParaRPr lang="en-US" dirty="0">
              <a:solidFill>
                <a:schemeClr val="tx2">
                  <a:lumMod val="10000"/>
                </a:schemeClr>
              </a:solidFill>
            </a:endParaRPr>
          </a:p>
          <a:p>
            <a:pPr lvl="1" algn="l"/>
            <a:r>
              <a:rPr lang="en-US" dirty="0">
                <a:solidFill>
                  <a:schemeClr val="tx2">
                    <a:lumMod val="10000"/>
                  </a:schemeClr>
                </a:solidFill>
              </a:rPr>
              <a:t>Set up a lightweight database to store user data and chat histories if necessary.</a:t>
            </a:r>
          </a:p>
          <a:p>
            <a:pPr lvl="1" algn="l"/>
            <a:r>
              <a:rPr lang="en-US" dirty="0">
                <a:solidFill>
                  <a:schemeClr val="tx2">
                    <a:lumMod val="10000"/>
                  </a:schemeClr>
                </a:solidFill>
              </a:rPr>
              <a:t>Example: SQLite for small-scale deployments.</a:t>
            </a:r>
            <a:endParaRPr lang="en-IN" dirty="0">
              <a:solidFill>
                <a:schemeClr val="tx2">
                  <a:lumMod val="10000"/>
                </a:schemeClr>
              </a:solidFill>
            </a:endParaRPr>
          </a:p>
        </p:txBody>
      </p:sp>
    </p:spTree>
    <p:extLst>
      <p:ext uri="{BB962C8B-B14F-4D97-AF65-F5344CB8AC3E}">
        <p14:creationId xmlns:p14="http://schemas.microsoft.com/office/powerpoint/2010/main" val="421894511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58</TotalTime>
  <Words>867</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Gill Sans MT</vt:lpstr>
      <vt:lpstr>Söhne</vt:lpstr>
      <vt:lpstr>Parcel</vt:lpstr>
      <vt:lpstr>Ai chatbot</vt:lpstr>
      <vt:lpstr>INTRODUCTION</vt:lpstr>
      <vt:lpstr>PROBLEM STATEMENT</vt:lpstr>
      <vt:lpstr>PowerPoint Presentation</vt:lpstr>
      <vt:lpstr>LITEATURE REVIEW</vt:lpstr>
      <vt:lpstr>Existing work with limitations</vt:lpstr>
      <vt:lpstr>Hardware and software requirements</vt:lpstr>
      <vt:lpstr>PowerPoint Presentation</vt:lpstr>
      <vt:lpstr>PowerPoint Presentation</vt:lpstr>
      <vt:lpstr>System architecture</vt:lpstr>
      <vt:lpstr>PROJECT TIMELINE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chatbot</dc:title>
  <dc:creator>Shreyansh soni</dc:creator>
  <cp:lastModifiedBy>Shreyansh soni</cp:lastModifiedBy>
  <cp:revision>1</cp:revision>
  <dcterms:created xsi:type="dcterms:W3CDTF">2024-04-14T20:33:58Z</dcterms:created>
  <dcterms:modified xsi:type="dcterms:W3CDTF">2024-04-14T21:32:36Z</dcterms:modified>
</cp:coreProperties>
</file>