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06400" y="86233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406400" y="867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One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Two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Three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Four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406400" y="86233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406400" y="867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One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Two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Three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Four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06400" y="486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406400" y="49149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06400" y="52705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406400" y="53213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One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Two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Three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Four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06400" y="25654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406400" y="26162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3000"/>
            </a:lvl1pPr>
            <a:lvl2pPr marL="762000" indent="-381000">
              <a:spcBef>
                <a:spcPts val="3800"/>
              </a:spcBef>
              <a:defRPr sz="3000"/>
            </a:lvl2pPr>
            <a:lvl3pPr marL="1143000" indent="-381000">
              <a:spcBef>
                <a:spcPts val="3800"/>
              </a:spcBef>
              <a:defRPr sz="3000"/>
            </a:lvl3pPr>
            <a:lvl4pPr marL="1524000" indent="-381000">
              <a:spcBef>
                <a:spcPts val="3800"/>
              </a:spcBef>
              <a:defRPr sz="3000"/>
            </a:lvl4pPr>
            <a:lvl5pPr marL="1905000" indent="-381000">
              <a:spcBef>
                <a:spcPts val="38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06400" y="25654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06400" y="26162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1pPr>
      <a:lvl2pPr indent="2286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2pPr>
      <a:lvl3pPr indent="4572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3pPr>
      <a:lvl4pPr indent="6858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4pPr>
      <a:lvl5pPr indent="9144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5pPr>
      <a:lvl6pPr indent="11430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6pPr>
      <a:lvl7pPr indent="13716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7pPr>
      <a:lvl8pPr indent="16002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8pPr>
      <a:lvl9pPr indent="18288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9pPr>
    </p:titleStyle>
    <p:bodyStyle>
      <a:lvl1pPr marL="508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1pPr>
      <a:lvl2pPr marL="1016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2pPr>
      <a:lvl3pPr marL="1524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3pPr>
      <a:lvl4pPr marL="2032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4pPr>
      <a:lvl5pPr marL="2540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5pPr>
      <a:lvl6pPr marL="3048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6pPr>
      <a:lvl7pPr marL="3556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7pPr>
      <a:lvl8pPr marL="4064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8pPr>
      <a:lvl9pPr marL="4572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69422" y="8807450"/>
            <a:ext cx="12255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i="1" sz="1800">
                <a:solidFill>
                  <a:srgbClr val="5C86B9"/>
                </a:solidFill>
              </a:defRPr>
            </a:lvl1pPr>
          </a:lstStyle>
          <a:p>
            <a:pPr lvl="0">
              <a:defRPr i="0">
                <a:solidFill>
                  <a:srgbClr val="000000"/>
                </a:solidFill>
              </a:defRPr>
            </a:pPr>
            <a:r>
              <a:rPr i="1">
                <a:solidFill>
                  <a:srgbClr val="5C86B9"/>
                </a:solidFill>
              </a:rPr>
              <a:t>2nd December 2019</a:t>
            </a:r>
          </a:p>
        </p:txBody>
      </p:sp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31622">
              <a:defRPr spc="0" sz="1800">
                <a:solidFill>
                  <a:srgbClr val="000000"/>
                </a:solidFill>
              </a:defRPr>
            </a:pPr>
            <a:r>
              <a:rPr spc="-116" sz="5824">
                <a:solidFill>
                  <a:srgbClr val="314864"/>
                </a:solidFill>
              </a:rPr>
              <a:t>US China Trade War</a:t>
            </a:r>
            <a:endParaRPr spc="-116" sz="5824">
              <a:solidFill>
                <a:srgbClr val="314864"/>
              </a:solidFill>
            </a:endParaRPr>
          </a:p>
          <a:p>
            <a:pPr lvl="0" defTabSz="531622">
              <a:defRPr spc="0" sz="1800">
                <a:solidFill>
                  <a:srgbClr val="000000"/>
                </a:solidFill>
              </a:defRPr>
            </a:pPr>
            <a:r>
              <a:rPr spc="-116" sz="5824">
                <a:solidFill>
                  <a:srgbClr val="314864"/>
                </a:solidFill>
              </a:rPr>
              <a:t>and its effects on the Indian Economy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HS 323 Term Paper Presentation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Is currency war a possibility?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1320" indent="-401320" defTabSz="461518">
              <a:spcBef>
                <a:spcPts val="3300"/>
              </a:spcBef>
              <a:defRPr sz="1800"/>
            </a:pPr>
            <a:r>
              <a:rPr sz="3002"/>
              <a:t>China’s secret weapon - dumping all US Debt.</a:t>
            </a:r>
            <a:endParaRPr sz="3002"/>
          </a:p>
          <a:p>
            <a:pPr lvl="0" marL="401320" indent="-401320" defTabSz="461518">
              <a:spcBef>
                <a:spcPts val="3300"/>
              </a:spcBef>
              <a:defRPr sz="1800"/>
            </a:pPr>
            <a:r>
              <a:rPr sz="3002"/>
              <a:t>May lead to a currency war?</a:t>
            </a:r>
            <a:endParaRPr sz="3002"/>
          </a:p>
          <a:p>
            <a:pPr lvl="0" marL="401320" indent="-401320" defTabSz="461518">
              <a:spcBef>
                <a:spcPts val="3300"/>
              </a:spcBef>
              <a:defRPr sz="1800"/>
            </a:pPr>
            <a:r>
              <a:rPr sz="3002"/>
              <a:t>Graceffo, 2019: Currency war would hurt China more.</a:t>
            </a:r>
            <a:endParaRPr sz="3002"/>
          </a:p>
          <a:p>
            <a:pPr lvl="0" marL="401320" indent="-401320" defTabSz="461518">
              <a:spcBef>
                <a:spcPts val="3300"/>
              </a:spcBef>
              <a:defRPr sz="1800"/>
            </a:pPr>
            <a:r>
              <a:rPr sz="3002"/>
              <a:t>Devaluation- threat to IMF Special Drawing Rights Currency, else Yuan no longer an option as international currency, scare of investors.</a:t>
            </a:r>
            <a:endParaRPr sz="3002"/>
          </a:p>
          <a:p>
            <a:pPr lvl="0" marL="401320" indent="-401320" defTabSz="461518">
              <a:spcBef>
                <a:spcPts val="3300"/>
              </a:spcBef>
              <a:defRPr sz="1800"/>
            </a:pPr>
            <a:r>
              <a:rPr sz="3002"/>
              <a:t>China’s FDI drops</a:t>
            </a:r>
            <a:endParaRPr sz="3002"/>
          </a:p>
          <a:p>
            <a:pPr lvl="0" marL="401320" indent="-401320" defTabSz="461518">
              <a:spcBef>
                <a:spcPts val="3300"/>
              </a:spcBef>
              <a:defRPr sz="1800"/>
            </a:pPr>
            <a:r>
              <a:rPr sz="3002"/>
              <a:t>China Largest Exporter, with no USD reserves, will it except USD as payment?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Conclusion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Developing Nations being affected the most.</a:t>
            </a:r>
            <a:endParaRPr sz="3800"/>
          </a:p>
          <a:p>
            <a:pPr lvl="0">
              <a:defRPr sz="1800"/>
            </a:pPr>
            <a:r>
              <a:rPr sz="3800"/>
              <a:t>Change in manufacturing bases.</a:t>
            </a:r>
            <a:endParaRPr sz="3800"/>
          </a:p>
          <a:p>
            <a:pPr lvl="0">
              <a:defRPr sz="1800"/>
            </a:pPr>
            <a:r>
              <a:rPr sz="3800"/>
              <a:t>Bureaucratic Hurdles, licensing interference.</a:t>
            </a:r>
            <a:endParaRPr sz="3800"/>
          </a:p>
          <a:p>
            <a:pPr lvl="0">
              <a:defRPr sz="1800"/>
            </a:pPr>
            <a:r>
              <a:rPr sz="3800"/>
              <a:t>Short run, trade diversion - Opportunity for India.</a:t>
            </a:r>
            <a:endParaRPr sz="3800"/>
          </a:p>
          <a:p>
            <a:pPr lvl="0">
              <a:defRPr sz="1800"/>
            </a:pPr>
            <a:r>
              <a:rPr sz="3800"/>
              <a:t>Markets with US &amp; China, tougher for India.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What is a trade war?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When countries go protectionist.</a:t>
            </a:r>
            <a:endParaRPr sz="3800"/>
          </a:p>
          <a:p>
            <a:pPr lvl="0">
              <a:defRPr sz="1800"/>
            </a:pPr>
            <a:r>
              <a:rPr sz="3800"/>
              <a:t>Tariff / Barrier imposition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The US China Trade War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USA - World’s Largest Exporter</a:t>
            </a:r>
            <a:endParaRPr sz="3800"/>
          </a:p>
          <a:p>
            <a:pPr lvl="0">
              <a:defRPr sz="1800"/>
            </a:pPr>
            <a:r>
              <a:rPr sz="3800"/>
              <a:t>China - World’s Largest Importer</a:t>
            </a:r>
            <a:endParaRPr sz="3800"/>
          </a:p>
          <a:p>
            <a:pPr lvl="0">
              <a:defRPr sz="1800"/>
            </a:pPr>
            <a:r>
              <a:rPr sz="3800"/>
              <a:t>Bilateral Trade : 3% of Global Trade; 2.5% of China GDP; 1% of US GDP.</a:t>
            </a:r>
            <a:endParaRPr sz="3800"/>
          </a:p>
          <a:p>
            <a:pPr lvl="0">
              <a:defRPr sz="1800"/>
            </a:pPr>
            <a:r>
              <a:rPr sz="3800"/>
              <a:t>Then why is this still impact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pc="-122" sz="6144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2" sz="6144">
                <a:solidFill>
                  <a:srgbClr val="314864"/>
                </a:solidFill>
              </a:rPr>
              <a:t>What led to Washington v/s Beijing?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“Trumponomics” - An America-first approach.</a:t>
            </a:r>
            <a:endParaRPr sz="3800"/>
          </a:p>
          <a:p>
            <a:pPr lvl="0">
              <a:defRPr sz="1800"/>
            </a:pPr>
            <a:r>
              <a:rPr sz="3800"/>
              <a:t>Historically, no reciprocal market access to US.</a:t>
            </a:r>
            <a:endParaRPr sz="3800"/>
          </a:p>
          <a:p>
            <a:pPr lvl="0">
              <a:defRPr sz="1800"/>
            </a:pPr>
            <a:r>
              <a:rPr sz="3800"/>
              <a:t>China’s rising global dominance (BRI, South China Sea, Taiwan, Hong Kong).</a:t>
            </a:r>
            <a:endParaRPr sz="3800"/>
          </a:p>
          <a:p>
            <a:pPr lvl="0">
              <a:defRPr sz="1800"/>
            </a:pPr>
            <a:r>
              <a:rPr sz="3800"/>
              <a:t>IP Rights and Violations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Impact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China’s currency devaluations(11 year low), GDP growth rate (30 year low), price devaluations.</a:t>
            </a:r>
            <a:endParaRPr sz="3800"/>
          </a:p>
          <a:p>
            <a:pPr lvl="0">
              <a:defRPr sz="1800"/>
            </a:pPr>
            <a:r>
              <a:rPr sz="3800"/>
              <a:t> “When elephants fight, it is the grass that suffers.” - African Proverb</a:t>
            </a:r>
            <a:endParaRPr sz="3800"/>
          </a:p>
          <a:p>
            <a:pPr lvl="0">
              <a:defRPr sz="1800"/>
            </a:pPr>
            <a:r>
              <a:rPr sz="3800"/>
              <a:t>Developing Nations may be impacted much more than developed ones.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The Indian Economy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“India could be a winner in the US-China Trade War” - CNBC Article</a:t>
            </a:r>
            <a:endParaRPr sz="3800"/>
          </a:p>
          <a:p>
            <a:pPr lvl="0">
              <a:defRPr sz="1800"/>
            </a:pPr>
            <a:r>
              <a:rPr sz="3800"/>
              <a:t>India can ramp up exports to the two countries (Export share grown since the trade war).</a:t>
            </a:r>
            <a:endParaRPr sz="3800"/>
          </a:p>
          <a:p>
            <a:pPr lvl="0">
              <a:defRPr sz="1800"/>
            </a:pPr>
            <a:r>
              <a:rPr sz="3800"/>
              <a:t>India’s World Exports: 1.58% Q4 ’17 to 1.71% - Q1 ’19).</a:t>
            </a:r>
            <a:endParaRPr sz="3800"/>
          </a:p>
          <a:p>
            <a:pPr lvl="0">
              <a:defRPr sz="1800"/>
            </a:pPr>
            <a:r>
              <a:rPr sz="3800"/>
              <a:t>India’s manufacturing not as integrated in the global supply chain. (i.e. exporters cushioned)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Opportunities for India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36880" indent="-436880" defTabSz="502412">
              <a:spcBef>
                <a:spcPts val="3600"/>
              </a:spcBef>
              <a:defRPr sz="1800"/>
            </a:pPr>
            <a:r>
              <a:rPr sz="3268"/>
              <a:t> Products competitive as long as the price differential before the tariff imposition was higher than the current amount of tariffs.</a:t>
            </a:r>
            <a:endParaRPr sz="3268"/>
          </a:p>
          <a:p>
            <a:pPr lvl="0" marL="436880" indent="-436880" defTabSz="502412">
              <a:spcBef>
                <a:spcPts val="3600"/>
              </a:spcBef>
              <a:defRPr sz="1800"/>
            </a:pPr>
            <a:r>
              <a:rPr sz="3268"/>
              <a:t>For non-competitive products, India sees an opportunity. Eg. India’s entry in US Metal Markets</a:t>
            </a:r>
            <a:endParaRPr sz="3268"/>
          </a:p>
          <a:p>
            <a:pPr lvl="0" marL="436880" indent="-436880" defTabSz="502412">
              <a:spcBef>
                <a:spcPts val="3600"/>
              </a:spcBef>
              <a:defRPr sz="1800"/>
            </a:pPr>
            <a:r>
              <a:rPr sz="3268"/>
              <a:t>To China- vehicles, motorcycles, fibre optical cables, coal, plastic products, apple, Soya bean, wine, meat, etc.</a:t>
            </a:r>
            <a:endParaRPr sz="3268"/>
          </a:p>
          <a:p>
            <a:pPr lvl="0" marL="436880" indent="-436880" defTabSz="502412">
              <a:spcBef>
                <a:spcPts val="3600"/>
              </a:spcBef>
              <a:defRPr sz="1800"/>
            </a:pPr>
            <a:r>
              <a:rPr sz="3268"/>
              <a:t>To USA- , it has an opportunity to export electrical machinery, solar panels, furniture, toys, steel, aluminium, etc.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Opportunities for India (contd.)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77519" indent="-477519" defTabSz="549148">
              <a:spcBef>
                <a:spcPts val="3900"/>
              </a:spcBef>
              <a:defRPr sz="1800"/>
            </a:pPr>
            <a:r>
              <a:rPr sz="3572"/>
              <a:t>The Case of Soybeans (China 57% World Demand - US 44% World Exports) </a:t>
            </a:r>
            <a:endParaRPr sz="3572"/>
          </a:p>
          <a:p>
            <a:pPr lvl="0" marL="477519" indent="-477519" defTabSz="549148">
              <a:spcBef>
                <a:spcPts val="3900"/>
              </a:spcBef>
              <a:defRPr sz="1800"/>
            </a:pPr>
            <a:r>
              <a:rPr sz="3572"/>
              <a:t> Investment Diversions</a:t>
            </a:r>
            <a:endParaRPr sz="3572"/>
          </a:p>
          <a:p>
            <a:pPr lvl="0" marL="477519" indent="-477519" defTabSz="549148">
              <a:spcBef>
                <a:spcPts val="3900"/>
              </a:spcBef>
              <a:defRPr sz="1800"/>
            </a:pPr>
            <a:r>
              <a:rPr sz="3572"/>
              <a:t>Where is WTO? GATT National Security Clause</a:t>
            </a:r>
            <a:endParaRPr sz="3572"/>
          </a:p>
          <a:p>
            <a:pPr lvl="0" marL="477519" indent="-477519" defTabSz="549148">
              <a:spcBef>
                <a:spcPts val="3900"/>
              </a:spcBef>
              <a:defRPr sz="1800"/>
            </a:pPr>
            <a:r>
              <a:rPr sz="3572"/>
              <a:t>Top three sectors in India that could benefit from the trade war are: pharmaceutical, chemicals and engineering. </a:t>
            </a:r>
            <a:endParaRPr sz="3572"/>
          </a:p>
          <a:p>
            <a:pPr lvl="0" marL="477519" indent="-477519" defTabSz="549148">
              <a:spcBef>
                <a:spcPts val="3900"/>
              </a:spcBef>
              <a:defRPr sz="1800"/>
            </a:pPr>
            <a:r>
              <a:rPr sz="3572"/>
              <a:t>Manufacturing Sector : textiles, footwear and electronics.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Challenges for India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Dumping of Surplus Metals from China.</a:t>
            </a:r>
            <a:endParaRPr sz="3800"/>
          </a:p>
          <a:p>
            <a:pPr lvl="0">
              <a:defRPr sz="1800"/>
            </a:pPr>
            <a:r>
              <a:rPr sz="3800"/>
              <a:t>RCEP- First PTA with India &amp; China as members.</a:t>
            </a:r>
            <a:endParaRPr sz="3800"/>
          </a:p>
          <a:p>
            <a:pPr lvl="0">
              <a:defRPr sz="1800"/>
            </a:pPr>
            <a:r>
              <a:rPr sz="3800"/>
              <a:t>India’s opting out may be to curb dumping.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996B9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996B9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