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Manrope" panose="020B0604020202020204" charset="0"/>
      <p:regular r:id="rId15"/>
    </p:embeddedFont>
    <p:embeddedFont>
      <p:font typeface="Prat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2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8066" y="1206818"/>
            <a:ext cx="13544344" cy="3846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0050"/>
              </a:lnSpc>
              <a:buNone/>
            </a:pPr>
            <a:r>
              <a:rPr lang="en-US" sz="8050" dirty="0">
                <a:solidFill>
                  <a:srgbClr val="BE6841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Web Anomaly Detection</a:t>
            </a:r>
            <a:r>
              <a:rPr lang="en-US" sz="80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 LogGuardian</a:t>
            </a:r>
            <a:endParaRPr lang="en-US" sz="8050" dirty="0"/>
          </a:p>
        </p:txBody>
      </p:sp>
      <p:sp>
        <p:nvSpPr>
          <p:cNvPr id="4" name="Text 1"/>
          <p:cNvSpPr/>
          <p:nvPr/>
        </p:nvSpPr>
        <p:spPr>
          <a:xfrm>
            <a:off x="2401900" y="4390229"/>
            <a:ext cx="10343944" cy="13269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3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Actionable Threat Intelligence from Web Logs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-1452034" y="7022781"/>
            <a:ext cx="8678024" cy="1017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BDA189"/>
                </a:solidFill>
                <a:latin typeface="Manrope" pitchFamily="34" charset="0"/>
              </a:rPr>
              <a:t>Shreyansh Patel(23IT092)</a:t>
            </a: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270217-74D9-88CA-65A8-194943FAD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3486" y="6983053"/>
            <a:ext cx="1600423" cy="11907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1536"/>
            <a:ext cx="127546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Addressing Critical Challenges in Web Security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21507" y="21302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The Problem: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71843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Unstructured Logs: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Volume and variety hinder manual analysis.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235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Evolving Threats: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Rare anomalies and adaptive attack patterns are hard to spot.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286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Time-Sensitive Insights: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Security teams need immediate, actionable intelligence.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17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High-Volume Data: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Massive log streams overwhelm manual review and it requires automated, scalable detection.</a:t>
            </a:r>
            <a:endParaRPr lang="en-US" sz="1750" dirty="0"/>
          </a:p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383717" y="21372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Our Objectives: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902332" y="3029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Classify Requests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846939" y="3561873"/>
            <a:ext cx="53374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Distinguish normal from anomalous traffic with precision.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8846939" y="4960977"/>
            <a:ext cx="36591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Deliver Actionable Context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8846939" y="5542121"/>
            <a:ext cx="49972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Provide clear, transparent, and explainable insights, not just alerts.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93790" y="70050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LogGuardian transforms raw log data into usable intelligence, focusing on clarity and explainability.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C74C0DB-C1B1-242C-A5AF-299F7E48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318" y="7367945"/>
            <a:ext cx="1751570" cy="801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3429" y="599837"/>
            <a:ext cx="9610011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Foundational Data &amp; Robust Parsing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63429" y="1826776"/>
            <a:ext cx="382643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Comprehensive Log Sources: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63429" y="2385655"/>
            <a:ext cx="6285667" cy="1387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LogGuardian processes logs from Apache, Nginx, and various synthetic CSVs including HDFS, BGL, and Thunderbird. This broad compatibility ensures wide applicability.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  <a:ea typeface="Manrope" pitchFamily="34" charset="-122"/>
              <a:cs typeface="Manrope" pitchFamily="34" charset="-12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>
              <a:solidFill>
                <a:srgbClr val="BDA189"/>
              </a:solidFill>
              <a:latin typeface="Manrope" pitchFamily="34" charset="0"/>
            </a:endParaRPr>
          </a:p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3429" y="3821072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Data Fields: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63429" y="4209574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IP Address: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Source of the request.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3429" y="4634865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Method: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HTTP method (GET, POST, etc.).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3429" y="5060156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Path: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Requested URL path.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3429" y="5485448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Status: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HTTP response code (e.g., 200, 404, 500).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3429" y="5910739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User-Agent: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Client application information.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3429" y="6336030"/>
            <a:ext cx="628566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Bytes:</a:t>
            </a: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Data transferred.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588925" y="5637252"/>
            <a:ext cx="404360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Advanced Parsing Capabilities: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7588925" y="6196132"/>
            <a:ext cx="6285667" cy="13958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system supports standard log formats like Common, Combined, and W3C, along with specialized parsing for Nginx error logs. This ensures a reliable foundation for all subsequent analyses.</a:t>
            </a:r>
            <a:endParaRPr lang="en-US" sz="17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AB6F41-BE7C-6AD5-C63D-449922CA3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8215" y="7415561"/>
            <a:ext cx="2152185" cy="8140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0062" y="698778"/>
            <a:ext cx="7696676" cy="1292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LogGuardian's Regex Pipeline Architecture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210062" y="2301240"/>
            <a:ext cx="7696676" cy="661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robust pipeline ensures efficient and configurable processing of web logs, transforming raw data into actionable threat intelligence.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6210062" y="3195518"/>
            <a:ext cx="3744992" cy="2560558"/>
          </a:xfrm>
          <a:prstGeom prst="roundRect">
            <a:avLst>
              <a:gd name="adj" fmla="val 4285"/>
            </a:avLst>
          </a:prstGeom>
          <a:solidFill>
            <a:srgbClr val="212326"/>
          </a:solidFill>
          <a:ln w="22860">
            <a:solidFill>
              <a:srgbClr val="595B5E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87202" y="3195518"/>
            <a:ext cx="91440" cy="2560558"/>
          </a:xfrm>
          <a:prstGeom prst="roundRect">
            <a:avLst>
              <a:gd name="adj" fmla="val 33922"/>
            </a:avLst>
          </a:prstGeom>
          <a:solidFill>
            <a:srgbClr val="84482D"/>
          </a:solidFill>
          <a:ln/>
        </p:spPr>
      </p:sp>
      <p:sp>
        <p:nvSpPr>
          <p:cNvPr id="7" name="Text 4"/>
          <p:cNvSpPr/>
          <p:nvPr/>
        </p:nvSpPr>
        <p:spPr>
          <a:xfrm>
            <a:off x="6508194" y="3425071"/>
            <a:ext cx="258472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Input to Report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6508194" y="3872151"/>
            <a:ext cx="3217307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flow initiates with input CSVs, parsed, then fed through detectors to generate comprehensive intelligence reports.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10161746" y="3195518"/>
            <a:ext cx="3744992" cy="2560558"/>
          </a:xfrm>
          <a:prstGeom prst="roundRect">
            <a:avLst>
              <a:gd name="adj" fmla="val 4285"/>
            </a:avLst>
          </a:prstGeom>
          <a:solidFill>
            <a:srgbClr val="212326"/>
          </a:solidFill>
          <a:ln w="22860">
            <a:solidFill>
              <a:srgbClr val="595B5E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0138886" y="3195518"/>
            <a:ext cx="91440" cy="2560558"/>
          </a:xfrm>
          <a:prstGeom prst="roundRect">
            <a:avLst>
              <a:gd name="adj" fmla="val 33922"/>
            </a:avLst>
          </a:prstGeom>
          <a:solidFill>
            <a:srgbClr val="84482D"/>
          </a:solidFill>
          <a:ln/>
        </p:spPr>
      </p:sp>
      <p:sp>
        <p:nvSpPr>
          <p:cNvPr id="11" name="Text 8"/>
          <p:cNvSpPr/>
          <p:nvPr/>
        </p:nvSpPr>
        <p:spPr>
          <a:xfrm>
            <a:off x="10459879" y="3425071"/>
            <a:ext cx="258472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Config-Driven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0459879" y="3872151"/>
            <a:ext cx="3217307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All thresholds and operational parameters are managed via a central </a:t>
            </a:r>
            <a:r>
              <a:rPr lang="en-US" sz="1600" dirty="0">
                <a:solidFill>
                  <a:srgbClr val="BDA189"/>
                </a:solidFill>
                <a:highlight>
                  <a:srgbClr val="2E303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config.yaml</a:t>
            </a: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, allowing for flexible and minimal code-level adjustments.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6210062" y="5962769"/>
            <a:ext cx="7696676" cy="1567934"/>
          </a:xfrm>
          <a:prstGeom prst="roundRect">
            <a:avLst>
              <a:gd name="adj" fmla="val 6998"/>
            </a:avLst>
          </a:prstGeom>
          <a:solidFill>
            <a:srgbClr val="212326"/>
          </a:solidFill>
          <a:ln w="22860">
            <a:solidFill>
              <a:srgbClr val="595B5E"/>
            </a:solidFill>
            <a:prstDash val="solid"/>
          </a:ln>
        </p:spPr>
      </p:sp>
      <p:sp>
        <p:nvSpPr>
          <p:cNvPr id="14" name="Shape 11"/>
          <p:cNvSpPr/>
          <p:nvPr/>
        </p:nvSpPr>
        <p:spPr>
          <a:xfrm>
            <a:off x="6187202" y="5962769"/>
            <a:ext cx="91440" cy="1567934"/>
          </a:xfrm>
          <a:prstGeom prst="roundRect">
            <a:avLst>
              <a:gd name="adj" fmla="val 33922"/>
            </a:avLst>
          </a:prstGeom>
          <a:solidFill>
            <a:srgbClr val="84482D"/>
          </a:solidFill>
          <a:ln/>
        </p:spPr>
      </p:sp>
      <p:sp>
        <p:nvSpPr>
          <p:cNvPr id="15" name="Text 12"/>
          <p:cNvSpPr/>
          <p:nvPr/>
        </p:nvSpPr>
        <p:spPr>
          <a:xfrm>
            <a:off x="6508194" y="6192322"/>
            <a:ext cx="2584728" cy="323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Separate Tracks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6508194" y="6639401"/>
            <a:ext cx="7168991" cy="661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design separates Regex and ML processing, enabling independent development and deployment of detection capabilities.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F01554-04A1-3B3C-A180-301A8F85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88" y="7601429"/>
            <a:ext cx="1902086" cy="5166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205" y="784979"/>
            <a:ext cx="10483334" cy="6117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Key Detection Signals: Identifying Anomalies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85205" y="1788200"/>
            <a:ext cx="13259991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LogGuardian employs a set of powerful regex patterns to identify suspicious activities and potential threats within your web logs. These patterns are designed for extensibility and auditability.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685205" y="2854762"/>
            <a:ext cx="440412" cy="440412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sp>
        <p:nvSpPr>
          <p:cNvPr id="5" name="Text 3"/>
          <p:cNvSpPr/>
          <p:nvPr/>
        </p:nvSpPr>
        <p:spPr>
          <a:xfrm>
            <a:off x="1321356" y="2891433"/>
            <a:ext cx="293667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Error Spikes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321356" y="3454241"/>
            <a:ext cx="3123962" cy="15656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Detection of unusual spikes in </a:t>
            </a:r>
            <a:r>
              <a:rPr lang="en-US" sz="1500" dirty="0">
                <a:solidFill>
                  <a:srgbClr val="BDA189"/>
                </a:solidFill>
                <a:highlight>
                  <a:srgbClr val="2E303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4xx</a:t>
            </a: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(client errors) and </a:t>
            </a:r>
            <a:r>
              <a:rPr lang="en-US" sz="1500" dirty="0">
                <a:solidFill>
                  <a:srgbClr val="BDA189"/>
                </a:solidFill>
                <a:highlight>
                  <a:srgbClr val="2E303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5xx</a:t>
            </a: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(server errors) or access to suspicious endpoints, indicating potential probing or misconfigurations.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4689991" y="2854762"/>
            <a:ext cx="440412" cy="440412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sp>
        <p:nvSpPr>
          <p:cNvPr id="8" name="Text 6"/>
          <p:cNvSpPr/>
          <p:nvPr/>
        </p:nvSpPr>
        <p:spPr>
          <a:xfrm>
            <a:off x="5326142" y="2891433"/>
            <a:ext cx="3123962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Brute Force &amp; Scanners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326142" y="3821311"/>
            <a:ext cx="3123962" cy="1252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Identification of rapid, repeated login failures, unusual user-agent strings, and known scanner signatures.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685205" y="5465326"/>
            <a:ext cx="440412" cy="440412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sp>
        <p:nvSpPr>
          <p:cNvPr id="11" name="Text 9"/>
          <p:cNvSpPr/>
          <p:nvPr/>
        </p:nvSpPr>
        <p:spPr>
          <a:xfrm>
            <a:off x="1321356" y="5501997"/>
            <a:ext cx="2936677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Malicious Activity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1321356" y="6064806"/>
            <a:ext cx="7128748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Flagging of known malicious IP addresses, unusual request patterns, and specific application errors that might indicate an attack.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685205" y="7131368"/>
            <a:ext cx="13259991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These signals are fully configurable, allowing security engineers to fine-tune detection based on their specific environment and threat landscape.</a:t>
            </a:r>
            <a:endParaRPr lang="en-US" sz="15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BEBCD4-D416-D54F-DDB4-781440912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6341" y="7603331"/>
            <a:ext cx="2272172" cy="6262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76236" y="598884"/>
            <a:ext cx="7964329" cy="10532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Ensuring Quality and Reliability through CI/CD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6076236" y="1904881"/>
            <a:ext cx="7964329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LogGuardian maintains high standards of code quality and operational reliability through rigorous testing and continuous integration practices.</a:t>
            </a:r>
            <a:endParaRPr lang="en-US" sz="1300" dirty="0"/>
          </a:p>
        </p:txBody>
      </p:sp>
      <p:sp>
        <p:nvSpPr>
          <p:cNvPr id="5" name="Shape 2"/>
          <p:cNvSpPr/>
          <p:nvPr/>
        </p:nvSpPr>
        <p:spPr>
          <a:xfrm>
            <a:off x="6076236" y="2633782"/>
            <a:ext cx="3897868" cy="2184559"/>
          </a:xfrm>
          <a:prstGeom prst="roundRect">
            <a:avLst>
              <a:gd name="adj" fmla="val 1157"/>
            </a:avLst>
          </a:prstGeom>
          <a:solidFill>
            <a:srgbClr val="404245"/>
          </a:solidFill>
          <a:ln/>
        </p:spPr>
      </p:sp>
      <p:sp>
        <p:nvSpPr>
          <p:cNvPr id="6" name="Shape 3"/>
          <p:cNvSpPr/>
          <p:nvPr/>
        </p:nvSpPr>
        <p:spPr>
          <a:xfrm>
            <a:off x="6244709" y="2802255"/>
            <a:ext cx="505658" cy="505658"/>
          </a:xfrm>
          <a:prstGeom prst="roundRect">
            <a:avLst>
              <a:gd name="adj" fmla="val 18081560"/>
            </a:avLst>
          </a:prstGeom>
          <a:solidFill>
            <a:srgbClr val="84482D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774" y="2912864"/>
            <a:ext cx="227528" cy="2843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244709" y="3476387"/>
            <a:ext cx="2372320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Comprehensive Testing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6244709" y="3840837"/>
            <a:ext cx="3560921" cy="809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Extensive Regex tests validate parser accuracy, IP extraction, and CLI functionality across all modules.</a:t>
            </a:r>
            <a:endParaRPr lang="en-US" sz="1300" dirty="0"/>
          </a:p>
        </p:txBody>
      </p:sp>
      <p:sp>
        <p:nvSpPr>
          <p:cNvPr id="10" name="Shape 6"/>
          <p:cNvSpPr/>
          <p:nvPr/>
        </p:nvSpPr>
        <p:spPr>
          <a:xfrm>
            <a:off x="10142577" y="2633782"/>
            <a:ext cx="3897987" cy="2184559"/>
          </a:xfrm>
          <a:prstGeom prst="roundRect">
            <a:avLst>
              <a:gd name="adj" fmla="val 1157"/>
            </a:avLst>
          </a:prstGeom>
          <a:solidFill>
            <a:srgbClr val="404245"/>
          </a:solidFill>
          <a:ln/>
        </p:spPr>
      </p:sp>
      <p:sp>
        <p:nvSpPr>
          <p:cNvPr id="11" name="Shape 7"/>
          <p:cNvSpPr/>
          <p:nvPr/>
        </p:nvSpPr>
        <p:spPr>
          <a:xfrm>
            <a:off x="10311051" y="2802255"/>
            <a:ext cx="505658" cy="505658"/>
          </a:xfrm>
          <a:prstGeom prst="roundRect">
            <a:avLst>
              <a:gd name="adj" fmla="val 18081560"/>
            </a:avLst>
          </a:prstGeom>
          <a:solidFill>
            <a:srgbClr val="84482D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0116" y="2912864"/>
            <a:ext cx="227528" cy="28432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11051" y="3476387"/>
            <a:ext cx="2106930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Code Quality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10311051" y="3840837"/>
            <a:ext cx="3561040" cy="809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 employ Ruff linting with a focused configuration to enforce coding standards and maintain clean, maintainable code.</a:t>
            </a:r>
            <a:endParaRPr lang="en-US" sz="1300" dirty="0"/>
          </a:p>
        </p:txBody>
      </p:sp>
      <p:sp>
        <p:nvSpPr>
          <p:cNvPr id="15" name="Shape 10"/>
          <p:cNvSpPr/>
          <p:nvPr/>
        </p:nvSpPr>
        <p:spPr>
          <a:xfrm>
            <a:off x="6076236" y="4986814"/>
            <a:ext cx="7964329" cy="1914882"/>
          </a:xfrm>
          <a:prstGeom prst="roundRect">
            <a:avLst>
              <a:gd name="adj" fmla="val 1320"/>
            </a:avLst>
          </a:prstGeom>
          <a:solidFill>
            <a:srgbClr val="404245"/>
          </a:solidFill>
          <a:ln/>
        </p:spPr>
      </p:sp>
      <p:sp>
        <p:nvSpPr>
          <p:cNvPr id="16" name="Shape 11"/>
          <p:cNvSpPr/>
          <p:nvPr/>
        </p:nvSpPr>
        <p:spPr>
          <a:xfrm>
            <a:off x="6244709" y="5155287"/>
            <a:ext cx="505658" cy="505658"/>
          </a:xfrm>
          <a:prstGeom prst="roundRect">
            <a:avLst>
              <a:gd name="adj" fmla="val 18081560"/>
            </a:avLst>
          </a:prstGeom>
          <a:solidFill>
            <a:srgbClr val="84482D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774" y="5265896"/>
            <a:ext cx="227528" cy="28432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244709" y="5829419"/>
            <a:ext cx="2106930" cy="263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Automated CI</a:t>
            </a:r>
            <a:endParaRPr lang="en-US" sz="1650" dirty="0"/>
          </a:p>
        </p:txBody>
      </p:sp>
      <p:sp>
        <p:nvSpPr>
          <p:cNvPr id="19" name="Text 13"/>
          <p:cNvSpPr/>
          <p:nvPr/>
        </p:nvSpPr>
        <p:spPr>
          <a:xfrm>
            <a:off x="6244709" y="6193869"/>
            <a:ext cx="7627382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Continuous Integration pipeline automatically runs linting and all tests, generating artifacts for deployment, ensuring consistent quality.</a:t>
            </a:r>
            <a:endParaRPr lang="en-US" sz="1300" dirty="0"/>
          </a:p>
        </p:txBody>
      </p:sp>
      <p:sp>
        <p:nvSpPr>
          <p:cNvPr id="20" name="Text 14"/>
          <p:cNvSpPr/>
          <p:nvPr/>
        </p:nvSpPr>
        <p:spPr>
          <a:xfrm>
            <a:off x="6076236" y="7091243"/>
            <a:ext cx="7964329" cy="53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This commitment to quality ensures that every new rule and feature in LogGuardian is thoroughly validated before deployment.</a:t>
            </a:r>
            <a:endParaRPr lang="en-US" sz="13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FBC960-5194-F374-1D71-A239E8857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8881" y="7360921"/>
            <a:ext cx="1681158" cy="9211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8902" y="752237"/>
            <a:ext cx="12474654" cy="659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Regex Detection in Action: HDFS Dataset Results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8902" y="1834158"/>
            <a:ext cx="13152596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LogGuardian demonstrates its effectiveness by transforming raw HDFS log data into clear, actionable intelligence reports.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8902" y="2620447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Outcome Highlights: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38902" y="3161467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Clear Intelligence Report:</a:t>
            </a: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Automatically generated, easy-to-understand summaries.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8902" y="3910608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Top Suspicious IPs:</a:t>
            </a: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Pinpoints sources of unusual activity for immediate investigation.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38902" y="4659749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Identified Endpoints:</a:t>
            </a: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Highlights accessed paths that indicate potential threats.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38902" y="5408890"/>
            <a:ext cx="6318766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BE6841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Explainable &amp; Low-Overhead:</a:t>
            </a: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Provides clear reasons for flags, reducing analyst fatigue.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38902" y="6274237"/>
            <a:ext cx="6318766" cy="1012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Instead of sifting through vast log files, security teams receive a prioritized, human-readable summary, significantly reducing analysis time.</a:t>
            </a:r>
            <a:endParaRPr lang="en-US" sz="16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74B36A-67E6-8178-C1E1-BEB14512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4636" y="7038809"/>
            <a:ext cx="1600423" cy="11907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250" y="521970"/>
            <a:ext cx="10221397" cy="593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ML Track Progress: Status and Forward Plan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4250" y="1494711"/>
            <a:ext cx="1330190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Machine Learning track is designed to complement regex-based detection, offering advanced anomaly identification. Here's our current status and next steps.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664250" y="2505194"/>
            <a:ext cx="260877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Completed Milestones: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664250" y="2991564"/>
            <a:ext cx="641949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Training Scripts: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Core scripts for ML model training are in place.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64250" y="3361492"/>
            <a:ext cx="641949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Configuration Files: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Defined configurations for various ML models.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64250" y="3731419"/>
            <a:ext cx="641949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Evaluation Notebook: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 dedicated notebook for model performance evaluation.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554278" y="2505194"/>
            <a:ext cx="2839522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Upcoming Development: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54278" y="2991564"/>
            <a:ext cx="641949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Featurizer Module: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Development of the module to extract relevant features from log data.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7554278" y="3665101"/>
            <a:ext cx="641949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Training &amp; Inference Modules: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Building the core components for model training and real-time inference.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54278" y="4338638"/>
            <a:ext cx="6419493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CI/Tests Integration:</a:t>
            </a: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Integrating ML modules into our CI pipeline for robust testing.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664250" y="5225653"/>
            <a:ext cx="4307443" cy="569357"/>
          </a:xfrm>
          <a:prstGeom prst="roundRect">
            <a:avLst>
              <a:gd name="adj" fmla="val 480063"/>
            </a:avLst>
          </a:prstGeom>
          <a:solidFill>
            <a:srgbClr val="404245"/>
          </a:solidFill>
          <a:ln/>
        </p:spPr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573" y="5332333"/>
            <a:ext cx="284678" cy="355878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854035" y="5984796"/>
            <a:ext cx="237255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Regex Track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854035" y="6395204"/>
            <a:ext cx="3927872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~85% Complete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5161478" y="5225653"/>
            <a:ext cx="4307443" cy="569357"/>
          </a:xfrm>
          <a:prstGeom prst="roundRect">
            <a:avLst>
              <a:gd name="adj" fmla="val 480063"/>
            </a:avLst>
          </a:prstGeom>
          <a:solidFill>
            <a:srgbClr val="404245"/>
          </a:solidFill>
          <a:ln/>
        </p:spPr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801" y="5332333"/>
            <a:ext cx="284678" cy="355878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5351264" y="5984796"/>
            <a:ext cx="237255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ML Track</a:t>
            </a:r>
            <a:endParaRPr lang="en-US" sz="1850" dirty="0"/>
          </a:p>
        </p:txBody>
      </p:sp>
      <p:sp>
        <p:nvSpPr>
          <p:cNvPr id="19" name="Text 15"/>
          <p:cNvSpPr/>
          <p:nvPr/>
        </p:nvSpPr>
        <p:spPr>
          <a:xfrm>
            <a:off x="5351264" y="6395204"/>
            <a:ext cx="3927872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~57% Complete</a:t>
            </a:r>
            <a:endParaRPr lang="en-US" sz="1450" dirty="0"/>
          </a:p>
        </p:txBody>
      </p:sp>
      <p:sp>
        <p:nvSpPr>
          <p:cNvPr id="20" name="Shape 16"/>
          <p:cNvSpPr/>
          <p:nvPr/>
        </p:nvSpPr>
        <p:spPr>
          <a:xfrm>
            <a:off x="9658707" y="5225653"/>
            <a:ext cx="4307443" cy="569357"/>
          </a:xfrm>
          <a:prstGeom prst="roundRect">
            <a:avLst>
              <a:gd name="adj" fmla="val 480063"/>
            </a:avLst>
          </a:prstGeom>
          <a:solidFill>
            <a:srgbClr val="404245"/>
          </a:solidFill>
          <a:ln/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0030" y="5332333"/>
            <a:ext cx="284678" cy="355878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9848493" y="5984796"/>
            <a:ext cx="2372558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Overall Project</a:t>
            </a:r>
            <a:endParaRPr lang="en-US" sz="1850" dirty="0"/>
          </a:p>
        </p:txBody>
      </p:sp>
      <p:sp>
        <p:nvSpPr>
          <p:cNvPr id="23" name="Text 18"/>
          <p:cNvSpPr/>
          <p:nvPr/>
        </p:nvSpPr>
        <p:spPr>
          <a:xfrm>
            <a:off x="9848493" y="6395204"/>
            <a:ext cx="3927872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~70% Complete</a:t>
            </a:r>
            <a:endParaRPr lang="en-US" sz="1450" dirty="0"/>
          </a:p>
        </p:txBody>
      </p:sp>
      <p:sp>
        <p:nvSpPr>
          <p:cNvPr id="24" name="Text 19"/>
          <p:cNvSpPr/>
          <p:nvPr/>
        </p:nvSpPr>
        <p:spPr>
          <a:xfrm>
            <a:off x="664250" y="7102078"/>
            <a:ext cx="13301901" cy="6072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ML track is designed to be modular, ensuring that its implementation will enhance LogGuardian's capabilities without impacting the existing, stable Regex track.</a:t>
            </a:r>
            <a:endParaRPr lang="en-US" sz="14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07F9B4-9A9F-E48E-80D9-1FE5DC8F78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55912" y="7660243"/>
            <a:ext cx="2107581" cy="569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843</Words>
  <Application>Microsoft Office PowerPoint</Application>
  <PresentationFormat>Custom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Manrope</vt:lpstr>
      <vt:lpstr>Prata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Shreyansh Patel</cp:lastModifiedBy>
  <cp:revision>3</cp:revision>
  <dcterms:created xsi:type="dcterms:W3CDTF">2025-08-20T13:32:58Z</dcterms:created>
  <dcterms:modified xsi:type="dcterms:W3CDTF">2025-08-21T04:10:09Z</dcterms:modified>
</cp:coreProperties>
</file>