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60" r:id="rId9"/>
    <p:sldId id="265" r:id="rId10"/>
    <p:sldId id="2146847061" r:id="rId11"/>
    <p:sldId id="267" r:id="rId12"/>
    <p:sldId id="2146847058" r:id="rId13"/>
    <p:sldId id="268" r:id="rId14"/>
    <p:sldId id="2146847055" r:id="rId15"/>
    <p:sldId id="269" r:id="rId16"/>
    <p:sldId id="2146847056" r:id="rId17"/>
    <p:sldId id="214684705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3690" autoAdjust="0"/>
  </p:normalViewPr>
  <p:slideViewPr>
    <p:cSldViewPr snapToGrid="0">
      <p:cViewPr>
        <p:scale>
          <a:sx n="54" d="100"/>
          <a:sy n="54" d="100"/>
        </p:scale>
        <p:origin x="1144" y="3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sz="4000" b="1" u="sng" dirty="0" err="1">
                <a:solidFill>
                  <a:schemeClr val="accent1"/>
                </a:solidFill>
                <a:latin typeface="Times New Roman" panose="02020603050405020304" pitchFamily="18" charset="0"/>
                <a:cs typeface="Times New Roman" panose="02020603050405020304" pitchFamily="18" charset="0"/>
              </a:rPr>
              <a:t>E-CoMmerCe</a:t>
            </a:r>
            <a:r>
              <a:rPr lang="en-US" sz="4000" b="1" u="sng" dirty="0">
                <a:solidFill>
                  <a:schemeClr val="accent1"/>
                </a:solidFill>
                <a:latin typeface="Times New Roman" panose="02020603050405020304" pitchFamily="18" charset="0"/>
                <a:cs typeface="Times New Roman" panose="02020603050405020304" pitchFamily="18" charset="0"/>
              </a:rPr>
              <a:t> Website Logs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105908" y="4207992"/>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Shreyansh Kumar Jha</a:t>
            </a:r>
            <a:br>
              <a:rPr lang="en-US" sz="2000" b="1" dirty="0">
                <a:solidFill>
                  <a:schemeClr val="accent1">
                    <a:lumMod val="75000"/>
                  </a:schemeClr>
                </a:solidFill>
                <a:latin typeface="Arial"/>
                <a:cs typeface="Arial"/>
              </a:rPr>
            </a:br>
            <a:r>
              <a:rPr lang="en-US" sz="2000" b="1" dirty="0">
                <a:solidFill>
                  <a:schemeClr val="accent1">
                    <a:lumMod val="75000"/>
                  </a:schemeClr>
                </a:solidFill>
                <a:latin typeface="Arial"/>
                <a:cs typeface="Arial"/>
              </a:rPr>
              <a:t> Kalinga Institute of Industrial Technology, Bhubaneswar</a:t>
            </a:r>
            <a:br>
              <a:rPr lang="en-US" sz="2000" b="1" dirty="0">
                <a:solidFill>
                  <a:schemeClr val="accent1">
                    <a:lumMod val="75000"/>
                  </a:schemeClr>
                </a:solidFill>
                <a:latin typeface="Arial"/>
                <a:cs typeface="Arial"/>
              </a:rPr>
            </a:br>
            <a:r>
              <a:rPr lang="en-US" sz="2000" b="1" dirty="0">
                <a:solidFill>
                  <a:schemeClr val="accent1">
                    <a:lumMod val="75000"/>
                  </a:schemeClr>
                </a:solidFill>
                <a:latin typeface="Arial"/>
                <a:cs typeface="Arial"/>
              </a:rPr>
              <a:t>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27192" y="1006956"/>
            <a:ext cx="11029616" cy="530296"/>
          </a:xfrm>
        </p:spPr>
        <p:txBody>
          <a:bodyPr>
            <a:normAutofit fontScale="90000"/>
          </a:bodyPr>
          <a:lstStyle/>
          <a:p>
            <a:r>
              <a:rPr lang="en-US" sz="4400" b="1" u="sng" dirty="0">
                <a:solidFill>
                  <a:schemeClr val="accent1"/>
                </a:solidFill>
                <a:latin typeface="Arial"/>
                <a:ea typeface="+mj-lt"/>
                <a:cs typeface="Arial"/>
              </a:rPr>
              <a:t>Conclusion</a:t>
            </a:r>
            <a:endParaRPr lang="en-US" u="sng"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327192" y="1006956"/>
            <a:ext cx="11029615" cy="4673324"/>
          </a:xfrm>
        </p:spPr>
        <p:txBody>
          <a:bodyPr>
            <a:normAutofit/>
          </a:bodyPr>
          <a:lstStyle/>
          <a:p>
            <a:pPr marL="0" indent="0">
              <a:buNone/>
            </a:pPr>
            <a:endParaRPr lang="en-US" sz="2000" dirty="0"/>
          </a:p>
          <a:p>
            <a:pPr marL="0" indent="0">
              <a:buNone/>
            </a:pPr>
            <a:r>
              <a:rPr lang="en-US" sz="2400" dirty="0">
                <a:latin typeface="Times New Roman" panose="02020603050405020304" pitchFamily="18" charset="0"/>
                <a:cs typeface="Times New Roman" panose="02020603050405020304" pitchFamily="18" charset="0"/>
              </a:rPr>
              <a:t>The analysis aims to help data analysts practice exploratory data analysis (EDA) and visualization using a dataset of access timestamps, IP addresses, countries, languages, and sales figures. This dataset offers insights into website traffic and sales, revealing patterns in access times, locations, and language preferences. By correlating sales with IP addresses, targeted marketing strategies can be optimized. The analysis enhances understanding of user behavior, enabling data-driven decisions to improve engagement and sales. Future work involves integrating advanced analytics and machine learning for predictive insights and regularly updating the dataset for ongoing analysis.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381291" y="820907"/>
            <a:ext cx="11029616" cy="746635"/>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u="sng" dirty="0">
                <a:solidFill>
                  <a:schemeClr val="accent1"/>
                </a:solidFill>
                <a:latin typeface="Times New Roman" panose="02020603050405020304" pitchFamily="18" charset="0"/>
                <a:cs typeface="Times New Roman" panose="02020603050405020304" pitchFamily="18" charset="0"/>
              </a:rPr>
              <a:t>Future scope</a:t>
            </a:r>
          </a:p>
        </p:txBody>
      </p:sp>
      <p:sp>
        <p:nvSpPr>
          <p:cNvPr id="2" name="Content Placeholder 1">
            <a:extLst>
              <a:ext uri="{FF2B5EF4-FFF2-40B4-BE49-F238E27FC236}">
                <a16:creationId xmlns:a16="http://schemas.microsoft.com/office/drawing/2014/main" id="{74828292-6F1A-422C-AF29-8F8039E5DDCE}"/>
              </a:ext>
            </a:extLst>
          </p:cNvPr>
          <p:cNvSpPr>
            <a:spLocks noGrp="1" noChangeArrowheads="1"/>
          </p:cNvSpPr>
          <p:nvPr>
            <p:ph idx="1"/>
          </p:nvPr>
        </p:nvSpPr>
        <p:spPr bwMode="auto">
          <a:xfrm>
            <a:off x="381291" y="1016094"/>
            <a:ext cx="10033369"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Advanced Analytics: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machine learning models to predict user behavior.</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Analyze conversion rates and customer journey mapping.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Real-Time Analysis: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real-time data processing pipelines.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immediate insights for dynamic decision-making.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Enhanced Personalization: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data to create personalized marketing strategies.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Tailor recommendations based on user behavior and preferences.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Integration with BI Tools: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with Business Intelligence (BI) tools for better reporting.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Utilize dashboards for comprehensive insights.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Security Enhancements: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advanced security measures to protect data integrity.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compliance with data protection regulations.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1036878"/>
            <a:ext cx="11029616" cy="530296"/>
          </a:xfrm>
        </p:spPr>
        <p:txBody>
          <a:bodyPr>
            <a:noAutofit/>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q"/>
            </a:pPr>
            <a:r>
              <a:rPr lang="en-IN" sz="2400" dirty="0"/>
              <a:t>IBM Watson Assistant tutorial</a:t>
            </a:r>
          </a:p>
          <a:p>
            <a:pPr>
              <a:buFont typeface="Wingdings" panose="05000000000000000000" pitchFamily="2" charset="2"/>
              <a:buChar char="q"/>
            </a:pPr>
            <a:r>
              <a:rPr lang="en-US" sz="2400" dirty="0"/>
              <a:t>List of references and sources used in the development of the analysis and presentation</a:t>
            </a:r>
          </a:p>
          <a:p>
            <a:pPr>
              <a:buFont typeface="Wingdings" panose="05000000000000000000" pitchFamily="2" charset="2"/>
              <a:buChar char="q"/>
            </a:pPr>
            <a:r>
              <a:rPr lang="en-US" sz="2400" dirty="0"/>
              <a:t>Add scholarly publications, papers, and web resources.</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4" name="Picture 3">
            <a:extLst>
              <a:ext uri="{FF2B5EF4-FFF2-40B4-BE49-F238E27FC236}">
                <a16:creationId xmlns:a16="http://schemas.microsoft.com/office/drawing/2014/main" id="{51D2AF21-AB1B-44BC-98F8-2BC475E8D0C5}"/>
              </a:ext>
            </a:extLst>
          </p:cNvPr>
          <p:cNvPicPr>
            <a:picLocks noChangeAspect="1"/>
          </p:cNvPicPr>
          <p:nvPr/>
        </p:nvPicPr>
        <p:blipFill>
          <a:blip r:embed="rId2"/>
          <a:stretch>
            <a:fillRect/>
          </a:stretch>
        </p:blipFill>
        <p:spPr>
          <a:xfrm>
            <a:off x="355600" y="1232452"/>
            <a:ext cx="11468100" cy="5041348"/>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2 </a:t>
            </a:r>
          </a:p>
        </p:txBody>
      </p:sp>
      <p:pic>
        <p:nvPicPr>
          <p:cNvPr id="4" name="Picture 3">
            <a:extLst>
              <a:ext uri="{FF2B5EF4-FFF2-40B4-BE49-F238E27FC236}">
                <a16:creationId xmlns:a16="http://schemas.microsoft.com/office/drawing/2014/main" id="{D4FD7F54-2FC8-4F55-A707-A4EB67B915F6}"/>
              </a:ext>
            </a:extLst>
          </p:cNvPr>
          <p:cNvPicPr>
            <a:picLocks noChangeAspect="1"/>
          </p:cNvPicPr>
          <p:nvPr/>
        </p:nvPicPr>
        <p:blipFill>
          <a:blip r:embed="rId2"/>
          <a:stretch>
            <a:fillRect/>
          </a:stretch>
        </p:blipFill>
        <p:spPr>
          <a:xfrm>
            <a:off x="381001" y="1232452"/>
            <a:ext cx="11442700" cy="5142948"/>
          </a:xfrm>
          <a:prstGeom prst="rect">
            <a:avLst/>
          </a:prstGeom>
        </p:spPr>
      </p:pic>
    </p:spTree>
    <p:extLst>
      <p:ext uri="{BB962C8B-B14F-4D97-AF65-F5344CB8AC3E}">
        <p14:creationId xmlns:p14="http://schemas.microsoft.com/office/powerpoint/2010/main" val="3483099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454152" y="411797"/>
            <a:ext cx="10515600" cy="1325563"/>
          </a:xfrm>
        </p:spPr>
        <p:txBody>
          <a:bodyPr>
            <a:normAutofit/>
          </a:bodyPr>
          <a:lstStyle/>
          <a:p>
            <a:r>
              <a:rPr lang="en-US" sz="4000" b="1" u="sng"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454152" y="1947672"/>
            <a:ext cx="11019020" cy="3840480"/>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ea typeface="+mn-lt"/>
                <a:cs typeface="Times New Roman" panose="02020603050405020304" pitchFamily="18" charset="0"/>
              </a:rPr>
              <a:t>Problem Statement</a:t>
            </a:r>
          </a:p>
          <a:p>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ea typeface="+mn-lt"/>
                <a:cs typeface="Times New Roman" panose="02020603050405020304" pitchFamily="18" charset="0"/>
              </a:rPr>
              <a:t>System Development Approach </a:t>
            </a:r>
            <a:endParaRPr lang="en-US" dirty="0">
              <a:latin typeface="Times New Roman" panose="02020603050405020304" pitchFamily="18" charset="0"/>
              <a:ea typeface="+mn-lt"/>
              <a:cs typeface="Times New Roman" panose="02020603050405020304" pitchFamily="18" charset="0"/>
            </a:endParaRPr>
          </a:p>
          <a:p>
            <a:r>
              <a:rPr lang="en-US" sz="2000" b="1" dirty="0">
                <a:latin typeface="Times New Roman" panose="02020603050405020304" pitchFamily="18" charset="0"/>
                <a:ea typeface="+mn-lt"/>
                <a:cs typeface="Times New Roman" panose="02020603050405020304" pitchFamily="18" charset="0"/>
              </a:rPr>
              <a:t>Result</a:t>
            </a:r>
          </a:p>
          <a:p>
            <a:r>
              <a:rPr lang="en-US" sz="2000" b="1" dirty="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ea typeface="+mn-lt"/>
                <a:cs typeface="Times New Roman" panose="02020603050405020304" pitchFamily="18" charset="0"/>
              </a:rPr>
              <a:t>Future Scope</a:t>
            </a:r>
          </a:p>
          <a:p>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04777" y="1491725"/>
            <a:ext cx="11029616" cy="615764"/>
          </a:xfrm>
        </p:spPr>
        <p:txBody>
          <a:bodyPr>
            <a:normAutofit fontScale="90000"/>
          </a:bodyPr>
          <a:lstStyle/>
          <a:p>
            <a:r>
              <a:rPr lang="en-US" sz="4400" b="1" u="sng" dirty="0">
                <a:solidFill>
                  <a:schemeClr val="accent1"/>
                </a:solidFill>
                <a:latin typeface="Arial" panose="020B0604020202020204" pitchFamily="34" charset="0"/>
                <a:cs typeface="Arial" panose="020B0604020202020204" pitchFamily="34" charset="0"/>
              </a:rPr>
              <a:t>Problem Statement</a:t>
            </a:r>
            <a:endParaRPr lang="en-US" sz="4400" u="sng"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04778" y="1342407"/>
            <a:ext cx="11029615" cy="467332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E-commerce website logs data created for helping the data analysts to practice exploratory data analysis and data visualization. The dataset has data on when the website was accessed, IP address of the source, Country, language in which website was accessed, amount of sales made by that IP address.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89257" y="691117"/>
            <a:ext cx="11029616" cy="722089"/>
          </a:xfrm>
        </p:spPr>
        <p:txBody>
          <a:bodyPr>
            <a:normAutofit fontScale="90000"/>
          </a:bodyPr>
          <a:lstStyle/>
          <a:p>
            <a:r>
              <a:rPr lang="en-US" sz="4400" b="1" u="sng" dirty="0">
                <a:solidFill>
                  <a:schemeClr val="accent1"/>
                </a:solidFill>
                <a:latin typeface="Arial" panose="020B0604020202020204" pitchFamily="34" charset="0"/>
                <a:cs typeface="Arial" panose="020B0604020202020204" pitchFamily="34" charset="0"/>
              </a:rPr>
              <a:t>Proposed Solution</a:t>
            </a:r>
            <a:endParaRPr lang="en-US" sz="4400" u="sng"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554055"/>
            <a:ext cx="11613485" cy="4848446"/>
          </a:xfrm>
        </p:spPr>
        <p:txBody>
          <a:bodyPr vert="horz" lIns="91440" tIns="45720" rIns="91440" bIns="45720" rtlCol="0" anchor="ctr">
            <a:noAutofit/>
          </a:bodyPr>
          <a:lstStyle/>
          <a:p>
            <a:pPr marL="0" indent="0">
              <a:buNone/>
            </a:pPr>
            <a:endParaRPr lang="en-US" b="1" dirty="0"/>
          </a:p>
          <a:p>
            <a:pPr marL="0" indent="0">
              <a:buNone/>
            </a:pPr>
            <a:endParaRPr lang="en-US" b="1" dirty="0"/>
          </a:p>
          <a:p>
            <a:pPr marL="0" indent="0">
              <a:buNone/>
            </a:pPr>
            <a:endParaRPr lang="en-US" b="1" dirty="0"/>
          </a:p>
          <a:p>
            <a:pPr marL="0" indent="0">
              <a:buNone/>
            </a:pPr>
            <a:r>
              <a:rPr lang="en-US" sz="2000" b="1" dirty="0">
                <a:latin typeface="Times New Roman" panose="02020603050405020304" pitchFamily="18" charset="0"/>
                <a:cs typeface="Times New Roman" panose="02020603050405020304" pitchFamily="18" charset="0"/>
              </a:rPr>
              <a:t>Data Collection:</a:t>
            </a:r>
          </a:p>
          <a:p>
            <a:pPr marL="0" indent="0">
              <a:buNone/>
            </a:pPr>
            <a:r>
              <a:rPr lang="en-US" sz="1800" dirty="0">
                <a:latin typeface="Times New Roman" panose="02020603050405020304" pitchFamily="18" charset="0"/>
                <a:cs typeface="Times New Roman" panose="02020603050405020304" pitchFamily="18" charset="0"/>
              </a:rPr>
              <a:t>- Log data on access timestamps, IPs, countries, languages, and sales.</a:t>
            </a:r>
          </a:p>
          <a:p>
            <a:pPr marL="0" indent="0">
              <a:buNone/>
            </a:pPr>
            <a:r>
              <a:rPr lang="en-US" sz="1800" dirty="0">
                <a:latin typeface="Times New Roman" panose="02020603050405020304" pitchFamily="18" charset="0"/>
                <a:cs typeface="Times New Roman" panose="02020603050405020304" pitchFamily="18" charset="0"/>
              </a:rPr>
              <a:t>- Ensure data integrity and accuracy.</a:t>
            </a:r>
            <a:endParaRPr lang="en-US" sz="18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Data Preprocessing:</a:t>
            </a:r>
          </a:p>
          <a:p>
            <a:pPr marL="0" indent="0">
              <a:buNone/>
            </a:pPr>
            <a:r>
              <a:rPr lang="en-US" sz="1800" dirty="0">
                <a:latin typeface="Times New Roman" panose="02020603050405020304" pitchFamily="18" charset="0"/>
                <a:cs typeface="Times New Roman" panose="02020603050405020304" pitchFamily="18" charset="0"/>
              </a:rPr>
              <a:t>- Clean and normalize the dataset.</a:t>
            </a:r>
          </a:p>
          <a:p>
            <a:pPr marL="0" indent="0">
              <a:buNone/>
            </a:pPr>
            <a:r>
              <a:rPr lang="en-US" sz="1800" dirty="0">
                <a:latin typeface="Times New Roman" panose="02020603050405020304" pitchFamily="18" charset="0"/>
                <a:cs typeface="Times New Roman" panose="02020603050405020304" pitchFamily="18" charset="0"/>
              </a:rPr>
              <a:t>- Handle missing values and outliers.</a:t>
            </a:r>
          </a:p>
          <a:p>
            <a:pPr marL="0" indent="0">
              <a:buNone/>
            </a:pPr>
            <a:r>
              <a:rPr lang="en-US" sz="1800" dirty="0">
                <a:latin typeface="Times New Roman" panose="02020603050405020304" pitchFamily="18" charset="0"/>
                <a:cs typeface="Times New Roman" panose="02020603050405020304" pitchFamily="18" charset="0"/>
              </a:rPr>
              <a:t>- Convert timestamps to standard formats.</a:t>
            </a:r>
            <a:endParaRPr lang="en-US" sz="18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Exploratory Data Analysis (EDA):</a:t>
            </a:r>
          </a:p>
          <a:p>
            <a:pPr marL="0" indent="0">
              <a:buNone/>
            </a:pPr>
            <a:r>
              <a:rPr lang="en-US" sz="1800" dirty="0">
                <a:latin typeface="Times New Roman" panose="02020603050405020304" pitchFamily="18" charset="0"/>
                <a:cs typeface="Times New Roman" panose="02020603050405020304" pitchFamily="18" charset="0"/>
              </a:rPr>
              <a:t>- Traffic Analysis: Access patterns by time and region.</a:t>
            </a:r>
          </a:p>
          <a:p>
            <a:pPr marL="0" indent="0">
              <a:buNone/>
            </a:pPr>
            <a:r>
              <a:rPr lang="en-US" sz="1800" dirty="0">
                <a:latin typeface="Times New Roman" panose="02020603050405020304" pitchFamily="18" charset="0"/>
                <a:cs typeface="Times New Roman" panose="02020603050405020304" pitchFamily="18" charset="0"/>
              </a:rPr>
              <a:t>- Sales Analysis: Correlate IPs with sales amounts.</a:t>
            </a:r>
          </a:p>
          <a:p>
            <a:pPr marL="0" indent="0">
              <a:buNone/>
            </a:pPr>
            <a:r>
              <a:rPr lang="en-US" sz="1800" dirty="0">
                <a:latin typeface="Times New Roman" panose="02020603050405020304" pitchFamily="18" charset="0"/>
                <a:cs typeface="Times New Roman" panose="02020603050405020304" pitchFamily="18" charset="0"/>
              </a:rPr>
              <a:t>- Language Preferences: Language distribution among users.</a:t>
            </a:r>
          </a:p>
          <a:p>
            <a:endParaRPr lang="en-US" dirty="0"/>
          </a:p>
          <a:p>
            <a:endParaRPr lang="en-US" dirty="0"/>
          </a:p>
          <a:p>
            <a:pPr marL="342900" indent="-342900">
              <a:buFont typeface="+mj-lt"/>
              <a:buAutoNum type="arabicPeriod"/>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9A46C-564C-404D-9ED9-1783AD95D1D7}"/>
              </a:ext>
            </a:extLst>
          </p:cNvPr>
          <p:cNvSpPr>
            <a:spLocks noGrp="1"/>
          </p:cNvSpPr>
          <p:nvPr>
            <p:ph type="title"/>
          </p:nvPr>
        </p:nvSpPr>
        <p:spPr>
          <a:xfrm>
            <a:off x="283479" y="925032"/>
            <a:ext cx="11029616" cy="595423"/>
          </a:xfrm>
        </p:spPr>
        <p:txBody>
          <a:bodyPr>
            <a:noAutofit/>
          </a:bodyPr>
          <a:lstStyle/>
          <a:p>
            <a:r>
              <a:rPr lang="en-US" sz="4000" b="1" u="sng" dirty="0">
                <a:solidFill>
                  <a:schemeClr val="accent1"/>
                </a:solidFill>
                <a:latin typeface="Arial" panose="020B0604020202020204" pitchFamily="34" charset="0"/>
                <a:cs typeface="Arial" panose="020B0604020202020204" pitchFamily="34" charset="0"/>
              </a:rPr>
              <a:t>Proposed Solution (</a:t>
            </a:r>
            <a:r>
              <a:rPr lang="en-IN" sz="4000" b="1" i="0" u="sng" dirty="0">
                <a:solidFill>
                  <a:srgbClr val="00B0F0"/>
                </a:solidFill>
                <a:effectLst/>
                <a:latin typeface="Arial" panose="020B0604020202020204" pitchFamily="34" charset="0"/>
                <a:cs typeface="Arial" panose="020B0604020202020204" pitchFamily="34" charset="0"/>
              </a:rPr>
              <a:t>cont.</a:t>
            </a:r>
            <a:r>
              <a:rPr lang="en-US" sz="4000" b="1" u="sng" dirty="0">
                <a:solidFill>
                  <a:schemeClr val="accent1"/>
                </a:solidFill>
                <a:latin typeface="Arial" panose="020B0604020202020204" pitchFamily="34" charset="0"/>
                <a:cs typeface="Arial" panose="020B0604020202020204" pitchFamily="34" charset="0"/>
              </a:rPr>
              <a:t>) </a:t>
            </a:r>
            <a:endParaRPr lang="en-IN" sz="4000" u="sng" dirty="0"/>
          </a:p>
        </p:txBody>
      </p:sp>
      <p:sp>
        <p:nvSpPr>
          <p:cNvPr id="3" name="Content Placeholder 2">
            <a:extLst>
              <a:ext uri="{FF2B5EF4-FFF2-40B4-BE49-F238E27FC236}">
                <a16:creationId xmlns:a16="http://schemas.microsoft.com/office/drawing/2014/main" id="{E72A17DC-0C64-4003-8645-C31996FAD804}"/>
              </a:ext>
            </a:extLst>
          </p:cNvPr>
          <p:cNvSpPr>
            <a:spLocks noGrp="1"/>
          </p:cNvSpPr>
          <p:nvPr>
            <p:ph idx="1"/>
          </p:nvPr>
        </p:nvSpPr>
        <p:spPr>
          <a:xfrm>
            <a:off x="283479" y="1637413"/>
            <a:ext cx="11029615" cy="4656653"/>
          </a:xfrm>
        </p:spPr>
        <p:txBody>
          <a:bodyPr>
            <a:normAutofit fontScale="25000" lnSpcReduction="20000"/>
          </a:bodyPr>
          <a:lstStyle/>
          <a:p>
            <a:endParaRPr lang="en-US" sz="6400" dirty="0"/>
          </a:p>
          <a:p>
            <a:pPr marL="0" indent="0">
              <a:buNone/>
            </a:pPr>
            <a:r>
              <a:rPr lang="en-US" sz="8000" b="1" dirty="0">
                <a:latin typeface="Times New Roman" panose="02020603050405020304" pitchFamily="18" charset="0"/>
                <a:cs typeface="Times New Roman" panose="02020603050405020304" pitchFamily="18" charset="0"/>
              </a:rPr>
              <a:t>Data Visualization:</a:t>
            </a:r>
          </a:p>
          <a:p>
            <a:pPr marL="0" indent="0">
              <a:buNone/>
            </a:pPr>
            <a:r>
              <a:rPr lang="en-US" sz="7200" dirty="0">
                <a:latin typeface="Times New Roman" panose="02020603050405020304" pitchFamily="18" charset="0"/>
                <a:cs typeface="Times New Roman" panose="02020603050405020304" pitchFamily="18" charset="0"/>
              </a:rPr>
              <a:t>- Time Series Plots: Traffic and sales trends.</a:t>
            </a:r>
          </a:p>
          <a:p>
            <a:pPr marL="0" indent="0">
              <a:buNone/>
            </a:pPr>
            <a:r>
              <a:rPr lang="en-US" sz="7200" dirty="0">
                <a:latin typeface="Times New Roman" panose="02020603050405020304" pitchFamily="18" charset="0"/>
                <a:cs typeface="Times New Roman" panose="02020603050405020304" pitchFamily="18" charset="0"/>
              </a:rPr>
              <a:t>- Geographical Maps: User distribution and sales by country.</a:t>
            </a:r>
          </a:p>
          <a:p>
            <a:pPr marL="0" indent="0">
              <a:buNone/>
            </a:pPr>
            <a:r>
              <a:rPr lang="en-US" sz="7200" dirty="0">
                <a:latin typeface="Times New Roman" panose="02020603050405020304" pitchFamily="18" charset="0"/>
                <a:cs typeface="Times New Roman" panose="02020603050405020304" pitchFamily="18" charset="0"/>
              </a:rPr>
              <a:t>- Bar Charts: Sales and access by language.</a:t>
            </a:r>
            <a:endParaRPr lang="en-US" sz="7200" b="1" dirty="0">
              <a:latin typeface="Times New Roman" panose="02020603050405020304" pitchFamily="18" charset="0"/>
              <a:cs typeface="Times New Roman" panose="02020603050405020304" pitchFamily="18" charset="0"/>
            </a:endParaRPr>
          </a:p>
          <a:p>
            <a:pPr marL="0" indent="0">
              <a:buNone/>
            </a:pPr>
            <a:r>
              <a:rPr lang="en-US" sz="8000" b="1" dirty="0">
                <a:latin typeface="Times New Roman" panose="02020603050405020304" pitchFamily="18" charset="0"/>
                <a:cs typeface="Times New Roman" panose="02020603050405020304" pitchFamily="18" charset="0"/>
              </a:rPr>
              <a:t>Tools and Technologies:</a:t>
            </a:r>
          </a:p>
          <a:p>
            <a:pPr marL="0" indent="0">
              <a:buNone/>
            </a:pPr>
            <a:r>
              <a:rPr lang="en-US" sz="7200" dirty="0">
                <a:latin typeface="Times New Roman" panose="02020603050405020304" pitchFamily="18" charset="0"/>
                <a:cs typeface="Times New Roman" panose="02020603050405020304" pitchFamily="18" charset="0"/>
              </a:rPr>
              <a:t>- Data Processing: Python (Pandas, NumPy)</a:t>
            </a:r>
          </a:p>
          <a:p>
            <a:pPr marL="0" indent="0">
              <a:buNone/>
            </a:pPr>
            <a:r>
              <a:rPr lang="en-US" sz="7200" dirty="0">
                <a:latin typeface="Times New Roman" panose="02020603050405020304" pitchFamily="18" charset="0"/>
                <a:cs typeface="Times New Roman" panose="02020603050405020304" pitchFamily="18" charset="0"/>
              </a:rPr>
              <a:t>- Visualization: Matplotlib, Seaborn, </a:t>
            </a:r>
            <a:r>
              <a:rPr lang="en-US" sz="7200" dirty="0" err="1">
                <a:latin typeface="Times New Roman" panose="02020603050405020304" pitchFamily="18" charset="0"/>
                <a:cs typeface="Times New Roman" panose="02020603050405020304" pitchFamily="18" charset="0"/>
              </a:rPr>
              <a:t>Plotly</a:t>
            </a:r>
            <a:endParaRPr lang="en-US" sz="7200" dirty="0">
              <a:latin typeface="Times New Roman" panose="02020603050405020304" pitchFamily="18" charset="0"/>
              <a:cs typeface="Times New Roman" panose="02020603050405020304" pitchFamily="18" charset="0"/>
            </a:endParaRPr>
          </a:p>
          <a:p>
            <a:pPr marL="0" indent="0">
              <a:buNone/>
            </a:pPr>
            <a:r>
              <a:rPr lang="en-US" sz="7200" dirty="0">
                <a:latin typeface="Times New Roman" panose="02020603050405020304" pitchFamily="18" charset="0"/>
                <a:cs typeface="Times New Roman" panose="02020603050405020304" pitchFamily="18" charset="0"/>
              </a:rPr>
              <a:t>- Geospatial Analysis: </a:t>
            </a:r>
            <a:r>
              <a:rPr lang="en-US" sz="7200" dirty="0" err="1">
                <a:latin typeface="Times New Roman" panose="02020603050405020304" pitchFamily="18" charset="0"/>
                <a:cs typeface="Times New Roman" panose="02020603050405020304" pitchFamily="18" charset="0"/>
              </a:rPr>
              <a:t>GeoPandas</a:t>
            </a:r>
            <a:r>
              <a:rPr lang="en-US" sz="7200" dirty="0">
                <a:latin typeface="Times New Roman" panose="02020603050405020304" pitchFamily="18" charset="0"/>
                <a:cs typeface="Times New Roman" panose="02020603050405020304" pitchFamily="18" charset="0"/>
              </a:rPr>
              <a:t>, Folium</a:t>
            </a:r>
          </a:p>
          <a:p>
            <a:pPr marL="0" indent="0">
              <a:buNone/>
            </a:pPr>
            <a:r>
              <a:rPr lang="en-US" sz="8000" b="1" dirty="0">
                <a:latin typeface="Times New Roman" panose="02020603050405020304" pitchFamily="18" charset="0"/>
                <a:cs typeface="Times New Roman" panose="02020603050405020304" pitchFamily="18" charset="0"/>
              </a:rPr>
              <a:t>Benefits:</a:t>
            </a:r>
          </a:p>
          <a:p>
            <a:pPr marL="0" indent="0">
              <a:buNone/>
            </a:pPr>
            <a:r>
              <a:rPr lang="en-US" sz="7200" dirty="0">
                <a:latin typeface="Times New Roman" panose="02020603050405020304" pitchFamily="18" charset="0"/>
                <a:cs typeface="Times New Roman" panose="02020603050405020304" pitchFamily="18" charset="0"/>
              </a:rPr>
              <a:t>- Improved Insights: Understanding user behavior.</a:t>
            </a:r>
          </a:p>
          <a:p>
            <a:pPr marL="0" indent="0">
              <a:buNone/>
            </a:pPr>
            <a:r>
              <a:rPr lang="en-US" sz="7200" dirty="0">
                <a:latin typeface="Times New Roman" panose="02020603050405020304" pitchFamily="18" charset="0"/>
                <a:cs typeface="Times New Roman" panose="02020603050405020304" pitchFamily="18" charset="0"/>
              </a:rPr>
              <a:t>- Targeted Marketing: Identify key markets and language preferences.</a:t>
            </a:r>
          </a:p>
          <a:p>
            <a:pPr marL="0" indent="0">
              <a:buNone/>
            </a:pPr>
            <a:r>
              <a:rPr lang="en-US" sz="7200" dirty="0">
                <a:latin typeface="Times New Roman" panose="02020603050405020304" pitchFamily="18" charset="0"/>
                <a:cs typeface="Times New Roman" panose="02020603050405020304" pitchFamily="18" charset="0"/>
              </a:rPr>
              <a:t>- Sales Optimization: Optimize strategies based on insights.</a:t>
            </a:r>
          </a:p>
          <a:p>
            <a:endParaRPr lang="en-IN" dirty="0"/>
          </a:p>
        </p:txBody>
      </p:sp>
    </p:spTree>
    <p:extLst>
      <p:ext uri="{BB962C8B-B14F-4D97-AF65-F5344CB8AC3E}">
        <p14:creationId xmlns:p14="http://schemas.microsoft.com/office/powerpoint/2010/main" val="873931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62319" y="936266"/>
            <a:ext cx="11029616" cy="530296"/>
          </a:xfrm>
        </p:spPr>
        <p:txBody>
          <a:bodyPr>
            <a:normAutofit fontScale="90000"/>
          </a:bodyPr>
          <a:lstStyle/>
          <a:p>
            <a:r>
              <a:rPr lang="en-US" sz="4400" b="1" u="sng" dirty="0">
                <a:solidFill>
                  <a:schemeClr val="accent1"/>
                </a:solidFill>
                <a:latin typeface="Arial"/>
                <a:ea typeface="+mj-lt"/>
                <a:cs typeface="Arial"/>
              </a:rPr>
              <a:t>System  Approach</a:t>
            </a:r>
            <a:endParaRPr lang="en-US" sz="4400" u="sng"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62320" y="1832323"/>
            <a:ext cx="11029615" cy="3723652"/>
          </a:xfrm>
        </p:spPr>
        <p:txBody>
          <a:bodyPr>
            <a:normAutofit/>
          </a:bodyPr>
          <a:lstStyle/>
          <a:p>
            <a:endParaRPr lang="en-IN" sz="3600" dirty="0"/>
          </a:p>
          <a:p>
            <a:endParaRPr lang="en-IN" sz="3600" dirty="0"/>
          </a:p>
          <a:p>
            <a:endParaRPr lang="en-IN" sz="3600" dirty="0"/>
          </a:p>
          <a:p>
            <a:endParaRPr lang="en-IN" sz="3600" dirty="0"/>
          </a:p>
          <a:p>
            <a:endParaRPr lang="en-IN" sz="3600" dirty="0"/>
          </a:p>
          <a:p>
            <a:endParaRPr lang="en-IN" sz="3600" dirty="0"/>
          </a:p>
          <a:p>
            <a:endParaRPr lang="en-IN" sz="3600" dirty="0"/>
          </a:p>
          <a:p>
            <a:endParaRPr lang="en-IN" sz="3600" dirty="0"/>
          </a:p>
          <a:p>
            <a:endParaRPr lang="en-IN" sz="3600" dirty="0"/>
          </a:p>
          <a:p>
            <a:endParaRPr lang="en-IN" sz="3600" dirty="0"/>
          </a:p>
          <a:p>
            <a:endParaRPr lang="en-IN" sz="3600" dirty="0"/>
          </a:p>
          <a:p>
            <a:endParaRPr lang="en-IN" sz="3600" dirty="0"/>
          </a:p>
          <a:p>
            <a:endParaRPr lang="en-IN" sz="3600" dirty="0"/>
          </a:p>
          <a:p>
            <a:endParaRPr lang="en-IN" sz="3600" dirty="0"/>
          </a:p>
          <a:p>
            <a:endParaRPr lang="en-IN" sz="3600" dirty="0"/>
          </a:p>
          <a:p>
            <a:endParaRPr lang="en-IN" sz="3600" dirty="0"/>
          </a:p>
          <a:p>
            <a:endParaRPr lang="en-IN" sz="3600" dirty="0"/>
          </a:p>
          <a:p>
            <a:endParaRPr lang="en-IN" sz="3600" dirty="0"/>
          </a:p>
          <a:p>
            <a:endParaRPr lang="en-IN" sz="3600" dirty="0"/>
          </a:p>
          <a:p>
            <a:endParaRPr lang="en-IN" sz="3600" dirty="0"/>
          </a:p>
          <a:p>
            <a:endParaRPr lang="en-IN" sz="3600" dirty="0"/>
          </a:p>
          <a:p>
            <a:pPr marL="0" indent="0">
              <a:buNone/>
            </a:pPr>
            <a:endParaRPr lang="en-IN" sz="3600" dirty="0"/>
          </a:p>
          <a:p>
            <a:endParaRPr lang="en-IN" sz="3600" dirty="0"/>
          </a:p>
        </p:txBody>
      </p:sp>
      <p:sp>
        <p:nvSpPr>
          <p:cNvPr id="6" name="TextBox 5">
            <a:extLst>
              <a:ext uri="{FF2B5EF4-FFF2-40B4-BE49-F238E27FC236}">
                <a16:creationId xmlns:a16="http://schemas.microsoft.com/office/drawing/2014/main" id="{54921980-FCF9-49FF-A63D-58FBA2649FA2}"/>
              </a:ext>
            </a:extLst>
          </p:cNvPr>
          <p:cNvSpPr txBox="1"/>
          <p:nvPr/>
        </p:nvSpPr>
        <p:spPr>
          <a:xfrm>
            <a:off x="462319" y="1603723"/>
            <a:ext cx="11029615" cy="5016758"/>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1. System Requirements:</a:t>
            </a:r>
          </a:p>
          <a:p>
            <a:r>
              <a:rPr lang="en-IN" sz="2000" dirty="0">
                <a:latin typeface="Times New Roman" panose="02020603050405020304" pitchFamily="18" charset="0"/>
                <a:cs typeface="Times New Roman" panose="02020603050405020304" pitchFamily="18" charset="0"/>
              </a:rPr>
              <a:t>- Operating System: Windows 11</a:t>
            </a:r>
          </a:p>
          <a:p>
            <a:r>
              <a:rPr lang="en-IN" sz="2000" dirty="0">
                <a:latin typeface="Times New Roman" panose="02020603050405020304" pitchFamily="18" charset="0"/>
                <a:cs typeface="Times New Roman" panose="02020603050405020304" pitchFamily="18" charset="0"/>
              </a:rPr>
              <a:t>- Memory: 8GB RAM</a:t>
            </a:r>
          </a:p>
          <a:p>
            <a:r>
              <a:rPr lang="en-IN" sz="2000" dirty="0">
                <a:latin typeface="Times New Roman" panose="02020603050405020304" pitchFamily="18" charset="0"/>
                <a:cs typeface="Times New Roman" panose="02020603050405020304" pitchFamily="18" charset="0"/>
              </a:rPr>
              <a:t>- Processor: Intel i3</a:t>
            </a:r>
          </a:p>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2. Data Ingestion:</a:t>
            </a:r>
          </a:p>
          <a:p>
            <a:r>
              <a:rPr lang="en-IN" sz="2000" dirty="0">
                <a:latin typeface="Times New Roman" panose="02020603050405020304" pitchFamily="18" charset="0"/>
                <a:cs typeface="Times New Roman" panose="02020603050405020304" pitchFamily="18" charset="0"/>
              </a:rPr>
              <a:t>- Collect and store website logs in a central database.</a:t>
            </a:r>
          </a:p>
          <a:p>
            <a:r>
              <a:rPr lang="en-IN" sz="2000" dirty="0">
                <a:latin typeface="Times New Roman" panose="02020603050405020304" pitchFamily="18" charset="0"/>
                <a:cs typeface="Times New Roman" panose="02020603050405020304" pitchFamily="18" charset="0"/>
              </a:rPr>
              <a:t>- Ensure real-time data capture for up-to-date analysis.</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3. Data Storage:</a:t>
            </a:r>
          </a:p>
          <a:p>
            <a:r>
              <a:rPr lang="en-IN" sz="2000" dirty="0">
                <a:latin typeface="Times New Roman" panose="02020603050405020304" pitchFamily="18" charset="0"/>
                <a:cs typeface="Times New Roman" panose="02020603050405020304" pitchFamily="18" charset="0"/>
              </a:rPr>
              <a:t>- Utilize scalable storage solutions (e.g., cloud storage, data warehouses).</a:t>
            </a:r>
          </a:p>
          <a:p>
            <a:r>
              <a:rPr lang="en-IN" sz="2000" dirty="0">
                <a:latin typeface="Times New Roman" panose="02020603050405020304" pitchFamily="18" charset="0"/>
                <a:cs typeface="Times New Roman" panose="02020603050405020304" pitchFamily="18" charset="0"/>
              </a:rPr>
              <a:t>- Ensure data redundancy and backup for reliability.</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4. Data Processing:</a:t>
            </a:r>
          </a:p>
          <a:p>
            <a:r>
              <a:rPr lang="en-IN" sz="2000" dirty="0">
                <a:latin typeface="Times New Roman" panose="02020603050405020304" pitchFamily="18" charset="0"/>
                <a:cs typeface="Times New Roman" panose="02020603050405020304" pitchFamily="18" charset="0"/>
              </a:rPr>
              <a:t>- Implement ETL (Extract, Transform, Load) processes.</a:t>
            </a:r>
          </a:p>
          <a:p>
            <a:r>
              <a:rPr lang="en-IN" sz="2000" dirty="0">
                <a:latin typeface="Times New Roman" panose="02020603050405020304" pitchFamily="18" charset="0"/>
                <a:cs typeface="Times New Roman" panose="02020603050405020304" pitchFamily="18" charset="0"/>
              </a:rPr>
              <a:t>- Clean, normalize, and </a:t>
            </a:r>
            <a:r>
              <a:rPr lang="en-IN" sz="2000" dirty="0" err="1">
                <a:latin typeface="Times New Roman" panose="02020603050405020304" pitchFamily="18" charset="0"/>
                <a:cs typeface="Times New Roman" panose="02020603050405020304" pitchFamily="18" charset="0"/>
              </a:rPr>
              <a:t>preprocess</a:t>
            </a:r>
            <a:r>
              <a:rPr lang="en-IN" sz="2000" dirty="0">
                <a:latin typeface="Times New Roman" panose="02020603050405020304" pitchFamily="18" charset="0"/>
                <a:cs typeface="Times New Roman" panose="02020603050405020304" pitchFamily="18" charset="0"/>
              </a:rPr>
              <a:t> the data.</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21E5-3794-4066-BD7D-5C5DEB5CBF79}"/>
              </a:ext>
            </a:extLst>
          </p:cNvPr>
          <p:cNvSpPr>
            <a:spLocks noGrp="1"/>
          </p:cNvSpPr>
          <p:nvPr>
            <p:ph type="title"/>
          </p:nvPr>
        </p:nvSpPr>
        <p:spPr>
          <a:xfrm>
            <a:off x="336643" y="722376"/>
            <a:ext cx="11029616" cy="669565"/>
          </a:xfrm>
        </p:spPr>
        <p:txBody>
          <a:bodyPr>
            <a:noAutofit/>
          </a:bodyPr>
          <a:lstStyle/>
          <a:p>
            <a:r>
              <a:rPr lang="en-US" sz="4000" b="1" u="sng" dirty="0">
                <a:solidFill>
                  <a:schemeClr val="accent1"/>
                </a:solidFill>
                <a:latin typeface="Arial"/>
                <a:ea typeface="+mj-lt"/>
                <a:cs typeface="Arial"/>
              </a:rPr>
              <a:t>System  Approach (Cont.)</a:t>
            </a:r>
            <a:endParaRPr lang="en-IN" sz="4000" dirty="0"/>
          </a:p>
        </p:txBody>
      </p:sp>
      <p:sp>
        <p:nvSpPr>
          <p:cNvPr id="3" name="Content Placeholder 2">
            <a:extLst>
              <a:ext uri="{FF2B5EF4-FFF2-40B4-BE49-F238E27FC236}">
                <a16:creationId xmlns:a16="http://schemas.microsoft.com/office/drawing/2014/main" id="{06C6B15F-1CE6-4B49-BAD1-B9A9EBB42316}"/>
              </a:ext>
            </a:extLst>
          </p:cNvPr>
          <p:cNvSpPr>
            <a:spLocks noGrp="1"/>
          </p:cNvSpPr>
          <p:nvPr>
            <p:ph idx="1"/>
          </p:nvPr>
        </p:nvSpPr>
        <p:spPr>
          <a:xfrm>
            <a:off x="336643" y="1391941"/>
            <a:ext cx="11029615" cy="5018003"/>
          </a:xfrm>
        </p:spPr>
        <p:txBody>
          <a:bodyPr>
            <a:normAutofit fontScale="25000" lnSpcReduction="20000"/>
          </a:bodyPr>
          <a:lstStyle/>
          <a:p>
            <a:pPr marL="0" indent="0">
              <a:buNone/>
            </a:pPr>
            <a:endParaRPr lang="en-IN" sz="1800" dirty="0"/>
          </a:p>
          <a:p>
            <a:pPr marL="0" indent="0">
              <a:buNone/>
            </a:pPr>
            <a:endParaRPr lang="en-IN" sz="4300" dirty="0"/>
          </a:p>
          <a:p>
            <a:pPr marL="0" indent="0">
              <a:buNone/>
            </a:pPr>
            <a:endParaRPr lang="en-IN" sz="7200" b="1" dirty="0">
              <a:latin typeface="Times New Roman" panose="02020603050405020304" pitchFamily="18" charset="0"/>
              <a:cs typeface="Times New Roman" panose="02020603050405020304" pitchFamily="18" charset="0"/>
            </a:endParaRPr>
          </a:p>
          <a:p>
            <a:pPr marL="0" indent="0">
              <a:buNone/>
            </a:pPr>
            <a:r>
              <a:rPr lang="en-IN" sz="7200" b="1" dirty="0">
                <a:latin typeface="Times New Roman" panose="02020603050405020304" pitchFamily="18" charset="0"/>
                <a:cs typeface="Times New Roman" panose="02020603050405020304" pitchFamily="18" charset="0"/>
              </a:rPr>
              <a:t>5. Data Analysis:</a:t>
            </a:r>
          </a:p>
          <a:p>
            <a:pPr marL="0" indent="0">
              <a:buNone/>
            </a:pPr>
            <a:r>
              <a:rPr lang="en-IN" sz="7200" dirty="0">
                <a:latin typeface="Times New Roman" panose="02020603050405020304" pitchFamily="18" charset="0"/>
                <a:cs typeface="Times New Roman" panose="02020603050405020304" pitchFamily="18" charset="0"/>
              </a:rPr>
              <a:t>- Use EDA techniques to uncover patterns and insights.</a:t>
            </a:r>
          </a:p>
          <a:p>
            <a:pPr marL="0" indent="0">
              <a:buNone/>
            </a:pPr>
            <a:r>
              <a:rPr lang="en-IN" sz="7200" dirty="0">
                <a:latin typeface="Times New Roman" panose="02020603050405020304" pitchFamily="18" charset="0"/>
                <a:cs typeface="Times New Roman" panose="02020603050405020304" pitchFamily="18" charset="0"/>
              </a:rPr>
              <a:t>- Apply statistical analysis to identify trends and correlations.</a:t>
            </a:r>
          </a:p>
          <a:p>
            <a:pPr marL="0" indent="0">
              <a:buNone/>
            </a:pPr>
            <a:endParaRPr lang="en-IN" sz="7200" dirty="0">
              <a:latin typeface="Times New Roman" panose="02020603050405020304" pitchFamily="18" charset="0"/>
              <a:cs typeface="Times New Roman" panose="02020603050405020304" pitchFamily="18" charset="0"/>
            </a:endParaRPr>
          </a:p>
          <a:p>
            <a:pPr marL="0" indent="0">
              <a:buNone/>
            </a:pPr>
            <a:r>
              <a:rPr lang="en-IN" sz="7200" b="1" dirty="0">
                <a:latin typeface="Times New Roman" panose="02020603050405020304" pitchFamily="18" charset="0"/>
                <a:cs typeface="Times New Roman" panose="02020603050405020304" pitchFamily="18" charset="0"/>
              </a:rPr>
              <a:t>6. Data Visualization:</a:t>
            </a:r>
          </a:p>
          <a:p>
            <a:pPr marL="0" indent="0">
              <a:buNone/>
            </a:pPr>
            <a:r>
              <a:rPr lang="en-IN" sz="7200" dirty="0">
                <a:latin typeface="Times New Roman" panose="02020603050405020304" pitchFamily="18" charset="0"/>
                <a:cs typeface="Times New Roman" panose="02020603050405020304" pitchFamily="18" charset="0"/>
              </a:rPr>
              <a:t>- Create dashboards and visual reports.</a:t>
            </a:r>
          </a:p>
          <a:p>
            <a:pPr marL="0" indent="0">
              <a:buNone/>
            </a:pPr>
            <a:r>
              <a:rPr lang="en-IN" sz="7200" dirty="0">
                <a:latin typeface="Times New Roman" panose="02020603050405020304" pitchFamily="18" charset="0"/>
                <a:cs typeface="Times New Roman" panose="02020603050405020304" pitchFamily="18" charset="0"/>
              </a:rPr>
              <a:t>- Utilize tools like Matplotlib, Seaborn, </a:t>
            </a:r>
            <a:r>
              <a:rPr lang="en-IN" sz="7200" dirty="0" err="1">
                <a:latin typeface="Times New Roman" panose="02020603050405020304" pitchFamily="18" charset="0"/>
                <a:cs typeface="Times New Roman" panose="02020603050405020304" pitchFamily="18" charset="0"/>
              </a:rPr>
              <a:t>Plotly</a:t>
            </a:r>
            <a:r>
              <a:rPr lang="en-IN" sz="7200" dirty="0">
                <a:latin typeface="Times New Roman" panose="02020603050405020304" pitchFamily="18" charset="0"/>
                <a:cs typeface="Times New Roman" panose="02020603050405020304" pitchFamily="18" charset="0"/>
              </a:rPr>
              <a:t> for visual insights.</a:t>
            </a:r>
          </a:p>
          <a:p>
            <a:pPr marL="0" indent="0">
              <a:buNone/>
            </a:pPr>
            <a:endParaRPr lang="en-IN" sz="7200" dirty="0">
              <a:latin typeface="Times New Roman" panose="02020603050405020304" pitchFamily="18" charset="0"/>
              <a:cs typeface="Times New Roman" panose="02020603050405020304" pitchFamily="18" charset="0"/>
            </a:endParaRPr>
          </a:p>
          <a:p>
            <a:pPr marL="0" indent="0">
              <a:buNone/>
            </a:pPr>
            <a:r>
              <a:rPr lang="en-IN" sz="7200" b="1" dirty="0">
                <a:latin typeface="Times New Roman" panose="02020603050405020304" pitchFamily="18" charset="0"/>
                <a:cs typeface="Times New Roman" panose="02020603050405020304" pitchFamily="18" charset="0"/>
              </a:rPr>
              <a:t>7. Library Required:</a:t>
            </a:r>
          </a:p>
          <a:p>
            <a:pPr marL="0" indent="0">
              <a:buNone/>
            </a:pPr>
            <a:r>
              <a:rPr lang="en-IN" sz="7200" dirty="0">
                <a:latin typeface="Times New Roman" panose="02020603050405020304" pitchFamily="18" charset="0"/>
                <a:cs typeface="Times New Roman" panose="02020603050405020304" pitchFamily="18" charset="0"/>
              </a:rPr>
              <a:t>- IBM </a:t>
            </a:r>
            <a:r>
              <a:rPr lang="en-IN" sz="7200" dirty="0" err="1">
                <a:latin typeface="Times New Roman" panose="02020603050405020304" pitchFamily="18" charset="0"/>
                <a:cs typeface="Times New Roman" panose="02020603050405020304" pitchFamily="18" charset="0"/>
              </a:rPr>
              <a:t>Watsonx</a:t>
            </a:r>
            <a:r>
              <a:rPr lang="en-IN" sz="7200" dirty="0">
                <a:latin typeface="Times New Roman" panose="02020603050405020304" pitchFamily="18" charset="0"/>
                <a:cs typeface="Times New Roman" panose="02020603050405020304" pitchFamily="18" charset="0"/>
              </a:rPr>
              <a:t> Assistant</a:t>
            </a:r>
          </a:p>
          <a:p>
            <a:pPr marL="0" indent="0">
              <a:buNone/>
            </a:pPr>
            <a:endParaRPr lang="en-IN" sz="7200" b="1" dirty="0">
              <a:latin typeface="Times New Roman" panose="02020603050405020304" pitchFamily="18" charset="0"/>
              <a:cs typeface="Times New Roman" panose="02020603050405020304" pitchFamily="18" charset="0"/>
            </a:endParaRPr>
          </a:p>
          <a:p>
            <a:pPr marL="0" indent="0">
              <a:buNone/>
            </a:pPr>
            <a:r>
              <a:rPr lang="en-IN" sz="7200" b="1" dirty="0">
                <a:latin typeface="Times New Roman" panose="02020603050405020304" pitchFamily="18" charset="0"/>
                <a:cs typeface="Times New Roman" panose="02020603050405020304" pitchFamily="18" charset="0"/>
              </a:rPr>
              <a:t>8. Insights and Action:</a:t>
            </a:r>
          </a:p>
          <a:p>
            <a:pPr marL="0" indent="0">
              <a:buNone/>
            </a:pPr>
            <a:r>
              <a:rPr lang="en-IN" sz="7200" dirty="0">
                <a:latin typeface="Times New Roman" panose="02020603050405020304" pitchFamily="18" charset="0"/>
                <a:cs typeface="Times New Roman" panose="02020603050405020304" pitchFamily="18" charset="0"/>
              </a:rPr>
              <a:t>- Derive actionable insights from analysis.</a:t>
            </a:r>
          </a:p>
          <a:p>
            <a:pPr marL="0" indent="0">
              <a:buNone/>
            </a:pPr>
            <a:r>
              <a:rPr lang="en-IN" sz="7200" dirty="0">
                <a:latin typeface="Times New Roman" panose="02020603050405020304" pitchFamily="18" charset="0"/>
                <a:cs typeface="Times New Roman" panose="02020603050405020304" pitchFamily="18" charset="0"/>
              </a:rPr>
              <a:t>- Implement data-driven strategies to optimize sales and user engagement.</a:t>
            </a:r>
          </a:p>
          <a:p>
            <a:endParaRPr lang="en-IN" sz="6400" dirty="0"/>
          </a:p>
          <a:p>
            <a:endParaRPr lang="en-IN" dirty="0"/>
          </a:p>
        </p:txBody>
      </p:sp>
    </p:spTree>
    <p:extLst>
      <p:ext uri="{BB962C8B-B14F-4D97-AF65-F5344CB8AC3E}">
        <p14:creationId xmlns:p14="http://schemas.microsoft.com/office/powerpoint/2010/main" val="2541569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53176" y="882650"/>
            <a:ext cx="11029616" cy="530296"/>
          </a:xfrm>
        </p:spPr>
        <p:txBody>
          <a:bodyPr>
            <a:normAutofit fontScale="90000"/>
          </a:bodyPr>
          <a:lstStyle/>
          <a:p>
            <a:r>
              <a:rPr lang="en-US" sz="4400" b="1" u="sng" dirty="0">
                <a:solidFill>
                  <a:schemeClr val="accent1"/>
                </a:solidFill>
                <a:latin typeface="Arial"/>
                <a:ea typeface="+mj-lt"/>
                <a:cs typeface="Arial"/>
              </a:rPr>
              <a:t>Result</a:t>
            </a:r>
            <a:endParaRPr lang="en-US" u="sng" dirty="0"/>
          </a:p>
        </p:txBody>
      </p:sp>
      <p:sp>
        <p:nvSpPr>
          <p:cNvPr id="3" name="Rectangle 1">
            <a:extLst>
              <a:ext uri="{FF2B5EF4-FFF2-40B4-BE49-F238E27FC236}">
                <a16:creationId xmlns:a16="http://schemas.microsoft.com/office/drawing/2014/main" id="{F9325305-422F-4752-A78E-F36B56FBE93C}"/>
              </a:ext>
            </a:extLst>
          </p:cNvPr>
          <p:cNvSpPr>
            <a:spLocks noGrp="1" noChangeArrowheads="1"/>
          </p:cNvSpPr>
          <p:nvPr>
            <p:ph idx="1"/>
          </p:nvPr>
        </p:nvSpPr>
        <p:spPr bwMode="auto">
          <a:xfrm>
            <a:off x="453176" y="1511458"/>
            <a:ext cx="10574488"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1</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.Traffic Analysis: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Peak website access times identified.</a:t>
            </a:r>
          </a:p>
          <a:p>
            <a:pPr defTabSz="9144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 traffic regions and IP clusters pinpointed.</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2.Sales Analysis: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Correlation between access patterns and sales trends.</a:t>
            </a:r>
          </a:p>
          <a:p>
            <a:pPr defTabSz="9144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Identification of top-performing regions and languages.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3.Language Preferences: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Breakdown of website access by different languages.</a:t>
            </a:r>
          </a:p>
          <a:p>
            <a:pPr defTabSz="9144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Insights into language-specific user behavior and sales.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4.Data Visualization: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Interactive dashboards for real-time monitoring.</a:t>
            </a:r>
          </a:p>
          <a:p>
            <a:pPr defTabSz="9144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Clear visual reports for decision-making.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5.Actionable Insights: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Enhanced understanding of user behavior and preferences.</a:t>
            </a:r>
          </a:p>
          <a:p>
            <a:pPr defTabSz="9144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Data-driven strategies to boost sales and user engagement.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69712" y="684120"/>
            <a:ext cx="11029616" cy="530296"/>
          </a:xfrm>
        </p:spPr>
        <p:txBody>
          <a:bodyPr>
            <a:normAutofit fontScale="90000"/>
          </a:bodyPr>
          <a:lstStyle/>
          <a:p>
            <a:r>
              <a:rPr lang="en-US" sz="4400" b="1" u="sng" dirty="0">
                <a:solidFill>
                  <a:schemeClr val="accent1"/>
                </a:solidFill>
                <a:latin typeface="Arial"/>
                <a:ea typeface="+mj-lt"/>
                <a:cs typeface="Arial"/>
              </a:rPr>
              <a:t>Result</a:t>
            </a:r>
            <a:endParaRPr lang="en-US" u="sng" dirty="0"/>
          </a:p>
        </p:txBody>
      </p:sp>
      <p:pic>
        <p:nvPicPr>
          <p:cNvPr id="7" name="Content Placeholder 6">
            <a:extLst>
              <a:ext uri="{FF2B5EF4-FFF2-40B4-BE49-F238E27FC236}">
                <a16:creationId xmlns:a16="http://schemas.microsoft.com/office/drawing/2014/main" id="{55FC0174-A303-46BB-A674-CC18355EAF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25445" y="761819"/>
            <a:ext cx="4529550" cy="5257800"/>
          </a:xfrm>
          <a:prstGeom prst="rect">
            <a:avLst/>
          </a:prstGeom>
        </p:spPr>
      </p:pic>
      <p:pic>
        <p:nvPicPr>
          <p:cNvPr id="8" name="Picture 7">
            <a:extLst>
              <a:ext uri="{FF2B5EF4-FFF2-40B4-BE49-F238E27FC236}">
                <a16:creationId xmlns:a16="http://schemas.microsoft.com/office/drawing/2014/main" id="{C434A566-AD75-4306-8ED0-27C8AE298C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8062" y="1232452"/>
            <a:ext cx="3757383" cy="2373647"/>
          </a:xfrm>
          <a:prstGeom prst="rect">
            <a:avLst/>
          </a:prstGeom>
        </p:spPr>
      </p:pic>
      <p:pic>
        <p:nvPicPr>
          <p:cNvPr id="9" name="Picture 8">
            <a:extLst>
              <a:ext uri="{FF2B5EF4-FFF2-40B4-BE49-F238E27FC236}">
                <a16:creationId xmlns:a16="http://schemas.microsoft.com/office/drawing/2014/main" id="{FFA1F3C7-8E14-4535-B025-953C5DF715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79517" y="3606099"/>
            <a:ext cx="3657600" cy="2722862"/>
          </a:xfrm>
          <a:prstGeom prst="rect">
            <a:avLst/>
          </a:prstGeom>
        </p:spPr>
      </p:pic>
      <p:pic>
        <p:nvPicPr>
          <p:cNvPr id="10" name="Picture 9">
            <a:extLst>
              <a:ext uri="{FF2B5EF4-FFF2-40B4-BE49-F238E27FC236}">
                <a16:creationId xmlns:a16="http://schemas.microsoft.com/office/drawing/2014/main" id="{17593ACF-E05E-4F90-BC57-BE6D7C36636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196379"/>
            <a:ext cx="3535330" cy="2445793"/>
          </a:xfrm>
          <a:prstGeom prst="rect">
            <a:avLst/>
          </a:prstGeom>
        </p:spPr>
      </p:pic>
      <p:pic>
        <p:nvPicPr>
          <p:cNvPr id="11" name="Picture 10">
            <a:extLst>
              <a:ext uri="{FF2B5EF4-FFF2-40B4-BE49-F238E27FC236}">
                <a16:creationId xmlns:a16="http://schemas.microsoft.com/office/drawing/2014/main" id="{2C279A40-1CCF-4AB7-836E-29CF139C771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3665763"/>
            <a:ext cx="3791189" cy="2663198"/>
          </a:xfrm>
          <a:prstGeom prst="rect">
            <a:avLst/>
          </a:prstGeom>
        </p:spPr>
      </p:pic>
    </p:spTree>
    <p:extLst>
      <p:ext uri="{BB962C8B-B14F-4D97-AF65-F5344CB8AC3E}">
        <p14:creationId xmlns:p14="http://schemas.microsoft.com/office/powerpoint/2010/main" val="188848451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http://schemas.microsoft.com/office/infopath/2007/PartnerControls"/>
    <ds:schemaRef ds:uri="http://www.w3.org/XML/1998/namespace"/>
    <ds:schemaRef ds:uri="http://purl.org/dc/dcmitype/"/>
    <ds:schemaRef ds:uri="http://schemas.microsoft.com/office/2006/metadata/properties"/>
    <ds:schemaRef ds:uri="http://schemas.microsoft.com/office/2006/documentManagement/types"/>
    <ds:schemaRef ds:uri="http://schemas.openxmlformats.org/package/2006/metadata/core-properties"/>
    <ds:schemaRef ds:uri="c0fa2617-96bd-425d-8578-e93563fe37c5"/>
    <ds:schemaRef ds:uri="http://purl.org/dc/elements/1.1/"/>
    <ds:schemaRef ds:uri="http://purl.org/dc/term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1346</TotalTime>
  <Words>846</Words>
  <Application>Microsoft Office PowerPoint</Application>
  <PresentationFormat>Widescreen</PresentationFormat>
  <Paragraphs>146</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Calibri Light</vt:lpstr>
      <vt:lpstr>Franklin Gothic Book</vt:lpstr>
      <vt:lpstr>Franklin Gothic Demi</vt:lpstr>
      <vt:lpstr>Times New Roman</vt:lpstr>
      <vt:lpstr>Wingdings</vt:lpstr>
      <vt:lpstr>Wingdings 2</vt:lpstr>
      <vt:lpstr>DividendVTI</vt:lpstr>
      <vt:lpstr>E-CoMmerCe Website Logs</vt:lpstr>
      <vt:lpstr>OUTLINE</vt:lpstr>
      <vt:lpstr>Problem Statement</vt:lpstr>
      <vt:lpstr>Proposed Solution</vt:lpstr>
      <vt:lpstr>Proposed Solution (cont.) </vt:lpstr>
      <vt:lpstr>System  Approach</vt:lpstr>
      <vt:lpstr>System  Approach (Cont.)</vt:lpstr>
      <vt:lpstr>Result</vt:lpstr>
      <vt:lpstr>Result</vt:lpstr>
      <vt:lpstr>Conclusion</vt:lpstr>
      <vt:lpstr>PowerPoint Presentation</vt:lpstr>
      <vt:lpstr>References</vt:lpstr>
      <vt:lpstr>course certificate 1 </vt:lpstr>
      <vt:lpstr>course certificate 2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Shreyansh Kumar Jha</cp:lastModifiedBy>
  <cp:revision>38</cp:revision>
  <dcterms:created xsi:type="dcterms:W3CDTF">2021-05-26T16:50:10Z</dcterms:created>
  <dcterms:modified xsi:type="dcterms:W3CDTF">2024-07-01T14:21:34Z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