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308" r:id="rId2"/>
    <p:sldId id="309" r:id="rId3"/>
    <p:sldId id="344" r:id="rId4"/>
    <p:sldId id="345" r:id="rId5"/>
    <p:sldId id="310" r:id="rId6"/>
    <p:sldId id="346" r:id="rId7"/>
    <p:sldId id="347" r:id="rId8"/>
    <p:sldId id="348" r:id="rId9"/>
    <p:sldId id="349" r:id="rId10"/>
    <p:sldId id="350" r:id="rId11"/>
    <p:sldId id="351" r:id="rId12"/>
    <p:sldId id="352" r:id="rId13"/>
    <p:sldId id="353"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36" r:id="rId27"/>
    <p:sldId id="323" r:id="rId28"/>
    <p:sldId id="324" r:id="rId29"/>
    <p:sldId id="325" r:id="rId30"/>
    <p:sldId id="331" r:id="rId31"/>
    <p:sldId id="332" r:id="rId32"/>
    <p:sldId id="338" r:id="rId33"/>
    <p:sldId id="326" r:id="rId34"/>
    <p:sldId id="327" r:id="rId35"/>
    <p:sldId id="328" r:id="rId36"/>
    <p:sldId id="339" r:id="rId37"/>
    <p:sldId id="340" r:id="rId38"/>
    <p:sldId id="329" r:id="rId39"/>
    <p:sldId id="330" r:id="rId40"/>
    <p:sldId id="341" r:id="rId41"/>
    <p:sldId id="333" r:id="rId42"/>
    <p:sldId id="334" r:id="rId43"/>
    <p:sldId id="335" r:id="rId44"/>
    <p:sldId id="343" r:id="rId45"/>
  </p:sldIdLst>
  <p:sldSz cx="12192000" cy="6858000"/>
  <p:notesSz cx="6858000" cy="9144000"/>
  <p:embeddedFontLst>
    <p:embeddedFont>
      <p:font typeface="Consolas" panose="020B0609020204030204" pitchFamily="49" charset="0"/>
      <p:regular r:id="rId47"/>
      <p:bold r:id="rId48"/>
      <p:italic r:id="rId49"/>
      <p:boldItalic r:id="rId50"/>
    </p:embeddedFont>
    <p:embeddedFont>
      <p:font typeface="Corbel" panose="020B0503020204020204" pitchFamily="34" charset="0"/>
      <p:regular r:id="rId51"/>
      <p:bold r:id="rId52"/>
      <p:italic r:id="rId53"/>
      <p:boldItalic r:id="rId54"/>
    </p:embeddedFont>
    <p:embeddedFont>
      <p:font typeface="Roboto Condensed" panose="02000000000000000000" pitchFamily="2" charset="0"/>
      <p:regular r:id="rId55"/>
      <p:bold r:id="rId56"/>
      <p:italic r:id="rId57"/>
      <p:boldItalic r:id="rId58"/>
    </p:embeddedFont>
    <p:embeddedFont>
      <p:font typeface="Roboto Condensed Light" panose="02000000000000000000" pitchFamily="2" charset="0"/>
      <p:regular r:id="rId59"/>
      <p:italic r:id="rId60"/>
    </p:embeddedFont>
    <p:embeddedFont>
      <p:font typeface="SimSun" panose="02010600030101010101" pitchFamily="2" charset="-122"/>
      <p:regular r:id="rId61"/>
    </p:embeddedFont>
    <p:embeddedFont>
      <p:font typeface="Trebuchet MS" panose="020B0603020202020204" pitchFamily="34" charset="0"/>
      <p:regular r:id="rId62"/>
      <p:bold r:id="rId63"/>
      <p:italic r:id="rId64"/>
      <p:boldItalic r:id="rId65"/>
    </p:embeddedFont>
    <p:embeddedFont>
      <p:font typeface="Wingdings 2" panose="05020102010507070707" pitchFamily="18" charset="2"/>
      <p:regular r:id="rId66"/>
    </p:embeddedFont>
    <p:embeddedFont>
      <p:font typeface="Wingdings 3" panose="05040102010807070707" pitchFamily="18" charset="2"/>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x17aHH2Vh06b5pKravhrQ==" hashData="9J0E/Hx297PajE2z52kwi2CiZoJPVlkK9I5SB0pg9voZMDJTcG24MN+vfBc6XdO7r8+FQI0VI/eucLEvMntek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66159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21CS01107</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2301CS363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69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8/2/2024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92"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Protocols/rfc2616/rfc2616-sec6.html" TargetMode="External"/><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Technology-I </a:t>
            </a:r>
          </a:p>
          <a:p>
            <a:r>
              <a:rPr lang="en-IN" dirty="0"/>
              <a:t>DU#</a:t>
            </a:r>
            <a:r>
              <a:rPr lang="en-US" dirty="0"/>
              <a:t>2301CS363</a:t>
            </a:r>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02102"/>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532" y="2464028"/>
            <a:ext cx="2247155" cy="1931339"/>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 with reason phrase</a:t>
            </a:r>
          </a:p>
        </p:txBody>
      </p:sp>
      <p:sp>
        <p:nvSpPr>
          <p:cNvPr id="3" name="Content Placeholder 2"/>
          <p:cNvSpPr>
            <a:spLocks noGrp="1"/>
          </p:cNvSpPr>
          <p:nvPr>
            <p:ph idx="1"/>
          </p:nvPr>
        </p:nvSpPr>
        <p:spPr>
          <a:xfrm>
            <a:off x="131180" y="863444"/>
            <a:ext cx="2503955" cy="5844927"/>
          </a:xfrm>
        </p:spPr>
        <p:txBody>
          <a:bodyPr/>
          <a:lstStyle/>
          <a:p>
            <a:pPr marL="0" indent="0">
              <a:buNone/>
            </a:pPr>
            <a:r>
              <a:rPr lang="en-US" sz="1200" dirty="0"/>
              <a:t>"100": Continue</a:t>
            </a:r>
          </a:p>
          <a:p>
            <a:pPr marL="0" indent="0">
              <a:buNone/>
            </a:pPr>
            <a:r>
              <a:rPr lang="en-US" sz="1200" dirty="0"/>
              <a:t>"101": Switching Protocols</a:t>
            </a:r>
          </a:p>
          <a:p>
            <a:pPr marL="0" indent="0">
              <a:buNone/>
            </a:pPr>
            <a:r>
              <a:rPr lang="en-US" sz="1200" dirty="0"/>
              <a:t>"200": OK</a:t>
            </a:r>
          </a:p>
          <a:p>
            <a:pPr marL="0" indent="0">
              <a:buNone/>
            </a:pPr>
            <a:r>
              <a:rPr lang="en-US" sz="1200" dirty="0"/>
              <a:t>"201": Created</a:t>
            </a:r>
          </a:p>
          <a:p>
            <a:pPr marL="0" indent="0">
              <a:buNone/>
            </a:pPr>
            <a:r>
              <a:rPr lang="en-US" sz="1200" dirty="0"/>
              <a:t>"202": Accepted</a:t>
            </a:r>
          </a:p>
          <a:p>
            <a:pPr marL="0" indent="0">
              <a:buNone/>
            </a:pPr>
            <a:r>
              <a:rPr lang="en-US" sz="1200" dirty="0"/>
              <a:t>"203": Non-Authoritative Information</a:t>
            </a:r>
          </a:p>
          <a:p>
            <a:pPr marL="0" indent="0">
              <a:buNone/>
            </a:pPr>
            <a:r>
              <a:rPr lang="en-US" sz="1200" dirty="0"/>
              <a:t>"204": No Content</a:t>
            </a:r>
          </a:p>
          <a:p>
            <a:pPr marL="0" indent="0">
              <a:buNone/>
            </a:pPr>
            <a:r>
              <a:rPr lang="en-US" sz="1200" dirty="0"/>
              <a:t>"205": Reset Content</a:t>
            </a:r>
          </a:p>
          <a:p>
            <a:pPr marL="0" indent="0">
              <a:buNone/>
            </a:pPr>
            <a:r>
              <a:rPr lang="en-US" sz="1200" dirty="0"/>
              <a:t>"206": Partial Content</a:t>
            </a:r>
          </a:p>
          <a:p>
            <a:pPr marL="0" indent="0">
              <a:buNone/>
            </a:pPr>
            <a:r>
              <a:rPr lang="en-US" sz="1200" dirty="0"/>
              <a:t>"300": Multiple Choices</a:t>
            </a:r>
          </a:p>
          <a:p>
            <a:pPr marL="0" indent="0">
              <a:buNone/>
            </a:pPr>
            <a:r>
              <a:rPr lang="en-US" sz="1200" dirty="0"/>
              <a:t>"301": Moved Permanently</a:t>
            </a:r>
          </a:p>
          <a:p>
            <a:pPr marL="0" indent="0">
              <a:buNone/>
            </a:pPr>
            <a:r>
              <a:rPr lang="en-US" sz="1200" dirty="0"/>
              <a:t>"302": Found</a:t>
            </a:r>
          </a:p>
          <a:p>
            <a:pPr marL="0" indent="0">
              <a:buNone/>
            </a:pPr>
            <a:r>
              <a:rPr lang="en-US" sz="1200" dirty="0"/>
              <a:t>"303": See Other</a:t>
            </a:r>
          </a:p>
          <a:p>
            <a:pPr marL="0" indent="0">
              <a:buNone/>
            </a:pPr>
            <a:r>
              <a:rPr lang="en-US" sz="1200" dirty="0"/>
              <a:t>"304": Not Modified</a:t>
            </a:r>
          </a:p>
          <a:p>
            <a:pPr marL="0" indent="0">
              <a:buNone/>
            </a:pPr>
            <a:r>
              <a:rPr lang="en-US" sz="1200" dirty="0"/>
              <a:t>"305": Use Proxy</a:t>
            </a:r>
          </a:p>
          <a:p>
            <a:pPr marL="0" indent="0">
              <a:buNone/>
            </a:pPr>
            <a:r>
              <a:rPr lang="en-US" sz="1200" dirty="0"/>
              <a:t>"307": Temporary Redirect</a:t>
            </a:r>
          </a:p>
          <a:p>
            <a:pPr marL="0" indent="0">
              <a:buNone/>
            </a:pPr>
            <a:r>
              <a:rPr lang="en-US" sz="1200" dirty="0"/>
              <a:t>"400": Bad Request</a:t>
            </a:r>
          </a:p>
          <a:p>
            <a:pPr marL="0" indent="0">
              <a:buNone/>
            </a:pPr>
            <a:r>
              <a:rPr lang="en-US" sz="1200" dirty="0"/>
              <a:t>"401": Unauthorized</a:t>
            </a:r>
          </a:p>
          <a:p>
            <a:pPr marL="0" indent="0">
              <a:buNone/>
            </a:pPr>
            <a:r>
              <a:rPr lang="en-US" sz="1200" dirty="0"/>
              <a:t>"402": Payment Required</a:t>
            </a:r>
          </a:p>
          <a:p>
            <a:pPr marL="0" indent="0">
              <a:buNone/>
            </a:pPr>
            <a:r>
              <a:rPr lang="en-US" sz="1200" dirty="0"/>
              <a:t>"403": Forbidden</a:t>
            </a:r>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5736221" y="787244"/>
            <a:ext cx="6324600" cy="5059680"/>
          </a:xfrm>
          <a:prstGeom prst="rect">
            <a:avLst/>
          </a:prstGeom>
          <a:noFill/>
        </p:spPr>
      </p:pic>
      <p:pic>
        <p:nvPicPr>
          <p:cNvPr id="5" name="Picture 2" descr="406 - Not Acceptable"/>
          <p:cNvPicPr>
            <a:picLocks noChangeAspect="1" noChangeArrowheads="1"/>
          </p:cNvPicPr>
          <p:nvPr/>
        </p:nvPicPr>
        <p:blipFill>
          <a:blip r:embed="rId3" cstate="print"/>
          <a:srcRect/>
          <a:stretch>
            <a:fillRect/>
          </a:stretch>
        </p:blipFill>
        <p:spPr bwMode="auto">
          <a:xfrm>
            <a:off x="5812421" y="863444"/>
            <a:ext cx="6096000" cy="4876801"/>
          </a:xfrm>
          <a:prstGeom prst="rect">
            <a:avLst/>
          </a:prstGeom>
          <a:noFill/>
        </p:spPr>
      </p:pic>
      <p:pic>
        <p:nvPicPr>
          <p:cNvPr id="6" name="Picture 4" descr="429 - Too Many Requests"/>
          <p:cNvPicPr>
            <a:picLocks noChangeAspect="1" noChangeArrowheads="1"/>
          </p:cNvPicPr>
          <p:nvPr/>
        </p:nvPicPr>
        <p:blipFill>
          <a:blip r:embed="rId4" cstate="print"/>
          <a:srcRect/>
          <a:stretch>
            <a:fillRect/>
          </a:stretch>
        </p:blipFill>
        <p:spPr bwMode="auto">
          <a:xfrm>
            <a:off x="5736221" y="787244"/>
            <a:ext cx="6096000" cy="4876801"/>
          </a:xfrm>
          <a:prstGeom prst="rect">
            <a:avLst/>
          </a:prstGeom>
          <a:noFill/>
        </p:spPr>
      </p:pic>
      <p:pic>
        <p:nvPicPr>
          <p:cNvPr id="7" name="Picture 6" descr="502 - Bad Gateway"/>
          <p:cNvPicPr>
            <a:picLocks noChangeAspect="1" noChangeArrowheads="1"/>
          </p:cNvPicPr>
          <p:nvPr/>
        </p:nvPicPr>
        <p:blipFill>
          <a:blip r:embed="rId5" cstate="print"/>
          <a:srcRect/>
          <a:stretch>
            <a:fillRect/>
          </a:stretch>
        </p:blipFill>
        <p:spPr bwMode="auto">
          <a:xfrm>
            <a:off x="5964821" y="863444"/>
            <a:ext cx="6096000" cy="4876801"/>
          </a:xfrm>
          <a:prstGeom prst="rect">
            <a:avLst/>
          </a:prstGeom>
          <a:noFill/>
        </p:spPr>
      </p:pic>
      <p:pic>
        <p:nvPicPr>
          <p:cNvPr id="8" name="Picture 8" descr="Image result for html status codes"/>
          <p:cNvPicPr>
            <a:picLocks noChangeAspect="1" noChangeArrowheads="1"/>
          </p:cNvPicPr>
          <p:nvPr/>
        </p:nvPicPr>
        <p:blipFill>
          <a:blip r:embed="rId6" cstate="print"/>
          <a:srcRect/>
          <a:stretch>
            <a:fillRect/>
          </a:stretch>
        </p:blipFill>
        <p:spPr bwMode="auto">
          <a:xfrm>
            <a:off x="5812421" y="1015844"/>
            <a:ext cx="6191250" cy="4762500"/>
          </a:xfrm>
          <a:prstGeom prst="rect">
            <a:avLst/>
          </a:prstGeom>
          <a:noFill/>
        </p:spPr>
      </p:pic>
      <p:pic>
        <p:nvPicPr>
          <p:cNvPr id="9" name="Picture 10" descr="Image result for html status codes"/>
          <p:cNvPicPr>
            <a:picLocks noChangeAspect="1" noChangeArrowheads="1"/>
          </p:cNvPicPr>
          <p:nvPr/>
        </p:nvPicPr>
        <p:blipFill>
          <a:blip r:embed="rId7" cstate="print"/>
          <a:srcRect/>
          <a:stretch>
            <a:fillRect/>
          </a:stretch>
        </p:blipFill>
        <p:spPr bwMode="auto">
          <a:xfrm>
            <a:off x="5812421" y="1092044"/>
            <a:ext cx="6191250" cy="4762500"/>
          </a:xfrm>
          <a:prstGeom prst="rect">
            <a:avLst/>
          </a:prstGeom>
          <a:noFill/>
        </p:spPr>
      </p:pic>
      <p:sp>
        <p:nvSpPr>
          <p:cNvPr id="12" name="Content Placeholder 2"/>
          <p:cNvSpPr txBox="1">
            <a:spLocks/>
          </p:cNvSpPr>
          <p:nvPr/>
        </p:nvSpPr>
        <p:spPr>
          <a:xfrm>
            <a:off x="2933700" y="863444"/>
            <a:ext cx="2503955" cy="58449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"404": Not Found</a:t>
            </a:r>
          </a:p>
          <a:p>
            <a:pPr marL="0" indent="0">
              <a:buNone/>
            </a:pPr>
            <a:r>
              <a:rPr lang="en-US" sz="1200" dirty="0"/>
              <a:t>"405": Method Not Allowed</a:t>
            </a:r>
          </a:p>
          <a:p>
            <a:pPr marL="0" indent="0">
              <a:buNone/>
            </a:pPr>
            <a:r>
              <a:rPr lang="en-US" sz="1200" dirty="0"/>
              <a:t>"406": Not Acceptable</a:t>
            </a:r>
          </a:p>
          <a:p>
            <a:pPr marL="0" indent="0">
              <a:buNone/>
            </a:pPr>
            <a:r>
              <a:rPr lang="en-US" sz="1200" dirty="0"/>
              <a:t>"407": Proxy Authentication Required</a:t>
            </a:r>
          </a:p>
          <a:p>
            <a:pPr marL="0" indent="0">
              <a:buNone/>
            </a:pPr>
            <a:r>
              <a:rPr lang="en-US" sz="1200" dirty="0"/>
              <a:t>"408": Request Time-out</a:t>
            </a:r>
          </a:p>
          <a:p>
            <a:pPr marL="0" indent="0">
              <a:buNone/>
            </a:pPr>
            <a:r>
              <a:rPr lang="en-US" sz="1200" dirty="0"/>
              <a:t>"409": Conflict</a:t>
            </a:r>
          </a:p>
          <a:p>
            <a:pPr marL="0" indent="0">
              <a:buNone/>
            </a:pPr>
            <a:r>
              <a:rPr lang="en-US" sz="1200" dirty="0"/>
              <a:t>"410": Gone</a:t>
            </a:r>
          </a:p>
          <a:p>
            <a:pPr marL="0" indent="0">
              <a:buNone/>
            </a:pPr>
            <a:r>
              <a:rPr lang="en-US" sz="1200" dirty="0"/>
              <a:t>"411": Length Required</a:t>
            </a:r>
          </a:p>
          <a:p>
            <a:pPr marL="0" indent="0">
              <a:buNone/>
            </a:pPr>
            <a:r>
              <a:rPr lang="en-US" sz="1200" dirty="0"/>
              <a:t>"412": Precondition Failed</a:t>
            </a:r>
          </a:p>
          <a:p>
            <a:pPr marL="0" indent="0">
              <a:buNone/>
            </a:pPr>
            <a:r>
              <a:rPr lang="en-US" sz="1200" dirty="0"/>
              <a:t>"413": Request Entity Too Large</a:t>
            </a:r>
          </a:p>
          <a:p>
            <a:pPr marL="0" indent="0">
              <a:buNone/>
            </a:pPr>
            <a:r>
              <a:rPr lang="en-US" sz="1200" dirty="0"/>
              <a:t>"414": Request-URI Too Large</a:t>
            </a:r>
          </a:p>
          <a:p>
            <a:pPr marL="0" indent="0">
              <a:buNone/>
            </a:pPr>
            <a:r>
              <a:rPr lang="en-US" sz="1200" dirty="0"/>
              <a:t>"415": Unsupported Media Type</a:t>
            </a:r>
          </a:p>
          <a:p>
            <a:pPr marL="0" indent="0">
              <a:buNone/>
            </a:pPr>
            <a:r>
              <a:rPr lang="en-US" sz="1200" dirty="0"/>
              <a:t>"416": Requested range not </a:t>
            </a:r>
            <a:r>
              <a:rPr lang="en-US" sz="1200" dirty="0" err="1"/>
              <a:t>satisfiable</a:t>
            </a:r>
            <a:endParaRPr lang="en-US" sz="1200" dirty="0"/>
          </a:p>
          <a:p>
            <a:pPr marL="0" indent="0">
              <a:buNone/>
            </a:pPr>
            <a:r>
              <a:rPr lang="en-US" sz="1200" dirty="0"/>
              <a:t>"417": Expectation Failed</a:t>
            </a:r>
          </a:p>
          <a:p>
            <a:pPr marL="0" indent="0">
              <a:buNone/>
            </a:pPr>
            <a:r>
              <a:rPr lang="en-US" sz="1200" dirty="0"/>
              <a:t>"500": Internal Server Error</a:t>
            </a:r>
          </a:p>
          <a:p>
            <a:pPr marL="0" indent="0">
              <a:buNone/>
            </a:pPr>
            <a:r>
              <a:rPr lang="en-US" sz="1200" dirty="0"/>
              <a:t>"501": Not Implemented</a:t>
            </a:r>
          </a:p>
          <a:p>
            <a:pPr marL="0" indent="0">
              <a:buNone/>
            </a:pPr>
            <a:r>
              <a:rPr lang="en-US" sz="1200" dirty="0"/>
              <a:t>"502": Bad Gateway</a:t>
            </a:r>
          </a:p>
          <a:p>
            <a:pPr marL="0" indent="0">
              <a:buNone/>
            </a:pPr>
            <a:r>
              <a:rPr lang="en-US" sz="1200" dirty="0"/>
              <a:t>"503": Service Unavailable</a:t>
            </a:r>
          </a:p>
          <a:p>
            <a:pPr marL="0" indent="0">
              <a:buNone/>
            </a:pPr>
            <a:r>
              <a:rPr lang="en-US" sz="1200" dirty="0"/>
              <a:t>"504": Gateway Time-out</a:t>
            </a:r>
          </a:p>
          <a:p>
            <a:pPr marL="0" indent="0">
              <a:buNone/>
            </a:pPr>
            <a:r>
              <a:rPr lang="en-US" sz="1200" dirty="0"/>
              <a:t>"505": HTTP Version not supported</a:t>
            </a:r>
          </a:p>
        </p:txBody>
      </p:sp>
      <p:sp>
        <p:nvSpPr>
          <p:cNvPr id="13" name="TextBox 12"/>
          <p:cNvSpPr txBox="1"/>
          <p:nvPr/>
        </p:nvSpPr>
        <p:spPr>
          <a:xfrm>
            <a:off x="5964821" y="5930744"/>
            <a:ext cx="3353746" cy="646331"/>
          </a:xfrm>
          <a:prstGeom prst="rect">
            <a:avLst/>
          </a:prstGeom>
          <a:noFill/>
        </p:spPr>
        <p:txBody>
          <a:bodyPr wrap="square" rtlCol="0">
            <a:spAutoFit/>
          </a:bodyPr>
          <a:lstStyle/>
          <a:p>
            <a:r>
              <a:rPr lang="en-US" sz="1200" dirty="0"/>
              <a:t>Refer: </a:t>
            </a:r>
            <a:r>
              <a:rPr lang="en-US" sz="1200" dirty="0">
                <a:hlinkClick r:id="rId8"/>
              </a:rPr>
              <a:t>https://www.w3.org/Protocols/rfc2616/rfc2616-sec6.html</a:t>
            </a:r>
            <a:r>
              <a:rPr lang="en-US" sz="1200" dirty="0"/>
              <a:t> for more details on HTTP Status Code</a:t>
            </a:r>
          </a:p>
        </p:txBody>
      </p:sp>
    </p:spTree>
    <p:extLst>
      <p:ext uri="{BB962C8B-B14F-4D97-AF65-F5344CB8AC3E}">
        <p14:creationId xmlns:p14="http://schemas.microsoft.com/office/powerpoint/2010/main" val="27384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Response (Example)</a:t>
            </a:r>
            <a:endParaRPr lang="en-US" dirty="0"/>
          </a:p>
        </p:txBody>
      </p:sp>
      <p:graphicFrame>
        <p:nvGraphicFramePr>
          <p:cNvPr id="22" name="Content Placeholder 21"/>
          <p:cNvGraphicFramePr>
            <a:graphicFrameLocks noGrp="1"/>
          </p:cNvGraphicFramePr>
          <p:nvPr>
            <p:ph idx="1"/>
          </p:nvPr>
        </p:nvGraphicFramePr>
        <p:xfrm>
          <a:off x="747835" y="1337425"/>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HTTP/1.1 200 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102191"/>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Date: Mon, 27 Jul 2009 </a:t>
                      </a:r>
                    </a:p>
                    <a:p>
                      <a:pPr>
                        <a:buNone/>
                      </a:pPr>
                      <a:r>
                        <a:rPr lang="en-US" dirty="0"/>
                        <a:t>12:28:53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2933312"/>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Server: Apache/2.2.14 (Win32)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 is Apache and</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version is 2.2.14 built for 32bit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3714558"/>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Last-Modified: Wed, </a:t>
                      </a:r>
                    </a:p>
                    <a:p>
                      <a:pPr>
                        <a:buNone/>
                      </a:pPr>
                      <a:r>
                        <a:rPr lang="en-US" dirty="0"/>
                        <a:t>22 Jul 2009 19:15:56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r>
                        <a:rPr lang="en-US" baseline="0" dirty="0"/>
                        <a:t>.</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4529047"/>
          <a:ext cx="10696329" cy="3708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Content-Length: 88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cs typeface="Times New Roman" panose="02020603050405020304" pitchFamily="18" charset="0"/>
                        </a:rPr>
                        <a:t>Content size of the response is 88 bytes</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284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03098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381669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462302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1"/>
          <p:cNvGraphicFramePr>
            <a:graphicFrameLocks/>
          </p:cNvGraphicFramePr>
          <p:nvPr/>
        </p:nvGraphicFramePr>
        <p:xfrm>
          <a:off x="747835" y="5077687"/>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Content-Type: text/html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Content type of the response is text file containing 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15" name="Right Arrow 14"/>
          <p:cNvSpPr/>
          <p:nvPr/>
        </p:nvSpPr>
        <p:spPr>
          <a:xfrm>
            <a:off x="4478867" y="5195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41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a:t>
            </a:r>
            <a:endParaRPr lang="en-IN" dirty="0"/>
          </a:p>
        </p:txBody>
      </p:sp>
      <p:sp>
        <p:nvSpPr>
          <p:cNvPr id="3" name="Content Placeholder 2"/>
          <p:cNvSpPr>
            <a:spLocks noGrp="1"/>
          </p:cNvSpPr>
          <p:nvPr>
            <p:ph idx="1"/>
          </p:nvPr>
        </p:nvSpPr>
        <p:spPr/>
        <p:txBody>
          <a:bodyPr/>
          <a:lstStyle/>
          <a:p>
            <a:pPr lvl="0"/>
            <a:r>
              <a:rPr lang="en-IN" dirty="0"/>
              <a:t>HTML</a:t>
            </a:r>
          </a:p>
          <a:p>
            <a:pPr lvl="1"/>
            <a:r>
              <a:rPr lang="en-IN" dirty="0"/>
              <a:t>HTML stands for Hypertext </a:t>
            </a:r>
            <a:r>
              <a:rPr lang="en-IN" dirty="0" err="1"/>
              <a:t>Markup</a:t>
            </a:r>
            <a:r>
              <a:rPr lang="en-IN" dirty="0"/>
              <a:t> Language. </a:t>
            </a:r>
          </a:p>
          <a:p>
            <a:pPr lvl="1"/>
            <a:r>
              <a:rPr lang="en-IN" dirty="0"/>
              <a:t>It is used to design the front-end portion of web pages using a </a:t>
            </a:r>
            <a:r>
              <a:rPr lang="en-IN" dirty="0" err="1"/>
              <a:t>markup</a:t>
            </a:r>
            <a:r>
              <a:rPr lang="en-IN" dirty="0"/>
              <a:t> language. </a:t>
            </a:r>
          </a:p>
          <a:p>
            <a:pPr lvl="1"/>
            <a:r>
              <a:rPr lang="en-IN" dirty="0"/>
              <a:t>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the tag which defines the structure of web pages. </a:t>
            </a:r>
          </a:p>
          <a:p>
            <a:pPr lvl="0"/>
            <a:r>
              <a:rPr lang="en-IN" dirty="0"/>
              <a:t>CSS</a:t>
            </a:r>
          </a:p>
          <a:p>
            <a:pPr lvl="1"/>
            <a:r>
              <a:rPr lang="en-IN" dirty="0"/>
              <a:t>Cascading Style Sheets fondly referred to as CSS is a simply designed language intended to simplify the process of making web pages presentable. </a:t>
            </a:r>
          </a:p>
          <a:p>
            <a:pPr lvl="1"/>
            <a:r>
              <a:rPr lang="en-IN" dirty="0"/>
              <a:t>CSS allows you to apply styles to web pages. </a:t>
            </a:r>
          </a:p>
          <a:p>
            <a:pPr lvl="1"/>
            <a:r>
              <a:rPr lang="en-IN" dirty="0"/>
              <a:t>More importantly, CSS enables you to do this independent of the HTML that makes up each web page.</a:t>
            </a:r>
          </a:p>
          <a:p>
            <a:pPr lvl="0"/>
            <a:r>
              <a:rPr lang="en-IN" dirty="0"/>
              <a:t>JavaScript</a:t>
            </a:r>
          </a:p>
          <a:p>
            <a:pPr lvl="1"/>
            <a:r>
              <a:rPr lang="en-IN" dirty="0"/>
              <a:t>JavaScript is a famous scripting language used to create magic on the sites to make the site interactive for the user. </a:t>
            </a:r>
          </a:p>
          <a:p>
            <a:pPr lvl="1"/>
            <a:r>
              <a:rPr lang="en-IN" dirty="0"/>
              <a:t>It is used to enhancing the functionality of a website to running cool games and web-based software.</a:t>
            </a:r>
          </a:p>
        </p:txBody>
      </p:sp>
    </p:spTree>
    <p:extLst>
      <p:ext uri="{BB962C8B-B14F-4D97-AF65-F5344CB8AC3E}">
        <p14:creationId xmlns:p14="http://schemas.microsoft.com/office/powerpoint/2010/main" val="2338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 (Cont.)</a:t>
            </a:r>
            <a:endParaRPr lang="en-IN" dirty="0"/>
          </a:p>
        </p:txBody>
      </p:sp>
      <p:sp>
        <p:nvSpPr>
          <p:cNvPr id="3" name="Content Placeholder 2"/>
          <p:cNvSpPr>
            <a:spLocks noGrp="1"/>
          </p:cNvSpPr>
          <p:nvPr>
            <p:ph idx="1"/>
          </p:nvPr>
        </p:nvSpPr>
        <p:spPr/>
        <p:txBody>
          <a:bodyPr/>
          <a:lstStyle/>
          <a:p>
            <a:pPr lvl="0"/>
            <a:r>
              <a:rPr lang="en-IN" dirty="0"/>
              <a:t>Bootstrap</a:t>
            </a:r>
          </a:p>
          <a:p>
            <a:pPr lvl="1"/>
            <a:r>
              <a:rPr lang="en-IN" dirty="0"/>
              <a:t>Bootstrap is the most popular HTML, CSS, and JavaScript framework for developing responsive, mobile-first websites. </a:t>
            </a:r>
          </a:p>
          <a:p>
            <a:pPr lvl="1"/>
            <a:r>
              <a:rPr lang="en-IN" dirty="0"/>
              <a:t>Bootstrap is completely free to download and use! The primary purpose of adding it to a web project is to apply Bootstrap's choices of color, size, font and layout to that project. </a:t>
            </a:r>
          </a:p>
          <a:p>
            <a:pPr lvl="1"/>
            <a:r>
              <a:rPr lang="en-IN" dirty="0"/>
              <a:t>As such, the primary factor is whether the developers in charge find those choices to their liking. </a:t>
            </a:r>
          </a:p>
          <a:p>
            <a:pPr lvl="1"/>
            <a:r>
              <a:rPr lang="en-IN" dirty="0"/>
              <a:t>Once added to a project, Bootstrap provides basic style definitions for all HTML elements. </a:t>
            </a:r>
          </a:p>
          <a:p>
            <a:r>
              <a:rPr lang="en-IN" dirty="0"/>
              <a:t>Material Design</a:t>
            </a:r>
          </a:p>
          <a:p>
            <a:pPr lvl="1"/>
            <a:r>
              <a:rPr lang="en-IN" dirty="0"/>
              <a:t>Material is a design system created by Google to help teams build high-quality digital experiences for Android, </a:t>
            </a:r>
            <a:r>
              <a:rPr lang="en-IN" dirty="0" err="1"/>
              <a:t>iOS</a:t>
            </a:r>
            <a:r>
              <a:rPr lang="en-IN" dirty="0"/>
              <a:t>, Flutter, and the web. </a:t>
            </a:r>
          </a:p>
          <a:p>
            <a:pPr lvl="1"/>
            <a:r>
              <a:rPr lang="en-IN" dirty="0"/>
              <a:t>Material Design is inspired by the physical world and its textures, including how they reflect light and cast shadows.</a:t>
            </a:r>
          </a:p>
        </p:txBody>
      </p:sp>
    </p:spTree>
    <p:extLst>
      <p:ext uri="{BB962C8B-B14F-4D97-AF65-F5344CB8AC3E}">
        <p14:creationId xmlns:p14="http://schemas.microsoft.com/office/powerpoint/2010/main" val="326336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Pages</a:t>
            </a:r>
          </a:p>
        </p:txBody>
      </p:sp>
      <p:sp>
        <p:nvSpPr>
          <p:cNvPr id="3" name="Content Placeholder 2"/>
          <p:cNvSpPr>
            <a:spLocks noGrp="1"/>
          </p:cNvSpPr>
          <p:nvPr>
            <p:ph idx="1"/>
          </p:nvPr>
        </p:nvSpPr>
        <p:spPr/>
        <p:txBody>
          <a:bodyPr/>
          <a:lstStyle/>
          <a:p>
            <a:r>
              <a:rPr lang="en-US" dirty="0"/>
              <a:t>An HTML file must have an .</a:t>
            </a:r>
            <a:r>
              <a:rPr lang="en-US" dirty="0" err="1"/>
              <a:t>htm</a:t>
            </a:r>
            <a:r>
              <a:rPr lang="en-US" dirty="0"/>
              <a:t> or .html file extension</a:t>
            </a:r>
          </a:p>
          <a:p>
            <a:r>
              <a:rPr lang="en-US" dirty="0"/>
              <a:t>HTML files can be created with text editors:</a:t>
            </a:r>
          </a:p>
          <a:p>
            <a:pPr lvl="1"/>
            <a:r>
              <a:rPr lang="en-US" dirty="0" err="1"/>
              <a:t>NotePad</a:t>
            </a:r>
            <a:r>
              <a:rPr lang="en-US" dirty="0"/>
              <a:t>, </a:t>
            </a:r>
            <a:r>
              <a:rPr lang="en-US" dirty="0" err="1"/>
              <a:t>NotePad</a:t>
            </a:r>
            <a:r>
              <a:rPr lang="en-US" dirty="0"/>
              <a:t> ++, </a:t>
            </a:r>
            <a:r>
              <a:rPr lang="en-US" dirty="0" err="1"/>
              <a:t>PSPad</a:t>
            </a:r>
            <a:endParaRPr lang="en-US" dirty="0"/>
          </a:p>
          <a:p>
            <a:r>
              <a:rPr lang="en-US" dirty="0"/>
              <a:t>Or HTML editors (WYSIWYG Editors):</a:t>
            </a:r>
          </a:p>
          <a:p>
            <a:pPr lvl="1"/>
            <a:r>
              <a:rPr lang="en-US" dirty="0"/>
              <a:t>Microsoft FrontPage</a:t>
            </a:r>
          </a:p>
          <a:p>
            <a:pPr lvl="1"/>
            <a:r>
              <a:rPr lang="en-US" dirty="0"/>
              <a:t>Macromedia Dreamweaver</a:t>
            </a:r>
          </a:p>
          <a:p>
            <a:pPr lvl="1"/>
            <a:r>
              <a:rPr lang="en-US" dirty="0"/>
              <a:t>Netscape Composer</a:t>
            </a:r>
          </a:p>
          <a:p>
            <a:pPr lvl="1"/>
            <a:r>
              <a:rPr lang="en-US" dirty="0"/>
              <a:t>Visual Studio</a:t>
            </a:r>
          </a:p>
          <a:p>
            <a:r>
              <a:rPr lang="en-US" dirty="0"/>
              <a:t>Open any above mentioned editors and create a new file with .html extension and save the file.</a:t>
            </a:r>
          </a:p>
          <a:p>
            <a:r>
              <a:rPr lang="en-US" dirty="0"/>
              <a:t>After saving the file you can open the file with any Web Browser in order to view the output.</a:t>
            </a:r>
          </a:p>
          <a:p>
            <a:endParaRPr lang="en-US" dirty="0"/>
          </a:p>
        </p:txBody>
      </p:sp>
    </p:spTree>
    <p:extLst>
      <p:ext uri="{BB962C8B-B14F-4D97-AF65-F5344CB8AC3E}">
        <p14:creationId xmlns:p14="http://schemas.microsoft.com/office/powerpoint/2010/main" val="13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4"/>
          <p:cNvSpPr>
            <a:spLocks noChangeArrowheads="1"/>
          </p:cNvSpPr>
          <p:nvPr/>
        </p:nvSpPr>
        <p:spPr bwMode="auto">
          <a:xfrm>
            <a:off x="431074" y="1381232"/>
            <a:ext cx="7991475"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400" dirty="0">
                <a:solidFill>
                  <a:srgbClr val="800000"/>
                </a:solidFill>
                <a:latin typeface="Consolas" panose="020B0609020204030204" pitchFamily="49" charset="0"/>
              </a:rPr>
              <a:t>&lt;!DOCTYPE</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HTML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&lt;title&gt;</a:t>
            </a:r>
            <a:r>
              <a:rPr lang="en-US" sz="2400" dirty="0">
                <a:solidFill>
                  <a:srgbClr val="000000"/>
                </a:solidFill>
                <a:latin typeface="Consolas" panose="020B0609020204030204" pitchFamily="49" charset="0"/>
              </a:rPr>
              <a:t>My First HTML Page</a:t>
            </a:r>
            <a:r>
              <a:rPr lang="en-US" sz="2400" dirty="0">
                <a:solidFill>
                  <a:srgbClr val="800000"/>
                </a:solidFill>
                <a:latin typeface="Consolas" panose="020B0609020204030204" pitchFamily="49" charset="0"/>
              </a:rPr>
              <a:t>&lt;/title&gt;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&lt;p&gt;</a:t>
            </a:r>
            <a:r>
              <a:rPr lang="en-US" sz="2400" dirty="0">
                <a:solidFill>
                  <a:srgbClr val="000000"/>
                </a:solidFill>
                <a:latin typeface="Consolas" panose="020B0609020204030204" pitchFamily="49" charset="0"/>
              </a:rPr>
              <a:t>This is some text...</a:t>
            </a:r>
            <a:r>
              <a:rPr lang="en-US" sz="2400" dirty="0">
                <a:solidFill>
                  <a:srgbClr val="800000"/>
                </a:solidFill>
                <a:latin typeface="Consolas" panose="020B0609020204030204" pitchFamily="49" charset="0"/>
              </a:rPr>
              <a:t>&lt;/p&gt;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p:txBody>
      </p:sp>
      <p:sp>
        <p:nvSpPr>
          <p:cNvPr id="5" name="Rectangle 4"/>
          <p:cNvSpPr/>
          <p:nvPr/>
        </p:nvSpPr>
        <p:spPr>
          <a:xfrm>
            <a:off x="431074" y="769923"/>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pic>
        <p:nvPicPr>
          <p:cNvPr id="3" name="Picture 2"/>
          <p:cNvPicPr>
            <a:picLocks noChangeAspect="1"/>
          </p:cNvPicPr>
          <p:nvPr/>
        </p:nvPicPr>
        <p:blipFill>
          <a:blip r:embed="rId2"/>
          <a:stretch>
            <a:fillRect/>
          </a:stretch>
        </p:blipFill>
        <p:spPr>
          <a:xfrm>
            <a:off x="2107474" y="4248958"/>
            <a:ext cx="7210425" cy="2276475"/>
          </a:xfrm>
          <a:prstGeom prst="rect">
            <a:avLst/>
          </a:prstGeom>
        </p:spPr>
      </p:pic>
    </p:spTree>
    <p:extLst>
      <p:ext uri="{BB962C8B-B14F-4D97-AF65-F5344CB8AC3E}">
        <p14:creationId xmlns:p14="http://schemas.microsoft.com/office/powerpoint/2010/main" val="383097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Content Placeholder 2"/>
          <p:cNvSpPr>
            <a:spLocks noGrp="1"/>
          </p:cNvSpPr>
          <p:nvPr>
            <p:ph idx="1"/>
          </p:nvPr>
        </p:nvSpPr>
        <p:spPr/>
        <p:txBody>
          <a:bodyPr/>
          <a:lstStyle/>
          <a:p>
            <a:pPr>
              <a:lnSpc>
                <a:spcPct val="100000"/>
              </a:lnSpc>
              <a:defRPr/>
            </a:pPr>
            <a:r>
              <a:rPr lang="en-US" dirty="0"/>
              <a:t>HTML is comprised of “elements” and “tags”</a:t>
            </a:r>
            <a:endParaRPr lang="en-US" dirty="0">
              <a:latin typeface="Courier New" pitchFamily="49" charset="0"/>
            </a:endParaRPr>
          </a:p>
          <a:p>
            <a:pPr lvl="1">
              <a:lnSpc>
                <a:spcPct val="100000"/>
              </a:lnSpc>
              <a:defRPr/>
            </a:pPr>
            <a:r>
              <a:rPr lang="en-US" sz="2400" dirty="0"/>
              <a:t>Begins with </a:t>
            </a:r>
            <a:r>
              <a:rPr lang="en-US" sz="2400" dirty="0">
                <a:solidFill>
                  <a:srgbClr val="0202BE"/>
                </a:solidFill>
                <a:latin typeface="Consolas" pitchFamily="49" charset="0"/>
                <a:cs typeface="Consolas" pitchFamily="49" charset="0"/>
              </a:rPr>
              <a:t>&lt;html&gt;</a:t>
            </a:r>
            <a:r>
              <a:rPr lang="en-US" sz="2400" dirty="0">
                <a:solidFill>
                  <a:schemeClr val="tx2">
                    <a:lumMod val="60000"/>
                    <a:lumOff val="40000"/>
                  </a:schemeClr>
                </a:solidFill>
              </a:rPr>
              <a:t> </a:t>
            </a:r>
            <a:r>
              <a:rPr lang="en-US" sz="2400" dirty="0"/>
              <a:t>and ends with </a:t>
            </a:r>
            <a:r>
              <a:rPr lang="en-US" sz="2400" dirty="0">
                <a:solidFill>
                  <a:srgbClr val="0202BE"/>
                </a:solidFill>
                <a:latin typeface="Consolas" pitchFamily="49" charset="0"/>
                <a:cs typeface="Consolas" pitchFamily="49" charset="0"/>
              </a:rPr>
              <a:t>&lt;/html&gt;</a:t>
            </a:r>
          </a:p>
          <a:p>
            <a:pPr>
              <a:lnSpc>
                <a:spcPct val="100000"/>
              </a:lnSpc>
              <a:defRPr/>
            </a:pPr>
            <a:r>
              <a:rPr lang="en-US" dirty="0"/>
              <a:t>Elements (tags) are nested one inside another:</a:t>
            </a:r>
          </a:p>
          <a:p>
            <a:pPr>
              <a:lnSpc>
                <a:spcPct val="100000"/>
              </a:lnSpc>
              <a:defRPr/>
            </a:pPr>
            <a:endParaRPr lang="en-US" dirty="0"/>
          </a:p>
          <a:p>
            <a:pPr>
              <a:lnSpc>
                <a:spcPct val="100000"/>
              </a:lnSpc>
              <a:defRPr/>
            </a:pPr>
            <a:r>
              <a:rPr lang="en-US" dirty="0"/>
              <a:t>Tags have attributes:</a:t>
            </a:r>
          </a:p>
          <a:p>
            <a:pPr>
              <a:lnSpc>
                <a:spcPct val="100000"/>
              </a:lnSpc>
              <a:defRPr/>
            </a:pPr>
            <a:endParaRPr lang="en-US" dirty="0"/>
          </a:p>
          <a:p>
            <a:pPr>
              <a:lnSpc>
                <a:spcPct val="100000"/>
              </a:lnSpc>
              <a:defRPr/>
            </a:pPr>
            <a:r>
              <a:rPr lang="en-US" dirty="0"/>
              <a:t>HTML describes structure using two main sections: </a:t>
            </a:r>
            <a:r>
              <a:rPr lang="en-US" dirty="0">
                <a:solidFill>
                  <a:srgbClr val="0202BE"/>
                </a:solidFill>
                <a:latin typeface="Consolas" pitchFamily="49" charset="0"/>
                <a:cs typeface="Consolas" pitchFamily="49" charset="0"/>
              </a:rPr>
              <a:t>&lt;head&gt;</a:t>
            </a:r>
            <a:r>
              <a:rPr lang="en-US" dirty="0">
                <a:solidFill>
                  <a:srgbClr val="0202BE"/>
                </a:solidFill>
              </a:rPr>
              <a:t> </a:t>
            </a:r>
            <a:r>
              <a:rPr lang="en-US" dirty="0"/>
              <a:t>and </a:t>
            </a:r>
            <a:r>
              <a:rPr lang="en-US" dirty="0">
                <a:solidFill>
                  <a:srgbClr val="0202BE"/>
                </a:solidFill>
                <a:latin typeface="Consolas" pitchFamily="49" charset="0"/>
                <a:cs typeface="Consolas" pitchFamily="49" charset="0"/>
              </a:rPr>
              <a:t>&lt;body&gt;</a:t>
            </a:r>
          </a:p>
          <a:p>
            <a:r>
              <a:rPr lang="en-US" dirty="0"/>
              <a:t>The HTML source code should be formatted to increase readability and facilitate debugging.</a:t>
            </a:r>
          </a:p>
          <a:p>
            <a:pPr lvl="1"/>
            <a:r>
              <a:rPr lang="en-US" dirty="0"/>
              <a:t>Every block element should start on a new line.</a:t>
            </a:r>
          </a:p>
          <a:p>
            <a:pPr lvl="1"/>
            <a:r>
              <a:rPr lang="en-US" dirty="0"/>
              <a:t>Every nested (block) element should be indented.</a:t>
            </a:r>
          </a:p>
          <a:p>
            <a:pPr lvl="1"/>
            <a:r>
              <a:rPr lang="en-US" dirty="0"/>
              <a:t>Browsers ignore multiple whitespaces in the page source, so formatting is harmless.</a:t>
            </a:r>
          </a:p>
          <a:p>
            <a:r>
              <a:rPr lang="en-US" dirty="0"/>
              <a:t>For performance reasons, formatting can be sacrificed</a:t>
            </a:r>
          </a:p>
          <a:p>
            <a:endParaRPr lang="en-US" sz="2800" dirty="0"/>
          </a:p>
          <a:p>
            <a:endParaRPr lang="en-US" dirty="0"/>
          </a:p>
        </p:txBody>
      </p:sp>
      <p:sp>
        <p:nvSpPr>
          <p:cNvPr id="4" name="Rectangle 5"/>
          <p:cNvSpPr>
            <a:spLocks noChangeArrowheads="1"/>
          </p:cNvSpPr>
          <p:nvPr/>
        </p:nvSpPr>
        <p:spPr bwMode="auto">
          <a:xfrm>
            <a:off x="935182" y="2291542"/>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6"/>
          <p:cNvSpPr>
            <a:spLocks noChangeArrowheads="1"/>
          </p:cNvSpPr>
          <p:nvPr/>
        </p:nvSpPr>
        <p:spPr bwMode="auto">
          <a:xfrm>
            <a:off x="935182" y="3233994"/>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src="logo.jpg" alt="logo"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38677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2"/>
          <p:cNvSpPr>
            <a:spLocks noChangeArrowheads="1"/>
          </p:cNvSpPr>
          <p:nvPr/>
        </p:nvSpPr>
        <p:spPr bwMode="auto">
          <a:xfrm>
            <a:off x="425450" y="952500"/>
            <a:ext cx="8207375"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800" dirty="0">
                <a:solidFill>
                  <a:srgbClr val="800000"/>
                </a:solidFill>
                <a:latin typeface="Consolas" panose="020B0609020204030204" pitchFamily="49" charset="0"/>
              </a:rPr>
              <a:t>&lt;!DOCTYPE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HTML</a:t>
            </a:r>
            <a:r>
              <a:rPr lang="en-US" sz="2800" dirty="0">
                <a:solidFill>
                  <a:srgbClr val="800000"/>
                </a:solidFill>
                <a:latin typeface="Consolas" panose="020B0609020204030204" pitchFamily="49" charset="0"/>
              </a:rPr>
              <a:t>&gt;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&lt;title&gt;</a:t>
            </a:r>
            <a:r>
              <a:rPr lang="en-US" sz="2800" dirty="0">
                <a:solidFill>
                  <a:srgbClr val="000000"/>
                </a:solidFill>
                <a:latin typeface="Consolas" panose="020B0609020204030204" pitchFamily="49" charset="0"/>
              </a:rPr>
              <a:t>My First HTML Page</a:t>
            </a:r>
            <a:r>
              <a:rPr lang="en-US" sz="2800" dirty="0">
                <a:solidFill>
                  <a:srgbClr val="800000"/>
                </a:solidFill>
                <a:latin typeface="Consolas" panose="020B0609020204030204" pitchFamily="49" charset="0"/>
              </a:rPr>
              <a:t>&lt;/title&gt;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&lt;p&gt;</a:t>
            </a:r>
            <a:r>
              <a:rPr lang="en-US" sz="2800" dirty="0">
                <a:solidFill>
                  <a:srgbClr val="000000"/>
                </a:solidFill>
                <a:latin typeface="Consolas" panose="020B0609020204030204" pitchFamily="49" charset="0"/>
              </a:rPr>
              <a:t>This is some text...</a:t>
            </a:r>
            <a:r>
              <a:rPr lang="en-US" sz="2800" dirty="0">
                <a:solidFill>
                  <a:srgbClr val="800000"/>
                </a:solidFill>
                <a:latin typeface="Consolas" panose="020B0609020204030204" pitchFamily="49" charset="0"/>
              </a:rPr>
              <a:t>&lt;/p&gt;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p:txBody>
      </p:sp>
      <p:sp>
        <p:nvSpPr>
          <p:cNvPr id="5" name="AutoShape 7"/>
          <p:cNvSpPr>
            <a:spLocks noChangeArrowheads="1"/>
          </p:cNvSpPr>
          <p:nvPr/>
        </p:nvSpPr>
        <p:spPr bwMode="auto">
          <a:xfrm>
            <a:off x="2097677" y="1333859"/>
            <a:ext cx="2209799" cy="506522"/>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6" name="AutoShape 7"/>
          <p:cNvSpPr>
            <a:spLocks noChangeArrowheads="1"/>
          </p:cNvSpPr>
          <p:nvPr/>
        </p:nvSpPr>
        <p:spPr bwMode="auto">
          <a:xfrm>
            <a:off x="6702334" y="2937659"/>
            <a:ext cx="2057400" cy="506522"/>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Rectangle 11"/>
          <p:cNvSpPr>
            <a:spLocks noChangeArrowheads="1"/>
          </p:cNvSpPr>
          <p:nvPr/>
        </p:nvSpPr>
        <p:spPr bwMode="auto">
          <a:xfrm>
            <a:off x="752246" y="1869081"/>
            <a:ext cx="7354345" cy="1259392"/>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7"/>
          <p:cNvSpPr>
            <a:spLocks noChangeArrowheads="1"/>
          </p:cNvSpPr>
          <p:nvPr/>
        </p:nvSpPr>
        <p:spPr bwMode="auto">
          <a:xfrm>
            <a:off x="3771900" y="848590"/>
            <a:ext cx="2362200" cy="506522"/>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header</a:t>
            </a:r>
          </a:p>
        </p:txBody>
      </p:sp>
      <p:sp>
        <p:nvSpPr>
          <p:cNvPr id="9" name="Rectangle 11"/>
          <p:cNvSpPr>
            <a:spLocks noChangeArrowheads="1"/>
          </p:cNvSpPr>
          <p:nvPr/>
        </p:nvSpPr>
        <p:spPr bwMode="auto">
          <a:xfrm>
            <a:off x="752246" y="3128473"/>
            <a:ext cx="7354346" cy="1287823"/>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2" name="Picture 11"/>
          <p:cNvPicPr>
            <a:picLocks noChangeAspect="1"/>
          </p:cNvPicPr>
          <p:nvPr/>
        </p:nvPicPr>
        <p:blipFill>
          <a:blip r:embed="rId2"/>
          <a:stretch>
            <a:fillRect/>
          </a:stretch>
        </p:blipFill>
        <p:spPr>
          <a:xfrm>
            <a:off x="6218449" y="4256597"/>
            <a:ext cx="5082569" cy="1604668"/>
          </a:xfrm>
          <a:prstGeom prst="rect">
            <a:avLst/>
          </a:prstGeom>
        </p:spPr>
      </p:pic>
      <p:sp>
        <p:nvSpPr>
          <p:cNvPr id="10" name="AutoShape 7"/>
          <p:cNvSpPr>
            <a:spLocks noChangeArrowheads="1"/>
          </p:cNvSpPr>
          <p:nvPr/>
        </p:nvSpPr>
        <p:spPr bwMode="auto">
          <a:xfrm>
            <a:off x="3771900" y="4898157"/>
            <a:ext cx="2209800" cy="506522"/>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extLst>
      <p:ext uri="{BB962C8B-B14F-4D97-AF65-F5344CB8AC3E}">
        <p14:creationId xmlns:p14="http://schemas.microsoft.com/office/powerpoint/2010/main" val="38268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p:txBody>
          <a:bodyPr/>
          <a:lstStyle/>
          <a:p>
            <a:r>
              <a:rPr lang="en-US" dirty="0"/>
              <a:t>Headings	</a:t>
            </a:r>
          </a:p>
          <a:p>
            <a:r>
              <a:rPr lang="en-US" dirty="0"/>
              <a:t>Paragraph</a:t>
            </a:r>
          </a:p>
          <a:p>
            <a:r>
              <a:rPr lang="en-US" dirty="0"/>
              <a:t>Fonts</a:t>
            </a:r>
          </a:p>
          <a:p>
            <a:r>
              <a:rPr lang="en-US" dirty="0"/>
              <a:t>List</a:t>
            </a:r>
          </a:p>
          <a:p>
            <a:r>
              <a:rPr lang="en-US" dirty="0"/>
              <a:t>Anchor Tag</a:t>
            </a:r>
          </a:p>
          <a:p>
            <a:r>
              <a:rPr lang="en-US" dirty="0"/>
              <a:t>Image</a:t>
            </a:r>
          </a:p>
          <a:p>
            <a:r>
              <a:rPr lang="en-US" dirty="0"/>
              <a:t>Table</a:t>
            </a:r>
          </a:p>
          <a:p>
            <a:r>
              <a:rPr lang="en-US" dirty="0"/>
              <a:t>Form</a:t>
            </a:r>
          </a:p>
        </p:txBody>
      </p:sp>
    </p:spTree>
    <p:extLst>
      <p:ext uri="{BB962C8B-B14F-4D97-AF65-F5344CB8AC3E}">
        <p14:creationId xmlns:p14="http://schemas.microsoft.com/office/powerpoint/2010/main" val="11888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lstStyle/>
          <a:p>
            <a:pPr lvl="0"/>
            <a:r>
              <a:rPr lang="en-US" altLang="zh-CN" dirty="0">
                <a:ea typeface="宋体" pitchFamily="2" charset="-122"/>
                <a:cs typeface="Times New Roman" panose="02020603050405020304" pitchFamily="18" charset="0"/>
              </a:rPr>
              <a:t>Headings are important because search engines use the headings to index the structure and content of your web pages.</a:t>
            </a:r>
          </a:p>
          <a:p>
            <a:endParaRPr lang="en-US" dirty="0"/>
          </a:p>
        </p:txBody>
      </p:sp>
      <p:sp>
        <p:nvSpPr>
          <p:cNvPr id="4" name="Text Box 4"/>
          <p:cNvSpPr txBox="1">
            <a:spLocks noChangeArrowheads="1"/>
          </p:cNvSpPr>
          <p:nvPr/>
        </p:nvSpPr>
        <p:spPr bwMode="auto">
          <a:xfrm>
            <a:off x="538752" y="1793964"/>
            <a:ext cx="7327262" cy="3631763"/>
          </a:xfrm>
          <a:prstGeom prst="rect">
            <a:avLst/>
          </a:prstGeom>
          <a:noFill/>
          <a:ln w="9525">
            <a:noFill/>
            <a:miter lim="800000"/>
            <a:headEnd/>
            <a:tailEnd/>
          </a:ln>
          <a:effectLst/>
        </p:spPr>
        <p:txBody>
          <a:bodyPr wrap="square">
            <a:spAutoFit/>
          </a:bodyPr>
          <a:lstStyle/>
          <a:p>
            <a:pPr lvl="1"/>
            <a:r>
              <a:rPr lang="en-US" altLang="zh-CN" sz="3400" dirty="0">
                <a:ea typeface="宋体" pitchFamily="2" charset="-122"/>
              </a:rPr>
              <a:t>&lt;h1&gt; text &lt;/h1&gt; -- largest of the six</a:t>
            </a:r>
          </a:p>
          <a:p>
            <a:pPr lvl="1"/>
            <a:r>
              <a:rPr lang="en-US" altLang="zh-CN" sz="3200" dirty="0">
                <a:ea typeface="宋体" pitchFamily="2" charset="-122"/>
              </a:rPr>
              <a:t>&lt;h2&gt; text &lt;/h2&gt;</a:t>
            </a:r>
          </a:p>
          <a:p>
            <a:pPr lvl="1"/>
            <a:r>
              <a:rPr lang="en-US" altLang="zh-CN" sz="3000" dirty="0">
                <a:ea typeface="宋体" pitchFamily="2" charset="-122"/>
              </a:rPr>
              <a:t>&lt;h3&gt; text &lt;/h3&gt;</a:t>
            </a:r>
          </a:p>
          <a:p>
            <a:pPr lvl="1"/>
            <a:r>
              <a:rPr lang="en-US" altLang="zh-CN" sz="2800" dirty="0">
                <a:ea typeface="宋体" pitchFamily="2" charset="-122"/>
              </a:rPr>
              <a:t>&lt;h4&gt; text &lt;/h4&gt;</a:t>
            </a:r>
          </a:p>
          <a:p>
            <a:pPr lvl="1"/>
            <a:r>
              <a:rPr lang="en-US" altLang="zh-CN" sz="2600" dirty="0">
                <a:ea typeface="宋体" pitchFamily="2" charset="-122"/>
              </a:rPr>
              <a:t>&lt;h5&gt; text &lt;/h5&gt;</a:t>
            </a:r>
          </a:p>
          <a:p>
            <a:pPr lvl="1"/>
            <a:r>
              <a:rPr lang="en-US" altLang="zh-CN" sz="2400" dirty="0">
                <a:ea typeface="宋体" pitchFamily="2" charset="-122"/>
              </a:rPr>
              <a:t>&lt;h6&gt; text &lt;/h6&gt; -- smallest of the six</a:t>
            </a:r>
          </a:p>
          <a:p>
            <a:endParaRPr lang="en-US" altLang="zh-CN" sz="2800" dirty="0">
              <a:ea typeface="宋体" pitchFamily="2" charset="-122"/>
            </a:endParaRPr>
          </a:p>
          <a:p>
            <a:r>
              <a:rPr lang="en-US" altLang="zh-CN" sz="2800" dirty="0">
                <a:solidFill>
                  <a:schemeClr val="tx2">
                    <a:lumMod val="60000"/>
                    <a:lumOff val="40000"/>
                  </a:schemeClr>
                </a:solidFill>
                <a:ea typeface="宋体" pitchFamily="2" charset="-122"/>
              </a:rPr>
              <a:t>align=</a:t>
            </a:r>
            <a:r>
              <a:rPr lang="en-US" altLang="zh-CN" sz="2800" i="1" dirty="0">
                <a:solidFill>
                  <a:schemeClr val="tx2">
                    <a:lumMod val="60000"/>
                    <a:lumOff val="40000"/>
                  </a:schemeClr>
                </a:solidFill>
                <a:ea typeface="宋体" pitchFamily="2" charset="-122"/>
              </a:rPr>
              <a:t>"position"</a:t>
            </a:r>
            <a:r>
              <a:rPr lang="en-US" altLang="zh-CN" sz="2800" dirty="0">
                <a:solidFill>
                  <a:schemeClr val="tx2">
                    <a:lumMod val="60000"/>
                    <a:lumOff val="40000"/>
                  </a:schemeClr>
                </a:solidFill>
                <a:ea typeface="宋体" pitchFamily="2" charset="-122"/>
              </a:rPr>
              <a:t> --left (default), center or right</a:t>
            </a:r>
          </a:p>
        </p:txBody>
      </p:sp>
    </p:spTree>
    <p:extLst>
      <p:ext uri="{BB962C8B-B14F-4D97-AF65-F5344CB8AC3E}">
        <p14:creationId xmlns:p14="http://schemas.microsoft.com/office/powerpoint/2010/main" val="345281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5663089"/>
          </a:xfrm>
          <a:prstGeom prst="rect">
            <a:avLst/>
          </a:prstGeom>
          <a:noFill/>
        </p:spPr>
        <p:txBody>
          <a:bodyPr wrap="square" rtlCol="0">
            <a:spAutoFit/>
          </a:bodyPr>
          <a:lstStyle/>
          <a:p>
            <a:r>
              <a:rPr lang="en-IN" sz="2400" b="1" dirty="0"/>
              <a:t>Outline HTML</a:t>
            </a:r>
            <a:endParaRPr lang="en-US" b="1" dirty="0"/>
          </a:p>
          <a:p>
            <a:endParaRPr lang="en-US" b="1" dirty="0"/>
          </a:p>
          <a:p>
            <a:pPr indent="446088">
              <a:buFont typeface="Wingdings" pitchFamily="2" charset="2"/>
              <a:buChar char="ü"/>
            </a:pPr>
            <a:r>
              <a:rPr lang="en-US" sz="2000" dirty="0"/>
              <a:t>Introduction to HTML</a:t>
            </a:r>
          </a:p>
          <a:p>
            <a:pPr lvl="1" indent="446088">
              <a:buFont typeface="Wingdings" pitchFamily="2" charset="2"/>
              <a:buChar char="ü"/>
            </a:pPr>
            <a:r>
              <a:rPr lang="en-US" sz="2000" dirty="0"/>
              <a:t>What is a Web Page?</a:t>
            </a:r>
          </a:p>
          <a:p>
            <a:pPr lvl="1" indent="446088">
              <a:buFont typeface="Wingdings" pitchFamily="2" charset="2"/>
              <a:buChar char="ü"/>
            </a:pPr>
            <a:r>
              <a:rPr lang="en-US" sz="2000" dirty="0"/>
              <a:t>My First HTML Page</a:t>
            </a:r>
          </a:p>
          <a:p>
            <a:pPr lvl="1" indent="446088">
              <a:buFont typeface="Wingdings" pitchFamily="2" charset="2"/>
              <a:buChar char="ü"/>
            </a:pPr>
            <a:r>
              <a:rPr lang="en-US" sz="2000" dirty="0"/>
              <a:t>HTML Code Formatting</a:t>
            </a:r>
          </a:p>
          <a:p>
            <a:pPr indent="446088">
              <a:buFont typeface="Wingdings" pitchFamily="2" charset="2"/>
              <a:buChar char="ü"/>
            </a:pPr>
            <a:r>
              <a:rPr lang="en-US" sz="2000" dirty="0"/>
              <a:t>Basic HTML Tags</a:t>
            </a:r>
          </a:p>
          <a:p>
            <a:pPr indent="446088">
              <a:buFont typeface="Wingdings" pitchFamily="2" charset="2"/>
              <a:buChar char="ü"/>
            </a:pPr>
            <a:r>
              <a:rPr lang="en-US" sz="2000" dirty="0"/>
              <a:t>Heading</a:t>
            </a:r>
          </a:p>
          <a:p>
            <a:pPr indent="446088">
              <a:buFont typeface="Wingdings" pitchFamily="2" charset="2"/>
              <a:buChar char="ü"/>
            </a:pPr>
            <a:r>
              <a:rPr lang="en-US" sz="2000" dirty="0"/>
              <a:t>Paragraph</a:t>
            </a:r>
          </a:p>
          <a:p>
            <a:pPr indent="446088">
              <a:buFont typeface="Wingdings" pitchFamily="2" charset="2"/>
              <a:buChar char="ü"/>
            </a:pPr>
            <a:r>
              <a:rPr lang="en-US" sz="2000" dirty="0"/>
              <a:t>Color</a:t>
            </a:r>
          </a:p>
          <a:p>
            <a:pPr indent="446088">
              <a:buFont typeface="Wingdings" pitchFamily="2" charset="2"/>
              <a:buChar char="ü"/>
            </a:pPr>
            <a:r>
              <a:rPr lang="en-US" sz="2000" dirty="0"/>
              <a:t>Font</a:t>
            </a:r>
          </a:p>
          <a:p>
            <a:pPr indent="446088">
              <a:buFont typeface="Wingdings" pitchFamily="2" charset="2"/>
              <a:buChar char="ü"/>
            </a:pPr>
            <a:r>
              <a:rPr lang="en-US" sz="2000" dirty="0"/>
              <a:t>List</a:t>
            </a:r>
          </a:p>
          <a:p>
            <a:pPr indent="446088">
              <a:buFont typeface="Wingdings" pitchFamily="2" charset="2"/>
              <a:buChar char="ü"/>
            </a:pPr>
            <a:r>
              <a:rPr lang="en-US" sz="2000" dirty="0"/>
              <a:t>Anchor</a:t>
            </a:r>
          </a:p>
          <a:p>
            <a:pPr indent="446088">
              <a:buFont typeface="Wingdings" pitchFamily="2" charset="2"/>
              <a:buChar char="ü"/>
            </a:pPr>
            <a:r>
              <a:rPr lang="en-US" sz="2000" dirty="0"/>
              <a:t>Image</a:t>
            </a:r>
          </a:p>
          <a:p>
            <a:pPr indent="446088">
              <a:buFont typeface="Wingdings" pitchFamily="2" charset="2"/>
              <a:buChar char="ü"/>
            </a:pPr>
            <a:r>
              <a:rPr lang="en-US" sz="2000" dirty="0"/>
              <a:t>HTML Tables</a:t>
            </a:r>
          </a:p>
          <a:p>
            <a:pPr indent="446088">
              <a:buFont typeface="Wingdings" pitchFamily="2" charset="2"/>
              <a:buChar char="ü"/>
            </a:pPr>
            <a:r>
              <a:rPr lang="en-US" sz="2000" dirty="0"/>
              <a:t>HTML Meta tags</a:t>
            </a:r>
          </a:p>
          <a:p>
            <a:pPr indent="446088">
              <a:buFont typeface="Wingdings" pitchFamily="2" charset="2"/>
              <a:buChar char="ü"/>
            </a:pPr>
            <a:r>
              <a:rPr lang="en-IN" sz="2000" dirty="0"/>
              <a:t>HTML Formatting Tags</a:t>
            </a:r>
          </a:p>
          <a:p>
            <a:pPr indent="446088">
              <a:buFont typeface="Wingdings" pitchFamily="2" charset="2"/>
              <a:buChar char="ü"/>
            </a:pPr>
            <a:r>
              <a:rPr lang="en-US" sz="2000" dirty="0"/>
              <a:t>HTML Forms</a:t>
            </a:r>
          </a:p>
        </p:txBody>
      </p:sp>
      <p:sp>
        <p:nvSpPr>
          <p:cNvPr id="10" name="TextBox 9">
            <a:extLst>
              <a:ext uri="{FF2B5EF4-FFF2-40B4-BE49-F238E27FC236}">
                <a16:creationId xmlns:a16="http://schemas.microsoft.com/office/drawing/2014/main" id="{BDA2F9A4-6988-4274-8384-12496EC9D59D}"/>
              </a:ext>
            </a:extLst>
          </p:cNvPr>
          <p:cNvSpPr txBox="1"/>
          <p:nvPr/>
        </p:nvSpPr>
        <p:spPr>
          <a:xfrm>
            <a:off x="6096000" y="682906"/>
            <a:ext cx="3902745" cy="2339102"/>
          </a:xfrm>
          <a:prstGeom prst="rect">
            <a:avLst/>
          </a:prstGeom>
          <a:noFill/>
        </p:spPr>
        <p:txBody>
          <a:bodyPr wrap="square" rtlCol="0">
            <a:spAutoFit/>
          </a:bodyPr>
          <a:lstStyle/>
          <a:p>
            <a:endParaRPr lang="en-US" sz="2800" b="1" dirty="0"/>
          </a:p>
          <a:p>
            <a:endParaRPr lang="en-US" b="1" dirty="0"/>
          </a:p>
          <a:p>
            <a:pPr indent="446088">
              <a:buFont typeface="Wingdings" pitchFamily="2" charset="2"/>
              <a:buChar char="ü"/>
            </a:pPr>
            <a:r>
              <a:rPr lang="en-IN" sz="2000" dirty="0"/>
              <a:t>Introduction to HTML5</a:t>
            </a:r>
          </a:p>
          <a:p>
            <a:pPr indent="446088">
              <a:buFont typeface="Wingdings" pitchFamily="2" charset="2"/>
              <a:buChar char="ü"/>
            </a:pPr>
            <a:r>
              <a:rPr lang="en-IN" sz="2000" dirty="0"/>
              <a:t>Semantic Elements of HTML5</a:t>
            </a:r>
          </a:p>
          <a:p>
            <a:pPr indent="446088">
              <a:buFont typeface="Wingdings" pitchFamily="2" charset="2"/>
              <a:buChar char="ü"/>
            </a:pPr>
            <a:r>
              <a:rPr lang="en-US" sz="2000" dirty="0"/>
              <a:t>HTML 5 tags and validation</a:t>
            </a:r>
          </a:p>
          <a:p>
            <a:pPr indent="446088">
              <a:buFont typeface="Wingdings" pitchFamily="2" charset="2"/>
              <a:buChar char="ü"/>
            </a:pPr>
            <a:r>
              <a:rPr lang="en-IN" sz="2000" dirty="0" err="1"/>
              <a:t>Fieldset</a:t>
            </a:r>
            <a:r>
              <a:rPr lang="en-IN" sz="2000" dirty="0"/>
              <a:t> and Legend</a:t>
            </a:r>
            <a:endParaRPr lang="en-US" sz="2000" dirty="0"/>
          </a:p>
          <a:p>
            <a:pPr indent="446088">
              <a:buFont typeface="Wingdings" pitchFamily="2" charset="2"/>
              <a:buChar char="ü"/>
            </a:pPr>
            <a:r>
              <a:rPr lang="en-US" sz="2000" dirty="0"/>
              <a:t>Media tags</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ntr" presetSubtype="0" fill="hold" nodeType="with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&lt;p&gt; paragraph</a:t>
            </a:r>
          </a:p>
        </p:txBody>
      </p:sp>
      <p:sp>
        <p:nvSpPr>
          <p:cNvPr id="3" name="Content Placeholder 2"/>
          <p:cNvSpPr>
            <a:spLocks noGrp="1"/>
          </p:cNvSpPr>
          <p:nvPr>
            <p:ph idx="1"/>
          </p:nvPr>
        </p:nvSpPr>
        <p:spPr/>
        <p:txBody>
          <a:bodyPr/>
          <a:lstStyle/>
          <a:p>
            <a:r>
              <a:rPr lang="en-US" dirty="0"/>
              <a:t>The HTML &lt;p&gt; element represents a paragraph. </a:t>
            </a:r>
          </a:p>
          <a:p>
            <a:r>
              <a:rPr lang="en-US" dirty="0"/>
              <a:t>Paragraphs are usually represented in visual media as blocks of text separated from adjacent blocks by blank lines and/or first-line indentation, but HTML paragraphs can be any structural grouping of related content, such as images or form fields.</a:t>
            </a:r>
          </a:p>
          <a:p>
            <a:r>
              <a:rPr lang="en-US" dirty="0"/>
              <a:t>Paragraphs are block-level elements, and notably will automatically close if another block-level element is parsed before the closing &lt;/p&gt; tag.</a:t>
            </a:r>
          </a:p>
          <a:p>
            <a:r>
              <a:rPr lang="en-US" dirty="0"/>
              <a:t>We can use align attribute of the paragraph tag to specify the text alignment for the text inside the paragraph, ex. &lt;p align=“center”&gt;our test&lt;/p&gt;</a:t>
            </a:r>
          </a:p>
          <a:p>
            <a:endParaRPr lang="en-US" dirty="0"/>
          </a:p>
        </p:txBody>
      </p:sp>
    </p:spTree>
    <p:extLst>
      <p:ext uri="{BB962C8B-B14F-4D97-AF65-F5344CB8AC3E}">
        <p14:creationId xmlns:p14="http://schemas.microsoft.com/office/powerpoint/2010/main" val="15562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p:txBody>
          <a:bodyPr/>
          <a:lstStyle/>
          <a:p>
            <a:r>
              <a:rPr lang="en-US" dirty="0"/>
              <a:t>We can use color values for mainly two attributes named </a:t>
            </a:r>
            <a:r>
              <a:rPr lang="en-US" b="1" dirty="0" err="1"/>
              <a:t>bgcolor</a:t>
            </a:r>
            <a:r>
              <a:rPr lang="en-US" b="1" dirty="0"/>
              <a:t> </a:t>
            </a:r>
            <a:r>
              <a:rPr lang="en-US" dirty="0"/>
              <a:t>and </a:t>
            </a:r>
            <a:r>
              <a:rPr lang="en-US" b="1" dirty="0"/>
              <a:t>color.</a:t>
            </a:r>
            <a:endParaRPr lang="en-US" dirty="0"/>
          </a:p>
          <a:p>
            <a:r>
              <a:rPr lang="en-US" dirty="0"/>
              <a:t>Possible values for the color are,</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many are predefined (red, blue, green, ...)</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all colors can be specified as a six character hexadecimal value: #RRGGBB</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FF0000"/>
                </a:solidFill>
                <a:ea typeface="宋体" pitchFamily="2" charset="-122"/>
                <a:cs typeface="Times New Roman" panose="02020603050405020304" pitchFamily="18" charset="0"/>
              </a:rPr>
              <a:t>#FF0000 – red</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A6A6A6"/>
                </a:solidFill>
                <a:ea typeface="宋体" pitchFamily="2" charset="-122"/>
                <a:cs typeface="Times New Roman" panose="02020603050405020304" pitchFamily="18" charset="0"/>
              </a:rPr>
              <a:t>#888888 – gray</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4AA743"/>
                </a:solidFill>
                <a:ea typeface="宋体" pitchFamily="2" charset="-122"/>
                <a:cs typeface="Times New Roman" panose="02020603050405020304" pitchFamily="18" charset="0"/>
              </a:rPr>
              <a:t>#00FF00 –green</a:t>
            </a:r>
          </a:p>
          <a:p>
            <a:pPr marL="1076325" lvl="2"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#000000 – black</a:t>
            </a:r>
            <a:endParaRPr lang="en-US" dirty="0"/>
          </a:p>
          <a:p>
            <a:r>
              <a:rPr lang="en-US" dirty="0"/>
              <a:t>For example, &lt;body </a:t>
            </a:r>
            <a:r>
              <a:rPr lang="en-US" dirty="0" err="1"/>
              <a:t>bgcolor</a:t>
            </a:r>
            <a:r>
              <a:rPr lang="en-US"/>
              <a:t>=“#FF0000”&gt; </a:t>
            </a:r>
            <a:r>
              <a:rPr lang="en-US" dirty="0"/>
              <a:t>or &lt;body </a:t>
            </a:r>
            <a:r>
              <a:rPr lang="en-US" dirty="0" err="1"/>
              <a:t>bgcolor</a:t>
            </a:r>
            <a:r>
              <a:rPr lang="en-US" dirty="0"/>
              <a:t>=“#888888”&gt;</a:t>
            </a:r>
            <a:endParaRPr lang="en-US" altLang="zh-CN" dirty="0">
              <a:ea typeface="宋体"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42641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&lt;font&gt; tag specifies the font face, font size, and color of text.</a:t>
            </a:r>
          </a:p>
          <a:p>
            <a:r>
              <a:rPr lang="en-US" dirty="0"/>
              <a:t>The &lt;font&gt; tag is </a:t>
            </a:r>
            <a:r>
              <a:rPr lang="en-US" b="1" dirty="0"/>
              <a:t>not supported in HTML5</a:t>
            </a:r>
            <a:r>
              <a:rPr lang="en-US" dirty="0"/>
              <a:t>.</a:t>
            </a:r>
          </a:p>
          <a:p>
            <a:endParaRPr lang="en-US" dirty="0"/>
          </a:p>
        </p:txBody>
      </p:sp>
      <p:sp>
        <p:nvSpPr>
          <p:cNvPr id="4" name="Text Box 4"/>
          <p:cNvSpPr txBox="1">
            <a:spLocks noChangeArrowheads="1"/>
          </p:cNvSpPr>
          <p:nvPr/>
        </p:nvSpPr>
        <p:spPr bwMode="auto">
          <a:xfrm>
            <a:off x="376055" y="1845680"/>
            <a:ext cx="7161213" cy="3139321"/>
          </a:xfrm>
          <a:prstGeom prst="rect">
            <a:avLst/>
          </a:prstGeom>
          <a:noFill/>
          <a:ln w="9525">
            <a:noFill/>
            <a:miter lim="800000"/>
            <a:headEnd/>
            <a:tailEnd/>
          </a:ln>
          <a:effectLst/>
        </p:spPr>
        <p:txBody>
          <a:bodyPr wrap="square">
            <a:spAutoFit/>
          </a:bodyPr>
          <a:lstStyle/>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"Times Roman"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This is the text of line one </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"Arial"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Line two contains this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"#FF9933"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"Courier"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 third line has this additional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577836" y="4722348"/>
            <a:ext cx="7326257" cy="1731661"/>
          </a:xfrm>
          <a:prstGeom prst="rect">
            <a:avLst/>
          </a:prstGeom>
        </p:spPr>
      </p:pic>
    </p:spTree>
    <p:extLst>
      <p:ext uri="{BB962C8B-B14F-4D97-AF65-F5344CB8AC3E}">
        <p14:creationId xmlns:p14="http://schemas.microsoft.com/office/powerpoint/2010/main" val="15641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4" name="Content Placeholder 2"/>
          <p:cNvSpPr txBox="1">
            <a:spLocks/>
          </p:cNvSpPr>
          <p:nvPr/>
        </p:nvSpPr>
        <p:spPr>
          <a:xfrm>
            <a:off x="190500" y="990600"/>
            <a:ext cx="2019300" cy="5334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3" panose="05040102010807070707" pitchFamily="18" charset="2"/>
              <a:buNone/>
            </a:pPr>
            <a:r>
              <a:rPr lang="en-US" dirty="0"/>
              <a:t>Ordered List</a:t>
            </a:r>
          </a:p>
          <a:p>
            <a:pPr marL="857250" lvl="1" indent="-457200">
              <a:lnSpc>
                <a:spcPct val="100000"/>
              </a:lnSpc>
              <a:buFont typeface="+mj-lt"/>
              <a:buAutoNum type="arabicPeriod"/>
            </a:pPr>
            <a:r>
              <a:rPr lang="en-US" dirty="0"/>
              <a:t>Block-A</a:t>
            </a:r>
          </a:p>
          <a:p>
            <a:pPr marL="857250" lvl="1" indent="-457200">
              <a:lnSpc>
                <a:spcPct val="100000"/>
              </a:lnSpc>
              <a:buFont typeface="+mj-lt"/>
              <a:buAutoNum type="arabicPeriod"/>
            </a:pPr>
            <a:r>
              <a:rPr lang="en-US" dirty="0"/>
              <a:t>Block-B</a:t>
            </a:r>
          </a:p>
          <a:p>
            <a:pPr marL="857250" lvl="1" indent="-457200">
              <a:lnSpc>
                <a:spcPct val="100000"/>
              </a:lnSpc>
              <a:buFont typeface="+mj-lt"/>
              <a:buAutoNum type="arabicPeriod"/>
            </a:pPr>
            <a:r>
              <a:rPr lang="en-US" dirty="0"/>
              <a:t>Block-C</a:t>
            </a:r>
          </a:p>
          <a:p>
            <a:pPr marL="857250" lvl="1" indent="-457200">
              <a:lnSpc>
                <a:spcPct val="100000"/>
              </a:lnSpc>
              <a:buFont typeface="+mj-lt"/>
              <a:buAutoNum type="arabicPeriod"/>
            </a:pPr>
            <a:r>
              <a:rPr lang="en-US" dirty="0"/>
              <a:t>Block-D</a:t>
            </a:r>
          </a:p>
          <a:p>
            <a:pPr marL="857250" lvl="1" indent="-457200">
              <a:lnSpc>
                <a:spcPct val="100000"/>
              </a:lnSpc>
              <a:buFont typeface="Wingdings 3" panose="05040102010807070707" pitchFamily="18" charset="2"/>
              <a:buNone/>
            </a:pPr>
            <a:endParaRPr lang="en-US" dirty="0"/>
          </a:p>
          <a:p>
            <a:pPr>
              <a:lnSpc>
                <a:spcPct val="100000"/>
              </a:lnSpc>
              <a:buFont typeface="Wingdings 3" panose="05040102010807070707" pitchFamily="18" charset="2"/>
              <a:buNone/>
            </a:pPr>
            <a:r>
              <a:rPr lang="en-US" dirty="0"/>
              <a:t>Unordered List</a:t>
            </a:r>
          </a:p>
          <a:p>
            <a:pPr lvl="1">
              <a:lnSpc>
                <a:spcPct val="100000"/>
              </a:lnSpc>
              <a:buFont typeface="Arial" panose="020B0604020202020204" pitchFamily="34" charset="0"/>
              <a:buChar char="•"/>
            </a:pPr>
            <a:r>
              <a:rPr lang="en-US" dirty="0"/>
              <a:t>Block-A</a:t>
            </a:r>
          </a:p>
          <a:p>
            <a:pPr lvl="1">
              <a:lnSpc>
                <a:spcPct val="100000"/>
              </a:lnSpc>
              <a:buFont typeface="Arial" panose="020B0604020202020204" pitchFamily="34" charset="0"/>
              <a:buChar char="•"/>
            </a:pPr>
            <a:r>
              <a:rPr lang="en-US" dirty="0"/>
              <a:t>Block-B</a:t>
            </a:r>
          </a:p>
          <a:p>
            <a:pPr lvl="1">
              <a:lnSpc>
                <a:spcPct val="100000"/>
              </a:lnSpc>
              <a:buFont typeface="Arial" panose="020B0604020202020204" pitchFamily="34" charset="0"/>
              <a:buChar char="•"/>
            </a:pPr>
            <a:r>
              <a:rPr lang="en-US" dirty="0"/>
              <a:t>Block-C</a:t>
            </a:r>
          </a:p>
          <a:p>
            <a:pPr lvl="1">
              <a:lnSpc>
                <a:spcPct val="100000"/>
              </a:lnSpc>
              <a:buFont typeface="Arial" panose="020B0604020202020204" pitchFamily="34" charset="0"/>
              <a:buChar char="•"/>
            </a:pPr>
            <a:r>
              <a:rPr lang="en-US" dirty="0"/>
              <a:t>Block-D</a:t>
            </a:r>
          </a:p>
          <a:p>
            <a:pPr lvl="1">
              <a:lnSpc>
                <a:spcPct val="100000"/>
              </a:lnSpc>
            </a:pPr>
            <a:endParaRPr lang="en-US" dirty="0"/>
          </a:p>
          <a:p>
            <a:pPr marL="0" indent="0">
              <a:lnSpc>
                <a:spcPct val="100000"/>
              </a:lnSpc>
              <a:buNone/>
            </a:pPr>
            <a:r>
              <a:rPr lang="en-US" dirty="0" err="1"/>
              <a:t>Defination</a:t>
            </a:r>
            <a:r>
              <a:rPr lang="en-US" dirty="0"/>
              <a:t> List</a:t>
            </a:r>
          </a:p>
        </p:txBody>
      </p:sp>
      <p:sp>
        <p:nvSpPr>
          <p:cNvPr id="5" name="Content Placeholder 2"/>
          <p:cNvSpPr txBox="1">
            <a:spLocks/>
          </p:cNvSpPr>
          <p:nvPr/>
        </p:nvSpPr>
        <p:spPr>
          <a:xfrm>
            <a:off x="1950035"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6" name="Content Placeholder 2"/>
          <p:cNvSpPr txBox="1">
            <a:spLocks/>
          </p:cNvSpPr>
          <p:nvPr/>
        </p:nvSpPr>
        <p:spPr>
          <a:xfrm>
            <a:off x="3670072"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7" name="Content Placeholder 2"/>
          <p:cNvSpPr txBox="1">
            <a:spLocks/>
          </p:cNvSpPr>
          <p:nvPr/>
        </p:nvSpPr>
        <p:spPr>
          <a:xfrm>
            <a:off x="5403279"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162814" y="1000298"/>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 name="TextBox 2"/>
          <p:cNvSpPr txBox="1"/>
          <p:nvPr/>
        </p:nvSpPr>
        <p:spPr>
          <a:xfrm>
            <a:off x="6674841" y="5218980"/>
            <a:ext cx="3376245" cy="1200329"/>
          </a:xfrm>
          <a:prstGeom prst="rect">
            <a:avLst/>
          </a:prstGeom>
          <a:noFill/>
        </p:spPr>
        <p:txBody>
          <a:bodyPr wrap="none" rtlCol="0">
            <a:spAutoFit/>
          </a:bodyPr>
          <a:lstStyle/>
          <a:p>
            <a:r>
              <a:rPr lang="en-US" dirty="0"/>
              <a:t>HTML</a:t>
            </a:r>
          </a:p>
          <a:p>
            <a:r>
              <a:rPr lang="en-US" dirty="0"/>
              <a:t>          Hyper Text Markup Language</a:t>
            </a:r>
          </a:p>
          <a:p>
            <a:r>
              <a:rPr lang="en-US" dirty="0"/>
              <a:t>WWW</a:t>
            </a:r>
            <a:endParaRPr lang="en-IN" dirty="0"/>
          </a:p>
          <a:p>
            <a:r>
              <a:rPr lang="en-US" dirty="0"/>
              <a:t>          World Wide Web</a:t>
            </a:r>
          </a:p>
        </p:txBody>
      </p:sp>
    </p:spTree>
    <p:extLst>
      <p:ext uri="{BB962C8B-B14F-4D97-AF65-F5344CB8AC3E}">
        <p14:creationId xmlns:p14="http://schemas.microsoft.com/office/powerpoint/2010/main" val="383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(OL)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i</a:t>
            </a:r>
            <a:r>
              <a:rPr lang="en-US" sz="2400" dirty="0">
                <a:solidFill>
                  <a:srgbClr val="0000FF"/>
                </a:solidFill>
                <a:latin typeface="Consolas" panose="020B0609020204030204" pitchFamily="49" charset="0"/>
              </a:rPr>
              <a:t>"</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9189720" y="1006095"/>
            <a:ext cx="2438400" cy="2800767"/>
          </a:xfrm>
          <a:prstGeom prst="rect">
            <a:avLst/>
          </a:prstGeom>
          <a:noFill/>
          <a:ln w="9525">
            <a:noFill/>
            <a:miter lim="800000"/>
            <a:headEnd/>
            <a:tailEnd/>
          </a:ln>
          <a:effectLst/>
        </p:spPr>
        <p:txBody>
          <a:bodyPr wrap="square">
            <a:spAutoFit/>
          </a:bodyPr>
          <a:lstStyle/>
          <a:p>
            <a:r>
              <a:rPr lang="en-US" altLang="zh-CN" sz="2800" b="1" dirty="0">
                <a:ea typeface="宋体" pitchFamily="2" charset="-122"/>
              </a:rPr>
              <a:t>Types:</a:t>
            </a:r>
          </a:p>
          <a:p>
            <a:endParaRPr lang="en-US" altLang="zh-CN" sz="2800" b="1" dirty="0">
              <a:ea typeface="宋体" pitchFamily="2" charset="-122"/>
            </a:endParaRPr>
          </a:p>
          <a:p>
            <a:r>
              <a:rPr lang="en-US" altLang="zh-CN" sz="2400" dirty="0">
                <a:ea typeface="宋体" pitchFamily="2" charset="-122"/>
              </a:rPr>
              <a:t>Type = 1 (default)</a:t>
            </a:r>
          </a:p>
          <a:p>
            <a:r>
              <a:rPr lang="en-US" altLang="zh-CN" sz="2400" dirty="0">
                <a:ea typeface="宋体" pitchFamily="2" charset="-122"/>
              </a:rPr>
              <a:t>Type = a</a:t>
            </a:r>
          </a:p>
          <a:p>
            <a:r>
              <a:rPr lang="en-US" altLang="zh-CN" sz="2400" dirty="0">
                <a:ea typeface="宋体" pitchFamily="2" charset="-122"/>
              </a:rPr>
              <a:t>Type = A</a:t>
            </a:r>
          </a:p>
          <a:p>
            <a:r>
              <a:rPr lang="en-US" altLang="zh-CN" sz="2400" dirty="0">
                <a:ea typeface="宋体" pitchFamily="2" charset="-122"/>
              </a:rPr>
              <a:t>Type = I</a:t>
            </a:r>
          </a:p>
          <a:p>
            <a:r>
              <a:rPr lang="en-US" altLang="zh-CN" sz="2400" dirty="0">
                <a:ea typeface="宋体" pitchFamily="2" charset="-122"/>
              </a:rPr>
              <a:t>Type = </a:t>
            </a:r>
            <a:r>
              <a:rPr lang="en-US" altLang="zh-CN" sz="2400" dirty="0" err="1">
                <a:ea typeface="宋体" pitchFamily="2" charset="-122"/>
              </a:rPr>
              <a:t>i</a:t>
            </a:r>
            <a:endParaRPr lang="en-US" altLang="zh-CN" sz="2400" dirty="0">
              <a:ea typeface="宋体" pitchFamily="2" charset="-122"/>
            </a:endParaRPr>
          </a:p>
        </p:txBody>
      </p:sp>
      <p:cxnSp>
        <p:nvCxnSpPr>
          <p:cNvPr id="6" name="Straight Arrow Connector 5"/>
          <p:cNvCxnSpPr/>
          <p:nvPr/>
        </p:nvCxnSpPr>
        <p:spPr>
          <a:xfrm flipH="1" flipV="1">
            <a:off x="3366655" y="2344189"/>
            <a:ext cx="5823065" cy="863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006735" y="3441469"/>
            <a:ext cx="5182985" cy="14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5715000" y="4953000"/>
            <a:ext cx="3048000" cy="1428750"/>
          </a:xfrm>
          <a:prstGeom prst="rect">
            <a:avLst/>
          </a:prstGeom>
          <a:noFill/>
          <a:ln w="9525">
            <a:noFill/>
            <a:miter lim="800000"/>
            <a:headEnd/>
            <a:tailEnd/>
          </a:ln>
        </p:spPr>
      </p:pic>
      <p:sp>
        <p:nvSpPr>
          <p:cNvPr id="12" name="TextBox 11"/>
          <p:cNvSpPr txBox="1"/>
          <p:nvPr/>
        </p:nvSpPr>
        <p:spPr>
          <a:xfrm>
            <a:off x="5831013" y="4572000"/>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438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(UL)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One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Two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"circle"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Three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Four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"square"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Five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Six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800000"/>
                </a:solidFill>
                <a:latin typeface="Consolas" panose="020B0609020204030204" pitchFamily="49" charset="0"/>
              </a:rPr>
              <a:t>&lt;/ul&gt;</a:t>
            </a:r>
            <a:endParaRPr lang="it-IT"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789025" y="1006095"/>
            <a:ext cx="2743200" cy="2062103"/>
          </a:xfrm>
          <a:prstGeom prst="rect">
            <a:avLst/>
          </a:prstGeom>
          <a:noFill/>
          <a:ln w="9525">
            <a:noFill/>
            <a:miter lim="800000"/>
            <a:headEnd/>
            <a:tailEnd/>
          </a:ln>
          <a:effectLst/>
        </p:spPr>
        <p:txBody>
          <a:bodyPr wrap="square">
            <a:spAutoFit/>
          </a:bodyPr>
          <a:lstStyle/>
          <a:p>
            <a:endParaRPr lang="en-US" altLang="zh-CN" sz="2800" b="1" dirty="0">
              <a:ea typeface="宋体" pitchFamily="2" charset="-122"/>
            </a:endParaRPr>
          </a:p>
          <a:p>
            <a:r>
              <a:rPr lang="en-US" altLang="zh-CN" sz="2800" b="1" dirty="0">
                <a:ea typeface="宋体" pitchFamily="2" charset="-122"/>
              </a:rPr>
              <a:t>Types:</a:t>
            </a:r>
          </a:p>
          <a:p>
            <a:r>
              <a:rPr lang="en-US" altLang="zh-CN" sz="2400" dirty="0">
                <a:ea typeface="宋体" pitchFamily="2" charset="-122"/>
              </a:rPr>
              <a:t>Type = disc (default)</a:t>
            </a:r>
          </a:p>
          <a:p>
            <a:r>
              <a:rPr lang="en-US" altLang="zh-CN" sz="2400" dirty="0">
                <a:ea typeface="宋体" pitchFamily="2" charset="-122"/>
              </a:rPr>
              <a:t>Type = circle</a:t>
            </a:r>
          </a:p>
          <a:p>
            <a:r>
              <a:rPr lang="en-US" altLang="zh-CN" sz="2400" dirty="0">
                <a:ea typeface="宋体" pitchFamily="2" charset="-122"/>
              </a:rPr>
              <a:t>Type = square</a:t>
            </a:r>
          </a:p>
        </p:txBody>
      </p:sp>
      <p:cxnSp>
        <p:nvCxnSpPr>
          <p:cNvPr id="6" name="Straight Arrow Connector 5"/>
          <p:cNvCxnSpPr/>
          <p:nvPr/>
        </p:nvCxnSpPr>
        <p:spPr>
          <a:xfrm flipH="1" flipV="1">
            <a:off x="4247804" y="2327564"/>
            <a:ext cx="3541221" cy="14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54880" y="2838589"/>
            <a:ext cx="3034146" cy="455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28838" y="3568879"/>
            <a:ext cx="1103187" cy="461665"/>
          </a:xfrm>
          <a:prstGeom prst="rect">
            <a:avLst/>
          </a:prstGeom>
          <a:noFill/>
        </p:spPr>
        <p:txBody>
          <a:bodyPr wrap="none" rtlCol="0">
            <a:spAutoFit/>
          </a:bodyPr>
          <a:lstStyle/>
          <a:p>
            <a:r>
              <a:rPr lang="en-IN" sz="2400" b="1" dirty="0"/>
              <a:t>Output</a:t>
            </a:r>
            <a:endParaRPr lang="en-US" b="1" dirty="0"/>
          </a:p>
        </p:txBody>
      </p:sp>
      <p:pic>
        <p:nvPicPr>
          <p:cNvPr id="11" name="Picture 2"/>
          <p:cNvPicPr>
            <a:picLocks noChangeAspect="1" noChangeArrowheads="1"/>
          </p:cNvPicPr>
          <p:nvPr/>
        </p:nvPicPr>
        <p:blipFill>
          <a:blip r:embed="rId2" cstate="print"/>
          <a:srcRect/>
          <a:stretch>
            <a:fillRect/>
          </a:stretch>
        </p:blipFill>
        <p:spPr bwMode="auto">
          <a:xfrm>
            <a:off x="7789025" y="4030544"/>
            <a:ext cx="2584669" cy="1705238"/>
          </a:xfrm>
          <a:prstGeom prst="rect">
            <a:avLst/>
          </a:prstGeom>
          <a:noFill/>
          <a:ln w="9525">
            <a:noFill/>
            <a:miter lim="800000"/>
            <a:headEnd/>
            <a:tailEnd/>
          </a:ln>
        </p:spPr>
      </p:pic>
    </p:spTree>
    <p:extLst>
      <p:ext uri="{BB962C8B-B14F-4D97-AF65-F5344CB8AC3E}">
        <p14:creationId xmlns:p14="http://schemas.microsoft.com/office/powerpoint/2010/main" val="897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41583" y="4417325"/>
            <a:ext cx="3712413" cy="1825441"/>
          </a:xfrm>
          <a:prstGeom prst="rect">
            <a:avLst/>
          </a:prstGeom>
        </p:spPr>
      </p:pic>
      <p:sp>
        <p:nvSpPr>
          <p:cNvPr id="2" name="Title 1"/>
          <p:cNvSpPr>
            <a:spLocks noGrp="1"/>
          </p:cNvSpPr>
          <p:nvPr>
            <p:ph type="title"/>
          </p:nvPr>
        </p:nvSpPr>
        <p:spPr/>
        <p:txBody>
          <a:bodyPr/>
          <a:lstStyle/>
          <a:p>
            <a:r>
              <a:rPr lang="en-US" dirty="0"/>
              <a:t>Definition / Description List (DL)</a:t>
            </a:r>
          </a:p>
        </p:txBody>
      </p:sp>
      <p:sp>
        <p:nvSpPr>
          <p:cNvPr id="4" name="Text Box 4"/>
          <p:cNvSpPr txBox="1">
            <a:spLocks noChangeArrowheads="1"/>
          </p:cNvSpPr>
          <p:nvPr/>
        </p:nvSpPr>
        <p:spPr bwMode="auto">
          <a:xfrm>
            <a:off x="326177" y="1006095"/>
            <a:ext cx="8360623" cy="3785652"/>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&lt;dl&gt;</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HTML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Hyper Text Markup Language</a:t>
            </a:r>
            <a:r>
              <a:rPr lang="it-IT" sz="2400" dirty="0">
                <a:solidFill>
                  <a:srgbClr val="800000"/>
                </a:solidFill>
                <a:latin typeface="Consolas" panose="020B0609020204030204" pitchFamily="49" charset="0"/>
              </a:rPr>
              <a:t>&lt;/dd&gt;</a:t>
            </a:r>
          </a:p>
          <a:p>
            <a:endParaRPr lang="it-IT" sz="2400" dirty="0">
              <a:solidFill>
                <a:srgbClr val="800000"/>
              </a:solidFill>
              <a:latin typeface="Consolas" panose="020B0609020204030204" pitchFamily="49" charset="0"/>
            </a:endParaRP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URL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Uniform Resource Locator</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    </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WWW</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World Wide Web</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&lt;/dl&gt;</a:t>
            </a:r>
            <a:endParaRPr lang="it-IT" sz="2400" b="0" dirty="0">
              <a:solidFill>
                <a:srgbClr val="000000"/>
              </a:solidFill>
              <a:effectLst/>
              <a:latin typeface="Consolas" panose="020B0609020204030204" pitchFamily="49" charset="0"/>
            </a:endParaRPr>
          </a:p>
        </p:txBody>
      </p:sp>
      <p:sp>
        <p:nvSpPr>
          <p:cNvPr id="10" name="TextBox 9"/>
          <p:cNvSpPr txBox="1"/>
          <p:nvPr/>
        </p:nvSpPr>
        <p:spPr>
          <a:xfrm>
            <a:off x="6241583" y="3957068"/>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634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&lt;a&gt; Anchor Tag (Hyperlinks)</a:t>
            </a:r>
          </a:p>
        </p:txBody>
      </p:sp>
      <p:sp>
        <p:nvSpPr>
          <p:cNvPr id="3" name="Content Placeholder 2"/>
          <p:cNvSpPr>
            <a:spLocks noGrp="1"/>
          </p:cNvSpPr>
          <p:nvPr>
            <p:ph idx="1"/>
          </p:nvPr>
        </p:nvSpPr>
        <p:spPr/>
        <p:txBody>
          <a:bodyPr/>
          <a:lstStyle/>
          <a:p>
            <a:r>
              <a:rPr lang="en-US" dirty="0"/>
              <a:t>The &lt;a&gt; tag defines a hyperlink, which is used to link from one page to another.</a:t>
            </a:r>
          </a:p>
          <a:p>
            <a:r>
              <a:rPr lang="en-US" dirty="0"/>
              <a:t>An Anchor tag have 3 important attributes:</a:t>
            </a:r>
          </a:p>
          <a:p>
            <a:pPr lvl="1"/>
            <a:r>
              <a:rPr lang="en-US" dirty="0"/>
              <a:t>the </a:t>
            </a:r>
            <a:r>
              <a:rPr lang="en-US" b="1" dirty="0" err="1"/>
              <a:t>href</a:t>
            </a:r>
            <a:r>
              <a:rPr lang="en-US" dirty="0"/>
              <a:t> attribute (</a:t>
            </a:r>
            <a:r>
              <a:rPr lang="en-US" b="1" dirty="0"/>
              <a:t>h</a:t>
            </a:r>
            <a:r>
              <a:rPr lang="en-US" dirty="0"/>
              <a:t>ypertext </a:t>
            </a:r>
            <a:r>
              <a:rPr lang="en-US" b="1" dirty="0"/>
              <a:t>ref</a:t>
            </a:r>
            <a:r>
              <a:rPr lang="en-US" dirty="0"/>
              <a:t>erence) defines the target address of the document.</a:t>
            </a:r>
          </a:p>
          <a:p>
            <a:pPr lvl="1"/>
            <a:r>
              <a:rPr lang="en-US" dirty="0"/>
              <a:t>the </a:t>
            </a:r>
            <a:r>
              <a:rPr lang="en-US" b="1" dirty="0"/>
              <a:t>name</a:t>
            </a:r>
            <a:r>
              <a:rPr lang="en-US" dirty="0"/>
              <a:t> attribute of the anchor tag can be used to enable users to “jump” to a specific point on a page.</a:t>
            </a:r>
          </a:p>
          <a:p>
            <a:pPr lvl="1"/>
            <a:r>
              <a:rPr lang="en-US" dirty="0"/>
              <a:t>the </a:t>
            </a:r>
            <a:r>
              <a:rPr lang="en-US" b="1" dirty="0"/>
              <a:t>target</a:t>
            </a:r>
            <a:r>
              <a:rPr lang="en-US" dirty="0"/>
              <a:t> attribute specifies how the destination page or the target document should be opened.      </a:t>
            </a:r>
            <a:r>
              <a:rPr lang="en-US" dirty="0">
                <a:latin typeface="Consolas" panose="020B0609020204030204" pitchFamily="49" charset="0"/>
              </a:rPr>
              <a:t>target="_ blank"</a:t>
            </a:r>
            <a:r>
              <a:rPr lang="en-US" dirty="0"/>
              <a:t> is used for opening of the target page in a new tab.</a:t>
            </a:r>
          </a:p>
          <a:p>
            <a:r>
              <a:rPr lang="en-US" dirty="0"/>
              <a:t>Link to an absolute URL:</a:t>
            </a:r>
          </a:p>
          <a:p>
            <a:pPr lvl="1"/>
            <a:r>
              <a:rPr lang="en-US" dirty="0"/>
              <a:t>Example,  &lt;a </a:t>
            </a:r>
            <a:r>
              <a:rPr lang="en-US" dirty="0" err="1"/>
              <a:t>href</a:t>
            </a:r>
            <a:r>
              <a:rPr lang="en-US" dirty="0"/>
              <a:t>="http://www.darshan.ac.in"&gt; </a:t>
            </a:r>
            <a:r>
              <a:rPr lang="en-US" dirty="0" err="1"/>
              <a:t>Darshan</a:t>
            </a:r>
            <a:r>
              <a:rPr lang="en-US" dirty="0"/>
              <a:t> &lt;/a&gt;.</a:t>
            </a:r>
          </a:p>
          <a:p>
            <a:r>
              <a:rPr lang="en-US" dirty="0"/>
              <a:t>Link to a relative URL:</a:t>
            </a:r>
          </a:p>
          <a:p>
            <a:pPr lvl="1"/>
            <a:r>
              <a:rPr lang="en-US" dirty="0"/>
              <a:t>Example, &lt;a </a:t>
            </a:r>
            <a:r>
              <a:rPr lang="en-US" dirty="0" err="1"/>
              <a:t>href</a:t>
            </a:r>
            <a:r>
              <a:rPr lang="en-US" dirty="0"/>
              <a:t>=“./</a:t>
            </a:r>
            <a:r>
              <a:rPr lang="en-US" dirty="0" err="1"/>
              <a:t>index.php</a:t>
            </a:r>
            <a:r>
              <a:rPr lang="en-US" dirty="0"/>
              <a:t>"&gt; Home &lt;/a&gt;.</a:t>
            </a:r>
          </a:p>
          <a:p>
            <a:r>
              <a:rPr lang="en-US" dirty="0"/>
              <a:t>Link to a section within a URL: </a:t>
            </a:r>
          </a:p>
          <a:p>
            <a:pPr lvl="1"/>
            <a:r>
              <a:rPr lang="en-US" dirty="0"/>
              <a:t>Example, &lt;a </a:t>
            </a:r>
            <a:r>
              <a:rPr lang="en-US" dirty="0" err="1"/>
              <a:t>href</a:t>
            </a:r>
            <a:r>
              <a:rPr lang="en-US" dirty="0"/>
              <a:t>=“#reference"&gt; Reference Section. &lt;/a&gt;.</a:t>
            </a:r>
          </a:p>
        </p:txBody>
      </p:sp>
    </p:spTree>
    <p:extLst>
      <p:ext uri="{BB962C8B-B14F-4D97-AF65-F5344CB8AC3E}">
        <p14:creationId xmlns:p14="http://schemas.microsoft.com/office/powerpoint/2010/main" val="8356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The HTML &lt;</a:t>
            </a:r>
            <a:r>
              <a:rPr lang="en-US" dirty="0" err="1"/>
              <a:t>img</a:t>
            </a:r>
            <a:r>
              <a:rPr lang="en-US" dirty="0"/>
              <a:t>&gt; element embeds an image into the document.</a:t>
            </a:r>
          </a:p>
          <a:p>
            <a:r>
              <a:rPr lang="en-US" dirty="0"/>
              <a:t>Syntax: 	</a:t>
            </a:r>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a:t>
            </a:r>
            <a:r>
              <a:rPr lang="en-US" dirty="0" err="1">
                <a:latin typeface="Consolas" panose="020B0609020204030204" pitchFamily="49" charset="0"/>
              </a:rPr>
              <a:t>pathToImage</a:t>
            </a:r>
            <a:r>
              <a:rPr lang="en-US" dirty="0">
                <a:latin typeface="Consolas" panose="020B0609020204030204" pitchFamily="49" charset="0"/>
              </a:rPr>
              <a:t>" /&gt;</a:t>
            </a:r>
          </a:p>
          <a:p>
            <a:r>
              <a:rPr lang="en-US" dirty="0"/>
              <a:t>Attributes:</a:t>
            </a:r>
          </a:p>
          <a:p>
            <a:pPr lvl="1"/>
            <a:r>
              <a:rPr lang="en-US" dirty="0"/>
              <a:t>the </a:t>
            </a:r>
            <a:r>
              <a:rPr lang="en-US" b="1" dirty="0" err="1"/>
              <a:t>src</a:t>
            </a:r>
            <a:r>
              <a:rPr lang="en-US" b="1" dirty="0"/>
              <a:t> </a:t>
            </a:r>
            <a:r>
              <a:rPr lang="en-US" dirty="0"/>
              <a:t>attribute is required, and contains the path to the image we want to embed.</a:t>
            </a:r>
          </a:p>
          <a:p>
            <a:pPr lvl="1"/>
            <a:r>
              <a:rPr lang="en-US" dirty="0"/>
              <a:t>the </a:t>
            </a:r>
            <a:r>
              <a:rPr lang="en-US" b="1" dirty="0"/>
              <a:t>alt </a:t>
            </a:r>
            <a:r>
              <a:rPr lang="en-US" dirty="0"/>
              <a:t>attribute holds a text description of the image, which isn't mandatory but is incredibly useful for accessibility (screen readers read this description out to their users so they know what the image means). Alt text is also displayed on the page if the image can't be loaded for some reason: for example, network errors, content blocking etc…</a:t>
            </a:r>
          </a:p>
          <a:p>
            <a:pPr lvl="1"/>
            <a:r>
              <a:rPr lang="en-US" dirty="0"/>
              <a:t>the </a:t>
            </a:r>
            <a:r>
              <a:rPr lang="en-US" b="1" dirty="0"/>
              <a:t>width</a:t>
            </a:r>
            <a:r>
              <a:rPr lang="en-US" dirty="0"/>
              <a:t> &amp; </a:t>
            </a:r>
            <a:r>
              <a:rPr lang="en-US" b="1" dirty="0"/>
              <a:t>height</a:t>
            </a:r>
            <a:r>
              <a:rPr lang="en-US" dirty="0"/>
              <a:t> attribute can be in units of pixels or percentage of page or frame.</a:t>
            </a:r>
          </a:p>
          <a:p>
            <a:pPr lvl="1"/>
            <a:r>
              <a:rPr lang="en-US" dirty="0"/>
              <a:t>the </a:t>
            </a:r>
            <a:r>
              <a:rPr lang="en-US" b="1" dirty="0"/>
              <a:t>align </a:t>
            </a:r>
            <a:r>
              <a:rPr lang="en-US" dirty="0"/>
              <a:t>attribute </a:t>
            </a:r>
            <a:r>
              <a:rPr lang="en-US" dirty="0">
                <a:solidFill>
                  <a:schemeClr val="accent6">
                    <a:lumMod val="60000"/>
                    <a:lumOff val="40000"/>
                  </a:schemeClr>
                </a:solidFill>
              </a:rPr>
              <a:t>(currently deprecated)</a:t>
            </a:r>
            <a:r>
              <a:rPr lang="en-US" dirty="0"/>
              <a:t> will aligns the image with its surrounding context (Use the float and/or vertical-align CSS properties instead of this attribute).</a:t>
            </a:r>
            <a:endParaRPr lang="en-US" b="1" dirty="0"/>
          </a:p>
          <a:p>
            <a:pPr lvl="1"/>
            <a:endParaRPr lang="en-US" dirty="0"/>
          </a:p>
        </p:txBody>
      </p:sp>
    </p:spTree>
    <p:extLst>
      <p:ext uri="{BB962C8B-B14F-4D97-AF65-F5344CB8AC3E}">
        <p14:creationId xmlns:p14="http://schemas.microsoft.com/office/powerpoint/2010/main" val="9492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4" name="Text Box 4"/>
          <p:cNvSpPr txBox="1">
            <a:spLocks noChangeArrowheads="1"/>
          </p:cNvSpPr>
          <p:nvPr/>
        </p:nvSpPr>
        <p:spPr bwMode="auto">
          <a:xfrm>
            <a:off x="326177" y="1006095"/>
            <a:ext cx="8360623" cy="5632311"/>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&lt;table</a:t>
            </a:r>
            <a:r>
              <a:rPr lang="en-US" sz="2400" dirty="0">
                <a:solidFill>
                  <a:srgbClr val="000000"/>
                </a:solidFill>
                <a:latin typeface="Consolas" panose="020B0609020204030204" pitchFamily="49" charset="0"/>
              </a:rPr>
              <a:t> </a:t>
            </a:r>
            <a:r>
              <a:rPr lang="en-US" sz="2400" dirty="0">
                <a:solidFill>
                  <a:srgbClr val="CD3131"/>
                </a:solidFill>
                <a:latin typeface="Consolas" panose="020B0609020204030204" pitchFamily="49" charset="0"/>
              </a:rPr>
              <a:t>border</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1</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&lt;caption&gt;</a:t>
            </a:r>
            <a:r>
              <a:rPr lang="en-US" sz="2400" dirty="0">
                <a:solidFill>
                  <a:srgbClr val="000000"/>
                </a:solidFill>
                <a:latin typeface="Consolas" panose="020B0609020204030204" pitchFamily="49" charset="0"/>
              </a:rPr>
              <a:t>Table Caption</a:t>
            </a:r>
            <a:r>
              <a:rPr lang="en-US" sz="2400" dirty="0">
                <a:solidFill>
                  <a:srgbClr val="800000"/>
                </a:solidFill>
                <a:latin typeface="Consolas" panose="020B0609020204030204" pitchFamily="49" charset="0"/>
              </a:rPr>
              <a:t>&lt;/caption&gt;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Heading1</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Heading2</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&lt;/table&gt;</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006243" y="1006095"/>
            <a:ext cx="4291559" cy="1938992"/>
          </a:xfrm>
          <a:prstGeom prst="rect">
            <a:avLst/>
          </a:prstGeom>
          <a:noFill/>
          <a:ln w="9525">
            <a:noFill/>
            <a:miter lim="800000"/>
            <a:headEnd/>
            <a:tailEnd/>
          </a:ln>
          <a:effectLst/>
        </p:spPr>
        <p:txBody>
          <a:bodyPr wrap="none">
            <a:spAutoFit/>
          </a:bodyPr>
          <a:lstStyle/>
          <a:p>
            <a:r>
              <a:rPr lang="en-US" altLang="zh-CN" sz="2400" dirty="0">
                <a:ea typeface="宋体" pitchFamily="2" charset="-122"/>
              </a:rPr>
              <a:t>&lt;table&gt;		table tag</a:t>
            </a:r>
          </a:p>
          <a:p>
            <a:r>
              <a:rPr lang="en-US" altLang="zh-CN" sz="2400" dirty="0">
                <a:ea typeface="宋体" pitchFamily="2" charset="-122"/>
              </a:rPr>
              <a:t>&lt;caption&gt; 	optional table title</a:t>
            </a:r>
          </a:p>
          <a:p>
            <a:r>
              <a:rPr lang="en-US" altLang="zh-CN" sz="2400" dirty="0">
                <a:ea typeface="宋体" pitchFamily="2" charset="-122"/>
              </a:rPr>
              <a:t>&lt;</a:t>
            </a:r>
            <a:r>
              <a:rPr lang="en-US" altLang="zh-CN" sz="2400" dirty="0" err="1">
                <a:ea typeface="宋体" pitchFamily="2" charset="-122"/>
              </a:rPr>
              <a:t>tr</a:t>
            </a:r>
            <a:r>
              <a:rPr lang="en-US" altLang="zh-CN" sz="2400" dirty="0">
                <a:ea typeface="宋体" pitchFamily="2" charset="-122"/>
              </a:rPr>
              <a:t>&gt; 		table row</a:t>
            </a:r>
          </a:p>
          <a:p>
            <a:r>
              <a:rPr lang="en-US" altLang="zh-CN" sz="2400" dirty="0">
                <a:ea typeface="宋体" pitchFamily="2" charset="-122"/>
              </a:rPr>
              <a:t>&lt;</a:t>
            </a:r>
            <a:r>
              <a:rPr lang="en-US" altLang="zh-CN" sz="2400" dirty="0" err="1">
                <a:ea typeface="宋体" pitchFamily="2" charset="-122"/>
              </a:rPr>
              <a:t>th</a:t>
            </a:r>
            <a:r>
              <a:rPr lang="en-US" altLang="zh-CN" sz="2400" dirty="0">
                <a:ea typeface="宋体" pitchFamily="2" charset="-122"/>
              </a:rPr>
              <a:t>&gt; 		table header</a:t>
            </a:r>
          </a:p>
          <a:p>
            <a:r>
              <a:rPr lang="en-US" altLang="zh-CN" sz="2400" dirty="0">
                <a:ea typeface="宋体" pitchFamily="2" charset="-122"/>
              </a:rPr>
              <a:t>&lt;td&gt;		table data element</a:t>
            </a:r>
          </a:p>
        </p:txBody>
      </p:sp>
      <p:pic>
        <p:nvPicPr>
          <p:cNvPr id="6" name="Picture 2"/>
          <p:cNvPicPr>
            <a:picLocks noChangeAspect="1" noChangeArrowheads="1"/>
          </p:cNvPicPr>
          <p:nvPr/>
        </p:nvPicPr>
        <p:blipFill rotWithShape="1">
          <a:blip r:embed="rId2" cstate="print"/>
          <a:srcRect b="11976"/>
          <a:stretch/>
        </p:blipFill>
        <p:spPr bwMode="auto">
          <a:xfrm>
            <a:off x="6339209" y="3437701"/>
            <a:ext cx="5838825" cy="2389521"/>
          </a:xfrm>
          <a:prstGeom prst="rect">
            <a:avLst/>
          </a:prstGeom>
          <a:noFill/>
          <a:ln w="9525">
            <a:noFill/>
            <a:miter lim="800000"/>
            <a:headEnd/>
            <a:tailEnd/>
          </a:ln>
        </p:spPr>
      </p:pic>
      <p:sp>
        <p:nvSpPr>
          <p:cNvPr id="7" name="TextBox 6"/>
          <p:cNvSpPr txBox="1"/>
          <p:nvPr/>
        </p:nvSpPr>
        <p:spPr>
          <a:xfrm>
            <a:off x="6224482" y="3059422"/>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8082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Internet?</a:t>
            </a:r>
            <a:endParaRPr lang="en-US" dirty="0"/>
          </a:p>
        </p:txBody>
      </p:sp>
      <p:sp>
        <p:nvSpPr>
          <p:cNvPr id="3" name="Content Placeholder 2"/>
          <p:cNvSpPr>
            <a:spLocks noGrp="1"/>
          </p:cNvSpPr>
          <p:nvPr>
            <p:ph idx="1"/>
          </p:nvPr>
        </p:nvSpPr>
        <p:spPr/>
        <p:txBody>
          <a:bodyPr/>
          <a:lstStyle/>
          <a:p>
            <a:r>
              <a:rPr lang="en-US" dirty="0"/>
              <a:t>The Internet is a massive </a:t>
            </a:r>
            <a:r>
              <a:rPr lang="en-US" b="1" dirty="0"/>
              <a:t>network of networks</a:t>
            </a:r>
            <a:r>
              <a:rPr lang="en-US" dirty="0"/>
              <a:t>, a networking infrastructure.</a:t>
            </a:r>
          </a:p>
          <a:p>
            <a:r>
              <a:rPr lang="en-US" dirty="0"/>
              <a:t>It connects millions of computers together globally, forming a network in which any computer can communicate with any other computer as long as they are both connected to the Internet.</a:t>
            </a:r>
          </a:p>
          <a:p>
            <a:r>
              <a:rPr lang="en-US" dirty="0"/>
              <a:t>Information that travels over the Internet uses many different set of rules which are known as </a:t>
            </a:r>
            <a:r>
              <a:rPr lang="en-US" b="1" dirty="0"/>
              <a:t>protocols</a:t>
            </a:r>
            <a:r>
              <a:rPr lang="en-US" dirty="0"/>
              <a:t>.</a:t>
            </a:r>
          </a:p>
        </p:txBody>
      </p:sp>
      <p:pic>
        <p:nvPicPr>
          <p:cNvPr id="1026" name="Picture 2" descr="Image result for network of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7" y="3056573"/>
            <a:ext cx="3972465" cy="317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0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a:t>
            </a:r>
          </a:p>
        </p:txBody>
      </p:sp>
      <p:sp>
        <p:nvSpPr>
          <p:cNvPr id="3" name="Content Placeholder 2"/>
          <p:cNvSpPr>
            <a:spLocks noGrp="1"/>
          </p:cNvSpPr>
          <p:nvPr>
            <p:ph idx="1"/>
          </p:nvPr>
        </p:nvSpPr>
        <p:spPr/>
        <p:txBody>
          <a:bodyPr/>
          <a:lstStyle/>
          <a:p>
            <a:pPr lvl="0"/>
            <a:r>
              <a:rPr lang="en-US" dirty="0"/>
              <a:t>Metadata is data (information) about data.</a:t>
            </a:r>
          </a:p>
          <a:p>
            <a:pPr lvl="0"/>
            <a:r>
              <a:rPr lang="en-US" dirty="0"/>
              <a:t>The &lt;meta&gt; tag provides metadata about the HTML document. </a:t>
            </a:r>
          </a:p>
          <a:p>
            <a:pPr lvl="0"/>
            <a:r>
              <a:rPr lang="en-US" dirty="0"/>
              <a:t>Metadata will not be displayed on the page.</a:t>
            </a:r>
          </a:p>
          <a:p>
            <a:pPr lvl="0"/>
            <a:r>
              <a:rPr lang="en-US" dirty="0"/>
              <a:t>Meta elements are typically used to specify page description, keywords, author of the document, last modified and other metadata.</a:t>
            </a:r>
          </a:p>
          <a:p>
            <a:r>
              <a:rPr lang="en-US" dirty="0"/>
              <a:t>The metadata can be used by search engines (keywords), browsers (how to display content or reload page) or other web services.</a:t>
            </a:r>
          </a:p>
          <a:p>
            <a:r>
              <a:rPr lang="en-US" dirty="0"/>
              <a:t>Meta tag can be used to stop the page from being listed by search engines.</a:t>
            </a:r>
          </a:p>
          <a:p>
            <a:endParaRPr lang="en-US" dirty="0"/>
          </a:p>
          <a:p>
            <a:r>
              <a:rPr lang="en-US" dirty="0"/>
              <a:t>It can be used to </a:t>
            </a:r>
            <a:r>
              <a:rPr lang="en-IN" dirty="0"/>
              <a:t>set an expiry date </a:t>
            </a:r>
            <a:r>
              <a:rPr lang="en-US" dirty="0"/>
              <a:t>so that the browser will fetch fresh copy from the server.</a:t>
            </a:r>
            <a:endParaRPr lang="en-IN" dirty="0"/>
          </a:p>
          <a:p>
            <a:endParaRPr lang="en-US" dirty="0"/>
          </a:p>
          <a:p>
            <a:r>
              <a:rPr lang="en-US" dirty="0"/>
              <a:t>Meta tag can be used to </a:t>
            </a:r>
            <a:r>
              <a:rPr lang="en-IN" dirty="0"/>
              <a:t>s</a:t>
            </a:r>
            <a:r>
              <a:rPr lang="en-US" dirty="0"/>
              <a:t>top the browser from caching a page.</a:t>
            </a:r>
            <a:r>
              <a:rPr lang="en-IN" dirty="0"/>
              <a:t>	</a:t>
            </a:r>
          </a:p>
          <a:p>
            <a:endParaRPr lang="en-IN"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9190" y="4183609"/>
            <a:ext cx="5253475"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name</a:t>
            </a:r>
            <a:r>
              <a:rPr lang="en-IN" sz="1600" dirty="0">
                <a:latin typeface="Consolas" panose="020B0609020204030204" pitchFamily="49" charset="0"/>
              </a:rPr>
              <a:t>=</a:t>
            </a:r>
            <a:r>
              <a:rPr lang="en-IN" sz="1600" dirty="0">
                <a:solidFill>
                  <a:srgbClr val="0000FF"/>
                </a:solidFill>
                <a:latin typeface="Consolas" panose="020B0609020204030204" pitchFamily="49" charset="0"/>
              </a:rPr>
              <a:t>"robots"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noindex</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79197" y="418360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79190" y="5103756"/>
            <a:ext cx="7569587"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"expires" </a:t>
            </a:r>
            <a:r>
              <a:rPr lang="en-IN" sz="1600" dirty="0">
                <a:solidFill>
                  <a:srgbClr val="80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a:t> </a:t>
            </a:r>
            <a:r>
              <a:rPr lang="en-IN" sz="1600" dirty="0">
                <a:solidFill>
                  <a:srgbClr val="0000FF"/>
                </a:solidFill>
                <a:latin typeface="Consolas" panose="020B0609020204030204" pitchFamily="49" charset="0"/>
              </a:rPr>
              <a:t>Tue, 08 </a:t>
            </a:r>
            <a:r>
              <a:rPr lang="en-IN" sz="1600" dirty="0" err="1">
                <a:solidFill>
                  <a:srgbClr val="0000FF"/>
                </a:solidFill>
                <a:latin typeface="Consolas" panose="020B0609020204030204" pitchFamily="49" charset="0"/>
              </a:rPr>
              <a:t>feb</a:t>
            </a:r>
            <a:r>
              <a:rPr lang="en-IN" sz="1600" dirty="0">
                <a:solidFill>
                  <a:srgbClr val="0000FF"/>
                </a:solidFill>
                <a:latin typeface="Consolas" panose="020B0609020204030204" pitchFamily="49" charset="0"/>
              </a:rPr>
              <a:t> 2022 1:00:00 GMT"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79197" y="5103756"/>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8" name="Rectangle 7">
            <a:extLst>
              <a:ext uri="{FF2B5EF4-FFF2-40B4-BE49-F238E27FC236}">
                <a16:creationId xmlns:a16="http://schemas.microsoft.com/office/drawing/2014/main" id="{D456EBDA-49A4-A843-A786-6989C63A54AA}"/>
              </a:ext>
            </a:extLst>
          </p:cNvPr>
          <p:cNvSpPr/>
          <p:nvPr/>
        </p:nvSpPr>
        <p:spPr>
          <a:xfrm>
            <a:off x="979190" y="6015277"/>
            <a:ext cx="6077218"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"Cache-Control"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"no-store"</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479197" y="601527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064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 Attributes</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849498821"/>
              </p:ext>
            </p:extLst>
          </p:nvPr>
        </p:nvGraphicFramePr>
        <p:xfrm>
          <a:off x="207278" y="926284"/>
          <a:ext cx="8724900" cy="4522136"/>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dirty="0"/>
                        <a:t>Attribute</a:t>
                      </a:r>
                    </a:p>
                  </a:txBody>
                  <a:tcPr/>
                </a:tc>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10000"/>
                  </a:ext>
                </a:extLst>
              </a:tr>
              <a:tr h="368260">
                <a:tc>
                  <a:txBody>
                    <a:bodyPr/>
                    <a:lstStyle/>
                    <a:p>
                      <a:r>
                        <a:rPr lang="en-US" sz="1800" kern="1200" dirty="0">
                          <a:solidFill>
                            <a:schemeClr val="dk1"/>
                          </a:solidFill>
                          <a:latin typeface="+mn-lt"/>
                          <a:ea typeface="+mn-ea"/>
                          <a:cs typeface="+mn-cs"/>
                          <a:hlinkClick r:id="" action="ppaction://noaction"/>
                        </a:rPr>
                        <a:t>charset</a:t>
                      </a:r>
                    </a:p>
                  </a:txBody>
                  <a:tcPr/>
                </a:tc>
                <a:tc>
                  <a:txBody>
                    <a:bodyPr/>
                    <a:lstStyle/>
                    <a:p>
                      <a:r>
                        <a:rPr lang="en-US" sz="1800" kern="1200" dirty="0" err="1">
                          <a:solidFill>
                            <a:schemeClr val="dk1"/>
                          </a:solidFill>
                          <a:latin typeface="Consolas" panose="020B0609020204030204" pitchFamily="49" charset="0"/>
                          <a:ea typeface="+mn-ea"/>
                          <a:cs typeface="+mn-cs"/>
                        </a:rPr>
                        <a:t>character_set</a:t>
                      </a:r>
                      <a:endParaRPr lang="en-US" sz="1800" kern="1200" dirty="0">
                        <a:solidFill>
                          <a:schemeClr val="dk1"/>
                        </a:solidFill>
                        <a:latin typeface="Consolas" panose="020B0609020204030204" pitchFamily="49" charset="0"/>
                        <a:ea typeface="+mn-ea"/>
                        <a:cs typeface="+mn-cs"/>
                      </a:endParaRPr>
                    </a:p>
                  </a:txBody>
                  <a:tcPr/>
                </a:tc>
                <a:tc>
                  <a:txBody>
                    <a:bodyPr/>
                    <a:lstStyle/>
                    <a:p>
                      <a:r>
                        <a:rPr lang="en-US" sz="1800" kern="1200" dirty="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name</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author</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description</a:t>
                      </a:r>
                      <a:br>
                        <a:rPr lang="en-US" sz="1800" kern="1200" dirty="0">
                          <a:solidFill>
                            <a:schemeClr val="dk1"/>
                          </a:solidFill>
                          <a:latin typeface="Consolas" panose="020B0609020204030204" pitchFamily="49" charset="0"/>
                          <a:ea typeface="+mn-ea"/>
                          <a:cs typeface="+mn-cs"/>
                        </a:rPr>
                      </a:br>
                      <a:r>
                        <a:rPr lang="en-US" sz="1800" i="0" kern="1200" dirty="0">
                          <a:solidFill>
                            <a:schemeClr val="dk1"/>
                          </a:solidFill>
                          <a:latin typeface="Consolas" panose="020B0609020204030204" pitchFamily="49" charset="0"/>
                          <a:ea typeface="+mn-ea"/>
                          <a:cs typeface="+mn-cs"/>
                        </a:rPr>
                        <a:t>keywords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robots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expires</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http-equiv</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content-type</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default-style</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refresh</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content</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text</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ts val="0"/>
                        </a:spcBef>
                        <a:spcAft>
                          <a:spcPts val="0"/>
                        </a:spcAft>
                      </a:pPr>
                      <a:r>
                        <a:rPr lang="en-US" sz="1800" kern="1200" dirty="0" err="1">
                          <a:solidFill>
                            <a:schemeClr val="dk1"/>
                          </a:solidFill>
                          <a:latin typeface="+mn-lt"/>
                          <a:ea typeface="+mn-ea"/>
                          <a:cs typeface="+mn-cs"/>
                          <a:hlinkClick r:id="" action="ppaction://noaction"/>
                        </a:rPr>
                        <a:t>scheme</a:t>
                      </a:r>
                      <a:endParaRPr lang="en-US" sz="1800" kern="1200" dirty="0" err="1">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format/URI</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USA/Europe</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9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 Tags</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54992939"/>
              </p:ext>
            </p:extLst>
          </p:nvPr>
        </p:nvGraphicFramePr>
        <p:xfrm>
          <a:off x="207277" y="926284"/>
          <a:ext cx="11783439" cy="5025938"/>
        </p:xfrm>
        <a:graphic>
          <a:graphicData uri="http://schemas.openxmlformats.org/drawingml/2006/table">
            <a:tbl>
              <a:tblPr firstRow="1" bandRow="1">
                <a:tableStyleId>{5C22544A-7EE6-4342-B048-85BDC9FD1C3A}</a:tableStyleId>
              </a:tblPr>
              <a:tblGrid>
                <a:gridCol w="1007124">
                  <a:extLst>
                    <a:ext uri="{9D8B030D-6E8A-4147-A177-3AD203B41FA5}">
                      <a16:colId xmlns:a16="http://schemas.microsoft.com/office/drawing/2014/main" val="20000"/>
                    </a:ext>
                  </a:extLst>
                </a:gridCol>
                <a:gridCol w="10776315">
                  <a:extLst>
                    <a:ext uri="{9D8B030D-6E8A-4147-A177-3AD203B41FA5}">
                      <a16:colId xmlns:a16="http://schemas.microsoft.com/office/drawing/2014/main" val="20001"/>
                    </a:ext>
                  </a:extLst>
                </a:gridCol>
              </a:tblGrid>
              <a:tr h="329491">
                <a:tc>
                  <a:txBody>
                    <a:bodyPr/>
                    <a:lstStyle/>
                    <a:p>
                      <a:pPr marL="0" algn="l" defTabSz="914400" rtl="0" eaLnBrk="1" latinLnBrk="0" hangingPunct="1">
                        <a:lnSpc>
                          <a:spcPct val="107000"/>
                        </a:lnSpc>
                        <a:spcBef>
                          <a:spcPts val="1000"/>
                        </a:spcBef>
                        <a:spcAft>
                          <a:spcPts val="1000"/>
                        </a:spcAft>
                      </a:pPr>
                      <a:r>
                        <a:rPr lang="en-IN" sz="1800" kern="1200" dirty="0"/>
                        <a:t>Tags</a:t>
                      </a:r>
                      <a:endParaRPr lang="en-IN" sz="1800" b="1" kern="1200" dirty="0">
                        <a:solidFill>
                          <a:schemeClr val="lt1"/>
                        </a:solidFill>
                        <a:latin typeface="+mn-lt"/>
                        <a:ea typeface="+mn-ea"/>
                        <a:cs typeface="+mn-cs"/>
                      </a:endParaRPr>
                    </a:p>
                  </a:txBody>
                  <a:tcPr marL="64583" marR="64583" marT="0" marB="0" anchor="ctr"/>
                </a:tc>
                <a:tc>
                  <a:txBody>
                    <a:bodyPr/>
                    <a:lstStyle/>
                    <a:p>
                      <a:pPr marL="0" algn="l" defTabSz="914400" rtl="0" eaLnBrk="1" latinLnBrk="0" hangingPunct="1">
                        <a:lnSpc>
                          <a:spcPct val="107000"/>
                        </a:lnSpc>
                        <a:spcBef>
                          <a:spcPts val="1000"/>
                        </a:spcBef>
                        <a:spcAft>
                          <a:spcPts val="1000"/>
                        </a:spcAft>
                      </a:pPr>
                      <a:r>
                        <a:rPr lang="en-IN" sz="1800" kern="1200" dirty="0"/>
                        <a:t>Description</a:t>
                      </a:r>
                      <a:endParaRPr lang="en-IN" sz="1800" b="1" kern="1200" dirty="0">
                        <a:solidFill>
                          <a:schemeClr val="lt1"/>
                        </a:solidFill>
                        <a:latin typeface="+mn-lt"/>
                        <a:ea typeface="+mn-ea"/>
                        <a:cs typeface="+mn-cs"/>
                      </a:endParaRPr>
                    </a:p>
                  </a:txBody>
                  <a:tcPr marL="64583" marR="64583" marT="0" marB="0" anchor="ctr"/>
                </a:tc>
                <a:extLst>
                  <a:ext uri="{0D108BD9-81ED-4DB2-BD59-A6C34878D82A}">
                    <a16:rowId xmlns:a16="http://schemas.microsoft.com/office/drawing/2014/main" val="1000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bold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1"/>
                  </a:ext>
                </a:extLst>
              </a:tr>
              <a:tr h="456453">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i</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italic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2"/>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&lt;small&gt;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smaller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3"/>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&lt;strong&gt;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important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4"/>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&lt;sub&gt; tag defines subscript text. Subscript text appears half a character below the baseline. Subscript text can be used for chemical formulas, like H</a:t>
                      </a:r>
                      <a:r>
                        <a:rPr lang="en-IN" sz="1800" kern="1200" baseline="-25000" dirty="0"/>
                        <a:t>2</a:t>
                      </a:r>
                      <a:r>
                        <a:rPr lang="en-IN" sz="1800" kern="1200" dirty="0"/>
                        <a:t>O.</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5"/>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&lt;sup&gt;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&lt;sup&gt; tag defines superscript text. Superscript text appears half a character above the baseline. Superscript text can be used for footnotes, like </a:t>
                      </a:r>
                      <a:r>
                        <a:rPr lang="en-IN" sz="1800" kern="1200" baseline="30000" dirty="0"/>
                        <a:t>WWW</a:t>
                      </a:r>
                      <a:r>
                        <a:rPr lang="en-IN" sz="1800" kern="1200" dirty="0"/>
                        <a:t> </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6"/>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&lt;mark&gt;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Highlighted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7"/>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&lt;del&gt;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deleted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8"/>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em</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emphasized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9"/>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tt</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a:t>
                      </a:r>
                      <a:r>
                        <a:rPr lang="en-IN" sz="1800" kern="1200" dirty="0" err="1"/>
                        <a:t>tt</a:t>
                      </a:r>
                      <a:r>
                        <a:rPr lang="en-IN" sz="1800" kern="1200" dirty="0"/>
                        <a:t>&gt; tag defines teletype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1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solidFill>
                            <a:srgbClr val="FF0000"/>
                          </a:solidFill>
                        </a:rPr>
                        <a:t>&lt;blink&gt;</a:t>
                      </a:r>
                      <a:endParaRPr lang="en-IN" sz="1800" b="1" kern="1200" dirty="0">
                        <a:solidFill>
                          <a:srgbClr val="FF0000"/>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solidFill>
                            <a:srgbClr val="FF0000"/>
                          </a:solidFill>
                        </a:rPr>
                        <a:t>The &lt;blink&gt; tag is used for blinking the text.</a:t>
                      </a:r>
                      <a:endParaRPr lang="en-IN" sz="1800" kern="1200" dirty="0">
                        <a:solidFill>
                          <a:srgbClr val="FF0000"/>
                        </a:solidFill>
                        <a:latin typeface="+mn-lt"/>
                        <a:ea typeface="+mn-ea"/>
                        <a:cs typeface="+mn-cs"/>
                      </a:endParaRPr>
                    </a:p>
                  </a:txBody>
                  <a:tcPr marL="64583" marR="64583"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0217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HTML forms are used to create GUIs on Web pages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Usually the purpose is to ask the user for information</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information is then sent back to the server</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A </a:t>
            </a:r>
            <a:r>
              <a:rPr lang="en-US" dirty="0">
                <a:solidFill>
                  <a:schemeClr val="tx2"/>
                </a:solidFill>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is an area that can contain </a:t>
            </a:r>
            <a:r>
              <a:rPr lang="en-US" dirty="0">
                <a:solidFill>
                  <a:schemeClr val="tx2"/>
                </a:solidFill>
                <a:ea typeface="Times New Roman" panose="02020603050405020304" pitchFamily="18" charset="0"/>
                <a:cs typeface="Times New Roman" panose="02020603050405020304" pitchFamily="18" charset="0"/>
              </a:rPr>
              <a:t>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syntax is: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b="1" dirty="0">
                <a:solidFill>
                  <a:schemeClr val="hlink"/>
                </a:solidFill>
                <a:ea typeface="Times New Roman" panose="02020603050405020304" pitchFamily="18" charset="0"/>
                <a:cs typeface="Times New Roman" panose="02020603050405020304" pitchFamily="18" charset="0"/>
              </a:rPr>
              <a:t> </a:t>
            </a:r>
            <a:r>
              <a:rPr lang="en-US" b="1" i="1" dirty="0">
                <a:solidFill>
                  <a:schemeClr val="hlink"/>
                </a:solidFill>
                <a:ea typeface="Times New Roman" panose="02020603050405020304" pitchFamily="18" charset="0"/>
                <a:cs typeface="Times New Roman" panose="02020603050405020304" pitchFamily="18" charset="0"/>
              </a:rPr>
              <a:t>...form elements...</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Form elements include: buttons, checkboxes, text fields, radio buttons, drop-down menus, </a:t>
            </a:r>
            <a:r>
              <a:rPr lang="en-US" dirty="0" err="1">
                <a:ea typeface="Times New Roman" panose="02020603050405020304" pitchFamily="18" charset="0"/>
                <a:cs typeface="Times New Roman" panose="02020603050405020304" pitchFamily="18" charset="0"/>
              </a:rPr>
              <a:t>etc</a:t>
            </a:r>
            <a:endParaRPr lang="en-US" dirty="0">
              <a:ea typeface="Times New Roman" panose="02020603050405020304" pitchFamily="18" charset="0"/>
              <a:cs typeface="Times New Roman" panose="02020603050405020304" pitchFamily="18" charset="0"/>
            </a:endParaRP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Other kinds of HTML tags can be mixed in with the 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A form usually contains a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ea typeface="Times New Roman" panose="02020603050405020304" pitchFamily="18" charset="0"/>
                <a:cs typeface="Times New Roman" panose="02020603050405020304" pitchFamily="18" charset="0"/>
              </a:rPr>
              <a:t> button to send the information in the form elements to the server</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form’s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spTree>
    <p:extLst>
      <p:ext uri="{BB962C8B-B14F-4D97-AF65-F5344CB8AC3E}">
        <p14:creationId xmlns:p14="http://schemas.microsoft.com/office/powerpoint/2010/main" val="4263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Tag</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arguments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dirty="0">
                <a:ea typeface="Times New Roman" panose="02020603050405020304" pitchFamily="18" charset="0"/>
                <a:cs typeface="Times New Roman" panose="02020603050405020304" pitchFamily="18" charset="0"/>
              </a:rPr>
              <a:t> tag encloses form elements (and probably other HTML as well)</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 arguments to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tell what to do with the user input</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action="</a:t>
            </a:r>
            <a:r>
              <a:rPr lang="en-US" b="1" i="1" dirty="0" err="1">
                <a:ea typeface="Times New Roman" panose="02020603050405020304" pitchFamily="18" charset="0"/>
                <a:cs typeface="Times New Roman" panose="02020603050405020304" pitchFamily="18" charset="0"/>
              </a:rPr>
              <a:t>url</a:t>
            </a:r>
            <a:r>
              <a:rPr lang="en-US" dirty="0">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(required)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Specifies where to send the data when 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button is clicked</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get</a:t>
            </a:r>
            <a:r>
              <a:rPr lang="en-US" dirty="0">
                <a:latin typeface="Trebuchet MS" pitchFamily="34" charset="0"/>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(default)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as a URL with</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a:t>
            </a:r>
            <a:r>
              <a:rPr lang="en-US" dirty="0" err="1">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info appended to the end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 be used </a:t>
            </a:r>
            <a:r>
              <a:rPr lang="en-US" i="1" dirty="0">
                <a:ea typeface="Times New Roman" panose="02020603050405020304" pitchFamily="18" charset="0"/>
                <a:cs typeface="Times New Roman" panose="02020603050405020304" pitchFamily="18" charset="0"/>
              </a:rPr>
              <a:t>only</a:t>
            </a:r>
            <a:r>
              <a:rPr lang="en-US" dirty="0">
                <a:ea typeface="Times New Roman" panose="02020603050405020304" pitchFamily="18" charset="0"/>
                <a:cs typeface="Times New Roman" panose="02020603050405020304" pitchFamily="18" charset="0"/>
              </a:rPr>
              <a:t> if data is all ASCII and not more than 100 characters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post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in the body of the URL request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Cannot be bookmarked by most browsers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target="</a:t>
            </a:r>
            <a:r>
              <a:rPr lang="en-US" b="1" i="1" dirty="0">
                <a:ea typeface="Times New Roman" panose="02020603050405020304" pitchFamily="18" charset="0"/>
                <a:cs typeface="Times New Roman" panose="02020603050405020304" pitchFamily="18" charset="0"/>
              </a:rPr>
              <a:t>target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Tells where to open the page sent as a result of the request</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means open in a new window</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dirty="0">
                <a:ea typeface="Times New Roman" panose="02020603050405020304" pitchFamily="18" charset="0"/>
                <a:cs typeface="Times New Roman" panose="02020603050405020304" pitchFamily="18" charset="0"/>
              </a:rPr>
              <a:t> means use the same window</a:t>
            </a:r>
          </a:p>
          <a:p>
            <a:endParaRPr lang="en-US" dirty="0"/>
          </a:p>
        </p:txBody>
      </p:sp>
    </p:spTree>
    <p:extLst>
      <p:ext uri="{BB962C8B-B14F-4D97-AF65-F5344CB8AC3E}">
        <p14:creationId xmlns:p14="http://schemas.microsoft.com/office/powerpoint/2010/main" val="32021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r>
              <a:rPr lang="en-US" dirty="0"/>
              <a:t>Input</a:t>
            </a:r>
          </a:p>
          <a:p>
            <a:r>
              <a:rPr lang="en-US" dirty="0"/>
              <a:t>Select</a:t>
            </a:r>
          </a:p>
          <a:p>
            <a:r>
              <a:rPr lang="en-US" dirty="0" err="1"/>
              <a:t>Textarea</a:t>
            </a:r>
            <a:endParaRPr lang="en-US" dirty="0"/>
          </a:p>
          <a:p>
            <a:r>
              <a:rPr lang="en-US" dirty="0"/>
              <a:t>Button</a:t>
            </a:r>
          </a:p>
          <a:p>
            <a:r>
              <a:rPr lang="en-US" dirty="0"/>
              <a:t>Label</a:t>
            </a:r>
          </a:p>
          <a:p>
            <a:r>
              <a:rPr lang="en-US" dirty="0" err="1"/>
              <a:t>Fieldset</a:t>
            </a:r>
            <a:endParaRPr lang="en-US" dirty="0"/>
          </a:p>
          <a:p>
            <a:r>
              <a:rPr lang="en-US" dirty="0"/>
              <a:t>Legend</a:t>
            </a:r>
          </a:p>
          <a:p>
            <a:r>
              <a:rPr lang="en-US" dirty="0"/>
              <a:t>Etc…</a:t>
            </a:r>
          </a:p>
          <a:p>
            <a:endParaRPr lang="en-US" dirty="0"/>
          </a:p>
        </p:txBody>
      </p:sp>
      <p:sp>
        <p:nvSpPr>
          <p:cNvPr id="4" name="TextBox 3"/>
          <p:cNvSpPr txBox="1"/>
          <p:nvPr/>
        </p:nvSpPr>
        <p:spPr>
          <a:xfrm>
            <a:off x="3627121" y="863444"/>
            <a:ext cx="2468879" cy="2585323"/>
          </a:xfrm>
          <a:prstGeom prst="rect">
            <a:avLst/>
          </a:prstGeom>
          <a:noFill/>
        </p:spPr>
        <p:txBody>
          <a:bodyPr wrap="square" rtlCol="0">
            <a:spAutoFit/>
          </a:bodyPr>
          <a:lstStyle/>
          <a:p>
            <a:r>
              <a:rPr lang="en-US" b="1" dirty="0"/>
              <a:t>Input Types (HTML4)</a:t>
            </a:r>
          </a:p>
          <a:p>
            <a:pPr marL="285750" indent="-285750">
              <a:buFont typeface="Wingdings" panose="05000000000000000000" pitchFamily="2" charset="2"/>
              <a:buChar char="§"/>
            </a:pPr>
            <a:r>
              <a:rPr lang="en-US" dirty="0"/>
              <a:t>text</a:t>
            </a:r>
          </a:p>
          <a:p>
            <a:pPr marL="285750" indent="-285750">
              <a:buFont typeface="Wingdings" panose="05000000000000000000" pitchFamily="2" charset="2"/>
              <a:buChar char="§"/>
            </a:pPr>
            <a:r>
              <a:rPr lang="en-US" dirty="0"/>
              <a:t>password</a:t>
            </a:r>
          </a:p>
          <a:p>
            <a:pPr marL="285750" indent="-285750">
              <a:buFont typeface="Wingdings" panose="05000000000000000000" pitchFamily="2" charset="2"/>
              <a:buChar char="§"/>
            </a:pPr>
            <a:r>
              <a:rPr lang="en-US" dirty="0"/>
              <a:t>checkbox</a:t>
            </a:r>
          </a:p>
          <a:p>
            <a:pPr marL="285750" indent="-285750">
              <a:buFont typeface="Wingdings" panose="05000000000000000000" pitchFamily="2" charset="2"/>
              <a:buChar char="§"/>
            </a:pPr>
            <a:r>
              <a:rPr lang="en-US" dirty="0"/>
              <a:t>radio</a:t>
            </a:r>
          </a:p>
          <a:p>
            <a:pPr marL="285750" indent="-285750">
              <a:buFont typeface="Wingdings" panose="05000000000000000000" pitchFamily="2" charset="2"/>
              <a:buChar char="§"/>
            </a:pPr>
            <a:r>
              <a:rPr lang="en-US" dirty="0"/>
              <a:t>submit</a:t>
            </a:r>
          </a:p>
          <a:p>
            <a:pPr marL="285750" indent="-285750">
              <a:buFont typeface="Wingdings" panose="05000000000000000000" pitchFamily="2" charset="2"/>
              <a:buChar char="§"/>
            </a:pPr>
            <a:r>
              <a:rPr lang="en-US" dirty="0"/>
              <a:t>button</a:t>
            </a:r>
          </a:p>
          <a:p>
            <a:pPr marL="285750" indent="-285750">
              <a:buFont typeface="Wingdings" panose="05000000000000000000" pitchFamily="2" charset="2"/>
              <a:buChar char="§"/>
            </a:pPr>
            <a:r>
              <a:rPr lang="en-US" dirty="0"/>
              <a:t>reset</a:t>
            </a:r>
          </a:p>
          <a:p>
            <a:pPr marL="285750" indent="-285750">
              <a:buFont typeface="Wingdings" panose="05000000000000000000" pitchFamily="2" charset="2"/>
              <a:buChar char="§"/>
            </a:pPr>
            <a:r>
              <a:rPr lang="en-US" dirty="0"/>
              <a:t>file</a:t>
            </a:r>
          </a:p>
        </p:txBody>
      </p:sp>
      <p:sp>
        <p:nvSpPr>
          <p:cNvPr id="5" name="TextBox 4"/>
          <p:cNvSpPr txBox="1"/>
          <p:nvPr/>
        </p:nvSpPr>
        <p:spPr>
          <a:xfrm>
            <a:off x="6084444" y="863444"/>
            <a:ext cx="2468879" cy="3693319"/>
          </a:xfrm>
          <a:prstGeom prst="rect">
            <a:avLst/>
          </a:prstGeom>
          <a:noFill/>
        </p:spPr>
        <p:txBody>
          <a:bodyPr wrap="square" rtlCol="0">
            <a:spAutoFit/>
          </a:bodyPr>
          <a:lstStyle/>
          <a:p>
            <a:r>
              <a:rPr lang="en-US" b="1" dirty="0"/>
              <a:t>Input Types (HTML5)</a:t>
            </a:r>
          </a:p>
          <a:p>
            <a:pPr marL="285750" indent="-285750">
              <a:buFont typeface="Wingdings" panose="05000000000000000000" pitchFamily="2" charset="2"/>
              <a:buChar char="§"/>
            </a:pPr>
            <a:r>
              <a:rPr lang="en-US" dirty="0"/>
              <a:t>number</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search</a:t>
            </a:r>
          </a:p>
          <a:p>
            <a:pPr marL="285750" indent="-285750">
              <a:buFont typeface="Wingdings" panose="05000000000000000000" pitchFamily="2" charset="2"/>
              <a:buChar char="§"/>
            </a:pPr>
            <a:r>
              <a:rPr lang="en-US" dirty="0" err="1"/>
              <a:t>url</a:t>
            </a:r>
            <a:endParaRPr lang="en-US" dirty="0"/>
          </a:p>
          <a:p>
            <a:pPr marL="285750" indent="-285750">
              <a:buFont typeface="Wingdings" panose="05000000000000000000" pitchFamily="2" charset="2"/>
              <a:buChar char="§"/>
            </a:pPr>
            <a:r>
              <a:rPr lang="en-US" dirty="0" err="1"/>
              <a:t>tel</a:t>
            </a:r>
            <a:endParaRPr lang="en-US" dirty="0"/>
          </a:p>
          <a:p>
            <a:pPr marL="285750" indent="-285750">
              <a:buFont typeface="Wingdings" panose="05000000000000000000" pitchFamily="2" charset="2"/>
              <a:buChar char="§"/>
            </a:pPr>
            <a:r>
              <a:rPr lang="en-US" dirty="0"/>
              <a:t>range </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date</a:t>
            </a:r>
          </a:p>
          <a:p>
            <a:pPr marL="285750" indent="-285750">
              <a:buFont typeface="Wingdings" panose="05000000000000000000" pitchFamily="2" charset="2"/>
              <a:buChar char="§"/>
            </a:pPr>
            <a:r>
              <a:rPr lang="en-US" dirty="0"/>
              <a:t>time</a:t>
            </a:r>
          </a:p>
          <a:p>
            <a:pPr marL="285750" indent="-285750">
              <a:buFont typeface="Wingdings" panose="05000000000000000000" pitchFamily="2" charset="2"/>
              <a:buChar char="§"/>
            </a:pPr>
            <a:r>
              <a:rPr lang="en-US" dirty="0" err="1"/>
              <a:t>datetime</a:t>
            </a:r>
            <a:r>
              <a:rPr lang="en-US" dirty="0"/>
              <a:t>-local</a:t>
            </a:r>
          </a:p>
          <a:p>
            <a:pPr marL="285750" indent="-285750">
              <a:buFont typeface="Wingdings" panose="05000000000000000000" pitchFamily="2" charset="2"/>
              <a:buChar char="§"/>
            </a:pPr>
            <a:r>
              <a:rPr lang="en-US" dirty="0"/>
              <a:t>month</a:t>
            </a:r>
          </a:p>
          <a:p>
            <a:pPr marL="285750" indent="-285750">
              <a:buFont typeface="Wingdings" panose="05000000000000000000" pitchFamily="2" charset="2"/>
              <a:buChar char="§"/>
            </a:pPr>
            <a:r>
              <a:rPr lang="en-US" dirty="0"/>
              <a:t>week</a:t>
            </a:r>
          </a:p>
        </p:txBody>
      </p:sp>
    </p:spTree>
    <p:extLst>
      <p:ext uri="{BB962C8B-B14F-4D97-AF65-F5344CB8AC3E}">
        <p14:creationId xmlns:p14="http://schemas.microsoft.com/office/powerpoint/2010/main" val="3785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HTML5</a:t>
            </a:r>
          </a:p>
        </p:txBody>
      </p:sp>
      <p:sp>
        <p:nvSpPr>
          <p:cNvPr id="3" name="Content Placeholder 2"/>
          <p:cNvSpPr>
            <a:spLocks noGrp="1"/>
          </p:cNvSpPr>
          <p:nvPr>
            <p:ph idx="1"/>
          </p:nvPr>
        </p:nvSpPr>
        <p:spPr/>
        <p:txBody>
          <a:bodyPr/>
          <a:lstStyle/>
          <a:p>
            <a:pPr lvl="0"/>
            <a:r>
              <a:rPr lang="en-IN" dirty="0"/>
              <a:t>It stands for Hypertext </a:t>
            </a:r>
            <a:r>
              <a:rPr lang="en-IN" dirty="0" err="1"/>
              <a:t>markup</a:t>
            </a:r>
            <a:r>
              <a:rPr lang="en-IN" dirty="0"/>
              <a:t> language version 5.</a:t>
            </a:r>
          </a:p>
          <a:p>
            <a:pPr lvl="0"/>
            <a:r>
              <a:rPr lang="en-IN" dirty="0"/>
              <a:t>HTML5 is the latest version of HTML.</a:t>
            </a:r>
          </a:p>
          <a:p>
            <a:r>
              <a:rPr lang="en-IN" dirty="0"/>
              <a:t>HTML5 is cooperation between the World Wide Web Consortium (W3C) and the Web Hypertext Application Technology Working Group (WHATWG).</a:t>
            </a:r>
          </a:p>
          <a:p>
            <a:r>
              <a:rPr lang="en-IN" b="1" dirty="0"/>
              <a:t>What is new </a:t>
            </a:r>
            <a:r>
              <a:rPr lang="en-IN" b="1"/>
              <a:t>in HTML5?</a:t>
            </a:r>
            <a:endParaRPr lang="en-IN" b="1" dirty="0"/>
          </a:p>
          <a:p>
            <a:pPr lvl="1"/>
            <a:r>
              <a:rPr lang="en-IN" dirty="0"/>
              <a:t>Support multimedia without flash player.</a:t>
            </a:r>
          </a:p>
          <a:p>
            <a:pPr lvl="1"/>
            <a:r>
              <a:rPr lang="en-IN" dirty="0"/>
              <a:t>So, we can include audio, video in our web page without installing flash player.</a:t>
            </a:r>
          </a:p>
          <a:p>
            <a:pPr lvl="1"/>
            <a:r>
              <a:rPr lang="en-IN" dirty="0"/>
              <a:t>We create drawing in our webpage using canvas without graphics software.</a:t>
            </a:r>
          </a:p>
          <a:p>
            <a:pPr lvl="1"/>
            <a:r>
              <a:rPr lang="en-IN" dirty="0"/>
              <a:t>We can trace user’s location.</a:t>
            </a:r>
          </a:p>
          <a:p>
            <a:pPr lvl="1"/>
            <a:r>
              <a:rPr lang="en-IN" dirty="0"/>
              <a:t>HTML5 coding structure is user friendly</a:t>
            </a:r>
          </a:p>
          <a:p>
            <a:pPr lvl="1"/>
            <a:r>
              <a:rPr lang="en-IN" dirty="0"/>
              <a:t>HTML5 program is run in latest version of Google chrome, Mozilla Firefox, Opera, Internet explorer 9.0</a:t>
            </a:r>
          </a:p>
          <a:p>
            <a:endParaRPr lang="en-IN" dirty="0"/>
          </a:p>
        </p:txBody>
      </p:sp>
    </p:spTree>
    <p:extLst>
      <p:ext uri="{BB962C8B-B14F-4D97-AF65-F5344CB8AC3E}">
        <p14:creationId xmlns:p14="http://schemas.microsoft.com/office/powerpoint/2010/main" val="14132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 of HTML5</a:t>
            </a:r>
          </a:p>
        </p:txBody>
      </p:sp>
      <p:sp>
        <p:nvSpPr>
          <p:cNvPr id="3" name="Content Placeholder 2"/>
          <p:cNvSpPr>
            <a:spLocks noGrp="1"/>
          </p:cNvSpPr>
          <p:nvPr>
            <p:ph idx="1"/>
          </p:nvPr>
        </p:nvSpPr>
        <p:spPr/>
        <p:txBody>
          <a:bodyPr/>
          <a:lstStyle/>
          <a:p>
            <a:pPr lvl="0"/>
            <a:r>
              <a:rPr lang="en-IN" dirty="0"/>
              <a:t>A semantic element clearly describes its meaning to both the browser and the developer.</a:t>
            </a:r>
          </a:p>
          <a:p>
            <a:pPr lvl="0"/>
            <a:r>
              <a:rPr lang="en-IN" dirty="0"/>
              <a:t>Examples of non-semantic elements: &lt;div&gt; and &lt;span&gt; - Tells nothing about its content.</a:t>
            </a:r>
          </a:p>
          <a:p>
            <a:pPr lvl="0"/>
            <a:r>
              <a:rPr lang="en-IN" dirty="0"/>
              <a:t>Examples of semantic elements: &lt;form&gt; and &lt;table&gt; - Clearly defines its content.</a:t>
            </a:r>
          </a:p>
          <a:p>
            <a:pPr lvl="0"/>
            <a:r>
              <a:rPr lang="en-IN" dirty="0"/>
              <a:t>Many semantic elements which is used to develop any webpages are:</a:t>
            </a:r>
          </a:p>
          <a:p>
            <a:pPr lvl="1"/>
            <a:r>
              <a:rPr lang="en-IN" dirty="0"/>
              <a:t>&lt;header&gt;</a:t>
            </a:r>
          </a:p>
          <a:p>
            <a:pPr lvl="1"/>
            <a:r>
              <a:rPr lang="en-IN" dirty="0"/>
              <a:t>&lt;</a:t>
            </a:r>
            <a:r>
              <a:rPr lang="en-IN" dirty="0" err="1"/>
              <a:t>nav</a:t>
            </a:r>
            <a:r>
              <a:rPr lang="en-IN" dirty="0"/>
              <a:t>&gt;</a:t>
            </a:r>
          </a:p>
          <a:p>
            <a:pPr lvl="1"/>
            <a:r>
              <a:rPr lang="en-IN" dirty="0"/>
              <a:t>&lt;section&gt;</a:t>
            </a:r>
          </a:p>
          <a:p>
            <a:pPr lvl="1"/>
            <a:r>
              <a:rPr lang="en-IN" dirty="0"/>
              <a:t>&lt;article&gt;</a:t>
            </a:r>
          </a:p>
          <a:p>
            <a:pPr lvl="1"/>
            <a:r>
              <a:rPr lang="en-IN" dirty="0"/>
              <a:t>&lt;figure&gt;</a:t>
            </a:r>
          </a:p>
          <a:p>
            <a:pPr lvl="1"/>
            <a:r>
              <a:rPr lang="en-IN" dirty="0"/>
              <a:t>&lt;footer&gt;</a:t>
            </a:r>
          </a:p>
          <a:p>
            <a:pPr lvl="1"/>
            <a:r>
              <a:rPr lang="en-IN" dirty="0"/>
              <a:t>&lt;dialog&gt;</a:t>
            </a:r>
          </a:p>
          <a:p>
            <a:pPr lvl="1"/>
            <a:r>
              <a:rPr lang="en-IN" dirty="0"/>
              <a:t>&lt;aside&gt;</a:t>
            </a:r>
          </a:p>
        </p:txBody>
      </p:sp>
    </p:spTree>
    <p:extLst>
      <p:ext uri="{BB962C8B-B14F-4D97-AF65-F5344CB8AC3E}">
        <p14:creationId xmlns:p14="http://schemas.microsoft.com/office/powerpoint/2010/main" val="4283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Validation</a:t>
            </a:r>
          </a:p>
        </p:txBody>
      </p:sp>
      <p:sp>
        <p:nvSpPr>
          <p:cNvPr id="3" name="Content Placeholder 2"/>
          <p:cNvSpPr>
            <a:spLocks noGrp="1"/>
          </p:cNvSpPr>
          <p:nvPr>
            <p:ph idx="1"/>
          </p:nvPr>
        </p:nvSpPr>
        <p:spPr/>
        <p:txBody>
          <a:bodyPr/>
          <a:lstStyle/>
          <a:p>
            <a:r>
              <a:rPr lang="en-US" dirty="0"/>
              <a:t>Form validation is a “technical process where a web-form checks if the information provided by a user is correct.”</a:t>
            </a:r>
          </a:p>
          <a:p>
            <a:r>
              <a:rPr lang="en-US" dirty="0"/>
              <a:t>The form will either alert the user that something is not in correct format and need to fix to proceed, or the form will be validated and the user will be able to continue with their process.</a:t>
            </a:r>
          </a:p>
          <a:p>
            <a:r>
              <a:rPr lang="en-US" dirty="0"/>
              <a:t>Form can be validated both in Client-Side as well as Server-Side, it is recommended to validate the form in both the side.</a:t>
            </a:r>
          </a:p>
          <a:p>
            <a:r>
              <a:rPr lang="en-US" dirty="0"/>
              <a:t>Form validation generally performs two functions.</a:t>
            </a:r>
          </a:p>
          <a:p>
            <a:pPr marL="914400" lvl="1" indent="-457200">
              <a:buFont typeface="+mj-lt"/>
              <a:buAutoNum type="arabicPeriod"/>
            </a:pPr>
            <a:r>
              <a:rPr lang="en-US" b="1" dirty="0"/>
              <a:t>Basic Validation</a:t>
            </a:r>
          </a:p>
          <a:p>
            <a:pPr lvl="2"/>
            <a:r>
              <a:rPr lang="en-US" sz="2000" dirty="0"/>
              <a:t>Emptiness</a:t>
            </a:r>
          </a:p>
          <a:p>
            <a:pPr lvl="2"/>
            <a:r>
              <a:rPr lang="en-US" sz="2000" dirty="0"/>
              <a:t>Length Validation etc……</a:t>
            </a:r>
          </a:p>
          <a:p>
            <a:pPr marL="914400" lvl="1" indent="-457200">
              <a:buFont typeface="+mj-lt"/>
              <a:buAutoNum type="arabicPeriod"/>
            </a:pPr>
            <a:r>
              <a:rPr lang="en-US" b="1" dirty="0"/>
              <a:t>Data Format Validation</a:t>
            </a:r>
          </a:p>
          <a:p>
            <a:pPr marL="1314450" lvl="2" indent="-457200"/>
            <a:r>
              <a:rPr lang="en-US" sz="2000"/>
              <a:t>Secondly</a:t>
            </a:r>
            <a:r>
              <a:rPr lang="en-US" sz="2000" dirty="0"/>
              <a:t>, the data that is entered must be checked for correct </a:t>
            </a:r>
            <a:r>
              <a:rPr lang="en-US" sz="2000" b="1" dirty="0"/>
              <a:t>form</a:t>
            </a:r>
            <a:r>
              <a:rPr lang="en-US" sz="2000" dirty="0"/>
              <a:t> and </a:t>
            </a:r>
            <a:r>
              <a:rPr lang="en-US" sz="2000" b="1" dirty="0"/>
              <a:t>value</a:t>
            </a:r>
            <a:r>
              <a:rPr lang="en-US" sz="2000" dirty="0"/>
              <a:t>.</a:t>
            </a:r>
          </a:p>
          <a:p>
            <a:pPr marL="1314450" lvl="2" indent="-457200"/>
            <a:r>
              <a:rPr lang="en-US" sz="2000" dirty="0"/>
              <a:t>Email Validation</a:t>
            </a:r>
          </a:p>
          <a:p>
            <a:pPr marL="1314450" lvl="2" indent="-457200"/>
            <a:r>
              <a:rPr lang="en-US" sz="2000" dirty="0"/>
              <a:t>Mobile Number Validation</a:t>
            </a:r>
          </a:p>
          <a:p>
            <a:pPr marL="1314450" lvl="2" indent="-457200"/>
            <a:r>
              <a:rPr lang="en-US" sz="2000" dirty="0"/>
              <a:t>Enrollment Number Validation etc….</a:t>
            </a:r>
            <a:endParaRPr lang="en-US" sz="1600" dirty="0"/>
          </a:p>
        </p:txBody>
      </p:sp>
    </p:spTree>
    <p:extLst>
      <p:ext uri="{BB962C8B-B14F-4D97-AF65-F5344CB8AC3E}">
        <p14:creationId xmlns:p14="http://schemas.microsoft.com/office/powerpoint/2010/main" val="16546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We can use </a:t>
            </a:r>
            <a:r>
              <a:rPr lang="en-US" b="1" dirty="0"/>
              <a:t>required </a:t>
            </a:r>
            <a:r>
              <a:rPr lang="en-US" dirty="0"/>
              <a:t>attribute in order to stop user sending empty data to server.</a:t>
            </a:r>
          </a:p>
          <a:p>
            <a:pPr marL="0" indent="0">
              <a:buNone/>
            </a:pPr>
            <a:endParaRPr lang="en-US" dirty="0"/>
          </a:p>
          <a:p>
            <a:r>
              <a:rPr lang="en-US" dirty="0"/>
              <a:t>We can use </a:t>
            </a:r>
            <a:r>
              <a:rPr lang="en-US" b="1" dirty="0"/>
              <a:t>pattern </a:t>
            </a:r>
            <a:r>
              <a:rPr lang="en-US" dirty="0"/>
              <a:t>attribute in order to force some format on user before sending the data to server.</a:t>
            </a:r>
          </a:p>
          <a:p>
            <a:pPr marL="0" indent="0">
              <a:buNone/>
            </a:pPr>
            <a:endParaRPr lang="en-US" dirty="0"/>
          </a:p>
          <a:p>
            <a:r>
              <a:rPr lang="en-US" dirty="0"/>
              <a:t>We can use </a:t>
            </a:r>
            <a:r>
              <a:rPr lang="en-US" b="1" dirty="0"/>
              <a:t>title</a:t>
            </a:r>
            <a:r>
              <a:rPr lang="en-US" dirty="0"/>
              <a:t> attribute for custom error message.</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0948" y="1276507"/>
            <a:ext cx="5253475"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0955" y="127650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6">
            <a:extLst>
              <a:ext uri="{FF2B5EF4-FFF2-40B4-BE49-F238E27FC236}">
                <a16:creationId xmlns:a16="http://schemas.microsoft.com/office/drawing/2014/main" id="{D456EBDA-49A4-A843-A786-6989C63A54AA}"/>
              </a:ext>
            </a:extLst>
          </p:cNvPr>
          <p:cNvSpPr/>
          <p:nvPr/>
        </p:nvSpPr>
        <p:spPr>
          <a:xfrm>
            <a:off x="1030949" y="2526187"/>
            <a:ext cx="6425568"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30955" y="252618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8">
            <a:extLst>
              <a:ext uri="{FF2B5EF4-FFF2-40B4-BE49-F238E27FC236}">
                <a16:creationId xmlns:a16="http://schemas.microsoft.com/office/drawing/2014/main" id="{D456EBDA-49A4-A843-A786-6989C63A54AA}"/>
              </a:ext>
            </a:extLst>
          </p:cNvPr>
          <p:cNvSpPr/>
          <p:nvPr/>
        </p:nvSpPr>
        <p:spPr>
          <a:xfrm>
            <a:off x="1030949" y="3437313"/>
            <a:ext cx="7049022" cy="107721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title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"Please enter 10 digit mobile number"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35F9F4A0-4592-C04D-B2D0-0BF66A3BFA20}"/>
              </a:ext>
            </a:extLst>
          </p:cNvPr>
          <p:cNvSpPr/>
          <p:nvPr/>
        </p:nvSpPr>
        <p:spPr>
          <a:xfrm>
            <a:off x="530955" y="343731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788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7" grpId="0" build="p" animBg="1"/>
      <p:bldP spid="8" grpId="0" animBg="1"/>
      <p:bldP spid="9" grpId="0" build="p"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WWW?</a:t>
            </a:r>
            <a:endParaRPr lang="en-US" dirty="0"/>
          </a:p>
        </p:txBody>
      </p:sp>
      <p:sp>
        <p:nvSpPr>
          <p:cNvPr id="3" name="Content Placeholder 2"/>
          <p:cNvSpPr>
            <a:spLocks noGrp="1"/>
          </p:cNvSpPr>
          <p:nvPr>
            <p:ph idx="1"/>
          </p:nvPr>
        </p:nvSpPr>
        <p:spPr/>
        <p:txBody>
          <a:body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which </a:t>
            </a:r>
            <a:r>
              <a:rPr lang="en-US" dirty="0">
                <a:ea typeface="Times New Roman" panose="02020603050405020304" pitchFamily="18" charset="0"/>
                <a:cs typeface="Times New Roman" panose="02020603050405020304" pitchFamily="18" charset="0"/>
              </a:rPr>
              <a:t>is a text-based request-response protocol</a:t>
            </a:r>
            <a:r>
              <a:rPr lang="en-US" dirty="0"/>
              <a:t>.</a:t>
            </a:r>
          </a:p>
          <a:p>
            <a:r>
              <a:rPr lang="en-US" dirty="0"/>
              <a:t>HTTP is an application layer protocol that allows web-based applications to communicate and exchange the data.</a:t>
            </a:r>
          </a:p>
          <a:p>
            <a:r>
              <a:rPr lang="en-US" dirty="0"/>
              <a:t>HTTP is a TCP/IP based protocol, so it also is a connectionless and stateless protocol.</a:t>
            </a:r>
          </a:p>
          <a:p>
            <a:pPr lvl="1"/>
            <a:r>
              <a:rPr lang="en-US" dirty="0"/>
              <a:t>After making the request, the client disconnects from the server, then when the response is ready the server re-establish the connection again and deliver the response.</a:t>
            </a:r>
          </a:p>
          <a:p>
            <a:r>
              <a:rPr lang="en-US" dirty="0"/>
              <a:t>HTTP is the protocol being used to transfer hypertext documents that makes the World Wide Web possible.</a:t>
            </a:r>
          </a:p>
        </p:txBody>
      </p:sp>
    </p:spTree>
    <p:extLst>
      <p:ext uri="{BB962C8B-B14F-4D97-AF65-F5344CB8AC3E}">
        <p14:creationId xmlns:p14="http://schemas.microsoft.com/office/powerpoint/2010/main" val="23243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Fieldset</a:t>
            </a:r>
            <a:r>
              <a:rPr lang="en-IN" dirty="0"/>
              <a:t> and Legend</a:t>
            </a:r>
          </a:p>
        </p:txBody>
      </p:sp>
      <p:sp>
        <p:nvSpPr>
          <p:cNvPr id="3" name="Content Placeholder 2"/>
          <p:cNvSpPr>
            <a:spLocks noGrp="1"/>
          </p:cNvSpPr>
          <p:nvPr>
            <p:ph idx="1"/>
          </p:nvPr>
        </p:nvSpPr>
        <p:spPr/>
        <p:txBody>
          <a:bodyPr/>
          <a:lstStyle/>
          <a:p>
            <a:pPr lvl="0"/>
            <a:r>
              <a:rPr lang="en-IN" dirty="0"/>
              <a:t>The HTML &lt;</a:t>
            </a:r>
            <a:r>
              <a:rPr lang="en-IN" dirty="0" err="1"/>
              <a:t>fieldset</a:t>
            </a:r>
            <a:r>
              <a:rPr lang="en-IN" dirty="0"/>
              <a:t>&gt; tag is used for grouping related form elements. </a:t>
            </a:r>
          </a:p>
          <a:p>
            <a:pPr lvl="0"/>
            <a:r>
              <a:rPr lang="en-IN" dirty="0"/>
              <a:t>The use of this tag is optional while creating an HTML form but using &lt;</a:t>
            </a:r>
            <a:r>
              <a:rPr lang="en-IN" dirty="0" err="1"/>
              <a:t>fieldset</a:t>
            </a:r>
            <a:r>
              <a:rPr lang="en-IN" dirty="0"/>
              <a:t>&gt;, it is easy to understand the purpose of grouped elements of form.</a:t>
            </a:r>
          </a:p>
          <a:p>
            <a:r>
              <a:rPr lang="en-IN" dirty="0"/>
              <a:t>The &lt;legend&gt; tag is used with the &lt;</a:t>
            </a:r>
            <a:r>
              <a:rPr lang="en-IN" dirty="0" err="1"/>
              <a:t>fieldset</a:t>
            </a:r>
            <a:r>
              <a:rPr lang="en-IN" dirty="0"/>
              <a:t>&gt; element as a first child to define the caption for the grouped related fields.</a:t>
            </a:r>
          </a:p>
        </p:txBody>
      </p:sp>
      <p:sp>
        <p:nvSpPr>
          <p:cNvPr id="4" name="Rectangle 3">
            <a:extLst>
              <a:ext uri="{FF2B5EF4-FFF2-40B4-BE49-F238E27FC236}">
                <a16:creationId xmlns:a16="http://schemas.microsoft.com/office/drawing/2014/main" id="{D456EBDA-49A4-A843-A786-6989C63A54AA}"/>
              </a:ext>
            </a:extLst>
          </p:cNvPr>
          <p:cNvSpPr/>
          <p:nvPr/>
        </p:nvSpPr>
        <p:spPr>
          <a:xfrm>
            <a:off x="987817" y="3014612"/>
            <a:ext cx="6266998" cy="304698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&lt;form&gt;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&lt;legend&gt;</a:t>
            </a:r>
            <a:r>
              <a:rPr lang="en-US" sz="1600" dirty="0">
                <a:latin typeface="Consolas" panose="020B0609020204030204" pitchFamily="49" charset="0"/>
              </a:rPr>
              <a:t>User basic information:</a:t>
            </a:r>
            <a:r>
              <a:rPr lang="en-US" sz="1600" dirty="0">
                <a:solidFill>
                  <a:srgbClr val="800000"/>
                </a:solidFill>
                <a:latin typeface="Consolas" panose="020B0609020204030204" pitchFamily="49" charset="0"/>
              </a:rPr>
              <a:t>&lt;/legend&gt;  </a:t>
            </a:r>
          </a:p>
          <a:p>
            <a:r>
              <a:rPr lang="en-US" sz="1600" dirty="0">
                <a:solidFill>
                  <a:srgbClr val="800000"/>
                </a:solidFill>
                <a:latin typeface="Consolas" panose="020B0609020204030204" pitchFamily="49" charset="0"/>
              </a:rPr>
              <a: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First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Last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Enter Email</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a:t>
            </a:r>
          </a:p>
          <a:p>
            <a:r>
              <a:rPr lang="en-US" sz="1600" dirty="0">
                <a:solidFill>
                  <a:srgbClr val="800000"/>
                </a:solidFill>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7823" y="3014612"/>
            <a:ext cx="499993"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496137" y="3581880"/>
            <a:ext cx="4323362" cy="1656941"/>
          </a:xfrm>
          <a:prstGeom prst="rect">
            <a:avLst/>
          </a:prstGeom>
        </p:spPr>
      </p:pic>
      <p:sp>
        <p:nvSpPr>
          <p:cNvPr id="7" name="TextBox 6"/>
          <p:cNvSpPr txBox="1"/>
          <p:nvPr/>
        </p:nvSpPr>
        <p:spPr>
          <a:xfrm>
            <a:off x="7496137" y="3120215"/>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448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p>
        </p:txBody>
      </p:sp>
      <p:sp>
        <p:nvSpPr>
          <p:cNvPr id="3" name="Content Placeholder 2"/>
          <p:cNvSpPr>
            <a:spLocks noGrp="1"/>
          </p:cNvSpPr>
          <p:nvPr>
            <p:ph idx="1"/>
          </p:nvPr>
        </p:nvSpPr>
        <p:spPr/>
        <p:txBody>
          <a:bodyPr/>
          <a:lstStyle/>
          <a:p>
            <a:r>
              <a:rPr lang="en-US" dirty="0"/>
              <a:t>Video tag</a:t>
            </a:r>
          </a:p>
          <a:p>
            <a:r>
              <a:rPr lang="en-US" dirty="0"/>
              <a:t>Audio tag</a:t>
            </a:r>
          </a:p>
        </p:txBody>
      </p:sp>
    </p:spTree>
    <p:extLst>
      <p:ext uri="{BB962C8B-B14F-4D97-AF65-F5344CB8AC3E}">
        <p14:creationId xmlns:p14="http://schemas.microsoft.com/office/powerpoint/2010/main" val="367747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Tag</a:t>
            </a:r>
          </a:p>
        </p:txBody>
      </p:sp>
      <p:sp>
        <p:nvSpPr>
          <p:cNvPr id="3" name="Content Placeholder 2"/>
          <p:cNvSpPr>
            <a:spLocks noGrp="1"/>
          </p:cNvSpPr>
          <p:nvPr>
            <p:ph idx="1"/>
          </p:nvPr>
        </p:nvSpPr>
        <p:spPr/>
        <p:txBody>
          <a:bodyPr/>
          <a:lstStyle/>
          <a:p>
            <a:r>
              <a:rPr lang="en-US" dirty="0"/>
              <a:t>The HTML &lt;video&gt; element is used to show a video on a web page.</a:t>
            </a:r>
          </a:p>
          <a:p>
            <a:r>
              <a:rPr lang="en-US" dirty="0"/>
              <a:t>The controls attribute adds video controls, like play, pause, and volume.</a:t>
            </a:r>
          </a:p>
          <a:p>
            <a:r>
              <a:rPr lang="en-US" dirty="0"/>
              <a:t>The width and height attributes are used to set width and height respectively.</a:t>
            </a:r>
          </a:p>
          <a:p>
            <a:r>
              <a:rPr lang="en-US" dirty="0"/>
              <a:t>The </a:t>
            </a:r>
            <a:r>
              <a:rPr lang="en-US" dirty="0" err="1"/>
              <a:t>autoplay</a:t>
            </a:r>
            <a:r>
              <a:rPr lang="en-US" dirty="0"/>
              <a:t> attribute </a:t>
            </a:r>
            <a:r>
              <a:rPr lang="en-IN" dirty="0"/>
              <a:t>start a video automatically.</a:t>
            </a:r>
          </a:p>
          <a:p>
            <a:r>
              <a:rPr lang="en-US" dirty="0"/>
              <a:t>The muted attribute will mute your video sound.</a:t>
            </a:r>
          </a:p>
          <a:p>
            <a:r>
              <a:rPr lang="en-US" dirty="0"/>
              <a:t>The &lt;source&gt; element allows you to specify alternative video files in </a:t>
            </a:r>
            <a:r>
              <a:rPr lang="en-US" dirty="0" err="1"/>
              <a:t>src</a:t>
            </a:r>
            <a:r>
              <a:rPr lang="en-US" dirty="0"/>
              <a:t> attribute which the browser may choose from. The browser will use the first recognized format.</a:t>
            </a:r>
          </a:p>
          <a:p>
            <a:r>
              <a:rPr lang="en-US" dirty="0"/>
              <a:t>The text written in between the &lt;video&gt; and &lt;/video&gt; tags will display only if browser do not support the &lt;video&gt;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6511504"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FF0000"/>
                </a:solidFill>
                <a:latin typeface="Consolas" panose="020B0609020204030204" pitchFamily="49" charset="0"/>
              </a:rPr>
              <a:t> width</a:t>
            </a:r>
            <a:r>
              <a:rPr lang="en-IN" sz="1600" dirty="0">
                <a:solidFill>
                  <a:srgbClr val="0000CD"/>
                </a:solidFill>
                <a:latin typeface="Consolas" panose="020B0609020204030204" pitchFamily="49" charset="0"/>
              </a:rPr>
              <a:t>="300"</a:t>
            </a:r>
            <a:r>
              <a:rPr lang="en-IN" sz="1600" dirty="0">
                <a:solidFill>
                  <a:srgbClr val="FF0000"/>
                </a:solidFill>
                <a:latin typeface="Consolas" panose="020B0609020204030204" pitchFamily="49" charset="0"/>
              </a:rPr>
              <a:t> height</a:t>
            </a:r>
            <a:r>
              <a:rPr lang="en-IN" sz="1600" dirty="0">
                <a:solidFill>
                  <a:srgbClr val="0000CD"/>
                </a:solidFill>
                <a:latin typeface="Consolas" panose="020B0609020204030204" pitchFamily="49" charset="0"/>
              </a:rPr>
              <a:t>="200"</a:t>
            </a:r>
            <a:r>
              <a:rPr lang="en-IN" sz="1600" dirty="0">
                <a:solidFill>
                  <a:srgbClr val="FF0000"/>
                </a:solidFill>
                <a:latin typeface="Consolas" panose="020B0609020204030204" pitchFamily="49" charset="0"/>
              </a:rPr>
              <a:t> controls </a:t>
            </a:r>
            <a:r>
              <a:rPr lang="en-IN" sz="1600" dirty="0" err="1">
                <a:solidFill>
                  <a:srgbClr val="FF0000"/>
                </a:solidFill>
                <a:latin typeface="Consolas" panose="020B0609020204030204" pitchFamily="49" charset="0"/>
              </a:rPr>
              <a:t>autoplay</a:t>
            </a:r>
            <a:r>
              <a:rPr lang="en-IN" sz="1600" dirty="0">
                <a:solidFill>
                  <a:srgbClr val="FF0000"/>
                </a:solidFill>
                <a:latin typeface="Consolas" panose="020B0609020204030204" pitchFamily="49" charset="0"/>
              </a:rPr>
              <a:t> muted</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="video.mp4"</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="video/mp4"&gt;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="video.ogg"</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a:t>
            </a:r>
            <a:r>
              <a:rPr lang="en-IN" sz="1600" dirty="0" err="1">
                <a:solidFill>
                  <a:srgbClr val="0000CD"/>
                </a:solidFill>
                <a:latin typeface="Consolas" panose="020B0609020204030204" pitchFamily="49" charset="0"/>
              </a:rPr>
              <a:t>ogg</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212121"/>
                </a:solidFill>
                <a:latin typeface="Consolas" panose="020B0609020204030204" pitchFamily="49" charset="0"/>
              </a:rPr>
              <a:t>  T</a:t>
            </a:r>
            <a:r>
              <a:rPr lang="en-IN" sz="1600" dirty="0">
                <a:solidFill>
                  <a:srgbClr val="000000"/>
                </a:solidFill>
                <a:latin typeface="Consolas" panose="020B0609020204030204" pitchFamily="49" charset="0"/>
              </a:rPr>
              <a:t>he video tag is not supported in your browser.</a:t>
            </a:r>
            <a:br>
              <a:rPr lang="en-IN" sz="1600" dirty="0">
                <a:solidFill>
                  <a:srgbClr val="212121"/>
                </a:solidFill>
                <a:latin typeface="Consolas" panose="020B0609020204030204" pitchFamily="49" charset="0"/>
              </a:rPr>
            </a:b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009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Tag</a:t>
            </a:r>
          </a:p>
        </p:txBody>
      </p:sp>
      <p:sp>
        <p:nvSpPr>
          <p:cNvPr id="3" name="Content Placeholder 2"/>
          <p:cNvSpPr>
            <a:spLocks noGrp="1"/>
          </p:cNvSpPr>
          <p:nvPr>
            <p:ph idx="1"/>
          </p:nvPr>
        </p:nvSpPr>
        <p:spPr/>
        <p:txBody>
          <a:bodyPr/>
          <a:lstStyle/>
          <a:p>
            <a:r>
              <a:rPr lang="en-US" dirty="0"/>
              <a:t>The HTML &lt;audio&gt; element is used to play an audio file on a web page.</a:t>
            </a:r>
          </a:p>
          <a:p>
            <a:r>
              <a:rPr lang="en-US" dirty="0"/>
              <a:t>The controls attribute adds </a:t>
            </a:r>
            <a:r>
              <a:rPr lang="en-IN" dirty="0"/>
              <a:t>audio </a:t>
            </a:r>
            <a:r>
              <a:rPr lang="en-US" dirty="0"/>
              <a:t>controls, like play, pause, and volume.</a:t>
            </a:r>
          </a:p>
          <a:p>
            <a:r>
              <a:rPr lang="en-US" dirty="0"/>
              <a:t>The </a:t>
            </a:r>
            <a:r>
              <a:rPr lang="en-US" dirty="0" err="1"/>
              <a:t>autoplay</a:t>
            </a:r>
            <a:r>
              <a:rPr lang="en-US" dirty="0"/>
              <a:t> attribute </a:t>
            </a:r>
            <a:r>
              <a:rPr lang="en-IN" dirty="0"/>
              <a:t>start a audio automatically.</a:t>
            </a:r>
          </a:p>
          <a:p>
            <a:r>
              <a:rPr lang="en-US" dirty="0"/>
              <a:t>The muted attribute will mute your </a:t>
            </a:r>
            <a:r>
              <a:rPr lang="en-IN" dirty="0"/>
              <a:t>audio </a:t>
            </a:r>
            <a:r>
              <a:rPr lang="en-US" dirty="0"/>
              <a:t>sound.</a:t>
            </a:r>
          </a:p>
          <a:p>
            <a:r>
              <a:rPr lang="en-US" dirty="0"/>
              <a:t>The &lt;source&gt; element allows you to specify alternative </a:t>
            </a:r>
            <a:r>
              <a:rPr lang="en-IN" dirty="0"/>
              <a:t>audio </a:t>
            </a:r>
            <a:r>
              <a:rPr lang="en-US" dirty="0"/>
              <a:t>files in </a:t>
            </a:r>
            <a:r>
              <a:rPr lang="en-US" dirty="0" err="1"/>
              <a:t>src</a:t>
            </a:r>
            <a:r>
              <a:rPr lang="en-US" dirty="0"/>
              <a:t> attribute which the browser may choose from. The browser will use the first recognized format.</a:t>
            </a:r>
          </a:p>
          <a:p>
            <a:r>
              <a:rPr lang="en-US" dirty="0"/>
              <a:t>The text written in between the &lt;audio&gt; and &lt;/audio&gt; tags will display only if browser do not support the &lt;audio&gt;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5924901"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i="1" dirty="0">
                <a:solidFill>
                  <a:srgbClr val="FF0000"/>
                </a:solidFill>
                <a:latin typeface="Consolas" panose="020B0609020204030204" pitchFamily="49" charset="0"/>
              </a:rPr>
              <a:t> controls </a:t>
            </a:r>
            <a:r>
              <a:rPr lang="en-IN" sz="1600" i="1" dirty="0" err="1">
                <a:solidFill>
                  <a:srgbClr val="FF0000"/>
                </a:solidFill>
                <a:latin typeface="Consolas" panose="020B0609020204030204" pitchFamily="49" charset="0"/>
              </a:rPr>
              <a:t>autoplay</a:t>
            </a:r>
            <a:r>
              <a:rPr lang="en-IN" sz="1600" i="1" dirty="0">
                <a:solidFill>
                  <a:srgbClr val="FF0000"/>
                </a:solidFill>
                <a:latin typeface="Consolas" panose="020B0609020204030204" pitchFamily="49" charset="0"/>
              </a:rPr>
              <a:t> muted</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dirty="0">
                <a:solidFill>
                  <a:srgbClr val="0000CD"/>
                </a:solidFill>
                <a:latin typeface="Consolas" panose="020B0609020204030204" pitchFamily="49" charset="0"/>
              </a:rPr>
              <a:t>="myaudio.ogg"</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a:t>
            </a:r>
            <a:r>
              <a:rPr lang="en-IN" sz="1600" i="1" dirty="0" err="1">
                <a:solidFill>
                  <a:srgbClr val="0000CD"/>
                </a:solidFill>
                <a:latin typeface="Consolas" panose="020B0609020204030204" pitchFamily="49" charset="0"/>
              </a:rPr>
              <a:t>ogg</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a:solidFill>
                  <a:srgbClr val="0000CD"/>
                </a:solidFill>
                <a:latin typeface="Consolas" panose="020B0609020204030204" pitchFamily="49" charset="0"/>
              </a:rPr>
              <a:t>="myaudio.mp3</a:t>
            </a:r>
            <a:r>
              <a:rPr lang="en-IN" sz="1600" i="1" dirty="0">
                <a:solidFill>
                  <a:srgbClr val="0000CD"/>
                </a:solidFill>
                <a:latin typeface="Consolas" panose="020B0609020204030204" pitchFamily="49" charset="0"/>
              </a:rPr>
              <a:t>"</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="audio/mpeg"&gt;</a:t>
            </a:r>
            <a:br>
              <a:rPr lang="en-IN" sz="1600" i="1" dirty="0"/>
            </a:br>
            <a:r>
              <a:rPr lang="en-IN" sz="1600" i="1" dirty="0"/>
              <a:t>     </a:t>
            </a:r>
            <a:r>
              <a:rPr lang="en-IN" sz="1600" i="1" dirty="0">
                <a:solidFill>
                  <a:srgbClr val="212121"/>
                </a:solidFill>
                <a:latin typeface="Consolas" panose="020B0609020204030204" pitchFamily="49" charset="0"/>
              </a:rPr>
              <a:t>T</a:t>
            </a:r>
            <a:r>
              <a:rPr lang="en-IN" sz="1600" i="1" dirty="0">
                <a:solidFill>
                  <a:srgbClr val="000000"/>
                </a:solidFill>
                <a:latin typeface="Consolas" panose="020B0609020204030204" pitchFamily="49" charset="0"/>
              </a:rPr>
              <a:t>he audio tag is not supported in your browser.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2154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dharmik.vasiyani@darshan.ac.in</a:t>
            </a:r>
            <a:endParaRPr lang="en-US" dirty="0"/>
          </a:p>
        </p:txBody>
      </p:sp>
      <p:sp>
        <p:nvSpPr>
          <p:cNvPr id="3" name="Text Placeholder 2"/>
          <p:cNvSpPr>
            <a:spLocks noGrp="1"/>
          </p:cNvSpPr>
          <p:nvPr>
            <p:ph type="body" sz="quarter" idx="12"/>
          </p:nvPr>
        </p:nvSpPr>
        <p:spPr/>
        <p:txBody>
          <a:bodyPr/>
          <a:lstStyle/>
          <a:p>
            <a:r>
              <a:rPr lang="en-IN" dirty="0"/>
              <a:t>9924664064</a:t>
            </a:r>
            <a:endParaRPr lang="en-US" dirty="0"/>
          </a:p>
        </p:txBody>
      </p:sp>
      <p:sp>
        <p:nvSpPr>
          <p:cNvPr id="4" name="Text Placeholder 3"/>
          <p:cNvSpPr>
            <a:spLocks noGrp="1"/>
          </p:cNvSpPr>
          <p:nvPr>
            <p:ph type="body" sz="quarter" idx="13"/>
          </p:nvPr>
        </p:nvSpPr>
        <p:spPr/>
        <p:txBody>
          <a:bodyPr/>
          <a:lstStyle/>
          <a:p>
            <a:r>
              <a:rPr lang="en-IN" dirty="0"/>
              <a:t>Computer Engineering 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6" name="Text Placeholder 5"/>
          <p:cNvSpPr>
            <a:spLocks noGrp="1"/>
          </p:cNvSpPr>
          <p:nvPr>
            <p:ph type="body" sz="quarter" idx="16"/>
          </p:nvPr>
        </p:nvSpPr>
        <p:spPr/>
        <p:txBody>
          <a:bodyPr/>
          <a:lstStyle/>
          <a:p>
            <a:r>
              <a:rPr lang="en-IN" dirty="0"/>
              <a:t>Web Technology-I </a:t>
            </a:r>
          </a:p>
          <a:p>
            <a:r>
              <a:rPr lang="en-US" dirty="0"/>
              <a:t>DU#2301CS363</a:t>
            </a:r>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62068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Page?</a:t>
            </a:r>
          </a:p>
        </p:txBody>
      </p:sp>
      <p:sp>
        <p:nvSpPr>
          <p:cNvPr id="3" name="Content Placeholder 2"/>
          <p:cNvSpPr>
            <a:spLocks noGrp="1"/>
          </p:cNvSpPr>
          <p:nvPr>
            <p:ph idx="1"/>
          </p:nvPr>
        </p:nvSpPr>
        <p:spPr/>
        <p:txBody>
          <a:bodyPr/>
          <a:lstStyle/>
          <a:p>
            <a:r>
              <a:rPr lang="en-US" dirty="0"/>
              <a:t>A web page or webpage is a document, commonly written in HTML, that is viewed in an Internet browser.</a:t>
            </a:r>
          </a:p>
          <a:p>
            <a:r>
              <a:rPr lang="en-US" dirty="0"/>
              <a:t>HTML – Hyper Text Markup Language is the notation for describing</a:t>
            </a:r>
          </a:p>
          <a:p>
            <a:pPr lvl="1"/>
            <a:r>
              <a:rPr lang="en-US" dirty="0"/>
              <a:t>document structure (semantic markup)</a:t>
            </a:r>
          </a:p>
          <a:p>
            <a:pPr lvl="1"/>
            <a:r>
              <a:rPr lang="en-US" dirty="0"/>
              <a:t>formatting (presentation markup)</a:t>
            </a:r>
          </a:p>
          <a:p>
            <a:r>
              <a:rPr lang="en-US" dirty="0"/>
              <a:t>A web page can be accessed by entering a URL address into a browser's address bar.</a:t>
            </a:r>
          </a:p>
          <a:p>
            <a:r>
              <a:rPr lang="en-US" dirty="0"/>
              <a:t>A web page may contain text, graphics, and hyperlinks to other web pages and files.</a:t>
            </a:r>
          </a:p>
          <a:p>
            <a:r>
              <a:rPr lang="en-US" dirty="0"/>
              <a:t>The first web page was created at CERN by Tim Berners-Lee on August 6, 1991.</a:t>
            </a:r>
          </a:p>
          <a:p>
            <a:r>
              <a:rPr lang="en-US" dirty="0"/>
              <a:t>You can visit and browse the first website and the first web page at the </a:t>
            </a:r>
            <a:r>
              <a:rPr lang="en-US" dirty="0">
                <a:hlinkClick r:id="rId2"/>
              </a:rPr>
              <a:t>info.cern.ch</a:t>
            </a:r>
            <a:r>
              <a:rPr lang="en-US" dirty="0"/>
              <a:t> address.</a:t>
            </a:r>
          </a:p>
          <a:p>
            <a:endParaRPr lang="en-US" dirty="0"/>
          </a:p>
        </p:txBody>
      </p:sp>
    </p:spTree>
    <p:extLst>
      <p:ext uri="{BB962C8B-B14F-4D97-AF65-F5344CB8AC3E}">
        <p14:creationId xmlns:p14="http://schemas.microsoft.com/office/powerpoint/2010/main" val="212352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the Web Works?</a:t>
            </a:r>
            <a:endParaRPr lang="en-US" dirty="0"/>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World Wide Web (WWW) use classical client / server architecture.</a:t>
            </a:r>
          </a:p>
          <a:p>
            <a:endParaRPr lang="en-US" dirty="0"/>
          </a:p>
        </p:txBody>
      </p:sp>
      <p:grpSp>
        <p:nvGrpSpPr>
          <p:cNvPr id="4" name="Group 3"/>
          <p:cNvGrpSpPr/>
          <p:nvPr/>
        </p:nvGrpSpPr>
        <p:grpSpPr>
          <a:xfrm>
            <a:off x="330438" y="2605624"/>
            <a:ext cx="2438400" cy="2438400"/>
            <a:chOff x="228600" y="224864"/>
            <a:chExt cx="2438400" cy="2438400"/>
          </a:xfrm>
        </p:grpSpPr>
        <p:pic>
          <p:nvPicPr>
            <p:cNvPr id="5" name="Picture 4"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7" name="Picture 6"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0105" y="3032220"/>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
          <p:cNvSpPr txBox="1">
            <a:spLocks noChangeArrowheads="1"/>
          </p:cNvSpPr>
          <p:nvPr/>
        </p:nvSpPr>
        <p:spPr bwMode="auto">
          <a:xfrm>
            <a:off x="124063" y="2286357"/>
            <a:ext cx="2851150" cy="892552"/>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dirty="0">
                <a:solidFill>
                  <a:srgbClr val="0202BE"/>
                </a:solidFill>
                <a:effectLst>
                  <a:outerShdw blurRad="38100" dist="38100" dir="2700000" algn="tl">
                    <a:srgbClr val="000000">
                      <a:alpha val="43137"/>
                    </a:srgbClr>
                  </a:outerShdw>
                </a:effectLst>
              </a:rPr>
              <a:t>running a Web Browser</a:t>
            </a:r>
          </a:p>
        </p:txBody>
      </p:sp>
      <p:sp>
        <p:nvSpPr>
          <p:cNvPr id="9" name="Text Box 32"/>
          <p:cNvSpPr txBox="1">
            <a:spLocks noChangeArrowheads="1"/>
          </p:cNvSpPr>
          <p:nvPr/>
        </p:nvSpPr>
        <p:spPr bwMode="auto">
          <a:xfrm>
            <a:off x="9163633" y="1759238"/>
            <a:ext cx="3000376" cy="1692771"/>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a:t>
            </a:r>
            <a:r>
              <a:rPr kumimoji="0" lang="en-US" sz="2600" dirty="0">
                <a:solidFill>
                  <a:srgbClr val="0202BE"/>
                </a:solidFill>
                <a:effectLst>
                  <a:outerShdw blurRad="38100" dist="38100" dir="2700000" algn="tl">
                    <a:srgbClr val="000000">
                      <a:alpha val="43137"/>
                    </a:srgbClr>
                  </a:outerShdw>
                </a:effectLst>
              </a:rPr>
              <a:t>running </a:t>
            </a:r>
            <a:r>
              <a:rPr kumimoji="0" lang="en-US" sz="2600" b="1" dirty="0">
                <a:solidFill>
                  <a:srgbClr val="0202BE"/>
                </a:solidFill>
                <a:effectLst>
                  <a:outerShdw blurRad="38100" dist="38100" dir="2700000" algn="tl">
                    <a:srgbClr val="000000">
                      <a:alpha val="43137"/>
                    </a:srgbClr>
                  </a:outerShdw>
                </a:effectLst>
              </a:rPr>
              <a:t>Web Server</a:t>
            </a:r>
            <a:r>
              <a:rPr kumimoji="0" lang="en-US" sz="2600" dirty="0">
                <a:solidFill>
                  <a:srgbClr val="0202BE"/>
                </a:solidFill>
                <a:effectLst>
                  <a:outerShdw blurRad="38100" dist="38100" dir="2700000" algn="tl">
                    <a:srgbClr val="000000">
                      <a:alpha val="43137"/>
                    </a:srgbClr>
                  </a:outerShdw>
                </a:effectLst>
              </a:rPr>
              <a:t> Software   </a:t>
            </a:r>
            <a:r>
              <a:rPr lang="en-US" sz="2600" dirty="0">
                <a:solidFill>
                  <a:srgbClr val="0202BE"/>
                </a:solidFill>
                <a:effectLst>
                  <a:outerShdw blurRad="38100" dist="38100" dir="2700000" algn="tl">
                    <a:srgbClr val="000000">
                      <a:alpha val="43137"/>
                    </a:srgbClr>
                  </a:outerShdw>
                </a:effectLst>
              </a:rPr>
              <a:t>(Apache, IIS, Tomcat, </a:t>
            </a:r>
            <a:r>
              <a:rPr kumimoji="0" lang="en-US" sz="2600" dirty="0">
                <a:solidFill>
                  <a:srgbClr val="0202BE"/>
                </a:solidFill>
                <a:effectLst>
                  <a:outerShdw blurRad="38100" dist="38100" dir="2700000" algn="tl">
                    <a:srgbClr val="000000">
                      <a:alpha val="43137"/>
                    </a:srgbClr>
                  </a:outerShdw>
                </a:effectLst>
              </a:rPr>
              <a:t>etc.)</a:t>
            </a:r>
          </a:p>
        </p:txBody>
      </p:sp>
      <p:grpSp>
        <p:nvGrpSpPr>
          <p:cNvPr id="15" name="Group 28"/>
          <p:cNvGrpSpPr>
            <a:grpSpLocks/>
          </p:cNvGrpSpPr>
          <p:nvPr/>
        </p:nvGrpSpPr>
        <p:grpSpPr bwMode="auto">
          <a:xfrm>
            <a:off x="4289835" y="2693905"/>
            <a:ext cx="3352800" cy="676629"/>
            <a:chOff x="1776" y="1680"/>
            <a:chExt cx="1728" cy="352"/>
          </a:xfrm>
          <a:solidFill>
            <a:schemeClr val="accent5">
              <a:lumMod val="60000"/>
              <a:lumOff val="40000"/>
              <a:alpha val="30000"/>
            </a:schemeClr>
          </a:solidFill>
        </p:grpSpPr>
        <p:sp>
          <p:nvSpPr>
            <p:cNvPr id="16"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7"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18" name="Text Box 37"/>
          <p:cNvSpPr txBox="1">
            <a:spLocks noChangeArrowheads="1"/>
          </p:cNvSpPr>
          <p:nvPr/>
        </p:nvSpPr>
        <p:spPr bwMode="auto">
          <a:xfrm>
            <a:off x="5193123" y="2338743"/>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19" name="Group 27"/>
          <p:cNvGrpSpPr/>
          <p:nvPr/>
        </p:nvGrpSpPr>
        <p:grpSpPr>
          <a:xfrm>
            <a:off x="4289835" y="4345276"/>
            <a:ext cx="3352800" cy="698748"/>
            <a:chOff x="3200400" y="3962400"/>
            <a:chExt cx="2895600" cy="485775"/>
          </a:xfrm>
        </p:grpSpPr>
        <p:sp>
          <p:nvSpPr>
            <p:cNvPr id="2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sp>
        <p:nvSpPr>
          <p:cNvPr id="22" name="Text Box 37"/>
          <p:cNvSpPr txBox="1">
            <a:spLocks noChangeArrowheads="1"/>
          </p:cNvSpPr>
          <p:nvPr/>
        </p:nvSpPr>
        <p:spPr bwMode="auto">
          <a:xfrm>
            <a:off x="5193123" y="4067641"/>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19859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HTTP request</a:t>
            </a:r>
            <a:endParaRPr lang="en-US" dirty="0"/>
          </a:p>
        </p:txBody>
      </p:sp>
      <p:sp>
        <p:nvSpPr>
          <p:cNvPr id="3" name="Content Placeholder 2"/>
          <p:cNvSpPr>
            <a:spLocks noGrp="1"/>
          </p:cNvSpPr>
          <p:nvPr>
            <p:ph idx="1"/>
          </p:nvPr>
        </p:nvSpPr>
        <p:spPr/>
        <p:txBody>
          <a:bodyPr/>
          <a:lstStyle/>
          <a:p>
            <a:r>
              <a:rPr lang="en-IN" dirty="0"/>
              <a:t>The HTTP request message consist of following,</a:t>
            </a:r>
          </a:p>
          <a:p>
            <a:pPr lvl="1"/>
            <a:r>
              <a:rPr lang="en-IN" dirty="0"/>
              <a:t>A request line (</a:t>
            </a:r>
            <a:r>
              <a:rPr lang="en-IN" dirty="0">
                <a:solidFill>
                  <a:schemeClr val="bg1">
                    <a:lumMod val="65000"/>
                  </a:schemeClr>
                </a:solidFill>
              </a:rPr>
              <a:t>e.g. </a:t>
            </a:r>
            <a:r>
              <a:rPr lang="en-IN" dirty="0"/>
              <a:t>GET /</a:t>
            </a:r>
            <a:r>
              <a:rPr lang="en-IN" dirty="0" err="1"/>
              <a:t>index.php</a:t>
            </a:r>
            <a:r>
              <a:rPr lang="en-IN" dirty="0"/>
              <a:t> HTTP1.1)</a:t>
            </a:r>
          </a:p>
          <a:p>
            <a:pPr lvl="1"/>
            <a:r>
              <a:rPr lang="en-IN" dirty="0"/>
              <a:t>Request header fields (</a:t>
            </a:r>
            <a:r>
              <a:rPr lang="en-IN" dirty="0">
                <a:solidFill>
                  <a:schemeClr val="bg1">
                    <a:lumMod val="65000"/>
                  </a:schemeClr>
                </a:solidFill>
              </a:rPr>
              <a:t>e.g. </a:t>
            </a:r>
            <a:r>
              <a:rPr lang="en-IN" dirty="0"/>
              <a:t>Accept-Language</a:t>
            </a:r>
            <a:r>
              <a:rPr lang="en-IN" b="1" dirty="0"/>
              <a:t>:</a:t>
            </a:r>
            <a:r>
              <a:rPr lang="en-IN" dirty="0"/>
              <a:t> </a:t>
            </a:r>
            <a:r>
              <a:rPr lang="en-IN" dirty="0" err="1"/>
              <a:t>en</a:t>
            </a:r>
            <a:r>
              <a:rPr lang="en-IN" dirty="0"/>
              <a:t>)</a:t>
            </a:r>
          </a:p>
          <a:p>
            <a:pPr lvl="1"/>
            <a:r>
              <a:rPr lang="en-IN" dirty="0"/>
              <a:t>An empty line (CRLF)</a:t>
            </a:r>
          </a:p>
          <a:p>
            <a:pPr lvl="1"/>
            <a:r>
              <a:rPr lang="en-IN" dirty="0"/>
              <a:t>An optional message body</a:t>
            </a:r>
          </a:p>
          <a:p>
            <a:r>
              <a:rPr lang="en-IN" dirty="0"/>
              <a:t>The request line and other header fields must end with CRLF (Carriage return, Line Feed) (/r/n)</a:t>
            </a:r>
          </a:p>
          <a:p>
            <a:r>
              <a:rPr lang="en-IN" dirty="0"/>
              <a:t>A </a:t>
            </a:r>
            <a:r>
              <a:rPr lang="en-IN" b="1" dirty="0"/>
              <a:t>request line </a:t>
            </a:r>
            <a:r>
              <a:rPr lang="en-IN" dirty="0"/>
              <a:t>contains the </a:t>
            </a:r>
            <a:r>
              <a:rPr lang="en-IN" b="1" dirty="0"/>
              <a:t>method</a:t>
            </a:r>
            <a:r>
              <a:rPr lang="en-IN" dirty="0"/>
              <a:t> of request followed by the </a:t>
            </a:r>
            <a:r>
              <a:rPr lang="en-IN" b="1" dirty="0"/>
              <a:t>resource</a:t>
            </a:r>
            <a:r>
              <a:rPr lang="en-IN" dirty="0"/>
              <a:t> we want and at the end protocol </a:t>
            </a:r>
            <a:r>
              <a:rPr lang="en-IN" b="1" dirty="0"/>
              <a:t>version</a:t>
            </a:r>
            <a:r>
              <a:rPr lang="en-IN" dirty="0"/>
              <a:t> used.</a:t>
            </a:r>
          </a:p>
          <a:p>
            <a:pPr lvl="1"/>
            <a:r>
              <a:rPr lang="en-IN" dirty="0"/>
              <a:t>HTTP Request Methods: GET, POST, PUT, DELETE etc...</a:t>
            </a:r>
          </a:p>
          <a:p>
            <a:r>
              <a:rPr lang="en-IN" dirty="0"/>
              <a:t>There are many </a:t>
            </a:r>
            <a:r>
              <a:rPr lang="en-IN" b="1" dirty="0"/>
              <a:t>request header fields </a:t>
            </a:r>
            <a:r>
              <a:rPr lang="en-IN" dirty="0"/>
              <a:t>available with HTTP Request, some of are listed below</a:t>
            </a:r>
          </a:p>
          <a:p>
            <a:pPr lvl="1"/>
            <a:r>
              <a:rPr lang="en-US" b="1" dirty="0"/>
              <a:t>Accept</a:t>
            </a:r>
            <a:r>
              <a:rPr lang="en-US" dirty="0"/>
              <a:t> : Media type(s) that is/are acceptable for the response. (</a:t>
            </a:r>
            <a:r>
              <a:rPr lang="en-US" dirty="0">
                <a:solidFill>
                  <a:schemeClr val="bg1">
                    <a:lumMod val="65000"/>
                  </a:schemeClr>
                </a:solidFill>
              </a:rPr>
              <a:t>e.g. </a:t>
            </a:r>
            <a:r>
              <a:rPr lang="en-US" dirty="0"/>
              <a:t>Accept</a:t>
            </a:r>
            <a:r>
              <a:rPr lang="en-US" b="1" dirty="0"/>
              <a:t>:</a:t>
            </a:r>
            <a:r>
              <a:rPr lang="en-US" dirty="0"/>
              <a:t> text/html)</a:t>
            </a:r>
          </a:p>
          <a:p>
            <a:pPr lvl="1"/>
            <a:r>
              <a:rPr lang="en-IN" b="1" dirty="0"/>
              <a:t>Accept-Charset</a:t>
            </a:r>
            <a:r>
              <a:rPr lang="en-IN" dirty="0"/>
              <a:t>: </a:t>
            </a:r>
            <a:r>
              <a:rPr lang="en-US" dirty="0"/>
              <a:t>Character sets that are acceptable. (</a:t>
            </a:r>
            <a:r>
              <a:rPr lang="en-US" dirty="0">
                <a:solidFill>
                  <a:schemeClr val="bg1">
                    <a:lumMod val="65000"/>
                  </a:schemeClr>
                </a:solidFill>
              </a:rPr>
              <a:t>e.g. </a:t>
            </a:r>
            <a:r>
              <a:rPr lang="en-US" dirty="0"/>
              <a:t>Accept-Charset</a:t>
            </a:r>
            <a:r>
              <a:rPr lang="en-US" b="1" dirty="0"/>
              <a:t>:</a:t>
            </a:r>
            <a:r>
              <a:rPr lang="en-US" dirty="0"/>
              <a:t> utf-8)</a:t>
            </a:r>
          </a:p>
          <a:p>
            <a:pPr lvl="1"/>
            <a:r>
              <a:rPr lang="en-IN" b="1" dirty="0"/>
              <a:t>Date</a:t>
            </a:r>
            <a:r>
              <a:rPr lang="en-IN" dirty="0"/>
              <a:t>: </a:t>
            </a:r>
            <a:r>
              <a:rPr lang="en-US" dirty="0"/>
              <a:t>The date and time at which the message was originated (</a:t>
            </a:r>
            <a:r>
              <a:rPr lang="en-US" dirty="0">
                <a:solidFill>
                  <a:schemeClr val="bg1">
                    <a:lumMod val="65000"/>
                  </a:schemeClr>
                </a:solidFill>
              </a:rPr>
              <a:t>e.g. </a:t>
            </a:r>
            <a:r>
              <a:rPr lang="fr-FR" dirty="0"/>
              <a:t>Date: Tue, 15 </a:t>
            </a:r>
            <a:r>
              <a:rPr lang="fr-FR" dirty="0" err="1"/>
              <a:t>Nov</a:t>
            </a:r>
            <a:r>
              <a:rPr lang="fr-FR" dirty="0"/>
              <a:t> 1994 08:12:31 GMT)</a:t>
            </a:r>
          </a:p>
          <a:p>
            <a:pPr lvl="1"/>
            <a:r>
              <a:rPr lang="en-IN" b="1" dirty="0"/>
              <a:t>Host</a:t>
            </a:r>
            <a:r>
              <a:rPr lang="en-IN" dirty="0"/>
              <a:t>: </a:t>
            </a:r>
            <a:r>
              <a:rPr lang="en-US" dirty="0"/>
              <a:t>The domain name of the server (</a:t>
            </a:r>
            <a:r>
              <a:rPr lang="en-US" dirty="0">
                <a:solidFill>
                  <a:schemeClr val="bg1">
                    <a:lumMod val="65000"/>
                  </a:schemeClr>
                </a:solidFill>
              </a:rPr>
              <a:t>e.g. </a:t>
            </a:r>
            <a:r>
              <a:rPr lang="en-US" dirty="0"/>
              <a:t>Host</a:t>
            </a:r>
            <a:r>
              <a:rPr lang="en-US" b="1" dirty="0"/>
              <a:t>:</a:t>
            </a:r>
            <a:r>
              <a:rPr lang="en-US" dirty="0"/>
              <a:t> darshan.ac.in)</a:t>
            </a:r>
          </a:p>
          <a:p>
            <a:pPr lvl="1"/>
            <a:r>
              <a:rPr lang="en-IN" b="1" dirty="0"/>
              <a:t>User-Agent</a:t>
            </a:r>
            <a:r>
              <a:rPr lang="en-IN" dirty="0"/>
              <a:t>: details of the browser used (</a:t>
            </a:r>
            <a:r>
              <a:rPr lang="en-IN" dirty="0">
                <a:solidFill>
                  <a:schemeClr val="bg1">
                    <a:lumMod val="65000"/>
                  </a:schemeClr>
                </a:solidFill>
              </a:rPr>
              <a:t>e.g. </a:t>
            </a:r>
            <a:r>
              <a:rPr lang="en-IN" dirty="0"/>
              <a:t>User-Agent: Mozilla/5.0 (Windows NT 10.0; Win64; x64) </a:t>
            </a:r>
            <a:r>
              <a:rPr lang="en-IN" dirty="0" err="1"/>
              <a:t>AppleWebKit</a:t>
            </a:r>
            <a:r>
              <a:rPr lang="en-IN" dirty="0"/>
              <a:t>/537.36 (KHTML, like Gecko) Chrome/88.0.4324.150 Safari/537.36)</a:t>
            </a:r>
            <a:endParaRPr lang="en-IN" b="1" dirty="0"/>
          </a:p>
        </p:txBody>
      </p:sp>
    </p:spTree>
    <p:extLst>
      <p:ext uri="{BB962C8B-B14F-4D97-AF65-F5344CB8AC3E}">
        <p14:creationId xmlns:p14="http://schemas.microsoft.com/office/powerpoint/2010/main" val="305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(Example)</a:t>
            </a:r>
            <a:endParaRPr lang="en-US" dirty="0"/>
          </a:p>
        </p:txBody>
      </p:sp>
      <p:graphicFrame>
        <p:nvGraphicFramePr>
          <p:cNvPr id="22" name="Content Placeholder 21"/>
          <p:cNvGraphicFramePr>
            <a:graphicFrameLocks noGrp="1"/>
          </p:cNvGraphicFramePr>
          <p:nvPr>
            <p:ph idx="1"/>
          </p:nvPr>
        </p:nvGraphicFramePr>
        <p:xfrm>
          <a:off x="747835" y="1337425"/>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GET /</a:t>
                      </a:r>
                      <a:r>
                        <a:rPr lang="en-US" dirty="0" err="1"/>
                        <a:t>index.php</a:t>
                      </a:r>
                      <a:r>
                        <a:rPr lang="en-US" dirty="0"/>
                        <a:t>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a:t>index.php</a:t>
                      </a:r>
                      <a:r>
                        <a:rPr lang="en-US" dirty="0"/>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is requested from</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251825"/>
          <a:ext cx="10696329" cy="14630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User-Agent: </a:t>
                      </a:r>
                      <a:r>
                        <a:rPr lang="en-IN" dirty="0"/>
                        <a:t>Mozilla/5.0 (Windows NT 10.0; Win64; x64) </a:t>
                      </a:r>
                      <a:r>
                        <a:rPr lang="en-IN" dirty="0" err="1"/>
                        <a:t>AppleWebKit</a:t>
                      </a:r>
                      <a:r>
                        <a:rPr lang="en-IN" dirty="0"/>
                        <a:t>/537.36 (KHTML, like Gecko) Chrome/88.0.4324.150 Safari/537.36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Version 5.0 of</a:t>
                      </a:r>
                      <a:r>
                        <a:rPr lang="en-US" baseline="0" dirty="0"/>
                        <a:t> </a:t>
                      </a:r>
                      <a:r>
                        <a:rPr lang="en-US" baseline="0" dirty="0" err="1"/>
                        <a:t>mozila</a:t>
                      </a:r>
                      <a:r>
                        <a:rPr lang="en-US" baseline="0" dirty="0"/>
                        <a:t> browser is used on windows 10 (64 bit) while requesting the page from the server.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3723023"/>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Host: www.darshan.ac.in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Host</a:t>
                      </a:r>
                      <a:r>
                        <a:rPr lang="en-US" baseline="0" dirty="0"/>
                        <a:t> of the requested page is www.darshan.ac.in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4371261"/>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Accept-Language: </a:t>
                      </a:r>
                      <a:r>
                        <a:rPr lang="en-US" dirty="0" err="1"/>
                        <a:t>en</a:t>
                      </a:r>
                      <a:r>
                        <a:rPr lang="en-US" dirty="0"/>
                        <a:t>-us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a:t>
                      </a:r>
                      <a:r>
                        <a:rPr lang="en-US" baseline="0" dirty="0"/>
                        <a:t> accepts US English locale while receiving the response from the server.</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5293819"/>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 text/html</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 accepts text</a:t>
                      </a:r>
                      <a:r>
                        <a:rPr lang="en-US" baseline="0" dirty="0"/>
                        <a:t> file containing the HTML in it while receiving the response from the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4341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82069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44734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53878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12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lstStyle/>
          <a:p>
            <a:r>
              <a:rPr lang="en-US" dirty="0"/>
              <a:t>After receiving and interpreting a HTTP request message, a server responds with an HTTP response message.</a:t>
            </a:r>
          </a:p>
          <a:p>
            <a:r>
              <a:rPr lang="en-IN" dirty="0"/>
              <a:t>The HTTP response message consist of following,</a:t>
            </a:r>
          </a:p>
          <a:p>
            <a:pPr lvl="1"/>
            <a:r>
              <a:rPr lang="en-US" dirty="0"/>
              <a:t>Status-Line</a:t>
            </a:r>
            <a:r>
              <a:rPr lang="en-IN" dirty="0"/>
              <a:t> (</a:t>
            </a:r>
            <a:r>
              <a:rPr lang="en-IN" dirty="0">
                <a:solidFill>
                  <a:schemeClr val="bg1">
                    <a:lumMod val="65000"/>
                  </a:schemeClr>
                </a:solidFill>
              </a:rPr>
              <a:t>format= </a:t>
            </a:r>
            <a:r>
              <a:rPr lang="en-IN" dirty="0"/>
              <a:t>HTTP-Version SP Status-Code SP Reason-Phrase CRLF)</a:t>
            </a:r>
          </a:p>
          <a:p>
            <a:pPr lvl="1"/>
            <a:r>
              <a:rPr lang="en-US" dirty="0"/>
              <a:t>*(( general-header | response-header | entity-header ) CRLF)</a:t>
            </a:r>
          </a:p>
          <a:p>
            <a:pPr lvl="1"/>
            <a:r>
              <a:rPr lang="en-IN" dirty="0"/>
              <a:t>An empty line (CRLF)</a:t>
            </a:r>
          </a:p>
          <a:p>
            <a:pPr lvl="1"/>
            <a:r>
              <a:rPr lang="en-IN" dirty="0"/>
              <a:t>An optional message body</a:t>
            </a:r>
          </a:p>
          <a:p>
            <a:r>
              <a:rPr lang="en-IN" dirty="0"/>
              <a:t>Status-Line consist of </a:t>
            </a:r>
          </a:p>
          <a:p>
            <a:pPr lvl="1"/>
            <a:r>
              <a:rPr lang="en-IN" dirty="0"/>
              <a:t>HTTP-Version, which can be HTTP/1.1</a:t>
            </a:r>
          </a:p>
          <a:p>
            <a:pPr lvl="1"/>
            <a:r>
              <a:rPr lang="en-IN" dirty="0"/>
              <a:t>Status-Code is a 3 digit code which is in below format</a:t>
            </a:r>
          </a:p>
          <a:p>
            <a:pPr lvl="2"/>
            <a:r>
              <a:rPr lang="en-IN" b="1" dirty="0"/>
              <a:t>1</a:t>
            </a:r>
            <a:r>
              <a:rPr lang="en-IN" dirty="0"/>
              <a:t>xx: </a:t>
            </a:r>
            <a:r>
              <a:rPr lang="en-US" b="1" dirty="0"/>
              <a:t>Informational</a:t>
            </a:r>
            <a:r>
              <a:rPr lang="en-US" dirty="0"/>
              <a:t> - Request received, continuing process</a:t>
            </a:r>
          </a:p>
          <a:p>
            <a:pPr lvl="2"/>
            <a:r>
              <a:rPr lang="en-US" b="1" dirty="0"/>
              <a:t>2</a:t>
            </a:r>
            <a:r>
              <a:rPr lang="en-US" dirty="0"/>
              <a:t>xx: </a:t>
            </a:r>
            <a:r>
              <a:rPr lang="en-US" b="1" dirty="0"/>
              <a:t>Success</a:t>
            </a:r>
            <a:r>
              <a:rPr lang="en-US" dirty="0"/>
              <a:t> - The action was successfully received, understood, and accepted</a:t>
            </a:r>
          </a:p>
          <a:p>
            <a:pPr lvl="2"/>
            <a:r>
              <a:rPr lang="en-US" b="1" dirty="0"/>
              <a:t>3</a:t>
            </a:r>
            <a:r>
              <a:rPr lang="en-US" dirty="0"/>
              <a:t>xx: </a:t>
            </a:r>
            <a:r>
              <a:rPr lang="en-US" b="1" dirty="0"/>
              <a:t>Redirection</a:t>
            </a:r>
            <a:r>
              <a:rPr lang="en-US" dirty="0"/>
              <a:t> - Further action must be taken in order to complete the request</a:t>
            </a:r>
          </a:p>
          <a:p>
            <a:pPr lvl="2"/>
            <a:r>
              <a:rPr lang="en-US" b="1" dirty="0"/>
              <a:t>4</a:t>
            </a:r>
            <a:r>
              <a:rPr lang="en-US" dirty="0"/>
              <a:t>xx: </a:t>
            </a:r>
            <a:r>
              <a:rPr lang="en-US" b="1" dirty="0"/>
              <a:t>Client</a:t>
            </a:r>
            <a:r>
              <a:rPr lang="en-US" dirty="0"/>
              <a:t> </a:t>
            </a:r>
            <a:r>
              <a:rPr lang="en-US" b="1" dirty="0"/>
              <a:t>Error</a:t>
            </a:r>
            <a:r>
              <a:rPr lang="en-US" dirty="0"/>
              <a:t> - The request contains bad syntax or cannot be fulfilled</a:t>
            </a:r>
          </a:p>
          <a:p>
            <a:pPr lvl="2"/>
            <a:r>
              <a:rPr lang="en-US" b="1" dirty="0"/>
              <a:t>5</a:t>
            </a:r>
            <a:r>
              <a:rPr lang="en-US" dirty="0"/>
              <a:t>xx: </a:t>
            </a:r>
            <a:r>
              <a:rPr lang="en-US" b="1" dirty="0"/>
              <a:t>Server</a:t>
            </a:r>
            <a:r>
              <a:rPr lang="en-US" dirty="0"/>
              <a:t> </a:t>
            </a:r>
            <a:r>
              <a:rPr lang="en-US" b="1" dirty="0"/>
              <a:t>Error</a:t>
            </a:r>
            <a:r>
              <a:rPr lang="en-US" dirty="0"/>
              <a:t> - The server failed to fulfill an apparently valid request</a:t>
            </a:r>
          </a:p>
          <a:p>
            <a:pPr lvl="1"/>
            <a:r>
              <a:rPr lang="en-US" dirty="0"/>
              <a:t>Reason-Phase is a textual representation of the status code in human readable format.</a:t>
            </a:r>
            <a:endParaRPr lang="en-IN" dirty="0"/>
          </a:p>
          <a:p>
            <a:pPr lvl="1"/>
            <a:endParaRPr lang="en-IN" dirty="0"/>
          </a:p>
          <a:p>
            <a:pPr lvl="1"/>
            <a:endParaRPr lang="en-US" dirty="0"/>
          </a:p>
        </p:txBody>
      </p:sp>
    </p:spTree>
    <p:extLst>
      <p:ext uri="{BB962C8B-B14F-4D97-AF65-F5344CB8AC3E}">
        <p14:creationId xmlns:p14="http://schemas.microsoft.com/office/powerpoint/2010/main" val="417273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4833</TotalTime>
  <Words>4904</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Calibri</vt:lpstr>
      <vt:lpstr>Roboto Condensed Light</vt:lpstr>
      <vt:lpstr>Roboto Condensed</vt:lpstr>
      <vt:lpstr>SimSun</vt:lpstr>
      <vt:lpstr>Courier New</vt:lpstr>
      <vt:lpstr>Wingdings 3</vt:lpstr>
      <vt:lpstr>Wingdings 2</vt:lpstr>
      <vt:lpstr>Trebuchet MS</vt:lpstr>
      <vt:lpstr>Arial</vt:lpstr>
      <vt:lpstr>Corbel</vt:lpstr>
      <vt:lpstr>Wingdings</vt:lpstr>
      <vt:lpstr>Times New Roman</vt:lpstr>
      <vt:lpstr>Consolas</vt:lpstr>
      <vt:lpstr>Office Theme</vt:lpstr>
      <vt:lpstr>Unit-01  HTML</vt:lpstr>
      <vt:lpstr>PowerPoint Presentation</vt:lpstr>
      <vt:lpstr>What is Internet?</vt:lpstr>
      <vt:lpstr>What is WWW?</vt:lpstr>
      <vt:lpstr>What is a Web Page?</vt:lpstr>
      <vt:lpstr>How the Web Works?</vt:lpstr>
      <vt:lpstr>HTTP request</vt:lpstr>
      <vt:lpstr>HTTP Request (Example)</vt:lpstr>
      <vt:lpstr>HTTP Response</vt:lpstr>
      <vt:lpstr>HTTP Status Codes with reason phrase</vt:lpstr>
      <vt:lpstr>HTTP Response (Example)</vt:lpstr>
      <vt:lpstr>Introduction to Web Technologies</vt:lpstr>
      <vt:lpstr>Introduction to Web Technologies (Cont.)</vt:lpstr>
      <vt:lpstr>Creating HTML Pages</vt:lpstr>
      <vt:lpstr>First HTML Page</vt:lpstr>
      <vt:lpstr>HTML Structure</vt:lpstr>
      <vt:lpstr>First HTML Page</vt:lpstr>
      <vt:lpstr>Basic HTML Tags</vt:lpstr>
      <vt:lpstr>Headings</vt:lpstr>
      <vt:lpstr>&lt;p&gt; paragraph</vt:lpstr>
      <vt:lpstr>Colors</vt:lpstr>
      <vt:lpstr>Fonts</vt:lpstr>
      <vt:lpstr>List</vt:lpstr>
      <vt:lpstr>Ordered List (OL)</vt:lpstr>
      <vt:lpstr>Unordered List (UL)</vt:lpstr>
      <vt:lpstr>Definition / Description List (DL)</vt:lpstr>
      <vt:lpstr>&lt;a&gt; Anchor Tag (Hyperlinks)</vt:lpstr>
      <vt:lpstr>Images</vt:lpstr>
      <vt:lpstr>Table</vt:lpstr>
      <vt:lpstr>META Tag</vt:lpstr>
      <vt:lpstr>Meta Tag Attributes</vt:lpstr>
      <vt:lpstr>HTML Formatting Tags</vt:lpstr>
      <vt:lpstr>HTML Forms</vt:lpstr>
      <vt:lpstr>The &lt;form&gt; Tag</vt:lpstr>
      <vt:lpstr>Form Elements</vt:lpstr>
      <vt:lpstr>Introduction to HTML5</vt:lpstr>
      <vt:lpstr>Semantic Elements of HTML5</vt:lpstr>
      <vt:lpstr>HTML5 Form Validation</vt:lpstr>
      <vt:lpstr>Cont.</vt:lpstr>
      <vt:lpstr>Fieldset and Legend</vt:lpstr>
      <vt:lpstr>Media Tags</vt:lpstr>
      <vt:lpstr>Video Tag</vt:lpstr>
      <vt:lpstr>Audio Tag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751</cp:revision>
  <dcterms:created xsi:type="dcterms:W3CDTF">2020-05-01T05:09:15Z</dcterms:created>
  <dcterms:modified xsi:type="dcterms:W3CDTF">2024-08-02T07:25:52Z</dcterms:modified>
</cp:coreProperties>
</file>