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4" r:id="rId26"/>
    <p:sldId id="335" r:id="rId27"/>
    <p:sldId id="336" r:id="rId28"/>
    <p:sldId id="337" r:id="rId29"/>
    <p:sldId id="338" r:id="rId30"/>
    <p:sldId id="339" r:id="rId31"/>
    <p:sldId id="332" r:id="rId32"/>
    <p:sldId id="333" r:id="rId33"/>
    <p:sldId id="340" r:id="rId34"/>
  </p:sldIdLst>
  <p:sldSz cx="12192000" cy="6858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Wingdings 2" panose="05020102010507070707" pitchFamily="18" charset="2"/>
      <p:regular r:id="rId46"/>
    </p:embeddedFont>
    <p:embeddedFont>
      <p:font typeface="Wingdings 3" panose="05040102010807070707" pitchFamily="18" charset="2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ZGf95tsHNIJUMjIcPXwDQ==" hashData="nDbtO/wlXe0UoWX15pCaDUrhflsya4IDQ4GYWe50Ia9bhnvegKuTBUNXwqTH51bu/HlymBU9YKV8Id1VGFEas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049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2301CS363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P. </a:t>
            </a:r>
            <a:r>
              <a:rPr lang="en-IN" dirty="0" err="1"/>
              <a:t>Vasiyani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US" dirty="0"/>
              <a:t>DU#2301CS363</a:t>
            </a:r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number of methods available for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escape sequence </a:t>
            </a:r>
            <a:r>
              <a:rPr lang="en-US" dirty="0"/>
              <a:t>is a sequence of characters that </a:t>
            </a:r>
            <a:r>
              <a:rPr lang="en-US" b="1" dirty="0">
                <a:solidFill>
                  <a:srgbClr val="C00000"/>
                </a:solidFill>
              </a:rPr>
              <a:t>does not represent itself </a:t>
            </a:r>
            <a:r>
              <a:rPr lang="en-US" dirty="0"/>
              <a:t>when used inside a character or string,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translated into another character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sequence of characters </a:t>
            </a:r>
            <a:r>
              <a:rPr lang="en-US" dirty="0"/>
              <a:t>that may be difficult or impossible to represent directly.</a:t>
            </a:r>
          </a:p>
          <a:p>
            <a:r>
              <a:rPr lang="en-US" dirty="0"/>
              <a:t>Some Useful Escape sequences are </a:t>
            </a:r>
            <a:r>
              <a:rPr lang="en-US" dirty="0">
                <a:latin typeface="Consolas" panose="020B0609020204030204" pitchFamily="49" charset="0"/>
              </a:rPr>
              <a:t>\n, \r, \t, \”, \’, \\ etc..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10" y="1349230"/>
          <a:ext cx="792480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character</a:t>
                      </a:r>
                      <a:r>
                        <a:rPr lang="en-US" baseline="0" dirty="0"/>
                        <a:t> at a specific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first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last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 / </a:t>
                      </a:r>
                      <a:r>
                        <a:rPr lang="en-US" dirty="0" err="1"/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section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a specified value with another value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>
                <a:solidFill>
                  <a:srgbClr val="C00000"/>
                </a:solidFill>
              </a:rPr>
              <a:t>block of code </a:t>
            </a:r>
            <a:r>
              <a:rPr lang="en-US" dirty="0"/>
              <a:t>designed to perform a particular task.</a:t>
            </a:r>
          </a:p>
          <a:p>
            <a:r>
              <a:rPr lang="en-US" dirty="0"/>
              <a:t>A JavaScript function is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b="1" dirty="0"/>
              <a:t> </a:t>
            </a:r>
            <a:r>
              <a:rPr lang="en-US" dirty="0"/>
              <a:t>when "</a:t>
            </a:r>
            <a:r>
              <a:rPr lang="en-US" b="1" dirty="0">
                <a:solidFill>
                  <a:srgbClr val="C00000"/>
                </a:solidFill>
              </a:rPr>
              <a:t>something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invokes</a:t>
            </a:r>
            <a:r>
              <a:rPr lang="en-US" b="1" dirty="0"/>
              <a:t> </a:t>
            </a:r>
            <a:r>
              <a:rPr lang="en-US" dirty="0"/>
              <a:t>it.</a:t>
            </a:r>
          </a:p>
          <a:p>
            <a:r>
              <a:rPr lang="en-US" dirty="0"/>
              <a:t>A JavaScript function is defined with the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/>
              <a:t>keyword, </a:t>
            </a:r>
            <a:r>
              <a:rPr lang="en-US" b="1" dirty="0">
                <a:solidFill>
                  <a:srgbClr val="C00000"/>
                </a:solidFill>
              </a:rPr>
              <a:t>followed by a 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followed by parentheses ()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parentheses</a:t>
            </a:r>
            <a:r>
              <a:rPr lang="en-US" b="1" dirty="0"/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include parameter </a:t>
            </a:r>
            <a:r>
              <a:rPr lang="en-US" dirty="0"/>
              <a:t>names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commas</a:t>
            </a:r>
            <a:r>
              <a:rPr lang="en-US" dirty="0"/>
              <a:t>: (parameter1, parameter2, ...)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 to be executed</a:t>
            </a:r>
            <a:r>
              <a:rPr lang="en-US" dirty="0"/>
              <a:t>, by the function, is placed inside </a:t>
            </a:r>
            <a:r>
              <a:rPr lang="en-US" b="1" dirty="0">
                <a:solidFill>
                  <a:srgbClr val="C00000"/>
                </a:solidFill>
              </a:rPr>
              <a:t>curly brackets</a:t>
            </a:r>
            <a:r>
              <a:rPr lang="en-US" dirty="0"/>
              <a:t>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74" y="430914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</a:p>
          <a:p>
            <a:r>
              <a:rPr lang="en-US" dirty="0"/>
              <a:t>	return p1 * p2;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5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r>
              <a:rPr lang="en-US" dirty="0"/>
              <a:t>It can be used to display the result of validation.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07" y="2448217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&lt;html&gt;</a:t>
            </a:r>
            <a:endParaRPr lang="en-US" b="1" dirty="0"/>
          </a:p>
          <a:p>
            <a:r>
              <a:rPr lang="en-US" dirty="0"/>
              <a:t>     &lt;head&gt;</a:t>
            </a:r>
          </a:p>
          <a:p>
            <a:r>
              <a:rPr lang="en-US" dirty="0"/>
              <a:t>    	&lt;title&gt;Alert Box&lt;/title&gt;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	&lt;script&gt;</a:t>
            </a:r>
          </a:p>
          <a:p>
            <a:r>
              <a:rPr lang="en-US" dirty="0"/>
              <a:t>                            alert("Hello World");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607" y="2691938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8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930" y="2622692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confirm</a:t>
            </a:r>
            <a:r>
              <a:rPr lang="en-US" dirty="0"/>
              <a:t>(“Are you sure??");</a:t>
            </a:r>
          </a:p>
          <a:p>
            <a:r>
              <a:rPr lang="en-US" dirty="0"/>
              <a:t>   if(a==true) {</a:t>
            </a:r>
          </a:p>
          <a:p>
            <a:r>
              <a:rPr lang="en-US" dirty="0"/>
              <a:t>    	alert(“User Accepted”);</a:t>
            </a:r>
          </a:p>
          <a:p>
            <a:r>
              <a:rPr lang="en-US" dirty="0"/>
              <a:t>   }   </a:t>
            </a:r>
          </a:p>
          <a:p>
            <a:r>
              <a:rPr lang="en-US" dirty="0"/>
              <a:t>   else   {</a:t>
            </a:r>
          </a:p>
          <a:p>
            <a:r>
              <a:rPr lang="en-US" dirty="0"/>
              <a:t>   	alert(“User </a:t>
            </a:r>
            <a:r>
              <a:rPr lang="en-US" dirty="0" err="1"/>
              <a:t>Cancled</a:t>
            </a:r>
            <a:r>
              <a:rPr lang="en-US" dirty="0"/>
              <a:t>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30" y="3046614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70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518" y="2604827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2618" y="2614352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prompt</a:t>
            </a:r>
            <a:r>
              <a:rPr lang="en-US" dirty="0"/>
              <a:t>(“Enter Name");</a:t>
            </a:r>
          </a:p>
          <a:p>
            <a:r>
              <a:rPr lang="en-US" dirty="0"/>
              <a:t>   alert(“User Entered ” + a);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537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external JavaScript file and embed it in many html pages.</a:t>
            </a:r>
          </a:p>
          <a:p>
            <a:r>
              <a:rPr lang="en-US" dirty="0"/>
              <a:t>It provides code reusability because single JavaScript file can be used in several html pages.</a:t>
            </a:r>
          </a:p>
          <a:p>
            <a:r>
              <a:rPr lang="en-US" dirty="0"/>
              <a:t>An external JavaScript file must be saved by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dirty="0"/>
              <a:t>extension.</a:t>
            </a:r>
          </a:p>
          <a:p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r>
              <a:rPr lang="en-US" dirty="0"/>
              <a:t>For Example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545" y="344424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message.js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	if(confirm("Are you sure you want to display the message????")) {</a:t>
            </a:r>
          </a:p>
          <a:p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alert("Message not Displayed as User Canceled Operation");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1618" y="2661459"/>
            <a:ext cx="4368338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&lt;script </a:t>
            </a:r>
            <a:r>
              <a:rPr lang="en-US" b="1" dirty="0" err="1"/>
              <a:t>src</a:t>
            </a:r>
            <a:r>
              <a:rPr lang="en-US" dirty="0"/>
              <a:t>=“message.js”&gt;&lt;/script&gt;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3960" y="5380357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56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/>
              <a:t>;</a:t>
            </a:r>
            <a:endParaRPr lang="en-US" dirty="0"/>
          </a:p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72777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Task Performed by Client side Scripts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Pros &amp; Cons of Client side Scripts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Client side Scripts V/S Server side Scripts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Conditions &amp; Loops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Pop up boxes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External JavaScript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Objects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inbuilt 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validations and Regular expressions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</a:t>
            </a:r>
            <a:r>
              <a:rPr lang="en-US" sz="2000" dirty="0" err="1"/>
              <a:t>JQuery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object allows you to perform mathematical tasks.</a:t>
            </a:r>
          </a:p>
          <a:p>
            <a:r>
              <a:rPr lang="en-US" dirty="0"/>
              <a:t>The Math object includes several mathematical constants and methods.</a:t>
            </a:r>
          </a:p>
          <a:p>
            <a:r>
              <a:rPr lang="en-US" dirty="0"/>
              <a:t>Math object has some properties which are,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222" y="2241666"/>
          <a:ext cx="7924801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2 (approx.0.693)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10 (approx.2.302)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base‐2 logarithm of E (approx.1.442)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base‐10 logarithm of E (approx.0.434)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PI(approx.3.14)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</a:t>
                      </a:r>
                      <a:r>
                        <a:rPr lang="en-US" baseline="0" dirty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 root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1066800"/>
          <a:ext cx="5608321" cy="424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cosine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tan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arccosine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arctangent of x as a numeric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atan2(x)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arctangent</a:t>
                      </a:r>
                      <a:r>
                        <a:rPr lang="en-US" baseline="0" dirty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random floating number between 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84917" y="1066800"/>
          <a:ext cx="5652655" cy="387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upwards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downwards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logarithm(base E)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x to the power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with the highest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you to create your own objects.</a:t>
            </a:r>
          </a:p>
          <a:p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= new Object();</a:t>
            </a:r>
            <a:endParaRPr lang="en-US" dirty="0"/>
          </a:p>
          <a:p>
            <a:r>
              <a:rPr lang="en-US" dirty="0"/>
              <a:t>This creates an empty object, This can then be used to start a new object that you can then give new properties and methods.</a:t>
            </a:r>
          </a:p>
          <a:p>
            <a:r>
              <a:rPr lang="en-US" dirty="0"/>
              <a:t>In object- oriented programming such a new object is usually given a constructor to initialize values when it is first created.</a:t>
            </a:r>
          </a:p>
          <a:p>
            <a:r>
              <a:rPr lang="en-US" dirty="0"/>
              <a:t>However, it is also possible to assign values when it is made with literal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31" y="4141058"/>
            <a:ext cx="6844145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pPr lvl="1"/>
            <a:r>
              <a:rPr lang="en-US" dirty="0"/>
              <a:t>	person={</a:t>
            </a:r>
          </a:p>
          <a:p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en-US" dirty="0" err="1"/>
              <a:t>Darshan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"College",</a:t>
            </a:r>
          </a:p>
          <a:p>
            <a:r>
              <a:rPr lang="en-US" dirty="0"/>
              <a:t>		age: 50,</a:t>
            </a:r>
          </a:p>
          <a:p>
            <a:r>
              <a:rPr lang="en-US" dirty="0"/>
              <a:t>		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alert(</a:t>
            </a: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old.");</a:t>
            </a:r>
          </a:p>
        </p:txBody>
      </p:sp>
    </p:spTree>
    <p:extLst>
      <p:ext uri="{BB962C8B-B14F-4D97-AF65-F5344CB8AC3E}">
        <p14:creationId xmlns:p14="http://schemas.microsoft.com/office/powerpoint/2010/main" val="141123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pre defined method that will initialize your object.</a:t>
            </a:r>
          </a:p>
          <a:p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43" y="2669771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r>
              <a:rPr lang="en-US" dirty="0"/>
              <a:t>	function person(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age){</a:t>
            </a:r>
          </a:p>
          <a:p>
            <a:r>
              <a:rPr lang="en-US" dirty="0"/>
              <a:t>	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	this. </a:t>
            </a:r>
            <a:r>
              <a:rPr lang="en-US" dirty="0" err="1"/>
              <a:t>changeFirstName</a:t>
            </a:r>
            <a:r>
              <a:rPr lang="en-US" dirty="0"/>
              <a:t> = function (name){ </a:t>
            </a:r>
            <a:r>
              <a:rPr lang="en-US" dirty="0" err="1"/>
              <a:t>this.firstname</a:t>
            </a:r>
            <a:r>
              <a:rPr lang="en-US" dirty="0"/>
              <a:t> = name };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person1=new person("Narendra","Modi",50);</a:t>
            </a:r>
          </a:p>
          <a:p>
            <a:r>
              <a:rPr lang="en-US" dirty="0"/>
              <a:t>	person1.changeFirstName(“NAMO”);</a:t>
            </a:r>
          </a:p>
          <a:p>
            <a:r>
              <a:rPr lang="en-US" dirty="0"/>
              <a:t>	alert(person1.firstname + “ ”+ person1.lastname);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4425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r>
              <a:rPr lang="en-US" dirty="0"/>
              <a:t>This was really a lengthy process which used to put a lot of burden on the server.</a:t>
            </a:r>
          </a:p>
          <a:p>
            <a:r>
              <a:rPr lang="en-US" dirty="0"/>
              <a:t>JavaScript provides a way to validate form's data on the client's computer before sending it to the web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 	Secondly,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 dirty="0"/>
              <a:t>Enrollment Number Validation 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pattern = "^[\\w]+$";   // will allow only words in the string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regex = new RegExp(pattern);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If(regex.test(testString)){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 else 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//Invalid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</a:p>
          <a:p>
            <a:pPr lvl="1"/>
            <a:r>
              <a:rPr lang="en-US" dirty="0"/>
              <a:t>We can also use [a-zA-Z0-9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use </a:t>
            </a:r>
            <a:r>
              <a:rPr lang="en-US" b="1" dirty="0">
                <a:latin typeface="Consolas" panose="020B0609020204030204" pitchFamily="49" charset="0"/>
              </a:rPr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\t </a:t>
            </a:r>
            <a:r>
              <a:rPr lang="en-US" dirty="0"/>
              <a:t>for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5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(Quantifiers)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95400"/>
          <a:ext cx="7772400" cy="361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at least one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zero or more occurrences of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X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 sequence of at least X </a:t>
                      </a:r>
                      <a:r>
                        <a:rPr lang="en-US" sz="1800" kern="1200" dirty="0" err="1"/>
                        <a:t>n's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9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r>
              <a:rPr lang="en-US" dirty="0"/>
              <a:t>Client-side scripts are almost written in the 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>
                <a:solidFill>
                  <a:srgbClr val="C00000"/>
                </a:solidFill>
              </a:rPr>
              <a:t>responsive.</a:t>
            </a:r>
          </a:p>
          <a:p>
            <a:r>
              <a:rPr lang="en-US" dirty="0"/>
              <a:t>Tasks performed by client-side scripts: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Checking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user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Modifying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Getting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2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497" y="971204"/>
            <a:ext cx="10167851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checkMail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</a:rPr>
              <a:t>").value;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pattern ="^[\\w-_\.]*[\\w-_\.]\@[\\w]\.+[\\w]+[\\w]$”;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regex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RegExp</a:t>
            </a:r>
            <a:r>
              <a:rPr lang="en-US" dirty="0">
                <a:latin typeface="Consolas" panose="020B0609020204030204" pitchFamily="49" charset="0"/>
              </a:rPr>
              <a:t>(pattern);</a:t>
            </a:r>
          </a:p>
          <a:p>
            <a:r>
              <a:rPr lang="en-US" dirty="0">
                <a:latin typeface="Consolas" panose="020B0609020204030204" pitchFamily="49" charset="0"/>
              </a:rPr>
              <a:t>		if(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else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10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 and concise JavaScript Library that simplifies HTML document traversing, event handling, animating, and Ajax interactions for rapid web development.</a:t>
            </a:r>
          </a:p>
          <a:p>
            <a:r>
              <a:rPr lang="en-US" dirty="0"/>
              <a:t>Why to learn jQuery?</a:t>
            </a:r>
          </a:p>
          <a:p>
            <a:pPr lvl="1"/>
            <a:r>
              <a:rPr lang="en-US" dirty="0"/>
              <a:t>Write less, do more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It’s standard</a:t>
            </a:r>
          </a:p>
          <a:p>
            <a:r>
              <a:rPr lang="en-US" dirty="0"/>
              <a:t>Aspects of the DOM and jQuery</a:t>
            </a:r>
          </a:p>
          <a:p>
            <a:pPr lvl="1"/>
            <a:r>
              <a:rPr lang="en-US" b="1" dirty="0"/>
              <a:t>Identification:</a:t>
            </a:r>
            <a:r>
              <a:rPr lang="en-US" dirty="0"/>
              <a:t> 		how do I obtain a reference to the node that I want.</a:t>
            </a:r>
          </a:p>
          <a:p>
            <a:pPr lvl="1"/>
            <a:r>
              <a:rPr lang="en-US" b="1" dirty="0"/>
              <a:t>Traversal:</a:t>
            </a:r>
            <a:r>
              <a:rPr lang="en-US" dirty="0"/>
              <a:t> 		how do I move around the DOM tree.</a:t>
            </a:r>
          </a:p>
          <a:p>
            <a:pPr lvl="1"/>
            <a:r>
              <a:rPr lang="en-US" b="1" dirty="0"/>
              <a:t>Node Manipulation:</a:t>
            </a:r>
            <a:r>
              <a:rPr lang="en-US" dirty="0"/>
              <a:t> 	how do I get or set aspects of a DOM node.</a:t>
            </a:r>
          </a:p>
          <a:p>
            <a:pPr lvl="1"/>
            <a:r>
              <a:rPr lang="en-US" b="1" dirty="0"/>
              <a:t>Tree Manipulation:</a:t>
            </a:r>
            <a:r>
              <a:rPr lang="en-US" dirty="0"/>
              <a:t> 	how do I change the structure of the page.</a:t>
            </a:r>
          </a:p>
          <a:p>
            <a:r>
              <a:rPr lang="en-US" dirty="0"/>
              <a:t>Load jQuery</a:t>
            </a:r>
          </a:p>
          <a:p>
            <a:pPr lvl="1"/>
            <a:r>
              <a:rPr lang="en-US" dirty="0"/>
              <a:t>Download or use CDN to load jQuery.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2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  <a:p>
            <a:endParaRPr lang="en-US" dirty="0"/>
          </a:p>
          <a:p>
            <a:r>
              <a:rPr lang="en-US" dirty="0"/>
              <a:t>class selector</a:t>
            </a:r>
          </a:p>
          <a:p>
            <a:endParaRPr lang="en-US" dirty="0"/>
          </a:p>
          <a:p>
            <a:r>
              <a:rPr lang="en-US" dirty="0"/>
              <a:t>tag selector</a:t>
            </a:r>
          </a:p>
          <a:p>
            <a:endParaRPr lang="en-US" dirty="0"/>
          </a:p>
          <a:p>
            <a:r>
              <a:rPr lang="en-US" dirty="0"/>
              <a:t>multiple selector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many more… (Looks similar to CSS????)</a:t>
            </a:r>
          </a:p>
          <a:p>
            <a:pPr marL="0" indent="0">
              <a:buNone/>
            </a:pPr>
            <a:r>
              <a:rPr lang="en-US" dirty="0"/>
              <a:t>You can explore all the selectors in the jQuery from the below link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https://api.jquery.com/category/selectors/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6887" y="917302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= $('#</a:t>
            </a:r>
            <a:r>
              <a:rPr lang="en-US" dirty="0" err="1"/>
              <a:t>IdOfElement</a:t>
            </a:r>
            <a:r>
              <a:rPr lang="en-US" dirty="0"/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6887" y="1794470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$('.</a:t>
            </a:r>
            <a:r>
              <a:rPr lang="en-US" dirty="0" err="1"/>
              <a:t>ClassOfElement</a:t>
            </a:r>
            <a:r>
              <a:rPr lang="en-US" dirty="0"/>
              <a:t>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6887" y="2671638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</a:t>
            </a:r>
            <a:r>
              <a:rPr lang="en-US" dirty="0" err="1"/>
              <a:t>tagToSelect</a:t>
            </a:r>
            <a:r>
              <a:rPr lang="en-US" dirty="0"/>
              <a:t>');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6887" y="3548806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$('#</a:t>
            </a:r>
            <a:r>
              <a:rPr lang="en-US" dirty="0" err="1"/>
              <a:t>IdOfSelector</a:t>
            </a:r>
            <a:r>
              <a:rPr lang="en-US" dirty="0"/>
              <a:t>, </a:t>
            </a:r>
            <a:r>
              <a:rPr lang="en-US" dirty="0" err="1"/>
              <a:t>tagToSelect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2123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Web Technology-I </a:t>
            </a:r>
          </a:p>
          <a:p>
            <a:r>
              <a:rPr lang="en-US"/>
              <a:t>DU#2301CS363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21309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Code is </a:t>
            </a:r>
            <a:r>
              <a:rPr lang="en-US" sz="2400" b="1" dirty="0">
                <a:solidFill>
                  <a:srgbClr val="C00000"/>
                </a:solidFill>
              </a:rPr>
              <a:t>modifiable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is </a:t>
            </a:r>
            <a:r>
              <a:rPr lang="en-US" sz="2400" b="1" dirty="0">
                <a:solidFill>
                  <a:srgbClr val="C00000"/>
                </a:solidFill>
              </a:rPr>
              <a:t>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V/S Server Side Scripting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8722" y="795251"/>
          <a:ext cx="11542222" cy="4455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</a:t>
                      </a:r>
                      <a:r>
                        <a:rPr lang="en-US" sz="2000" baseline="0" dirty="0"/>
                        <a:t> Side Scripting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create dynamic pages based on a number of conditions when the users browser makes a request to the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is used when the users browser already has all the code and the page is altered on the basis of the users input.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Server executes the server side scripting that produces the page to be sent to the browser.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Browser executes the client side scripting that resides at the user’s computer.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connect to the databases and files that reside on the web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cannot be used to connect to the databases and</a:t>
                      </a:r>
                      <a:r>
                        <a:rPr lang="en-US" sz="2000" kern="1200" baseline="0" dirty="0"/>
                        <a:t> files</a:t>
                      </a:r>
                      <a:r>
                        <a:rPr lang="en-US" sz="2000" kern="1200" dirty="0"/>
                        <a:t> on the web server.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</a:t>
                      </a:r>
                      <a:r>
                        <a:rPr lang="en-US" sz="1800" kern="1200" baseline="0" dirty="0"/>
                        <a:t> resources can be accessed by the server side scripting.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Browser</a:t>
                      </a:r>
                      <a:r>
                        <a:rPr lang="en-US" sz="1800" kern="1200" baseline="0" dirty="0"/>
                        <a:t> resources can be accessed by the client side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 side scripting can’t be blocked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Client side scripting is possible to be blocked by the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Server side scripting languages : PHP, JSP,  ASP, </a:t>
                      </a:r>
                      <a:r>
                        <a:rPr lang="en-US" sz="1800" kern="1200" dirty="0" err="1"/>
                        <a:t>ASP.Net</a:t>
                      </a:r>
                      <a:r>
                        <a:rPr lang="en-US" sz="1800" kern="1200" dirty="0"/>
                        <a:t>, Ruby, Perl and many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Client side scripting languages : </a:t>
                      </a:r>
                      <a:r>
                        <a:rPr lang="en-US" sz="1800" kern="1200" dirty="0" err="1"/>
                        <a:t>Javascript</a:t>
                      </a:r>
                      <a:r>
                        <a:rPr lang="en-US" sz="1800" kern="1200" dirty="0"/>
                        <a:t>, VB script,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179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8722" y="1177599"/>
            <a:ext cx="11542222" cy="1008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722" y="2186247"/>
            <a:ext cx="11542222" cy="714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22" y="2901143"/>
            <a:ext cx="11542222" cy="681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722" y="3616039"/>
            <a:ext cx="11542222" cy="623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722" y="4239491"/>
            <a:ext cx="11542222" cy="34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722" y="4588625"/>
            <a:ext cx="11542222" cy="66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 is used to define a client-side script (JavaScript).</a:t>
            </a:r>
          </a:p>
          <a:p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90" y="262155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345" y="2621559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>
                <a:solidFill>
                  <a:srgbClr val="C00000"/>
                </a:solidFill>
              </a:rPr>
              <a:t>PathToJS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7285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</a:t>
            </a:r>
            <a:r>
              <a:rPr lang="en-US" dirty="0" err="1"/>
              <a:t>rajkot</a:t>
            </a:r>
            <a:r>
              <a:rPr lang="en-US" dirty="0"/>
              <a:t>”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49" y="1679376"/>
            <a:ext cx="38100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If..else</a:t>
            </a:r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num</a:t>
            </a:r>
            <a:r>
              <a:rPr lang="en-US" dirty="0"/>
              <a:t> = 10;</a:t>
            </a:r>
          </a:p>
          <a:p>
            <a:r>
              <a:rPr lang="en-US" dirty="0"/>
              <a:t>if (</a:t>
            </a:r>
            <a:r>
              <a:rPr lang="en-US" dirty="0" err="1"/>
              <a:t>num</a:t>
            </a:r>
            <a:r>
              <a:rPr lang="en-US" dirty="0"/>
              <a:t> &gt; 0) {</a:t>
            </a:r>
          </a:p>
          <a:p>
            <a:r>
              <a:rPr lang="en-US" dirty="0"/>
              <a:t>  console.log("Number is positive");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console.log("Number is non-positive");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5732" y="1679377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For loop</a:t>
            </a:r>
            <a:endParaRPr lang="en-US" dirty="0"/>
          </a:p>
          <a:p>
            <a:r>
              <a:rPr lang="en-US" dirty="0"/>
              <a:t> </a:t>
            </a:r>
            <a:r>
              <a:rPr lang="nn-NO" dirty="0"/>
              <a:t>for (let i = 0; i &lt; 5; i++) {</a:t>
            </a:r>
          </a:p>
          <a:p>
            <a:r>
              <a:rPr lang="nn-NO" dirty="0"/>
              <a:t>  console.log(i);</a:t>
            </a:r>
          </a:p>
          <a:p>
            <a:r>
              <a:rPr lang="nn-NO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2115" y="1679376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While loop</a:t>
            </a:r>
            <a:endParaRPr lang="en-US" dirty="0"/>
          </a:p>
          <a:p>
            <a:r>
              <a:rPr lang="en-US" dirty="0"/>
              <a:t>  while (condition)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311847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do..while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r>
              <a:rPr lang="en-US" dirty="0"/>
              <a:t>  do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 while (condition);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115" y="311847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for..in..loop</a:t>
            </a:r>
            <a:endParaRPr lang="en-US" dirty="0"/>
          </a:p>
          <a:p>
            <a:r>
              <a:rPr lang="en-US" dirty="0"/>
              <a:t>for (let key in object)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884" y="5048213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for..of</a:t>
            </a:r>
            <a:r>
              <a:rPr lang="en-US" b="1" dirty="0">
                <a:solidFill>
                  <a:srgbClr val="FF0000"/>
                </a:solidFill>
              </a:rPr>
              <a:t>…. </a:t>
            </a:r>
            <a:endParaRPr lang="en-US" dirty="0"/>
          </a:p>
          <a:p>
            <a:r>
              <a:rPr lang="en-US" dirty="0"/>
              <a:t>  for (let element of array)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5742" y="4909713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let colors = ['red', 'green', 'blue'];</a:t>
            </a:r>
          </a:p>
          <a:p>
            <a:r>
              <a:rPr lang="en-US" dirty="0"/>
              <a:t>for (let color of colors) {</a:t>
            </a:r>
          </a:p>
          <a:p>
            <a:r>
              <a:rPr lang="en-US" dirty="0"/>
              <a:t>  console.log(color);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16288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3453</Words>
  <Application>Microsoft Office PowerPoint</Application>
  <PresentationFormat>Widescreen</PresentationFormat>
  <Paragraphs>489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Roboto Condensed Light</vt:lpstr>
      <vt:lpstr>Wingdings</vt:lpstr>
      <vt:lpstr>Wingdings 2</vt:lpstr>
      <vt:lpstr>Consolas</vt:lpstr>
      <vt:lpstr>Roboto Condensed</vt:lpstr>
      <vt:lpstr>Wingdings 3</vt:lpstr>
      <vt:lpstr>Arial</vt:lpstr>
      <vt:lpstr>Calibri</vt:lpstr>
      <vt:lpstr>Office Theme</vt:lpstr>
      <vt:lpstr>Unit-03  JavaScript</vt:lpstr>
      <vt:lpstr>PowerPoint Presentation</vt:lpstr>
      <vt:lpstr>Introduction</vt:lpstr>
      <vt:lpstr>Pros &amp; Cons of Client Side Scripting</vt:lpstr>
      <vt:lpstr>Client V/S Server Side Scripting</vt:lpstr>
      <vt:lpstr>&lt;script&gt; tag</vt:lpstr>
      <vt:lpstr>Variables</vt:lpstr>
      <vt:lpstr>Conditions and Loops</vt:lpstr>
      <vt:lpstr>Strings</vt:lpstr>
      <vt:lpstr>Strings (Cont.)</vt:lpstr>
      <vt:lpstr>Arrays</vt:lpstr>
      <vt:lpstr>Functions</vt:lpstr>
      <vt:lpstr>Functions (Cont.)</vt:lpstr>
      <vt:lpstr>Pop up Boxes</vt:lpstr>
      <vt:lpstr>Alert Box</vt:lpstr>
      <vt:lpstr>Confirm Box</vt:lpstr>
      <vt:lpstr>Prompt Box</vt:lpstr>
      <vt:lpstr>External JavaScript</vt:lpstr>
      <vt:lpstr>JavaScript Objects</vt:lpstr>
      <vt:lpstr>JavaScript’s inbuilt Objects</vt:lpstr>
      <vt:lpstr>Math Object in JavaScript</vt:lpstr>
      <vt:lpstr>Math Methods</vt:lpstr>
      <vt:lpstr>User Defined Objects</vt:lpstr>
      <vt:lpstr>User - Defined Objects (Cont.)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jQuery</vt:lpstr>
      <vt:lpstr>jQuery Selector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712</cp:revision>
  <dcterms:created xsi:type="dcterms:W3CDTF">2020-05-01T05:09:15Z</dcterms:created>
  <dcterms:modified xsi:type="dcterms:W3CDTF">2024-08-02T07:27:03Z</dcterms:modified>
</cp:coreProperties>
</file>