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4095" r:id="rId3"/>
    <p:sldId id="4096" r:id="rId4"/>
    <p:sldId id="4106" r:id="rId5"/>
    <p:sldId id="4107" r:id="rId6"/>
    <p:sldId id="4108" r:id="rId7"/>
    <p:sldId id="4109" r:id="rId8"/>
    <p:sldId id="4097" r:id="rId9"/>
    <p:sldId id="4098" r:id="rId10"/>
    <p:sldId id="4099" r:id="rId11"/>
    <p:sldId id="4101" r:id="rId12"/>
    <p:sldId id="4103" r:id="rId13"/>
    <p:sldId id="4104" r:id="rId14"/>
    <p:sldId id="410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7A6CB-1582-4A91-9E77-923338E02447}" v="66" dt="2023-05-08T14:22:45.668"/>
    <p1510:client id="{99C48AC9-DD82-45CE-9857-C475CFF873B5}" v="972" dt="2023-05-08T15:43:18.422"/>
    <p1510:client id="{A6E89B0B-77FB-43CA-8D36-5030D47DD7BD}" v="409" dt="2023-05-08T15:37:19.938"/>
    <p1510:client id="{D42EA6B4-7F68-41A9-BED7-A19536D7FC6E}" v="132" dt="2023-05-08T13:05:49.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15"/>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9105898025946249E-2"/>
          <c:w val="0.93711004683883448"/>
          <c:h val="0.82633277110241588"/>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873-3347-ACDF-7E64A6F33BD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873-3347-ACDF-7E64A6F33BD7}"/>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0873-3347-ACDF-7E64A6F33BD7}"/>
              </c:ext>
            </c:extLst>
          </c:dPt>
          <c:dPt>
            <c:idx val="3"/>
            <c:bubble3D val="0"/>
            <c:spPr>
              <a:solidFill>
                <a:srgbClr val="7030A0"/>
              </a:solidFill>
              <a:ln w="19050">
                <a:solidFill>
                  <a:schemeClr val="lt1"/>
                </a:solidFill>
              </a:ln>
              <a:effectLst/>
            </c:spPr>
            <c:extLst>
              <c:ext xmlns:c16="http://schemas.microsoft.com/office/drawing/2014/chart" uri="{C3380CC4-5D6E-409C-BE32-E72D297353CC}">
                <c16:uniqueId val="{00000007-0873-3347-ACDF-7E64A6F33BD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4</c:v>
                </c:pt>
                <c:pt idx="1">
                  <c:v>2</c:v>
                </c:pt>
                <c:pt idx="2">
                  <c:v>2</c:v>
                </c:pt>
                <c:pt idx="3">
                  <c:v>2</c:v>
                </c:pt>
              </c:numCache>
            </c:numRef>
          </c:val>
          <c:extLst>
            <c:ext xmlns:c16="http://schemas.microsoft.com/office/drawing/2014/chart" uri="{C3380CC4-5D6E-409C-BE32-E72D297353CC}">
              <c16:uniqueId val="{00000006-0873-3347-ACDF-7E64A6F33BD7}"/>
            </c:ext>
          </c:extLst>
        </c:ser>
        <c:dLbls>
          <c:showLegendKey val="0"/>
          <c:showVal val="0"/>
          <c:showCatName val="0"/>
          <c:showSerName val="0"/>
          <c:showPercent val="0"/>
          <c:showBubbleSize val="0"/>
          <c:showLeaderLines val="1"/>
        </c:dLbls>
        <c:firstSliceAng val="121"/>
        <c:holeSize val="7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002A-3A69-BBF9-B4A7-BD6F16D3CFA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23CFA3E-48B5-B260-38E9-5D21613B7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7E13AEC-EFA5-C839-FEC1-B2F1923552A9}"/>
              </a:ext>
            </a:extLst>
          </p:cNvPr>
          <p:cNvSpPr>
            <a:spLocks noGrp="1"/>
          </p:cNvSpPr>
          <p:nvPr>
            <p:ph type="dt" sz="half" idx="10"/>
          </p:nvPr>
        </p:nvSpPr>
        <p:spPr/>
        <p:txBody>
          <a:bodyPr/>
          <a:lstStyle/>
          <a:p>
            <a:fld id="{00D2BD7B-822F-9447-AE61-2DE7EA8FE660}" type="datetimeFigureOut">
              <a:rPr lang="en-US" smtClean="0"/>
              <a:t>5/8/2023</a:t>
            </a:fld>
            <a:endParaRPr lang="en-US"/>
          </a:p>
        </p:txBody>
      </p:sp>
      <p:sp>
        <p:nvSpPr>
          <p:cNvPr id="5" name="Footer Placeholder 4">
            <a:extLst>
              <a:ext uri="{FF2B5EF4-FFF2-40B4-BE49-F238E27FC236}">
                <a16:creationId xmlns:a16="http://schemas.microsoft.com/office/drawing/2014/main" id="{7130C398-CCDF-3EAB-FA35-1FBECDEF1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9BE68-68CB-FA9F-57F8-62E4CB701C6A}"/>
              </a:ext>
            </a:extLst>
          </p:cNvPr>
          <p:cNvSpPr>
            <a:spLocks noGrp="1"/>
          </p:cNvSpPr>
          <p:nvPr>
            <p:ph type="sldNum" sz="quarter" idx="12"/>
          </p:nvPr>
        </p:nvSpPr>
        <p:spPr/>
        <p:txBody>
          <a:bodyPr/>
          <a:lstStyle/>
          <a:p>
            <a:fld id="{6106C855-FA24-6049-86E1-73591F1AF41F}" type="slidenum">
              <a:rPr lang="en-US" smtClean="0"/>
              <a:t>‹#›</a:t>
            </a:fld>
            <a:endParaRPr lang="en-US"/>
          </a:p>
        </p:txBody>
      </p:sp>
    </p:spTree>
    <p:extLst>
      <p:ext uri="{BB962C8B-B14F-4D97-AF65-F5344CB8AC3E}">
        <p14:creationId xmlns:p14="http://schemas.microsoft.com/office/powerpoint/2010/main" val="2490361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EF44-04BB-C337-BA29-027EA2423AE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14E1F25-7961-2716-6190-3CC3607B5C1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7F407A-91EB-792E-FE8E-9414E44AE5C0}"/>
              </a:ext>
            </a:extLst>
          </p:cNvPr>
          <p:cNvSpPr>
            <a:spLocks noGrp="1"/>
          </p:cNvSpPr>
          <p:nvPr>
            <p:ph type="dt" sz="half" idx="10"/>
          </p:nvPr>
        </p:nvSpPr>
        <p:spPr/>
        <p:txBody>
          <a:bodyPr/>
          <a:lstStyle/>
          <a:p>
            <a:fld id="{00D2BD7B-822F-9447-AE61-2DE7EA8FE660}" type="datetimeFigureOut">
              <a:rPr lang="en-US" smtClean="0"/>
              <a:t>5/8/2023</a:t>
            </a:fld>
            <a:endParaRPr lang="en-US"/>
          </a:p>
        </p:txBody>
      </p:sp>
      <p:sp>
        <p:nvSpPr>
          <p:cNvPr id="5" name="Footer Placeholder 4">
            <a:extLst>
              <a:ext uri="{FF2B5EF4-FFF2-40B4-BE49-F238E27FC236}">
                <a16:creationId xmlns:a16="http://schemas.microsoft.com/office/drawing/2014/main" id="{151598CE-17FD-6DF0-B56F-BFE694B1D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EC17D-A617-D18D-11B4-744AF5AF1BAA}"/>
              </a:ext>
            </a:extLst>
          </p:cNvPr>
          <p:cNvSpPr>
            <a:spLocks noGrp="1"/>
          </p:cNvSpPr>
          <p:nvPr>
            <p:ph type="sldNum" sz="quarter" idx="12"/>
          </p:nvPr>
        </p:nvSpPr>
        <p:spPr/>
        <p:txBody>
          <a:bodyPr/>
          <a:lstStyle/>
          <a:p>
            <a:fld id="{6106C855-FA24-6049-86E1-73591F1AF41F}" type="slidenum">
              <a:rPr lang="en-US" smtClean="0"/>
              <a:t>‹#›</a:t>
            </a:fld>
            <a:endParaRPr lang="en-US"/>
          </a:p>
        </p:txBody>
      </p:sp>
    </p:spTree>
    <p:extLst>
      <p:ext uri="{BB962C8B-B14F-4D97-AF65-F5344CB8AC3E}">
        <p14:creationId xmlns:p14="http://schemas.microsoft.com/office/powerpoint/2010/main" val="3493690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D471CE-D5A4-0514-11F7-AFD0E79829B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126321-AFAE-9BBE-ED81-C821279B24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8E4B51-4054-4378-25DD-08EDDE1BA021}"/>
              </a:ext>
            </a:extLst>
          </p:cNvPr>
          <p:cNvSpPr>
            <a:spLocks noGrp="1"/>
          </p:cNvSpPr>
          <p:nvPr>
            <p:ph type="dt" sz="half" idx="10"/>
          </p:nvPr>
        </p:nvSpPr>
        <p:spPr/>
        <p:txBody>
          <a:bodyPr/>
          <a:lstStyle/>
          <a:p>
            <a:fld id="{00D2BD7B-822F-9447-AE61-2DE7EA8FE660}" type="datetimeFigureOut">
              <a:rPr lang="en-US" smtClean="0"/>
              <a:t>5/8/2023</a:t>
            </a:fld>
            <a:endParaRPr lang="en-US"/>
          </a:p>
        </p:txBody>
      </p:sp>
      <p:sp>
        <p:nvSpPr>
          <p:cNvPr id="5" name="Footer Placeholder 4">
            <a:extLst>
              <a:ext uri="{FF2B5EF4-FFF2-40B4-BE49-F238E27FC236}">
                <a16:creationId xmlns:a16="http://schemas.microsoft.com/office/drawing/2014/main" id="{52107A46-17C8-7308-DF5E-D7232DC64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AB3F9-564E-283D-7939-09269C260079}"/>
              </a:ext>
            </a:extLst>
          </p:cNvPr>
          <p:cNvSpPr>
            <a:spLocks noGrp="1"/>
          </p:cNvSpPr>
          <p:nvPr>
            <p:ph type="sldNum" sz="quarter" idx="12"/>
          </p:nvPr>
        </p:nvSpPr>
        <p:spPr/>
        <p:txBody>
          <a:bodyPr/>
          <a:lstStyle/>
          <a:p>
            <a:fld id="{6106C855-FA24-6049-86E1-73591F1AF41F}" type="slidenum">
              <a:rPr lang="en-US" smtClean="0"/>
              <a:t>‹#›</a:t>
            </a:fld>
            <a:endParaRPr lang="en-US"/>
          </a:p>
        </p:txBody>
      </p:sp>
    </p:spTree>
    <p:extLst>
      <p:ext uri="{BB962C8B-B14F-4D97-AF65-F5344CB8AC3E}">
        <p14:creationId xmlns:p14="http://schemas.microsoft.com/office/powerpoint/2010/main" val="1975349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416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1170-C0A8-1CB1-5A50-0E57C4157C1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2093416-B23F-3B51-462A-3F12AC0268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81581D-4348-A5EA-D0DD-858EDB1CCF7B}"/>
              </a:ext>
            </a:extLst>
          </p:cNvPr>
          <p:cNvSpPr>
            <a:spLocks noGrp="1"/>
          </p:cNvSpPr>
          <p:nvPr>
            <p:ph type="dt" sz="half" idx="10"/>
          </p:nvPr>
        </p:nvSpPr>
        <p:spPr/>
        <p:txBody>
          <a:bodyPr/>
          <a:lstStyle/>
          <a:p>
            <a:fld id="{00D2BD7B-822F-9447-AE61-2DE7EA8FE660}" type="datetimeFigureOut">
              <a:rPr lang="en-US" smtClean="0"/>
              <a:t>5/8/2023</a:t>
            </a:fld>
            <a:endParaRPr lang="en-US"/>
          </a:p>
        </p:txBody>
      </p:sp>
      <p:sp>
        <p:nvSpPr>
          <p:cNvPr id="5" name="Footer Placeholder 4">
            <a:extLst>
              <a:ext uri="{FF2B5EF4-FFF2-40B4-BE49-F238E27FC236}">
                <a16:creationId xmlns:a16="http://schemas.microsoft.com/office/drawing/2014/main" id="{B97C7244-782D-1291-B0CD-81B9DA861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B8BB5-A72C-F9F6-4EF8-13ADAB0866CE}"/>
              </a:ext>
            </a:extLst>
          </p:cNvPr>
          <p:cNvSpPr>
            <a:spLocks noGrp="1"/>
          </p:cNvSpPr>
          <p:nvPr>
            <p:ph type="sldNum" sz="quarter" idx="12"/>
          </p:nvPr>
        </p:nvSpPr>
        <p:spPr/>
        <p:txBody>
          <a:bodyPr/>
          <a:lstStyle/>
          <a:p>
            <a:fld id="{6106C855-FA24-6049-86E1-73591F1AF41F}" type="slidenum">
              <a:rPr lang="en-US" smtClean="0"/>
              <a:t>‹#›</a:t>
            </a:fld>
            <a:endParaRPr lang="en-US"/>
          </a:p>
        </p:txBody>
      </p:sp>
    </p:spTree>
    <p:extLst>
      <p:ext uri="{BB962C8B-B14F-4D97-AF65-F5344CB8AC3E}">
        <p14:creationId xmlns:p14="http://schemas.microsoft.com/office/powerpoint/2010/main" val="177364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C0F5-4ECB-4BCB-0E62-22E31262186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77D1EE8-4031-0172-4ED2-7B2BEF531E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552F18-EDAB-2EE4-AA83-751ABED6A2D8}"/>
              </a:ext>
            </a:extLst>
          </p:cNvPr>
          <p:cNvSpPr>
            <a:spLocks noGrp="1"/>
          </p:cNvSpPr>
          <p:nvPr>
            <p:ph type="dt" sz="half" idx="10"/>
          </p:nvPr>
        </p:nvSpPr>
        <p:spPr/>
        <p:txBody>
          <a:bodyPr/>
          <a:lstStyle/>
          <a:p>
            <a:fld id="{00D2BD7B-822F-9447-AE61-2DE7EA8FE660}" type="datetimeFigureOut">
              <a:rPr lang="en-US" smtClean="0"/>
              <a:t>5/8/2023</a:t>
            </a:fld>
            <a:endParaRPr lang="en-US"/>
          </a:p>
        </p:txBody>
      </p:sp>
      <p:sp>
        <p:nvSpPr>
          <p:cNvPr id="5" name="Footer Placeholder 4">
            <a:extLst>
              <a:ext uri="{FF2B5EF4-FFF2-40B4-BE49-F238E27FC236}">
                <a16:creationId xmlns:a16="http://schemas.microsoft.com/office/drawing/2014/main" id="{F82186C1-B675-FAEC-EB30-FFCCC1112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54DE9-3A1C-3F63-BADF-A6BCAC444EB4}"/>
              </a:ext>
            </a:extLst>
          </p:cNvPr>
          <p:cNvSpPr>
            <a:spLocks noGrp="1"/>
          </p:cNvSpPr>
          <p:nvPr>
            <p:ph type="sldNum" sz="quarter" idx="12"/>
          </p:nvPr>
        </p:nvSpPr>
        <p:spPr/>
        <p:txBody>
          <a:bodyPr/>
          <a:lstStyle/>
          <a:p>
            <a:fld id="{6106C855-FA24-6049-86E1-73591F1AF41F}" type="slidenum">
              <a:rPr lang="en-US" smtClean="0"/>
              <a:t>‹#›</a:t>
            </a:fld>
            <a:endParaRPr lang="en-US"/>
          </a:p>
        </p:txBody>
      </p:sp>
    </p:spTree>
    <p:extLst>
      <p:ext uri="{BB962C8B-B14F-4D97-AF65-F5344CB8AC3E}">
        <p14:creationId xmlns:p14="http://schemas.microsoft.com/office/powerpoint/2010/main" val="416554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FC30-171B-0015-12FF-F66DC965448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806BB6-52D8-C2E0-EA18-33E508360CE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9278070-1898-DC6B-4FCA-55A938B607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ECA345E-A79A-30A9-4E38-8515EA0FAA08}"/>
              </a:ext>
            </a:extLst>
          </p:cNvPr>
          <p:cNvSpPr>
            <a:spLocks noGrp="1"/>
          </p:cNvSpPr>
          <p:nvPr>
            <p:ph type="dt" sz="half" idx="10"/>
          </p:nvPr>
        </p:nvSpPr>
        <p:spPr/>
        <p:txBody>
          <a:bodyPr/>
          <a:lstStyle/>
          <a:p>
            <a:fld id="{00D2BD7B-822F-9447-AE61-2DE7EA8FE660}" type="datetimeFigureOut">
              <a:rPr lang="en-US" smtClean="0"/>
              <a:t>5/8/2023</a:t>
            </a:fld>
            <a:endParaRPr lang="en-US"/>
          </a:p>
        </p:txBody>
      </p:sp>
      <p:sp>
        <p:nvSpPr>
          <p:cNvPr id="6" name="Footer Placeholder 5">
            <a:extLst>
              <a:ext uri="{FF2B5EF4-FFF2-40B4-BE49-F238E27FC236}">
                <a16:creationId xmlns:a16="http://schemas.microsoft.com/office/drawing/2014/main" id="{D35D230E-814A-4254-99AB-12905ACF3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125E3-E2EF-2D87-20F9-591CC6D2F7CD}"/>
              </a:ext>
            </a:extLst>
          </p:cNvPr>
          <p:cNvSpPr>
            <a:spLocks noGrp="1"/>
          </p:cNvSpPr>
          <p:nvPr>
            <p:ph type="sldNum" sz="quarter" idx="12"/>
          </p:nvPr>
        </p:nvSpPr>
        <p:spPr/>
        <p:txBody>
          <a:bodyPr/>
          <a:lstStyle/>
          <a:p>
            <a:fld id="{6106C855-FA24-6049-86E1-73591F1AF41F}" type="slidenum">
              <a:rPr lang="en-US" smtClean="0"/>
              <a:t>‹#›</a:t>
            </a:fld>
            <a:endParaRPr lang="en-US"/>
          </a:p>
        </p:txBody>
      </p:sp>
    </p:spTree>
    <p:extLst>
      <p:ext uri="{BB962C8B-B14F-4D97-AF65-F5344CB8AC3E}">
        <p14:creationId xmlns:p14="http://schemas.microsoft.com/office/powerpoint/2010/main" val="409369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B601-69E5-E756-95E6-58462CA744D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D307A6F-72AD-BA71-0F4C-F66FD008C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A7662B-2B68-E5D3-ECB9-D7602E3DD40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8C86787-1412-2064-59FC-402B7EAC5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CC94AE-2BD6-EED1-B87B-7A10B4B6AF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02FA775-424E-8DD3-651E-009C4BC88DB1}"/>
              </a:ext>
            </a:extLst>
          </p:cNvPr>
          <p:cNvSpPr>
            <a:spLocks noGrp="1"/>
          </p:cNvSpPr>
          <p:nvPr>
            <p:ph type="dt" sz="half" idx="10"/>
          </p:nvPr>
        </p:nvSpPr>
        <p:spPr/>
        <p:txBody>
          <a:bodyPr/>
          <a:lstStyle/>
          <a:p>
            <a:fld id="{00D2BD7B-822F-9447-AE61-2DE7EA8FE660}" type="datetimeFigureOut">
              <a:rPr lang="en-US" smtClean="0"/>
              <a:t>5/8/2023</a:t>
            </a:fld>
            <a:endParaRPr lang="en-US"/>
          </a:p>
        </p:txBody>
      </p:sp>
      <p:sp>
        <p:nvSpPr>
          <p:cNvPr id="8" name="Footer Placeholder 7">
            <a:extLst>
              <a:ext uri="{FF2B5EF4-FFF2-40B4-BE49-F238E27FC236}">
                <a16:creationId xmlns:a16="http://schemas.microsoft.com/office/drawing/2014/main" id="{8D846325-926E-A5AA-2385-BDAEBEFC5F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68A008-4B18-2086-6E3E-48BD08B89CF4}"/>
              </a:ext>
            </a:extLst>
          </p:cNvPr>
          <p:cNvSpPr>
            <a:spLocks noGrp="1"/>
          </p:cNvSpPr>
          <p:nvPr>
            <p:ph type="sldNum" sz="quarter" idx="12"/>
          </p:nvPr>
        </p:nvSpPr>
        <p:spPr/>
        <p:txBody>
          <a:bodyPr/>
          <a:lstStyle/>
          <a:p>
            <a:fld id="{6106C855-FA24-6049-86E1-73591F1AF41F}" type="slidenum">
              <a:rPr lang="en-US" smtClean="0"/>
              <a:t>‹#›</a:t>
            </a:fld>
            <a:endParaRPr lang="en-US"/>
          </a:p>
        </p:txBody>
      </p:sp>
    </p:spTree>
    <p:extLst>
      <p:ext uri="{BB962C8B-B14F-4D97-AF65-F5344CB8AC3E}">
        <p14:creationId xmlns:p14="http://schemas.microsoft.com/office/powerpoint/2010/main" val="134437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E8E0-9FDF-7335-3E1A-2D7FF23ACD5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1C1040C-9224-73A0-A809-0E13BE8E9945}"/>
              </a:ext>
            </a:extLst>
          </p:cNvPr>
          <p:cNvSpPr>
            <a:spLocks noGrp="1"/>
          </p:cNvSpPr>
          <p:nvPr>
            <p:ph type="dt" sz="half" idx="10"/>
          </p:nvPr>
        </p:nvSpPr>
        <p:spPr/>
        <p:txBody>
          <a:bodyPr/>
          <a:lstStyle/>
          <a:p>
            <a:fld id="{00D2BD7B-822F-9447-AE61-2DE7EA8FE660}" type="datetimeFigureOut">
              <a:rPr lang="en-US" smtClean="0"/>
              <a:t>5/8/2023</a:t>
            </a:fld>
            <a:endParaRPr lang="en-US"/>
          </a:p>
        </p:txBody>
      </p:sp>
      <p:sp>
        <p:nvSpPr>
          <p:cNvPr id="4" name="Footer Placeholder 3">
            <a:extLst>
              <a:ext uri="{FF2B5EF4-FFF2-40B4-BE49-F238E27FC236}">
                <a16:creationId xmlns:a16="http://schemas.microsoft.com/office/drawing/2014/main" id="{2E21814C-E9ED-C754-B610-43F03359A3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30C923-0018-644C-8806-E8D757766A76}"/>
              </a:ext>
            </a:extLst>
          </p:cNvPr>
          <p:cNvSpPr>
            <a:spLocks noGrp="1"/>
          </p:cNvSpPr>
          <p:nvPr>
            <p:ph type="sldNum" sz="quarter" idx="12"/>
          </p:nvPr>
        </p:nvSpPr>
        <p:spPr/>
        <p:txBody>
          <a:bodyPr/>
          <a:lstStyle/>
          <a:p>
            <a:fld id="{6106C855-FA24-6049-86E1-73591F1AF41F}" type="slidenum">
              <a:rPr lang="en-US" smtClean="0"/>
              <a:t>‹#›</a:t>
            </a:fld>
            <a:endParaRPr lang="en-US"/>
          </a:p>
        </p:txBody>
      </p:sp>
    </p:spTree>
    <p:extLst>
      <p:ext uri="{BB962C8B-B14F-4D97-AF65-F5344CB8AC3E}">
        <p14:creationId xmlns:p14="http://schemas.microsoft.com/office/powerpoint/2010/main" val="79499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8AA30F-1176-EE7B-1D18-AED4FFFA6473}"/>
              </a:ext>
            </a:extLst>
          </p:cNvPr>
          <p:cNvSpPr>
            <a:spLocks noGrp="1"/>
          </p:cNvSpPr>
          <p:nvPr>
            <p:ph type="dt" sz="half" idx="10"/>
          </p:nvPr>
        </p:nvSpPr>
        <p:spPr/>
        <p:txBody>
          <a:bodyPr/>
          <a:lstStyle/>
          <a:p>
            <a:fld id="{00D2BD7B-822F-9447-AE61-2DE7EA8FE660}" type="datetimeFigureOut">
              <a:rPr lang="en-US" smtClean="0"/>
              <a:t>5/8/2023</a:t>
            </a:fld>
            <a:endParaRPr lang="en-US"/>
          </a:p>
        </p:txBody>
      </p:sp>
      <p:sp>
        <p:nvSpPr>
          <p:cNvPr id="3" name="Footer Placeholder 2">
            <a:extLst>
              <a:ext uri="{FF2B5EF4-FFF2-40B4-BE49-F238E27FC236}">
                <a16:creationId xmlns:a16="http://schemas.microsoft.com/office/drawing/2014/main" id="{2442C1B0-D22C-EAB5-1ED1-8061D35EE6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6BECDC-18DF-3885-FA76-45798635C944}"/>
              </a:ext>
            </a:extLst>
          </p:cNvPr>
          <p:cNvSpPr>
            <a:spLocks noGrp="1"/>
          </p:cNvSpPr>
          <p:nvPr>
            <p:ph type="sldNum" sz="quarter" idx="12"/>
          </p:nvPr>
        </p:nvSpPr>
        <p:spPr/>
        <p:txBody>
          <a:bodyPr/>
          <a:lstStyle/>
          <a:p>
            <a:fld id="{6106C855-FA24-6049-86E1-73591F1AF41F}" type="slidenum">
              <a:rPr lang="en-US" smtClean="0"/>
              <a:t>‹#›</a:t>
            </a:fld>
            <a:endParaRPr lang="en-US"/>
          </a:p>
        </p:txBody>
      </p:sp>
    </p:spTree>
    <p:extLst>
      <p:ext uri="{BB962C8B-B14F-4D97-AF65-F5344CB8AC3E}">
        <p14:creationId xmlns:p14="http://schemas.microsoft.com/office/powerpoint/2010/main" val="268412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3BA1-7D8E-DE51-9FCB-DB0F3799D0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5232F8B-EB07-FE6B-7E37-D6D1884B21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9E21F93-378E-AF67-6CB4-7A22E7786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811598-FA8F-FEF7-D41C-D38FBA5B9D42}"/>
              </a:ext>
            </a:extLst>
          </p:cNvPr>
          <p:cNvSpPr>
            <a:spLocks noGrp="1"/>
          </p:cNvSpPr>
          <p:nvPr>
            <p:ph type="dt" sz="half" idx="10"/>
          </p:nvPr>
        </p:nvSpPr>
        <p:spPr/>
        <p:txBody>
          <a:bodyPr/>
          <a:lstStyle/>
          <a:p>
            <a:fld id="{00D2BD7B-822F-9447-AE61-2DE7EA8FE660}" type="datetimeFigureOut">
              <a:rPr lang="en-US" smtClean="0"/>
              <a:t>5/8/2023</a:t>
            </a:fld>
            <a:endParaRPr lang="en-US"/>
          </a:p>
        </p:txBody>
      </p:sp>
      <p:sp>
        <p:nvSpPr>
          <p:cNvPr id="6" name="Footer Placeholder 5">
            <a:extLst>
              <a:ext uri="{FF2B5EF4-FFF2-40B4-BE49-F238E27FC236}">
                <a16:creationId xmlns:a16="http://schemas.microsoft.com/office/drawing/2014/main" id="{94D44CD1-F32A-F29D-7A43-6006168B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BE36A-B39E-4712-EC12-B165E57C1C21}"/>
              </a:ext>
            </a:extLst>
          </p:cNvPr>
          <p:cNvSpPr>
            <a:spLocks noGrp="1"/>
          </p:cNvSpPr>
          <p:nvPr>
            <p:ph type="sldNum" sz="quarter" idx="12"/>
          </p:nvPr>
        </p:nvSpPr>
        <p:spPr/>
        <p:txBody>
          <a:bodyPr/>
          <a:lstStyle/>
          <a:p>
            <a:fld id="{6106C855-FA24-6049-86E1-73591F1AF41F}" type="slidenum">
              <a:rPr lang="en-US" smtClean="0"/>
              <a:t>‹#›</a:t>
            </a:fld>
            <a:endParaRPr lang="en-US"/>
          </a:p>
        </p:txBody>
      </p:sp>
    </p:spTree>
    <p:extLst>
      <p:ext uri="{BB962C8B-B14F-4D97-AF65-F5344CB8AC3E}">
        <p14:creationId xmlns:p14="http://schemas.microsoft.com/office/powerpoint/2010/main" val="104862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C6D0-C15F-FDB9-37FF-9A6261D5B3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D0026A1-AD91-9F3C-7DF8-373650979F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20E343-84A4-21B0-24D8-4D72F6E2E4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0D394B-B574-D6BD-83EA-0767BD0F511F}"/>
              </a:ext>
            </a:extLst>
          </p:cNvPr>
          <p:cNvSpPr>
            <a:spLocks noGrp="1"/>
          </p:cNvSpPr>
          <p:nvPr>
            <p:ph type="dt" sz="half" idx="10"/>
          </p:nvPr>
        </p:nvSpPr>
        <p:spPr/>
        <p:txBody>
          <a:bodyPr/>
          <a:lstStyle/>
          <a:p>
            <a:fld id="{00D2BD7B-822F-9447-AE61-2DE7EA8FE660}" type="datetimeFigureOut">
              <a:rPr lang="en-US" smtClean="0"/>
              <a:t>5/8/2023</a:t>
            </a:fld>
            <a:endParaRPr lang="en-US"/>
          </a:p>
        </p:txBody>
      </p:sp>
      <p:sp>
        <p:nvSpPr>
          <p:cNvPr id="6" name="Footer Placeholder 5">
            <a:extLst>
              <a:ext uri="{FF2B5EF4-FFF2-40B4-BE49-F238E27FC236}">
                <a16:creationId xmlns:a16="http://schemas.microsoft.com/office/drawing/2014/main" id="{7B8EFA0D-444F-54EA-D7E9-65616317F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66A04-29B5-F0CA-3E69-5E7E72587818}"/>
              </a:ext>
            </a:extLst>
          </p:cNvPr>
          <p:cNvSpPr>
            <a:spLocks noGrp="1"/>
          </p:cNvSpPr>
          <p:nvPr>
            <p:ph type="sldNum" sz="quarter" idx="12"/>
          </p:nvPr>
        </p:nvSpPr>
        <p:spPr/>
        <p:txBody>
          <a:bodyPr/>
          <a:lstStyle/>
          <a:p>
            <a:fld id="{6106C855-FA24-6049-86E1-73591F1AF41F}" type="slidenum">
              <a:rPr lang="en-US" smtClean="0"/>
              <a:t>‹#›</a:t>
            </a:fld>
            <a:endParaRPr lang="en-US"/>
          </a:p>
        </p:txBody>
      </p:sp>
    </p:spTree>
    <p:extLst>
      <p:ext uri="{BB962C8B-B14F-4D97-AF65-F5344CB8AC3E}">
        <p14:creationId xmlns:p14="http://schemas.microsoft.com/office/powerpoint/2010/main" val="65927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D6F5A6-BBD7-C4FE-7C1F-3363DB875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D3D46AF-5FAE-0A8E-D37F-C87289EAF2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5120E2-9115-A52C-E046-3F3792A4A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2BD7B-822F-9447-AE61-2DE7EA8FE660}" type="datetimeFigureOut">
              <a:rPr lang="en-US" smtClean="0"/>
              <a:t>5/8/2023</a:t>
            </a:fld>
            <a:endParaRPr lang="en-US"/>
          </a:p>
        </p:txBody>
      </p:sp>
      <p:sp>
        <p:nvSpPr>
          <p:cNvPr id="5" name="Footer Placeholder 4">
            <a:extLst>
              <a:ext uri="{FF2B5EF4-FFF2-40B4-BE49-F238E27FC236}">
                <a16:creationId xmlns:a16="http://schemas.microsoft.com/office/drawing/2014/main" id="{90F8CF00-6DE7-1504-DD80-44666B558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6868EF-E041-9E42-0D1C-E9B53148B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6C855-FA24-6049-86E1-73591F1AF41F}" type="slidenum">
              <a:rPr lang="en-US" smtClean="0"/>
              <a:t>‹#›</a:t>
            </a:fld>
            <a:endParaRPr lang="en-US"/>
          </a:p>
        </p:txBody>
      </p:sp>
    </p:spTree>
    <p:extLst>
      <p:ext uri="{BB962C8B-B14F-4D97-AF65-F5344CB8AC3E}">
        <p14:creationId xmlns:p14="http://schemas.microsoft.com/office/powerpoint/2010/main" val="4222077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7838-40E0-B84A-9F67-5583C55ACA0B}"/>
              </a:ext>
            </a:extLst>
          </p:cNvPr>
          <p:cNvSpPr>
            <a:spLocks noGrp="1"/>
          </p:cNvSpPr>
          <p:nvPr>
            <p:ph type="ctrTitle"/>
          </p:nvPr>
        </p:nvSpPr>
        <p:spPr>
          <a:xfrm>
            <a:off x="1524000" y="565151"/>
            <a:ext cx="9144000" cy="2387600"/>
          </a:xfrm>
        </p:spPr>
        <p:txBody>
          <a:bodyPr/>
          <a:lstStyle/>
          <a:p>
            <a:r>
              <a:rPr lang="en-US" dirty="0"/>
              <a:t>The Effects of Economic Growth on Health</a:t>
            </a:r>
          </a:p>
        </p:txBody>
      </p:sp>
      <p:sp>
        <p:nvSpPr>
          <p:cNvPr id="3" name="Subtitle 2">
            <a:extLst>
              <a:ext uri="{FF2B5EF4-FFF2-40B4-BE49-F238E27FC236}">
                <a16:creationId xmlns:a16="http://schemas.microsoft.com/office/drawing/2014/main" id="{0DC28D28-95F7-999D-0BE3-A2574D7471FD}"/>
              </a:ext>
            </a:extLst>
          </p:cNvPr>
          <p:cNvSpPr>
            <a:spLocks noGrp="1"/>
          </p:cNvSpPr>
          <p:nvPr>
            <p:ph type="subTitle" idx="1"/>
          </p:nvPr>
        </p:nvSpPr>
        <p:spPr>
          <a:xfrm>
            <a:off x="1524000" y="3861594"/>
            <a:ext cx="9144000" cy="584200"/>
          </a:xfrm>
        </p:spPr>
        <p:txBody>
          <a:bodyPr>
            <a:normAutofit/>
          </a:bodyPr>
          <a:lstStyle/>
          <a:p>
            <a:r>
              <a:rPr lang="en-US" b="1" dirty="0"/>
              <a:t>Does Wealth cause Health or vice versa?</a:t>
            </a:r>
          </a:p>
        </p:txBody>
      </p:sp>
      <p:sp>
        <p:nvSpPr>
          <p:cNvPr id="4" name="Subtitle 2">
            <a:extLst>
              <a:ext uri="{FF2B5EF4-FFF2-40B4-BE49-F238E27FC236}">
                <a16:creationId xmlns:a16="http://schemas.microsoft.com/office/drawing/2014/main" id="{230206EC-3B42-A005-A63B-00B9B4F96AD2}"/>
              </a:ext>
            </a:extLst>
          </p:cNvPr>
          <p:cNvSpPr txBox="1">
            <a:spLocks/>
          </p:cNvSpPr>
          <p:nvPr/>
        </p:nvSpPr>
        <p:spPr>
          <a:xfrm>
            <a:off x="1524000" y="5354638"/>
            <a:ext cx="9144000" cy="584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Julian Bara-Mason | Saranya </a:t>
            </a:r>
            <a:r>
              <a:rPr lang="en-US" dirty="0" err="1"/>
              <a:t>Vadrevu</a:t>
            </a:r>
            <a:r>
              <a:rPr lang="en-US" dirty="0"/>
              <a:t> | Rui Chong | </a:t>
            </a:r>
            <a:r>
              <a:rPr lang="en-US" dirty="0" err="1"/>
              <a:t>Shreyansh</a:t>
            </a:r>
            <a:r>
              <a:rPr lang="en-US" dirty="0"/>
              <a:t> Parihar</a:t>
            </a:r>
          </a:p>
        </p:txBody>
      </p:sp>
    </p:spTree>
    <p:extLst>
      <p:ext uri="{BB962C8B-B14F-4D97-AF65-F5344CB8AC3E}">
        <p14:creationId xmlns:p14="http://schemas.microsoft.com/office/powerpoint/2010/main" val="3494141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5E8A1C7-B57D-2D04-EBFD-4DAF604C023C}"/>
              </a:ext>
            </a:extLst>
          </p:cNvPr>
          <p:cNvSpPr txBox="1"/>
          <p:nvPr/>
        </p:nvSpPr>
        <p:spPr>
          <a:xfrm>
            <a:off x="708916" y="93546"/>
            <a:ext cx="11165032" cy="830997"/>
          </a:xfrm>
          <a:prstGeom prst="rect">
            <a:avLst/>
          </a:prstGeom>
          <a:noFill/>
        </p:spPr>
        <p:txBody>
          <a:bodyPr wrap="square" rtlCol="0" anchor="b">
            <a:spAutoFit/>
          </a:bodyPr>
          <a:lstStyle/>
          <a:p>
            <a:r>
              <a:rPr lang="en-US" sz="2400" b="1" spc="-15" dirty="0">
                <a:solidFill>
                  <a:srgbClr val="111340"/>
                </a:solidFill>
                <a:latin typeface="Poppins" pitchFamily="2" charset="77"/>
                <a:cs typeface="Poppins" pitchFamily="2" charset="77"/>
              </a:rPr>
              <a:t>Variation of the relationship across different countries and possible correlation with historical events (2000 – 2017) </a:t>
            </a:r>
          </a:p>
        </p:txBody>
      </p:sp>
      <p:cxnSp>
        <p:nvCxnSpPr>
          <p:cNvPr id="36" name="Straight Connector 35">
            <a:extLst>
              <a:ext uri="{FF2B5EF4-FFF2-40B4-BE49-F238E27FC236}">
                <a16:creationId xmlns:a16="http://schemas.microsoft.com/office/drawing/2014/main" id="{0962AFFD-5C9B-BCC3-084D-7EF28E15201A}"/>
              </a:ext>
            </a:extLst>
          </p:cNvPr>
          <p:cNvCxnSpPr>
            <a:cxnSpLocks/>
          </p:cNvCxnSpPr>
          <p:nvPr/>
        </p:nvCxnSpPr>
        <p:spPr>
          <a:xfrm>
            <a:off x="0" y="994230"/>
            <a:ext cx="12192000" cy="0"/>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20">
            <a:extLst>
              <a:ext uri="{FF2B5EF4-FFF2-40B4-BE49-F238E27FC236}">
                <a16:creationId xmlns:a16="http://schemas.microsoft.com/office/drawing/2014/main" id="{90D4F46A-317C-EAFC-08E2-F4EE42054BE5}"/>
              </a:ext>
            </a:extLst>
          </p:cNvPr>
          <p:cNvSpPr txBox="1"/>
          <p:nvPr/>
        </p:nvSpPr>
        <p:spPr>
          <a:xfrm>
            <a:off x="5180670" y="1097491"/>
            <a:ext cx="1830661" cy="33855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600" b="1" spc="-30" dirty="0">
                <a:latin typeface="Poppins" pitchFamily="2" charset="77"/>
                <a:cs typeface="Poppins" pitchFamily="2" charset="77"/>
              </a:rPr>
              <a:t>Life Expectancy</a:t>
            </a:r>
          </a:p>
        </p:txBody>
      </p:sp>
      <p:sp>
        <p:nvSpPr>
          <p:cNvPr id="7" name="TextBox 20">
            <a:extLst>
              <a:ext uri="{FF2B5EF4-FFF2-40B4-BE49-F238E27FC236}">
                <a16:creationId xmlns:a16="http://schemas.microsoft.com/office/drawing/2014/main" id="{2602E907-7EBA-067D-A460-48978DEF34F1}"/>
              </a:ext>
            </a:extLst>
          </p:cNvPr>
          <p:cNvSpPr txBox="1"/>
          <p:nvPr/>
        </p:nvSpPr>
        <p:spPr>
          <a:xfrm>
            <a:off x="8094311" y="1546440"/>
            <a:ext cx="3517641" cy="3539430"/>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just"/>
            <a:r>
              <a:rPr lang="en-US" sz="1400" spc="-30" dirty="0">
                <a:latin typeface="Poppins" pitchFamily="2" charset="77"/>
                <a:cs typeface="Poppins" pitchFamily="2" charset="77"/>
              </a:rPr>
              <a:t>We can see breakdown of life expectancy in period 2011-2012 for Syria and Libya</a:t>
            </a:r>
          </a:p>
          <a:p>
            <a:pPr algn="just"/>
            <a:endParaRPr lang="en-US" sz="1400" spc="-30" dirty="0">
              <a:latin typeface="Poppins" pitchFamily="2" charset="77"/>
              <a:cs typeface="Poppins" pitchFamily="2" charset="77"/>
            </a:endParaRPr>
          </a:p>
          <a:p>
            <a:pPr algn="just"/>
            <a:r>
              <a:rPr lang="en-US" sz="1400" spc="-30" dirty="0">
                <a:latin typeface="Poppins" pitchFamily="2" charset="77"/>
                <a:cs typeface="Poppins" pitchFamily="2" charset="77"/>
              </a:rPr>
              <a:t>This is likely due to Civil war in Libya and Syria.</a:t>
            </a:r>
          </a:p>
          <a:p>
            <a:pPr algn="just"/>
            <a:endParaRPr lang="en-US" sz="1400" spc="-30" dirty="0">
              <a:latin typeface="Poppins" pitchFamily="2" charset="77"/>
              <a:cs typeface="Poppins" pitchFamily="2" charset="77"/>
            </a:endParaRPr>
          </a:p>
          <a:p>
            <a:pPr algn="just"/>
            <a:r>
              <a:rPr lang="en-US" sz="1400" spc="-30" dirty="0">
                <a:latin typeface="Poppins" pitchFamily="2" charset="77"/>
                <a:cs typeface="Poppins" pitchFamily="2" charset="77"/>
              </a:rPr>
              <a:t>The impact on life expectancy is on larger scale in Syria as there was high death toll which may result in drastic decrease in Life expectancy since the war was still going on till the recent ceasefire agreement in 2021. </a:t>
            </a:r>
          </a:p>
          <a:p>
            <a:pPr algn="just"/>
            <a:endParaRPr lang="en-US" sz="1400" spc="-30" dirty="0">
              <a:latin typeface="Poppins" pitchFamily="2" charset="77"/>
              <a:cs typeface="Poppins" pitchFamily="2" charset="77"/>
            </a:endParaRPr>
          </a:p>
          <a:p>
            <a:pPr algn="just"/>
            <a:r>
              <a:rPr lang="en-US" sz="1400" spc="-30" dirty="0">
                <a:latin typeface="Poppins" pitchFamily="2" charset="77"/>
                <a:cs typeface="Poppins" pitchFamily="2" charset="77"/>
              </a:rPr>
              <a:t>And that maybe the reason we can there is no data from Syria after 2012. </a:t>
            </a:r>
          </a:p>
        </p:txBody>
      </p:sp>
      <p:pic>
        <p:nvPicPr>
          <p:cNvPr id="6" name="Picture 5">
            <a:extLst>
              <a:ext uri="{FF2B5EF4-FFF2-40B4-BE49-F238E27FC236}">
                <a16:creationId xmlns:a16="http://schemas.microsoft.com/office/drawing/2014/main" id="{7A138225-18B6-2645-016B-1E9B0303331D}"/>
              </a:ext>
            </a:extLst>
          </p:cNvPr>
          <p:cNvPicPr>
            <a:picLocks noChangeAspect="1"/>
          </p:cNvPicPr>
          <p:nvPr/>
        </p:nvPicPr>
        <p:blipFill>
          <a:blip r:embed="rId2"/>
          <a:stretch>
            <a:fillRect/>
          </a:stretch>
        </p:blipFill>
        <p:spPr>
          <a:xfrm>
            <a:off x="177281" y="1539305"/>
            <a:ext cx="7749079" cy="5085429"/>
          </a:xfrm>
          <a:prstGeom prst="rect">
            <a:avLst/>
          </a:prstGeom>
        </p:spPr>
      </p:pic>
    </p:spTree>
    <p:extLst>
      <p:ext uri="{BB962C8B-B14F-4D97-AF65-F5344CB8AC3E}">
        <p14:creationId xmlns:p14="http://schemas.microsoft.com/office/powerpoint/2010/main" val="313941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5E8A1C7-B57D-2D04-EBFD-4DAF604C023C}"/>
              </a:ext>
            </a:extLst>
          </p:cNvPr>
          <p:cNvSpPr txBox="1"/>
          <p:nvPr/>
        </p:nvSpPr>
        <p:spPr>
          <a:xfrm>
            <a:off x="708916" y="93546"/>
            <a:ext cx="11165032" cy="830997"/>
          </a:xfrm>
          <a:prstGeom prst="rect">
            <a:avLst/>
          </a:prstGeom>
          <a:noFill/>
        </p:spPr>
        <p:txBody>
          <a:bodyPr wrap="square" rtlCol="0" anchor="b">
            <a:spAutoFit/>
          </a:bodyPr>
          <a:lstStyle/>
          <a:p>
            <a:r>
              <a:rPr lang="en-US" sz="2400" b="1" spc="-15" dirty="0">
                <a:solidFill>
                  <a:srgbClr val="111340"/>
                </a:solidFill>
                <a:latin typeface="Poppins" pitchFamily="2" charset="77"/>
                <a:cs typeface="Poppins" pitchFamily="2" charset="77"/>
              </a:rPr>
              <a:t>Variation of the relationship across different countries and possible correlation with historical events (2000 – 2017) </a:t>
            </a:r>
          </a:p>
        </p:txBody>
      </p:sp>
      <p:cxnSp>
        <p:nvCxnSpPr>
          <p:cNvPr id="36" name="Straight Connector 35">
            <a:extLst>
              <a:ext uri="{FF2B5EF4-FFF2-40B4-BE49-F238E27FC236}">
                <a16:creationId xmlns:a16="http://schemas.microsoft.com/office/drawing/2014/main" id="{0962AFFD-5C9B-BCC3-084D-7EF28E15201A}"/>
              </a:ext>
            </a:extLst>
          </p:cNvPr>
          <p:cNvCxnSpPr>
            <a:cxnSpLocks/>
          </p:cNvCxnSpPr>
          <p:nvPr/>
        </p:nvCxnSpPr>
        <p:spPr>
          <a:xfrm>
            <a:off x="0" y="994230"/>
            <a:ext cx="12192000" cy="0"/>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20">
            <a:extLst>
              <a:ext uri="{FF2B5EF4-FFF2-40B4-BE49-F238E27FC236}">
                <a16:creationId xmlns:a16="http://schemas.microsoft.com/office/drawing/2014/main" id="{90D4F46A-317C-EAFC-08E2-F4EE42054BE5}"/>
              </a:ext>
            </a:extLst>
          </p:cNvPr>
          <p:cNvSpPr txBox="1"/>
          <p:nvPr/>
        </p:nvSpPr>
        <p:spPr>
          <a:xfrm>
            <a:off x="5175354" y="1116517"/>
            <a:ext cx="1841293" cy="33855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600" b="1" spc="-30" dirty="0">
                <a:latin typeface="Poppins" pitchFamily="2" charset="77"/>
                <a:cs typeface="Poppins" pitchFamily="2" charset="77"/>
              </a:rPr>
              <a:t>Infant Mortality</a:t>
            </a:r>
          </a:p>
        </p:txBody>
      </p:sp>
      <p:sp>
        <p:nvSpPr>
          <p:cNvPr id="7" name="TextBox 20">
            <a:extLst>
              <a:ext uri="{FF2B5EF4-FFF2-40B4-BE49-F238E27FC236}">
                <a16:creationId xmlns:a16="http://schemas.microsoft.com/office/drawing/2014/main" id="{2602E907-7EBA-067D-A460-48978DEF34F1}"/>
              </a:ext>
            </a:extLst>
          </p:cNvPr>
          <p:cNvSpPr txBox="1"/>
          <p:nvPr/>
        </p:nvSpPr>
        <p:spPr>
          <a:xfrm>
            <a:off x="488930" y="5504289"/>
            <a:ext cx="10239321" cy="73866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just"/>
            <a:r>
              <a:rPr lang="en-US" sz="1400" spc="-30" dirty="0">
                <a:latin typeface="Poppins" pitchFamily="2" charset="77"/>
                <a:cs typeface="Poppins" pitchFamily="2" charset="77"/>
              </a:rPr>
              <a:t>Breakdown in 2007 and 2008 for Singapore. Health Expenditure per Capita decreased as GDP per capita increased.</a:t>
            </a:r>
          </a:p>
          <a:p>
            <a:pPr algn="just"/>
            <a:endParaRPr lang="en-US" sz="1400" spc="-30" dirty="0">
              <a:latin typeface="Poppins" pitchFamily="2" charset="77"/>
              <a:cs typeface="Poppins" pitchFamily="2" charset="77"/>
            </a:endParaRPr>
          </a:p>
          <a:p>
            <a:pPr algn="just"/>
            <a:r>
              <a:rPr lang="en-US" sz="1400" spc="-30" dirty="0">
                <a:latin typeface="Poppins" pitchFamily="2" charset="77"/>
                <a:cs typeface="Poppins" pitchFamily="2" charset="77"/>
              </a:rPr>
              <a:t>Could be attributed to the 2007-2008 global financial crash</a:t>
            </a:r>
          </a:p>
        </p:txBody>
      </p:sp>
      <p:pic>
        <p:nvPicPr>
          <p:cNvPr id="5122" name="Picture 2">
            <a:extLst>
              <a:ext uri="{FF2B5EF4-FFF2-40B4-BE49-F238E27FC236}">
                <a16:creationId xmlns:a16="http://schemas.microsoft.com/office/drawing/2014/main" id="{0827FB8A-9BAC-ED51-866E-4D0886CFCB5B}"/>
              </a:ext>
            </a:extLst>
          </p:cNvPr>
          <p:cNvPicPr>
            <a:picLocks noChangeAspect="1" noChangeArrowheads="1"/>
          </p:cNvPicPr>
          <p:nvPr/>
        </p:nvPicPr>
        <p:blipFill>
          <a:blip r:embed="rId2"/>
          <a:srcRect/>
          <a:stretch/>
        </p:blipFill>
        <p:spPr bwMode="auto">
          <a:xfrm>
            <a:off x="139713" y="1775644"/>
            <a:ext cx="7312924" cy="348746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FEC9B77-F1B0-7D46-948A-19294B1C5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004" y="1775644"/>
            <a:ext cx="4290262" cy="327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88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5E8A1C7-B57D-2D04-EBFD-4DAF604C023C}"/>
              </a:ext>
            </a:extLst>
          </p:cNvPr>
          <p:cNvSpPr txBox="1"/>
          <p:nvPr/>
        </p:nvSpPr>
        <p:spPr>
          <a:xfrm>
            <a:off x="708916" y="93546"/>
            <a:ext cx="11165032" cy="830997"/>
          </a:xfrm>
          <a:prstGeom prst="rect">
            <a:avLst/>
          </a:prstGeom>
          <a:noFill/>
        </p:spPr>
        <p:txBody>
          <a:bodyPr wrap="square" rtlCol="0" anchor="b">
            <a:spAutoFit/>
          </a:bodyPr>
          <a:lstStyle/>
          <a:p>
            <a:r>
              <a:rPr lang="en-US" sz="2400" b="1" spc="-15" dirty="0">
                <a:solidFill>
                  <a:srgbClr val="111340"/>
                </a:solidFill>
                <a:latin typeface="Poppins" pitchFamily="2" charset="77"/>
                <a:cs typeface="Poppins" pitchFamily="2" charset="77"/>
              </a:rPr>
              <a:t>Variation of the relationship across different countries and possible correlation with historical events (2000 – 2017) </a:t>
            </a:r>
          </a:p>
        </p:txBody>
      </p:sp>
      <p:cxnSp>
        <p:nvCxnSpPr>
          <p:cNvPr id="36" name="Straight Connector 35">
            <a:extLst>
              <a:ext uri="{FF2B5EF4-FFF2-40B4-BE49-F238E27FC236}">
                <a16:creationId xmlns:a16="http://schemas.microsoft.com/office/drawing/2014/main" id="{0962AFFD-5C9B-BCC3-084D-7EF28E15201A}"/>
              </a:ext>
            </a:extLst>
          </p:cNvPr>
          <p:cNvCxnSpPr>
            <a:cxnSpLocks/>
          </p:cNvCxnSpPr>
          <p:nvPr/>
        </p:nvCxnSpPr>
        <p:spPr>
          <a:xfrm>
            <a:off x="0" y="994230"/>
            <a:ext cx="12192000" cy="0"/>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20">
            <a:extLst>
              <a:ext uri="{FF2B5EF4-FFF2-40B4-BE49-F238E27FC236}">
                <a16:creationId xmlns:a16="http://schemas.microsoft.com/office/drawing/2014/main" id="{90D4F46A-317C-EAFC-08E2-F4EE42054BE5}"/>
              </a:ext>
            </a:extLst>
          </p:cNvPr>
          <p:cNvSpPr txBox="1"/>
          <p:nvPr/>
        </p:nvSpPr>
        <p:spPr>
          <a:xfrm>
            <a:off x="4964053" y="1116517"/>
            <a:ext cx="2263894" cy="33855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600" b="1" spc="-30" dirty="0">
                <a:latin typeface="Poppins" pitchFamily="2" charset="77"/>
                <a:cs typeface="Poppins" pitchFamily="2" charset="77"/>
              </a:rPr>
              <a:t>Maternal Mortality</a:t>
            </a:r>
          </a:p>
        </p:txBody>
      </p:sp>
      <p:sp>
        <p:nvSpPr>
          <p:cNvPr id="7" name="TextBox 20">
            <a:extLst>
              <a:ext uri="{FF2B5EF4-FFF2-40B4-BE49-F238E27FC236}">
                <a16:creationId xmlns:a16="http://schemas.microsoft.com/office/drawing/2014/main" id="{2602E907-7EBA-067D-A460-48978DEF34F1}"/>
              </a:ext>
            </a:extLst>
          </p:cNvPr>
          <p:cNvSpPr txBox="1"/>
          <p:nvPr/>
        </p:nvSpPr>
        <p:spPr>
          <a:xfrm>
            <a:off x="488930" y="5504289"/>
            <a:ext cx="10239321" cy="73866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just"/>
            <a:r>
              <a:rPr lang="en-US" sz="1400" spc="-30" dirty="0">
                <a:latin typeface="Poppins" pitchFamily="2" charset="77"/>
                <a:cs typeface="Poppins" pitchFamily="2" charset="77"/>
              </a:rPr>
              <a:t>Breakdown in 2007 and 2008 for Singapore. Health Expenditure per Capita decreased as GDP per capita increased.</a:t>
            </a:r>
          </a:p>
          <a:p>
            <a:pPr algn="just"/>
            <a:endParaRPr lang="en-US" sz="1400" spc="-30" dirty="0">
              <a:latin typeface="Poppins" pitchFamily="2" charset="77"/>
              <a:cs typeface="Poppins" pitchFamily="2" charset="77"/>
            </a:endParaRPr>
          </a:p>
          <a:p>
            <a:pPr algn="just"/>
            <a:r>
              <a:rPr lang="en-US" sz="1400" spc="-30" dirty="0">
                <a:latin typeface="Poppins" pitchFamily="2" charset="77"/>
                <a:cs typeface="Poppins" pitchFamily="2" charset="77"/>
              </a:rPr>
              <a:t>Could be attributed to the 2007-2008 global financial crash</a:t>
            </a:r>
          </a:p>
        </p:txBody>
      </p:sp>
      <p:pic>
        <p:nvPicPr>
          <p:cNvPr id="5122" name="Picture 2">
            <a:extLst>
              <a:ext uri="{FF2B5EF4-FFF2-40B4-BE49-F238E27FC236}">
                <a16:creationId xmlns:a16="http://schemas.microsoft.com/office/drawing/2014/main" id="{0827FB8A-9BAC-ED51-866E-4D0886CFCB5B}"/>
              </a:ext>
            </a:extLst>
          </p:cNvPr>
          <p:cNvPicPr>
            <a:picLocks noChangeAspect="1" noChangeArrowheads="1"/>
          </p:cNvPicPr>
          <p:nvPr/>
        </p:nvPicPr>
        <p:blipFill>
          <a:blip r:embed="rId2"/>
          <a:srcRect/>
          <a:stretch/>
        </p:blipFill>
        <p:spPr bwMode="auto">
          <a:xfrm>
            <a:off x="139713" y="1775644"/>
            <a:ext cx="7312924" cy="348746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FEC9B77-F1B0-7D46-948A-19294B1C5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004" y="1775644"/>
            <a:ext cx="4290262" cy="327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14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5E8A1C7-B57D-2D04-EBFD-4DAF604C023C}"/>
              </a:ext>
            </a:extLst>
          </p:cNvPr>
          <p:cNvSpPr txBox="1"/>
          <p:nvPr/>
        </p:nvSpPr>
        <p:spPr>
          <a:xfrm>
            <a:off x="708916" y="93546"/>
            <a:ext cx="11165032" cy="830997"/>
          </a:xfrm>
          <a:prstGeom prst="rect">
            <a:avLst/>
          </a:prstGeom>
          <a:noFill/>
        </p:spPr>
        <p:txBody>
          <a:bodyPr wrap="square" rtlCol="0" anchor="b">
            <a:spAutoFit/>
          </a:bodyPr>
          <a:lstStyle/>
          <a:p>
            <a:r>
              <a:rPr lang="en-US" sz="2400" b="1" spc="-15" dirty="0">
                <a:solidFill>
                  <a:srgbClr val="111340"/>
                </a:solidFill>
                <a:latin typeface="Poppins" pitchFamily="2" charset="77"/>
                <a:cs typeface="Poppins" pitchFamily="2" charset="77"/>
              </a:rPr>
              <a:t>Variation of the relationship across different countries and possible correlation with historical events (2000 – 2017) </a:t>
            </a:r>
          </a:p>
        </p:txBody>
      </p:sp>
      <p:cxnSp>
        <p:nvCxnSpPr>
          <p:cNvPr id="36" name="Straight Connector 35">
            <a:extLst>
              <a:ext uri="{FF2B5EF4-FFF2-40B4-BE49-F238E27FC236}">
                <a16:creationId xmlns:a16="http://schemas.microsoft.com/office/drawing/2014/main" id="{0962AFFD-5C9B-BCC3-084D-7EF28E15201A}"/>
              </a:ext>
            </a:extLst>
          </p:cNvPr>
          <p:cNvCxnSpPr>
            <a:cxnSpLocks/>
          </p:cNvCxnSpPr>
          <p:nvPr/>
        </p:nvCxnSpPr>
        <p:spPr>
          <a:xfrm>
            <a:off x="0" y="994230"/>
            <a:ext cx="12192000" cy="0"/>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20">
            <a:extLst>
              <a:ext uri="{FF2B5EF4-FFF2-40B4-BE49-F238E27FC236}">
                <a16:creationId xmlns:a16="http://schemas.microsoft.com/office/drawing/2014/main" id="{90D4F46A-317C-EAFC-08E2-F4EE42054BE5}"/>
              </a:ext>
            </a:extLst>
          </p:cNvPr>
          <p:cNvSpPr txBox="1"/>
          <p:nvPr/>
        </p:nvSpPr>
        <p:spPr>
          <a:xfrm>
            <a:off x="4352681" y="1116517"/>
            <a:ext cx="3486638" cy="33855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600" b="1" spc="-30" dirty="0">
                <a:latin typeface="Poppins" pitchFamily="2" charset="77"/>
                <a:cs typeface="Poppins" pitchFamily="2" charset="77"/>
              </a:rPr>
              <a:t>Health Expenditure per Capita</a:t>
            </a:r>
          </a:p>
        </p:txBody>
      </p:sp>
      <p:sp>
        <p:nvSpPr>
          <p:cNvPr id="7" name="TextBox 20">
            <a:extLst>
              <a:ext uri="{FF2B5EF4-FFF2-40B4-BE49-F238E27FC236}">
                <a16:creationId xmlns:a16="http://schemas.microsoft.com/office/drawing/2014/main" id="{2602E907-7EBA-067D-A460-48978DEF34F1}"/>
              </a:ext>
            </a:extLst>
          </p:cNvPr>
          <p:cNvSpPr txBox="1"/>
          <p:nvPr/>
        </p:nvSpPr>
        <p:spPr>
          <a:xfrm>
            <a:off x="488930" y="5504289"/>
            <a:ext cx="10239321" cy="73866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just"/>
            <a:r>
              <a:rPr lang="en-US" sz="1400" spc="-30" dirty="0">
                <a:latin typeface="Poppins" pitchFamily="2" charset="77"/>
                <a:cs typeface="Poppins" pitchFamily="2" charset="77"/>
              </a:rPr>
              <a:t>Breakdown in 2007 and 2008 for Singapore. Health Expenditure per Capita decreased as GDP per capita increased.</a:t>
            </a:r>
          </a:p>
          <a:p>
            <a:pPr algn="just"/>
            <a:endParaRPr lang="en-US" sz="1400" spc="-30" dirty="0">
              <a:latin typeface="Poppins" pitchFamily="2" charset="77"/>
              <a:cs typeface="Poppins" pitchFamily="2" charset="77"/>
            </a:endParaRPr>
          </a:p>
          <a:p>
            <a:pPr algn="just"/>
            <a:r>
              <a:rPr lang="en-US" sz="1400" spc="-30" dirty="0">
                <a:latin typeface="Poppins" pitchFamily="2" charset="77"/>
                <a:cs typeface="Poppins" pitchFamily="2" charset="77"/>
              </a:rPr>
              <a:t>Could be attributed to the 2007-2008 global financial crash</a:t>
            </a:r>
          </a:p>
        </p:txBody>
      </p:sp>
      <p:pic>
        <p:nvPicPr>
          <p:cNvPr id="5122" name="Picture 2">
            <a:extLst>
              <a:ext uri="{FF2B5EF4-FFF2-40B4-BE49-F238E27FC236}">
                <a16:creationId xmlns:a16="http://schemas.microsoft.com/office/drawing/2014/main" id="{0827FB8A-9BAC-ED51-866E-4D0886CFCB5B}"/>
              </a:ext>
            </a:extLst>
          </p:cNvPr>
          <p:cNvPicPr>
            <a:picLocks noChangeAspect="1" noChangeArrowheads="1"/>
          </p:cNvPicPr>
          <p:nvPr/>
        </p:nvPicPr>
        <p:blipFill>
          <a:blip r:embed="rId2"/>
          <a:srcRect/>
          <a:stretch/>
        </p:blipFill>
        <p:spPr bwMode="auto">
          <a:xfrm>
            <a:off x="139714" y="1775644"/>
            <a:ext cx="7312922" cy="348746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FEC9B77-F1B0-7D46-948A-19294B1C5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004" y="1775644"/>
            <a:ext cx="4290262" cy="327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399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5E8A1C7-B57D-2D04-EBFD-4DAF604C023C}"/>
              </a:ext>
            </a:extLst>
          </p:cNvPr>
          <p:cNvSpPr txBox="1"/>
          <p:nvPr/>
        </p:nvSpPr>
        <p:spPr>
          <a:xfrm>
            <a:off x="708916" y="462878"/>
            <a:ext cx="11165032" cy="461665"/>
          </a:xfrm>
          <a:prstGeom prst="rect">
            <a:avLst/>
          </a:prstGeom>
          <a:noFill/>
        </p:spPr>
        <p:txBody>
          <a:bodyPr wrap="square" rtlCol="0" anchor="b">
            <a:spAutoFit/>
          </a:bodyPr>
          <a:lstStyle/>
          <a:p>
            <a:r>
              <a:rPr lang="en-US" sz="2400" b="1" spc="-15" dirty="0">
                <a:solidFill>
                  <a:srgbClr val="111340"/>
                </a:solidFill>
                <a:latin typeface="Poppins" pitchFamily="2" charset="77"/>
                <a:cs typeface="Poppins" pitchFamily="2" charset="77"/>
              </a:rPr>
              <a:t>Assessing causality: Does wealth cause health or vice versa?</a:t>
            </a:r>
          </a:p>
        </p:txBody>
      </p:sp>
      <p:cxnSp>
        <p:nvCxnSpPr>
          <p:cNvPr id="36" name="Straight Connector 35">
            <a:extLst>
              <a:ext uri="{FF2B5EF4-FFF2-40B4-BE49-F238E27FC236}">
                <a16:creationId xmlns:a16="http://schemas.microsoft.com/office/drawing/2014/main" id="{0962AFFD-5C9B-BCC3-084D-7EF28E15201A}"/>
              </a:ext>
            </a:extLst>
          </p:cNvPr>
          <p:cNvCxnSpPr>
            <a:cxnSpLocks/>
          </p:cNvCxnSpPr>
          <p:nvPr/>
        </p:nvCxnSpPr>
        <p:spPr>
          <a:xfrm>
            <a:off x="0" y="994230"/>
            <a:ext cx="12192000" cy="0"/>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3576B05-6AF1-6FD0-05DC-3002A2A6641E}"/>
              </a:ext>
            </a:extLst>
          </p:cNvPr>
          <p:cNvSpPr/>
          <p:nvPr/>
        </p:nvSpPr>
        <p:spPr>
          <a:xfrm>
            <a:off x="819648" y="1206711"/>
            <a:ext cx="4816550" cy="574156"/>
          </a:xfrm>
          <a:prstGeom prst="rect">
            <a:avLst/>
          </a:prstGeom>
          <a:solidFill>
            <a:schemeClr val="bg1"/>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Health cause Wealth?</a:t>
            </a:r>
          </a:p>
        </p:txBody>
      </p:sp>
      <p:sp>
        <p:nvSpPr>
          <p:cNvPr id="3" name="Rectangle 2">
            <a:extLst>
              <a:ext uri="{FF2B5EF4-FFF2-40B4-BE49-F238E27FC236}">
                <a16:creationId xmlns:a16="http://schemas.microsoft.com/office/drawing/2014/main" id="{2EA85018-B868-B632-BEE2-7280FEAAAF3C}"/>
              </a:ext>
            </a:extLst>
          </p:cNvPr>
          <p:cNvSpPr/>
          <p:nvPr/>
        </p:nvSpPr>
        <p:spPr>
          <a:xfrm>
            <a:off x="819648" y="2066349"/>
            <a:ext cx="4816550" cy="574156"/>
          </a:xfrm>
          <a:prstGeom prst="rect">
            <a:avLst/>
          </a:prstGeom>
          <a:solidFill>
            <a:schemeClr val="accent6"/>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err="1"/>
              <a:t>insertModelFormula</a:t>
            </a:r>
            <a:endParaRPr lang="en-US" b="1" i="1" dirty="0"/>
          </a:p>
        </p:txBody>
      </p:sp>
      <p:sp>
        <p:nvSpPr>
          <p:cNvPr id="4" name="Rectangle 3">
            <a:extLst>
              <a:ext uri="{FF2B5EF4-FFF2-40B4-BE49-F238E27FC236}">
                <a16:creationId xmlns:a16="http://schemas.microsoft.com/office/drawing/2014/main" id="{BDBF1291-8D6A-D74D-7558-5496DA3388DB}"/>
              </a:ext>
            </a:extLst>
          </p:cNvPr>
          <p:cNvSpPr/>
          <p:nvPr/>
        </p:nvSpPr>
        <p:spPr>
          <a:xfrm>
            <a:off x="819648" y="2806911"/>
            <a:ext cx="4816550" cy="3056859"/>
          </a:xfrm>
          <a:prstGeom prst="rect">
            <a:avLst/>
          </a:prstGeom>
          <a:solidFill>
            <a:schemeClr val="bg1"/>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Summary</a:t>
            </a:r>
          </a:p>
        </p:txBody>
      </p:sp>
      <p:sp>
        <p:nvSpPr>
          <p:cNvPr id="6" name="Rectangle 5">
            <a:extLst>
              <a:ext uri="{FF2B5EF4-FFF2-40B4-BE49-F238E27FC236}">
                <a16:creationId xmlns:a16="http://schemas.microsoft.com/office/drawing/2014/main" id="{44482DE6-289D-0344-792A-B51E1A03328B}"/>
              </a:ext>
            </a:extLst>
          </p:cNvPr>
          <p:cNvSpPr/>
          <p:nvPr/>
        </p:nvSpPr>
        <p:spPr>
          <a:xfrm>
            <a:off x="6555804" y="1206711"/>
            <a:ext cx="4816550" cy="574156"/>
          </a:xfrm>
          <a:prstGeom prst="rect">
            <a:avLst/>
          </a:prstGeom>
          <a:solidFill>
            <a:schemeClr val="bg1"/>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Health cause Wealth?</a:t>
            </a:r>
          </a:p>
        </p:txBody>
      </p:sp>
      <p:sp>
        <p:nvSpPr>
          <p:cNvPr id="8" name="Rectangle 7">
            <a:extLst>
              <a:ext uri="{FF2B5EF4-FFF2-40B4-BE49-F238E27FC236}">
                <a16:creationId xmlns:a16="http://schemas.microsoft.com/office/drawing/2014/main" id="{F38A440A-E554-FE14-DC00-EFF69F06108D}"/>
              </a:ext>
            </a:extLst>
          </p:cNvPr>
          <p:cNvSpPr/>
          <p:nvPr/>
        </p:nvSpPr>
        <p:spPr>
          <a:xfrm>
            <a:off x="6555804" y="2066349"/>
            <a:ext cx="4816550" cy="574156"/>
          </a:xfrm>
          <a:prstGeom prst="rect">
            <a:avLst/>
          </a:prstGeom>
          <a:solidFill>
            <a:schemeClr val="accent1"/>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err="1">
                <a:solidFill>
                  <a:schemeClr val="bg1"/>
                </a:solidFill>
              </a:rPr>
              <a:t>insertModelFormula</a:t>
            </a:r>
            <a:endParaRPr lang="en-US" b="1" i="1" dirty="0">
              <a:solidFill>
                <a:schemeClr val="bg1"/>
              </a:solidFill>
            </a:endParaRPr>
          </a:p>
        </p:txBody>
      </p:sp>
      <p:sp>
        <p:nvSpPr>
          <p:cNvPr id="9" name="Rectangle 8">
            <a:extLst>
              <a:ext uri="{FF2B5EF4-FFF2-40B4-BE49-F238E27FC236}">
                <a16:creationId xmlns:a16="http://schemas.microsoft.com/office/drawing/2014/main" id="{8D634FDE-BA29-2E71-E40C-E9A9FFF4884B}"/>
              </a:ext>
            </a:extLst>
          </p:cNvPr>
          <p:cNvSpPr/>
          <p:nvPr/>
        </p:nvSpPr>
        <p:spPr>
          <a:xfrm>
            <a:off x="6555804" y="2806911"/>
            <a:ext cx="4816550" cy="3056859"/>
          </a:xfrm>
          <a:prstGeom prst="rect">
            <a:avLst/>
          </a:prstGeom>
          <a:solidFill>
            <a:schemeClr val="bg1"/>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Summary</a:t>
            </a:r>
          </a:p>
        </p:txBody>
      </p:sp>
      <p:sp>
        <p:nvSpPr>
          <p:cNvPr id="10" name="Rectangle 9">
            <a:extLst>
              <a:ext uri="{FF2B5EF4-FFF2-40B4-BE49-F238E27FC236}">
                <a16:creationId xmlns:a16="http://schemas.microsoft.com/office/drawing/2014/main" id="{6DDEF55A-A37C-5A81-7725-4613B6A06397}"/>
              </a:ext>
            </a:extLst>
          </p:cNvPr>
          <p:cNvSpPr/>
          <p:nvPr/>
        </p:nvSpPr>
        <p:spPr>
          <a:xfrm>
            <a:off x="819648" y="6044477"/>
            <a:ext cx="10552706" cy="574156"/>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CONCLUSION?</a:t>
            </a:r>
          </a:p>
        </p:txBody>
      </p:sp>
    </p:spTree>
    <p:extLst>
      <p:ext uri="{BB962C8B-B14F-4D97-AF65-F5344CB8AC3E}">
        <p14:creationId xmlns:p14="http://schemas.microsoft.com/office/powerpoint/2010/main" val="228069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
            <a:extLst>
              <a:ext uri="{FF2B5EF4-FFF2-40B4-BE49-F238E27FC236}">
                <a16:creationId xmlns:a16="http://schemas.microsoft.com/office/drawing/2014/main" id="{5FC3C846-4E67-8042-89F2-C81D364DBE63}"/>
              </a:ext>
            </a:extLst>
          </p:cNvPr>
          <p:cNvSpPr>
            <a:spLocks noChangeArrowheads="1"/>
          </p:cNvSpPr>
          <p:nvPr/>
        </p:nvSpPr>
        <p:spPr bwMode="auto">
          <a:xfrm>
            <a:off x="1589" y="1340"/>
            <a:ext cx="5815012" cy="6855322"/>
          </a:xfrm>
          <a:custGeom>
            <a:avLst/>
            <a:gdLst>
              <a:gd name="T0" fmla="*/ 12297 w 12298"/>
              <a:gd name="T1" fmla="*/ 5360 h 11008"/>
              <a:gd name="T2" fmla="*/ 12297 w 12298"/>
              <a:gd name="T3" fmla="*/ 5360 h 11008"/>
              <a:gd name="T4" fmla="*/ 10140 w 12298"/>
              <a:gd name="T5" fmla="*/ 0 h 11008"/>
              <a:gd name="T6" fmla="*/ 0 w 12298"/>
              <a:gd name="T7" fmla="*/ 0 h 11008"/>
              <a:gd name="T8" fmla="*/ 0 w 12298"/>
              <a:gd name="T9" fmla="*/ 11007 h 11008"/>
              <a:gd name="T10" fmla="*/ 9844 w 12298"/>
              <a:gd name="T11" fmla="*/ 11007 h 11008"/>
              <a:gd name="T12" fmla="*/ 9844 w 12298"/>
              <a:gd name="T13" fmla="*/ 11007 h 11008"/>
              <a:gd name="T14" fmla="*/ 12297 w 12298"/>
              <a:gd name="T15" fmla="*/ 5360 h 110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98" h="11008">
                <a:moveTo>
                  <a:pt x="12297" y="5360"/>
                </a:moveTo>
                <a:lnTo>
                  <a:pt x="12297" y="5360"/>
                </a:lnTo>
                <a:cubicBezTo>
                  <a:pt x="12297" y="3267"/>
                  <a:pt x="11473" y="1374"/>
                  <a:pt x="10140" y="0"/>
                </a:cubicBezTo>
                <a:lnTo>
                  <a:pt x="0" y="0"/>
                </a:lnTo>
                <a:lnTo>
                  <a:pt x="0" y="11007"/>
                </a:lnTo>
                <a:lnTo>
                  <a:pt x="9844" y="11007"/>
                </a:lnTo>
                <a:lnTo>
                  <a:pt x="9844" y="11007"/>
                </a:lnTo>
                <a:cubicBezTo>
                  <a:pt x="11350" y="9617"/>
                  <a:pt x="12297" y="7601"/>
                  <a:pt x="12297" y="5360"/>
                </a:cubicBezTo>
              </a:path>
            </a:pathLst>
          </a:custGeom>
          <a:solidFill>
            <a:srgbClr val="DCDFE1">
              <a:alpha val="25000"/>
            </a:srgbClr>
          </a:solidFill>
          <a:ln>
            <a:noFill/>
          </a:ln>
          <a:effectLst/>
        </p:spPr>
        <p:txBody>
          <a:bodyPr wrap="none" anchor="ctr"/>
          <a:lstStyle/>
          <a:p>
            <a:endParaRPr lang="en-US" dirty="0">
              <a:latin typeface="Poppins" pitchFamily="2" charset="77"/>
            </a:endParaRPr>
          </a:p>
        </p:txBody>
      </p:sp>
      <p:grpSp>
        <p:nvGrpSpPr>
          <p:cNvPr id="2" name="Group 1">
            <a:extLst>
              <a:ext uri="{FF2B5EF4-FFF2-40B4-BE49-F238E27FC236}">
                <a16:creationId xmlns:a16="http://schemas.microsoft.com/office/drawing/2014/main" id="{21AC600C-5AD3-994D-A843-FFB7E66C5815}"/>
              </a:ext>
            </a:extLst>
          </p:cNvPr>
          <p:cNvGrpSpPr/>
          <p:nvPr/>
        </p:nvGrpSpPr>
        <p:grpSpPr>
          <a:xfrm>
            <a:off x="753202" y="1849271"/>
            <a:ext cx="4479198" cy="3129129"/>
            <a:chOff x="1503229" y="3698542"/>
            <a:chExt cx="11648207" cy="8047415"/>
          </a:xfrm>
        </p:grpSpPr>
        <p:sp>
          <p:nvSpPr>
            <p:cNvPr id="13" name="Freeform 69">
              <a:extLst>
                <a:ext uri="{FF2B5EF4-FFF2-40B4-BE49-F238E27FC236}">
                  <a16:creationId xmlns:a16="http://schemas.microsoft.com/office/drawing/2014/main" id="{4BAF644A-59E9-8F4F-9655-D19F5E2384CE}"/>
                </a:ext>
              </a:extLst>
            </p:cNvPr>
            <p:cNvSpPr>
              <a:spLocks noChangeArrowheads="1"/>
            </p:cNvSpPr>
            <p:nvPr/>
          </p:nvSpPr>
          <p:spPr bwMode="auto">
            <a:xfrm>
              <a:off x="1503229" y="6809964"/>
              <a:ext cx="11648207" cy="4929946"/>
            </a:xfrm>
            <a:custGeom>
              <a:avLst/>
              <a:gdLst>
                <a:gd name="T0" fmla="*/ 3596 w 8500"/>
                <a:gd name="T1" fmla="*/ 0 h 3597"/>
                <a:gd name="T2" fmla="*/ 4903 w 8500"/>
                <a:gd name="T3" fmla="*/ 0 h 3597"/>
                <a:gd name="T4" fmla="*/ 4903 w 8500"/>
                <a:gd name="T5" fmla="*/ 0 h 3597"/>
                <a:gd name="T6" fmla="*/ 8499 w 8500"/>
                <a:gd name="T7" fmla="*/ 3596 h 3597"/>
                <a:gd name="T8" fmla="*/ 0 w 8500"/>
                <a:gd name="T9" fmla="*/ 3596 h 3597"/>
                <a:gd name="T10" fmla="*/ 0 w 8500"/>
                <a:gd name="T11" fmla="*/ 3596 h 3597"/>
                <a:gd name="T12" fmla="*/ 3596 w 8500"/>
                <a:gd name="T13" fmla="*/ 0 h 3597"/>
              </a:gdLst>
              <a:ahLst/>
              <a:cxnLst>
                <a:cxn ang="0">
                  <a:pos x="T0" y="T1"/>
                </a:cxn>
                <a:cxn ang="0">
                  <a:pos x="T2" y="T3"/>
                </a:cxn>
                <a:cxn ang="0">
                  <a:pos x="T4" y="T5"/>
                </a:cxn>
                <a:cxn ang="0">
                  <a:pos x="T6" y="T7"/>
                </a:cxn>
                <a:cxn ang="0">
                  <a:pos x="T8" y="T9"/>
                </a:cxn>
                <a:cxn ang="0">
                  <a:pos x="T10" y="T11"/>
                </a:cxn>
                <a:cxn ang="0">
                  <a:pos x="T12" y="T13"/>
                </a:cxn>
              </a:cxnLst>
              <a:rect l="0" t="0" r="r" b="b"/>
              <a:pathLst>
                <a:path w="8500" h="3597">
                  <a:moveTo>
                    <a:pt x="3596" y="0"/>
                  </a:moveTo>
                  <a:lnTo>
                    <a:pt x="4903" y="0"/>
                  </a:lnTo>
                  <a:lnTo>
                    <a:pt x="4903" y="0"/>
                  </a:lnTo>
                  <a:cubicBezTo>
                    <a:pt x="6890" y="0"/>
                    <a:pt x="8499" y="1610"/>
                    <a:pt x="8499" y="3596"/>
                  </a:cubicBezTo>
                  <a:lnTo>
                    <a:pt x="0" y="3596"/>
                  </a:lnTo>
                  <a:lnTo>
                    <a:pt x="0" y="3596"/>
                  </a:lnTo>
                  <a:cubicBezTo>
                    <a:pt x="0" y="1610"/>
                    <a:pt x="1610" y="0"/>
                    <a:pt x="3596" y="0"/>
                  </a:cubicBezTo>
                </a:path>
              </a:pathLst>
            </a:custGeom>
            <a:solidFill>
              <a:srgbClr val="F2F6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4" name="Freeform 70">
              <a:extLst>
                <a:ext uri="{FF2B5EF4-FFF2-40B4-BE49-F238E27FC236}">
                  <a16:creationId xmlns:a16="http://schemas.microsoft.com/office/drawing/2014/main" id="{A01C8133-9F78-0244-BBB0-306912AE9ADC}"/>
                </a:ext>
              </a:extLst>
            </p:cNvPr>
            <p:cNvSpPr>
              <a:spLocks noChangeArrowheads="1"/>
            </p:cNvSpPr>
            <p:nvPr/>
          </p:nvSpPr>
          <p:spPr bwMode="auto">
            <a:xfrm>
              <a:off x="2959257" y="8042451"/>
              <a:ext cx="8736155" cy="3697459"/>
            </a:xfrm>
            <a:custGeom>
              <a:avLst/>
              <a:gdLst>
                <a:gd name="T0" fmla="*/ 2697 w 6377"/>
                <a:gd name="T1" fmla="*/ 0 h 2698"/>
                <a:gd name="T2" fmla="*/ 3678 w 6377"/>
                <a:gd name="T3" fmla="*/ 0 h 2698"/>
                <a:gd name="T4" fmla="*/ 3678 w 6377"/>
                <a:gd name="T5" fmla="*/ 0 h 2698"/>
                <a:gd name="T6" fmla="*/ 6376 w 6377"/>
                <a:gd name="T7" fmla="*/ 2697 h 2698"/>
                <a:gd name="T8" fmla="*/ 0 w 6377"/>
                <a:gd name="T9" fmla="*/ 2697 h 2698"/>
                <a:gd name="T10" fmla="*/ 0 w 6377"/>
                <a:gd name="T11" fmla="*/ 2697 h 2698"/>
                <a:gd name="T12" fmla="*/ 2697 w 6377"/>
                <a:gd name="T13" fmla="*/ 0 h 2698"/>
              </a:gdLst>
              <a:ahLst/>
              <a:cxnLst>
                <a:cxn ang="0">
                  <a:pos x="T0" y="T1"/>
                </a:cxn>
                <a:cxn ang="0">
                  <a:pos x="T2" y="T3"/>
                </a:cxn>
                <a:cxn ang="0">
                  <a:pos x="T4" y="T5"/>
                </a:cxn>
                <a:cxn ang="0">
                  <a:pos x="T6" y="T7"/>
                </a:cxn>
                <a:cxn ang="0">
                  <a:pos x="T8" y="T9"/>
                </a:cxn>
                <a:cxn ang="0">
                  <a:pos x="T10" y="T11"/>
                </a:cxn>
                <a:cxn ang="0">
                  <a:pos x="T12" y="T13"/>
                </a:cxn>
              </a:cxnLst>
              <a:rect l="0" t="0" r="r" b="b"/>
              <a:pathLst>
                <a:path w="6377" h="2698">
                  <a:moveTo>
                    <a:pt x="2697" y="0"/>
                  </a:moveTo>
                  <a:lnTo>
                    <a:pt x="3678" y="0"/>
                  </a:lnTo>
                  <a:lnTo>
                    <a:pt x="3678" y="0"/>
                  </a:lnTo>
                  <a:cubicBezTo>
                    <a:pt x="5168" y="0"/>
                    <a:pt x="6376" y="1207"/>
                    <a:pt x="6376" y="2697"/>
                  </a:cubicBezTo>
                  <a:lnTo>
                    <a:pt x="0" y="2697"/>
                  </a:lnTo>
                  <a:lnTo>
                    <a:pt x="0" y="2697"/>
                  </a:lnTo>
                  <a:cubicBezTo>
                    <a:pt x="0" y="1207"/>
                    <a:pt x="1208" y="0"/>
                    <a:pt x="2697" y="0"/>
                  </a:cubicBezTo>
                </a:path>
              </a:pathLst>
            </a:custGeom>
            <a:solidFill>
              <a:srgbClr val="D6D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5" name="Freeform 71">
              <a:extLst>
                <a:ext uri="{FF2B5EF4-FFF2-40B4-BE49-F238E27FC236}">
                  <a16:creationId xmlns:a16="http://schemas.microsoft.com/office/drawing/2014/main" id="{2507D38F-60A4-FB4C-B77E-28437811630C}"/>
                </a:ext>
              </a:extLst>
            </p:cNvPr>
            <p:cNvSpPr>
              <a:spLocks noChangeArrowheads="1"/>
            </p:cNvSpPr>
            <p:nvPr/>
          </p:nvSpPr>
          <p:spPr bwMode="auto">
            <a:xfrm>
              <a:off x="4270282" y="9148066"/>
              <a:ext cx="6114100" cy="2585805"/>
            </a:xfrm>
            <a:custGeom>
              <a:avLst/>
              <a:gdLst>
                <a:gd name="T0" fmla="*/ 1888 w 4464"/>
                <a:gd name="T1" fmla="*/ 0 h 1889"/>
                <a:gd name="T2" fmla="*/ 2574 w 4464"/>
                <a:gd name="T3" fmla="*/ 0 h 1889"/>
                <a:gd name="T4" fmla="*/ 2574 w 4464"/>
                <a:gd name="T5" fmla="*/ 0 h 1889"/>
                <a:gd name="T6" fmla="*/ 4463 w 4464"/>
                <a:gd name="T7" fmla="*/ 1888 h 1889"/>
                <a:gd name="T8" fmla="*/ 0 w 4464"/>
                <a:gd name="T9" fmla="*/ 1888 h 1889"/>
                <a:gd name="T10" fmla="*/ 0 w 4464"/>
                <a:gd name="T11" fmla="*/ 1888 h 1889"/>
                <a:gd name="T12" fmla="*/ 1888 w 4464"/>
                <a:gd name="T13" fmla="*/ 0 h 1889"/>
              </a:gdLst>
              <a:ahLst/>
              <a:cxnLst>
                <a:cxn ang="0">
                  <a:pos x="T0" y="T1"/>
                </a:cxn>
                <a:cxn ang="0">
                  <a:pos x="T2" y="T3"/>
                </a:cxn>
                <a:cxn ang="0">
                  <a:pos x="T4" y="T5"/>
                </a:cxn>
                <a:cxn ang="0">
                  <a:pos x="T6" y="T7"/>
                </a:cxn>
                <a:cxn ang="0">
                  <a:pos x="T8" y="T9"/>
                </a:cxn>
                <a:cxn ang="0">
                  <a:pos x="T10" y="T11"/>
                </a:cxn>
                <a:cxn ang="0">
                  <a:pos x="T12" y="T13"/>
                </a:cxn>
              </a:cxnLst>
              <a:rect l="0" t="0" r="r" b="b"/>
              <a:pathLst>
                <a:path w="4464" h="1889">
                  <a:moveTo>
                    <a:pt x="1888" y="0"/>
                  </a:moveTo>
                  <a:lnTo>
                    <a:pt x="2574" y="0"/>
                  </a:lnTo>
                  <a:lnTo>
                    <a:pt x="2574" y="0"/>
                  </a:lnTo>
                  <a:cubicBezTo>
                    <a:pt x="3618" y="0"/>
                    <a:pt x="4463" y="845"/>
                    <a:pt x="4463" y="1888"/>
                  </a:cubicBezTo>
                  <a:lnTo>
                    <a:pt x="0" y="1888"/>
                  </a:lnTo>
                  <a:lnTo>
                    <a:pt x="0" y="1888"/>
                  </a:lnTo>
                  <a:cubicBezTo>
                    <a:pt x="0" y="845"/>
                    <a:pt x="845" y="0"/>
                    <a:pt x="1888" y="0"/>
                  </a:cubicBezTo>
                </a:path>
              </a:pathLst>
            </a:custGeom>
            <a:solidFill>
              <a:srgbClr val="B1C2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6" name="Freeform 72">
              <a:extLst>
                <a:ext uri="{FF2B5EF4-FFF2-40B4-BE49-F238E27FC236}">
                  <a16:creationId xmlns:a16="http://schemas.microsoft.com/office/drawing/2014/main" id="{A2A9A079-B002-004F-B8C9-BCDE4C2649CD}"/>
                </a:ext>
              </a:extLst>
            </p:cNvPr>
            <p:cNvSpPr>
              <a:spLocks noChangeArrowheads="1"/>
            </p:cNvSpPr>
            <p:nvPr/>
          </p:nvSpPr>
          <p:spPr bwMode="auto">
            <a:xfrm>
              <a:off x="4747567" y="8120993"/>
              <a:ext cx="217498" cy="217498"/>
            </a:xfrm>
            <a:custGeom>
              <a:avLst/>
              <a:gdLst>
                <a:gd name="T0" fmla="*/ 159 w 160"/>
                <a:gd name="T1" fmla="*/ 80 h 160"/>
                <a:gd name="T2" fmla="*/ 159 w 160"/>
                <a:gd name="T3" fmla="*/ 80 h 160"/>
                <a:gd name="T4" fmla="*/ 80 w 160"/>
                <a:gd name="T5" fmla="*/ 159 h 160"/>
                <a:gd name="T6" fmla="*/ 80 w 160"/>
                <a:gd name="T7" fmla="*/ 159 h 160"/>
                <a:gd name="T8" fmla="*/ 0 w 160"/>
                <a:gd name="T9" fmla="*/ 80 h 160"/>
                <a:gd name="T10" fmla="*/ 0 w 160"/>
                <a:gd name="T11" fmla="*/ 80 h 160"/>
                <a:gd name="T12" fmla="*/ 80 w 160"/>
                <a:gd name="T13" fmla="*/ 0 h 160"/>
                <a:gd name="T14" fmla="*/ 80 w 160"/>
                <a:gd name="T15" fmla="*/ 0 h 160"/>
                <a:gd name="T16" fmla="*/ 159 w 160"/>
                <a:gd name="T17"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60">
                  <a:moveTo>
                    <a:pt x="159" y="80"/>
                  </a:moveTo>
                  <a:lnTo>
                    <a:pt x="159" y="80"/>
                  </a:lnTo>
                  <a:cubicBezTo>
                    <a:pt x="159" y="123"/>
                    <a:pt x="123" y="159"/>
                    <a:pt x="80" y="159"/>
                  </a:cubicBezTo>
                  <a:lnTo>
                    <a:pt x="80" y="159"/>
                  </a:lnTo>
                  <a:cubicBezTo>
                    <a:pt x="36" y="159"/>
                    <a:pt x="0" y="123"/>
                    <a:pt x="0" y="80"/>
                  </a:cubicBezTo>
                  <a:lnTo>
                    <a:pt x="0" y="80"/>
                  </a:lnTo>
                  <a:cubicBezTo>
                    <a:pt x="0" y="36"/>
                    <a:pt x="36" y="0"/>
                    <a:pt x="80" y="0"/>
                  </a:cubicBezTo>
                  <a:lnTo>
                    <a:pt x="80" y="0"/>
                  </a:lnTo>
                  <a:cubicBezTo>
                    <a:pt x="123" y="0"/>
                    <a:pt x="159" y="36"/>
                    <a:pt x="159" y="80"/>
                  </a:cubicBezTo>
                </a:path>
              </a:pathLst>
            </a:custGeom>
            <a:solidFill>
              <a:srgbClr val="D6D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7" name="Freeform 73">
              <a:extLst>
                <a:ext uri="{FF2B5EF4-FFF2-40B4-BE49-F238E27FC236}">
                  <a16:creationId xmlns:a16="http://schemas.microsoft.com/office/drawing/2014/main" id="{786B4BB6-6783-904E-8F42-432FAFE91E28}"/>
                </a:ext>
              </a:extLst>
            </p:cNvPr>
            <p:cNvSpPr>
              <a:spLocks noChangeArrowheads="1"/>
            </p:cNvSpPr>
            <p:nvPr/>
          </p:nvSpPr>
          <p:spPr bwMode="auto">
            <a:xfrm>
              <a:off x="9206272" y="5523105"/>
              <a:ext cx="1008950" cy="1008945"/>
            </a:xfrm>
            <a:custGeom>
              <a:avLst/>
              <a:gdLst>
                <a:gd name="T0" fmla="*/ 736 w 737"/>
                <a:gd name="T1" fmla="*/ 368 h 737"/>
                <a:gd name="T2" fmla="*/ 736 w 737"/>
                <a:gd name="T3" fmla="*/ 368 h 737"/>
                <a:gd name="T4" fmla="*/ 368 w 737"/>
                <a:gd name="T5" fmla="*/ 736 h 737"/>
                <a:gd name="T6" fmla="*/ 368 w 737"/>
                <a:gd name="T7" fmla="*/ 736 h 737"/>
                <a:gd name="T8" fmla="*/ 0 w 737"/>
                <a:gd name="T9" fmla="*/ 368 h 737"/>
                <a:gd name="T10" fmla="*/ 0 w 737"/>
                <a:gd name="T11" fmla="*/ 368 h 737"/>
                <a:gd name="T12" fmla="*/ 368 w 737"/>
                <a:gd name="T13" fmla="*/ 0 h 737"/>
                <a:gd name="T14" fmla="*/ 368 w 737"/>
                <a:gd name="T15" fmla="*/ 0 h 737"/>
                <a:gd name="T16" fmla="*/ 736 w 737"/>
                <a:gd name="T17" fmla="*/ 368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7" h="737">
                  <a:moveTo>
                    <a:pt x="736" y="368"/>
                  </a:moveTo>
                  <a:lnTo>
                    <a:pt x="736" y="368"/>
                  </a:lnTo>
                  <a:cubicBezTo>
                    <a:pt x="736" y="571"/>
                    <a:pt x="571" y="736"/>
                    <a:pt x="368" y="736"/>
                  </a:cubicBezTo>
                  <a:lnTo>
                    <a:pt x="368" y="736"/>
                  </a:lnTo>
                  <a:cubicBezTo>
                    <a:pt x="165" y="736"/>
                    <a:pt x="0" y="571"/>
                    <a:pt x="0" y="368"/>
                  </a:cubicBezTo>
                  <a:lnTo>
                    <a:pt x="0" y="368"/>
                  </a:lnTo>
                  <a:cubicBezTo>
                    <a:pt x="0" y="164"/>
                    <a:pt x="165" y="0"/>
                    <a:pt x="368" y="0"/>
                  </a:cubicBezTo>
                  <a:lnTo>
                    <a:pt x="368" y="0"/>
                  </a:lnTo>
                  <a:cubicBezTo>
                    <a:pt x="571" y="0"/>
                    <a:pt x="736" y="164"/>
                    <a:pt x="736" y="368"/>
                  </a:cubicBezTo>
                </a:path>
              </a:pathLst>
            </a:custGeom>
            <a:solidFill>
              <a:srgbClr val="F2F6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8" name="Freeform 74">
              <a:extLst>
                <a:ext uri="{FF2B5EF4-FFF2-40B4-BE49-F238E27FC236}">
                  <a16:creationId xmlns:a16="http://schemas.microsoft.com/office/drawing/2014/main" id="{D8B380CD-7805-2E49-B0C1-F3E34C10C94D}"/>
                </a:ext>
              </a:extLst>
            </p:cNvPr>
            <p:cNvSpPr>
              <a:spLocks noChangeArrowheads="1"/>
            </p:cNvSpPr>
            <p:nvPr/>
          </p:nvSpPr>
          <p:spPr bwMode="auto">
            <a:xfrm>
              <a:off x="8173160" y="4532287"/>
              <a:ext cx="320203" cy="320203"/>
            </a:xfrm>
            <a:custGeom>
              <a:avLst/>
              <a:gdLst>
                <a:gd name="T0" fmla="*/ 234 w 235"/>
                <a:gd name="T1" fmla="*/ 117 h 235"/>
                <a:gd name="T2" fmla="*/ 234 w 235"/>
                <a:gd name="T3" fmla="*/ 117 h 235"/>
                <a:gd name="T4" fmla="*/ 118 w 235"/>
                <a:gd name="T5" fmla="*/ 234 h 235"/>
                <a:gd name="T6" fmla="*/ 118 w 235"/>
                <a:gd name="T7" fmla="*/ 234 h 235"/>
                <a:gd name="T8" fmla="*/ 0 w 235"/>
                <a:gd name="T9" fmla="*/ 117 h 235"/>
                <a:gd name="T10" fmla="*/ 0 w 235"/>
                <a:gd name="T11" fmla="*/ 117 h 235"/>
                <a:gd name="T12" fmla="*/ 118 w 235"/>
                <a:gd name="T13" fmla="*/ 0 h 235"/>
                <a:gd name="T14" fmla="*/ 118 w 235"/>
                <a:gd name="T15" fmla="*/ 0 h 235"/>
                <a:gd name="T16" fmla="*/ 234 w 235"/>
                <a:gd name="T17" fmla="*/ 11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35">
                  <a:moveTo>
                    <a:pt x="234" y="117"/>
                  </a:moveTo>
                  <a:lnTo>
                    <a:pt x="234" y="117"/>
                  </a:lnTo>
                  <a:cubicBezTo>
                    <a:pt x="234" y="182"/>
                    <a:pt x="182" y="234"/>
                    <a:pt x="118" y="234"/>
                  </a:cubicBezTo>
                  <a:lnTo>
                    <a:pt x="118" y="234"/>
                  </a:lnTo>
                  <a:cubicBezTo>
                    <a:pt x="53" y="234"/>
                    <a:pt x="0" y="182"/>
                    <a:pt x="0" y="117"/>
                  </a:cubicBezTo>
                  <a:lnTo>
                    <a:pt x="0" y="117"/>
                  </a:lnTo>
                  <a:cubicBezTo>
                    <a:pt x="0" y="53"/>
                    <a:pt x="53" y="0"/>
                    <a:pt x="118" y="0"/>
                  </a:cubicBezTo>
                  <a:lnTo>
                    <a:pt x="118" y="0"/>
                  </a:lnTo>
                  <a:cubicBezTo>
                    <a:pt x="182" y="0"/>
                    <a:pt x="234" y="53"/>
                    <a:pt x="234" y="117"/>
                  </a:cubicBezTo>
                </a:path>
              </a:pathLst>
            </a:custGeom>
            <a:solidFill>
              <a:srgbClr val="F2F6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9" name="Freeform 75">
              <a:extLst>
                <a:ext uri="{FF2B5EF4-FFF2-40B4-BE49-F238E27FC236}">
                  <a16:creationId xmlns:a16="http://schemas.microsoft.com/office/drawing/2014/main" id="{0A6853C5-ED22-9A49-90B4-21D6ED4C4786}"/>
                </a:ext>
              </a:extLst>
            </p:cNvPr>
            <p:cNvSpPr>
              <a:spLocks noChangeArrowheads="1"/>
            </p:cNvSpPr>
            <p:nvPr/>
          </p:nvSpPr>
          <p:spPr bwMode="auto">
            <a:xfrm>
              <a:off x="3515084" y="7009340"/>
              <a:ext cx="356456" cy="356453"/>
            </a:xfrm>
            <a:custGeom>
              <a:avLst/>
              <a:gdLst>
                <a:gd name="T0" fmla="*/ 259 w 260"/>
                <a:gd name="T1" fmla="*/ 130 h 260"/>
                <a:gd name="T2" fmla="*/ 259 w 260"/>
                <a:gd name="T3" fmla="*/ 130 h 260"/>
                <a:gd name="T4" fmla="*/ 130 w 260"/>
                <a:gd name="T5" fmla="*/ 259 h 260"/>
                <a:gd name="T6" fmla="*/ 130 w 260"/>
                <a:gd name="T7" fmla="*/ 259 h 260"/>
                <a:gd name="T8" fmla="*/ 0 w 260"/>
                <a:gd name="T9" fmla="*/ 130 h 260"/>
                <a:gd name="T10" fmla="*/ 0 w 260"/>
                <a:gd name="T11" fmla="*/ 130 h 260"/>
                <a:gd name="T12" fmla="*/ 130 w 260"/>
                <a:gd name="T13" fmla="*/ 0 h 260"/>
                <a:gd name="T14" fmla="*/ 130 w 260"/>
                <a:gd name="T15" fmla="*/ 0 h 260"/>
                <a:gd name="T16" fmla="*/ 259 w 260"/>
                <a:gd name="T17" fmla="*/ 13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260">
                  <a:moveTo>
                    <a:pt x="259" y="130"/>
                  </a:moveTo>
                  <a:lnTo>
                    <a:pt x="259" y="130"/>
                  </a:lnTo>
                  <a:cubicBezTo>
                    <a:pt x="259" y="201"/>
                    <a:pt x="202" y="259"/>
                    <a:pt x="130" y="259"/>
                  </a:cubicBezTo>
                  <a:lnTo>
                    <a:pt x="130" y="259"/>
                  </a:lnTo>
                  <a:cubicBezTo>
                    <a:pt x="59" y="259"/>
                    <a:pt x="0" y="201"/>
                    <a:pt x="0" y="130"/>
                  </a:cubicBezTo>
                  <a:lnTo>
                    <a:pt x="0" y="130"/>
                  </a:lnTo>
                  <a:cubicBezTo>
                    <a:pt x="0" y="58"/>
                    <a:pt x="59" y="0"/>
                    <a:pt x="130" y="0"/>
                  </a:cubicBezTo>
                  <a:lnTo>
                    <a:pt x="130" y="0"/>
                  </a:lnTo>
                  <a:cubicBezTo>
                    <a:pt x="202" y="0"/>
                    <a:pt x="259" y="58"/>
                    <a:pt x="259" y="130"/>
                  </a:cubicBezTo>
                </a:path>
              </a:pathLst>
            </a:custGeom>
            <a:solidFill>
              <a:srgbClr val="F2F6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20" name="Freeform 76">
              <a:extLst>
                <a:ext uri="{FF2B5EF4-FFF2-40B4-BE49-F238E27FC236}">
                  <a16:creationId xmlns:a16="http://schemas.microsoft.com/office/drawing/2014/main" id="{E1D0155D-BC1C-B846-8519-454AF46EEB8A}"/>
                </a:ext>
              </a:extLst>
            </p:cNvPr>
            <p:cNvSpPr>
              <a:spLocks noChangeArrowheads="1"/>
            </p:cNvSpPr>
            <p:nvPr/>
          </p:nvSpPr>
          <p:spPr bwMode="auto">
            <a:xfrm>
              <a:off x="3811121" y="9891184"/>
              <a:ext cx="573951" cy="573954"/>
            </a:xfrm>
            <a:custGeom>
              <a:avLst/>
              <a:gdLst>
                <a:gd name="T0" fmla="*/ 416 w 417"/>
                <a:gd name="T1" fmla="*/ 208 h 417"/>
                <a:gd name="T2" fmla="*/ 416 w 417"/>
                <a:gd name="T3" fmla="*/ 208 h 417"/>
                <a:gd name="T4" fmla="*/ 208 w 417"/>
                <a:gd name="T5" fmla="*/ 416 h 417"/>
                <a:gd name="T6" fmla="*/ 208 w 417"/>
                <a:gd name="T7" fmla="*/ 416 h 417"/>
                <a:gd name="T8" fmla="*/ 0 w 417"/>
                <a:gd name="T9" fmla="*/ 208 h 417"/>
                <a:gd name="T10" fmla="*/ 0 w 417"/>
                <a:gd name="T11" fmla="*/ 208 h 417"/>
                <a:gd name="T12" fmla="*/ 208 w 417"/>
                <a:gd name="T13" fmla="*/ 0 h 417"/>
                <a:gd name="T14" fmla="*/ 208 w 417"/>
                <a:gd name="T15" fmla="*/ 0 h 417"/>
                <a:gd name="T16" fmla="*/ 416 w 417"/>
                <a:gd name="T17" fmla="*/ 208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417">
                  <a:moveTo>
                    <a:pt x="416" y="208"/>
                  </a:moveTo>
                  <a:lnTo>
                    <a:pt x="416" y="208"/>
                  </a:lnTo>
                  <a:cubicBezTo>
                    <a:pt x="416" y="323"/>
                    <a:pt x="323" y="416"/>
                    <a:pt x="208" y="416"/>
                  </a:cubicBezTo>
                  <a:lnTo>
                    <a:pt x="208" y="416"/>
                  </a:lnTo>
                  <a:cubicBezTo>
                    <a:pt x="93" y="416"/>
                    <a:pt x="0" y="323"/>
                    <a:pt x="0" y="208"/>
                  </a:cubicBezTo>
                  <a:lnTo>
                    <a:pt x="0" y="208"/>
                  </a:lnTo>
                  <a:cubicBezTo>
                    <a:pt x="0" y="93"/>
                    <a:pt x="93" y="0"/>
                    <a:pt x="208" y="0"/>
                  </a:cubicBezTo>
                  <a:lnTo>
                    <a:pt x="208" y="0"/>
                  </a:lnTo>
                  <a:cubicBezTo>
                    <a:pt x="323" y="0"/>
                    <a:pt x="416" y="93"/>
                    <a:pt x="416" y="208"/>
                  </a:cubicBezTo>
                </a:path>
              </a:pathLst>
            </a:custGeom>
            <a:solidFill>
              <a:srgbClr val="B1C2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21" name="Freeform 77">
              <a:extLst>
                <a:ext uri="{FF2B5EF4-FFF2-40B4-BE49-F238E27FC236}">
                  <a16:creationId xmlns:a16="http://schemas.microsoft.com/office/drawing/2014/main" id="{67CC7DFC-652E-BC4A-AE21-A17C96CE4859}"/>
                </a:ext>
              </a:extLst>
            </p:cNvPr>
            <p:cNvSpPr>
              <a:spLocks noChangeArrowheads="1"/>
            </p:cNvSpPr>
            <p:nvPr/>
          </p:nvSpPr>
          <p:spPr bwMode="auto">
            <a:xfrm>
              <a:off x="8040241" y="8749320"/>
              <a:ext cx="241664" cy="241664"/>
            </a:xfrm>
            <a:custGeom>
              <a:avLst/>
              <a:gdLst>
                <a:gd name="T0" fmla="*/ 176 w 177"/>
                <a:gd name="T1" fmla="*/ 88 h 177"/>
                <a:gd name="T2" fmla="*/ 176 w 177"/>
                <a:gd name="T3" fmla="*/ 88 h 177"/>
                <a:gd name="T4" fmla="*/ 88 w 177"/>
                <a:gd name="T5" fmla="*/ 176 h 177"/>
                <a:gd name="T6" fmla="*/ 88 w 177"/>
                <a:gd name="T7" fmla="*/ 176 h 177"/>
                <a:gd name="T8" fmla="*/ 0 w 177"/>
                <a:gd name="T9" fmla="*/ 88 h 177"/>
                <a:gd name="T10" fmla="*/ 0 w 177"/>
                <a:gd name="T11" fmla="*/ 88 h 177"/>
                <a:gd name="T12" fmla="*/ 88 w 177"/>
                <a:gd name="T13" fmla="*/ 0 h 177"/>
                <a:gd name="T14" fmla="*/ 88 w 177"/>
                <a:gd name="T15" fmla="*/ 0 h 177"/>
                <a:gd name="T16" fmla="*/ 176 w 177"/>
                <a:gd name="T17" fmla="*/ 8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6" y="88"/>
                  </a:moveTo>
                  <a:lnTo>
                    <a:pt x="176" y="88"/>
                  </a:lnTo>
                  <a:cubicBezTo>
                    <a:pt x="176" y="137"/>
                    <a:pt x="137" y="176"/>
                    <a:pt x="88" y="176"/>
                  </a:cubicBezTo>
                  <a:lnTo>
                    <a:pt x="88" y="176"/>
                  </a:lnTo>
                  <a:cubicBezTo>
                    <a:pt x="39" y="176"/>
                    <a:pt x="0" y="137"/>
                    <a:pt x="0" y="88"/>
                  </a:cubicBezTo>
                  <a:lnTo>
                    <a:pt x="0" y="88"/>
                  </a:lnTo>
                  <a:cubicBezTo>
                    <a:pt x="0" y="40"/>
                    <a:pt x="39" y="0"/>
                    <a:pt x="88" y="0"/>
                  </a:cubicBezTo>
                  <a:lnTo>
                    <a:pt x="88" y="0"/>
                  </a:lnTo>
                  <a:cubicBezTo>
                    <a:pt x="137" y="0"/>
                    <a:pt x="176" y="40"/>
                    <a:pt x="176" y="88"/>
                  </a:cubicBezTo>
                </a:path>
              </a:pathLst>
            </a:custGeom>
            <a:solidFill>
              <a:srgbClr val="B1C2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22" name="Freeform 78">
              <a:extLst>
                <a:ext uri="{FF2B5EF4-FFF2-40B4-BE49-F238E27FC236}">
                  <a16:creationId xmlns:a16="http://schemas.microsoft.com/office/drawing/2014/main" id="{59E20200-51A3-3C43-AD60-ADB837588B9C}"/>
                </a:ext>
              </a:extLst>
            </p:cNvPr>
            <p:cNvSpPr>
              <a:spLocks noChangeArrowheads="1"/>
            </p:cNvSpPr>
            <p:nvPr/>
          </p:nvSpPr>
          <p:spPr bwMode="auto">
            <a:xfrm>
              <a:off x="12009575" y="11220337"/>
              <a:ext cx="235625" cy="235625"/>
            </a:xfrm>
            <a:custGeom>
              <a:avLst/>
              <a:gdLst>
                <a:gd name="T0" fmla="*/ 173 w 174"/>
                <a:gd name="T1" fmla="*/ 87 h 174"/>
                <a:gd name="T2" fmla="*/ 173 w 174"/>
                <a:gd name="T3" fmla="*/ 87 h 174"/>
                <a:gd name="T4" fmla="*/ 86 w 174"/>
                <a:gd name="T5" fmla="*/ 173 h 174"/>
                <a:gd name="T6" fmla="*/ 86 w 174"/>
                <a:gd name="T7" fmla="*/ 173 h 174"/>
                <a:gd name="T8" fmla="*/ 0 w 174"/>
                <a:gd name="T9" fmla="*/ 87 h 174"/>
                <a:gd name="T10" fmla="*/ 0 w 174"/>
                <a:gd name="T11" fmla="*/ 87 h 174"/>
                <a:gd name="T12" fmla="*/ 86 w 174"/>
                <a:gd name="T13" fmla="*/ 0 h 174"/>
                <a:gd name="T14" fmla="*/ 86 w 174"/>
                <a:gd name="T15" fmla="*/ 0 h 174"/>
                <a:gd name="T16" fmla="*/ 173 w 174"/>
                <a:gd name="T17"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74">
                  <a:moveTo>
                    <a:pt x="173" y="87"/>
                  </a:moveTo>
                  <a:lnTo>
                    <a:pt x="173" y="87"/>
                  </a:lnTo>
                  <a:cubicBezTo>
                    <a:pt x="173" y="135"/>
                    <a:pt x="135" y="173"/>
                    <a:pt x="86" y="173"/>
                  </a:cubicBezTo>
                  <a:lnTo>
                    <a:pt x="86" y="173"/>
                  </a:lnTo>
                  <a:cubicBezTo>
                    <a:pt x="39" y="173"/>
                    <a:pt x="0" y="135"/>
                    <a:pt x="0" y="87"/>
                  </a:cubicBezTo>
                  <a:lnTo>
                    <a:pt x="0" y="87"/>
                  </a:lnTo>
                  <a:cubicBezTo>
                    <a:pt x="0" y="39"/>
                    <a:pt x="39" y="0"/>
                    <a:pt x="86" y="0"/>
                  </a:cubicBezTo>
                  <a:lnTo>
                    <a:pt x="86" y="0"/>
                  </a:lnTo>
                  <a:cubicBezTo>
                    <a:pt x="135" y="0"/>
                    <a:pt x="173" y="39"/>
                    <a:pt x="173" y="87"/>
                  </a:cubicBezTo>
                </a:path>
              </a:pathLst>
            </a:custGeom>
            <a:solidFill>
              <a:srgbClr val="D6D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23" name="Freeform 79">
              <a:extLst>
                <a:ext uri="{FF2B5EF4-FFF2-40B4-BE49-F238E27FC236}">
                  <a16:creationId xmlns:a16="http://schemas.microsoft.com/office/drawing/2014/main" id="{523EB740-3F61-7643-A905-A1CB2034B0A6}"/>
                </a:ext>
              </a:extLst>
            </p:cNvPr>
            <p:cNvSpPr>
              <a:spLocks noChangeArrowheads="1"/>
            </p:cNvSpPr>
            <p:nvPr/>
          </p:nvSpPr>
          <p:spPr bwMode="auto">
            <a:xfrm>
              <a:off x="5545058" y="7148294"/>
              <a:ext cx="102710" cy="102710"/>
            </a:xfrm>
            <a:custGeom>
              <a:avLst/>
              <a:gdLst>
                <a:gd name="T0" fmla="*/ 76 w 77"/>
                <a:gd name="T1" fmla="*/ 38 h 77"/>
                <a:gd name="T2" fmla="*/ 76 w 77"/>
                <a:gd name="T3" fmla="*/ 38 h 77"/>
                <a:gd name="T4" fmla="*/ 38 w 77"/>
                <a:gd name="T5" fmla="*/ 76 h 77"/>
                <a:gd name="T6" fmla="*/ 38 w 77"/>
                <a:gd name="T7" fmla="*/ 76 h 77"/>
                <a:gd name="T8" fmla="*/ 0 w 77"/>
                <a:gd name="T9" fmla="*/ 38 h 77"/>
                <a:gd name="T10" fmla="*/ 0 w 77"/>
                <a:gd name="T11" fmla="*/ 38 h 77"/>
                <a:gd name="T12" fmla="*/ 38 w 77"/>
                <a:gd name="T13" fmla="*/ 0 h 77"/>
                <a:gd name="T14" fmla="*/ 38 w 77"/>
                <a:gd name="T15" fmla="*/ 0 h 77"/>
                <a:gd name="T16" fmla="*/ 76 w 77"/>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77">
                  <a:moveTo>
                    <a:pt x="76" y="38"/>
                  </a:moveTo>
                  <a:lnTo>
                    <a:pt x="76" y="38"/>
                  </a:lnTo>
                  <a:cubicBezTo>
                    <a:pt x="76" y="59"/>
                    <a:pt x="59" y="76"/>
                    <a:pt x="38" y="76"/>
                  </a:cubicBezTo>
                  <a:lnTo>
                    <a:pt x="38" y="76"/>
                  </a:lnTo>
                  <a:cubicBezTo>
                    <a:pt x="17" y="76"/>
                    <a:pt x="0" y="59"/>
                    <a:pt x="0" y="38"/>
                  </a:cubicBezTo>
                  <a:lnTo>
                    <a:pt x="0" y="38"/>
                  </a:lnTo>
                  <a:cubicBezTo>
                    <a:pt x="0" y="17"/>
                    <a:pt x="17" y="0"/>
                    <a:pt x="38" y="0"/>
                  </a:cubicBezTo>
                  <a:lnTo>
                    <a:pt x="38" y="0"/>
                  </a:lnTo>
                  <a:cubicBezTo>
                    <a:pt x="59" y="0"/>
                    <a:pt x="76" y="17"/>
                    <a:pt x="76" y="38"/>
                  </a:cubicBezTo>
                </a:path>
              </a:pathLst>
            </a:custGeom>
            <a:solidFill>
              <a:srgbClr val="D6D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24" name="Freeform 80">
              <a:extLst>
                <a:ext uri="{FF2B5EF4-FFF2-40B4-BE49-F238E27FC236}">
                  <a16:creationId xmlns:a16="http://schemas.microsoft.com/office/drawing/2014/main" id="{04CEFD49-3A29-5945-AA07-4C05FB900783}"/>
                </a:ext>
              </a:extLst>
            </p:cNvPr>
            <p:cNvSpPr>
              <a:spLocks noChangeArrowheads="1"/>
            </p:cNvSpPr>
            <p:nvPr/>
          </p:nvSpPr>
          <p:spPr bwMode="auto">
            <a:xfrm>
              <a:off x="5708183" y="11014917"/>
              <a:ext cx="531661" cy="368540"/>
            </a:xfrm>
            <a:custGeom>
              <a:avLst/>
              <a:gdLst>
                <a:gd name="T0" fmla="*/ 386 w 387"/>
                <a:gd name="T1" fmla="*/ 266 h 267"/>
                <a:gd name="T2" fmla="*/ 0 w 387"/>
                <a:gd name="T3" fmla="*/ 266 h 267"/>
                <a:gd name="T4" fmla="*/ 0 w 387"/>
                <a:gd name="T5" fmla="*/ 0 h 267"/>
                <a:gd name="T6" fmla="*/ 386 w 387"/>
                <a:gd name="T7" fmla="*/ 0 h 267"/>
                <a:gd name="T8" fmla="*/ 386 w 387"/>
                <a:gd name="T9" fmla="*/ 266 h 267"/>
              </a:gdLst>
              <a:ahLst/>
              <a:cxnLst>
                <a:cxn ang="0">
                  <a:pos x="T0" y="T1"/>
                </a:cxn>
                <a:cxn ang="0">
                  <a:pos x="T2" y="T3"/>
                </a:cxn>
                <a:cxn ang="0">
                  <a:pos x="T4" y="T5"/>
                </a:cxn>
                <a:cxn ang="0">
                  <a:pos x="T6" y="T7"/>
                </a:cxn>
                <a:cxn ang="0">
                  <a:pos x="T8" y="T9"/>
                </a:cxn>
              </a:cxnLst>
              <a:rect l="0" t="0" r="r" b="b"/>
              <a:pathLst>
                <a:path w="387" h="267">
                  <a:moveTo>
                    <a:pt x="386" y="266"/>
                  </a:moveTo>
                  <a:lnTo>
                    <a:pt x="0" y="266"/>
                  </a:lnTo>
                  <a:lnTo>
                    <a:pt x="0" y="0"/>
                  </a:lnTo>
                  <a:lnTo>
                    <a:pt x="386" y="0"/>
                  </a:lnTo>
                  <a:lnTo>
                    <a:pt x="386" y="266"/>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25" name="Freeform 81">
              <a:extLst>
                <a:ext uri="{FF2B5EF4-FFF2-40B4-BE49-F238E27FC236}">
                  <a16:creationId xmlns:a16="http://schemas.microsoft.com/office/drawing/2014/main" id="{7998F040-C172-E94C-BA50-992F69E3D793}"/>
                </a:ext>
              </a:extLst>
            </p:cNvPr>
            <p:cNvSpPr>
              <a:spLocks noChangeArrowheads="1"/>
            </p:cNvSpPr>
            <p:nvPr/>
          </p:nvSpPr>
          <p:spPr bwMode="auto">
            <a:xfrm>
              <a:off x="7146084" y="11014917"/>
              <a:ext cx="531661" cy="368540"/>
            </a:xfrm>
            <a:custGeom>
              <a:avLst/>
              <a:gdLst>
                <a:gd name="T0" fmla="*/ 0 w 387"/>
                <a:gd name="T1" fmla="*/ 266 h 267"/>
                <a:gd name="T2" fmla="*/ 386 w 387"/>
                <a:gd name="T3" fmla="*/ 266 h 267"/>
                <a:gd name="T4" fmla="*/ 386 w 387"/>
                <a:gd name="T5" fmla="*/ 0 h 267"/>
                <a:gd name="T6" fmla="*/ 0 w 387"/>
                <a:gd name="T7" fmla="*/ 0 h 267"/>
                <a:gd name="T8" fmla="*/ 0 w 387"/>
                <a:gd name="T9" fmla="*/ 266 h 267"/>
              </a:gdLst>
              <a:ahLst/>
              <a:cxnLst>
                <a:cxn ang="0">
                  <a:pos x="T0" y="T1"/>
                </a:cxn>
                <a:cxn ang="0">
                  <a:pos x="T2" y="T3"/>
                </a:cxn>
                <a:cxn ang="0">
                  <a:pos x="T4" y="T5"/>
                </a:cxn>
                <a:cxn ang="0">
                  <a:pos x="T6" y="T7"/>
                </a:cxn>
                <a:cxn ang="0">
                  <a:pos x="T8" y="T9"/>
                </a:cxn>
              </a:cxnLst>
              <a:rect l="0" t="0" r="r" b="b"/>
              <a:pathLst>
                <a:path w="387" h="267">
                  <a:moveTo>
                    <a:pt x="0" y="266"/>
                  </a:moveTo>
                  <a:lnTo>
                    <a:pt x="386" y="266"/>
                  </a:lnTo>
                  <a:lnTo>
                    <a:pt x="386" y="0"/>
                  </a:lnTo>
                  <a:lnTo>
                    <a:pt x="0" y="0"/>
                  </a:lnTo>
                  <a:lnTo>
                    <a:pt x="0" y="266"/>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26" name="Freeform 82">
              <a:extLst>
                <a:ext uri="{FF2B5EF4-FFF2-40B4-BE49-F238E27FC236}">
                  <a16:creationId xmlns:a16="http://schemas.microsoft.com/office/drawing/2014/main" id="{F05470B6-0713-1240-B0DD-5B9578C0018E}"/>
                </a:ext>
              </a:extLst>
            </p:cNvPr>
            <p:cNvSpPr>
              <a:spLocks noChangeArrowheads="1"/>
            </p:cNvSpPr>
            <p:nvPr/>
          </p:nvSpPr>
          <p:spPr bwMode="auto">
            <a:xfrm>
              <a:off x="6149221" y="5142487"/>
              <a:ext cx="1027072" cy="2090394"/>
            </a:xfrm>
            <a:custGeom>
              <a:avLst/>
              <a:gdLst>
                <a:gd name="T0" fmla="*/ 508 w 750"/>
                <a:gd name="T1" fmla="*/ 0 h 1527"/>
                <a:gd name="T2" fmla="*/ 0 w 750"/>
                <a:gd name="T3" fmla="*/ 116 h 1527"/>
                <a:gd name="T4" fmla="*/ 0 w 750"/>
                <a:gd name="T5" fmla="*/ 1526 h 1527"/>
                <a:gd name="T6" fmla="*/ 749 w 750"/>
                <a:gd name="T7" fmla="*/ 1526 h 1527"/>
                <a:gd name="T8" fmla="*/ 749 w 750"/>
                <a:gd name="T9" fmla="*/ 0 h 1527"/>
                <a:gd name="T10" fmla="*/ 508 w 750"/>
                <a:gd name="T11" fmla="*/ 0 h 1527"/>
              </a:gdLst>
              <a:ahLst/>
              <a:cxnLst>
                <a:cxn ang="0">
                  <a:pos x="T0" y="T1"/>
                </a:cxn>
                <a:cxn ang="0">
                  <a:pos x="T2" y="T3"/>
                </a:cxn>
                <a:cxn ang="0">
                  <a:pos x="T4" y="T5"/>
                </a:cxn>
                <a:cxn ang="0">
                  <a:pos x="T6" y="T7"/>
                </a:cxn>
                <a:cxn ang="0">
                  <a:pos x="T8" y="T9"/>
                </a:cxn>
                <a:cxn ang="0">
                  <a:pos x="T10" y="T11"/>
                </a:cxn>
              </a:cxnLst>
              <a:rect l="0" t="0" r="r" b="b"/>
              <a:pathLst>
                <a:path w="750" h="1527">
                  <a:moveTo>
                    <a:pt x="508" y="0"/>
                  </a:moveTo>
                  <a:lnTo>
                    <a:pt x="0" y="116"/>
                  </a:lnTo>
                  <a:lnTo>
                    <a:pt x="0" y="1526"/>
                  </a:lnTo>
                  <a:lnTo>
                    <a:pt x="749" y="1526"/>
                  </a:lnTo>
                  <a:lnTo>
                    <a:pt x="749" y="0"/>
                  </a:lnTo>
                  <a:lnTo>
                    <a:pt x="508" y="0"/>
                  </a:lnTo>
                </a:path>
              </a:pathLst>
            </a:custGeom>
            <a:solidFill>
              <a:srgbClr val="4256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27" name="Freeform 83">
              <a:extLst>
                <a:ext uri="{FF2B5EF4-FFF2-40B4-BE49-F238E27FC236}">
                  <a16:creationId xmlns:a16="http://schemas.microsoft.com/office/drawing/2014/main" id="{925BA190-63F4-D242-A841-E97010088283}"/>
                </a:ext>
              </a:extLst>
            </p:cNvPr>
            <p:cNvSpPr>
              <a:spLocks noChangeArrowheads="1"/>
            </p:cNvSpPr>
            <p:nvPr/>
          </p:nvSpPr>
          <p:spPr bwMode="auto">
            <a:xfrm>
              <a:off x="7176290" y="5142487"/>
              <a:ext cx="1069365" cy="2096437"/>
            </a:xfrm>
            <a:custGeom>
              <a:avLst/>
              <a:gdLst>
                <a:gd name="T0" fmla="*/ 403 w 779"/>
                <a:gd name="T1" fmla="*/ 48 h 1528"/>
                <a:gd name="T2" fmla="*/ 239 w 779"/>
                <a:gd name="T3" fmla="*/ 0 h 1528"/>
                <a:gd name="T4" fmla="*/ 0 w 779"/>
                <a:gd name="T5" fmla="*/ 0 h 1528"/>
                <a:gd name="T6" fmla="*/ 0 w 779"/>
                <a:gd name="T7" fmla="*/ 1527 h 1528"/>
                <a:gd name="T8" fmla="*/ 596 w 779"/>
                <a:gd name="T9" fmla="*/ 1527 h 1528"/>
                <a:gd name="T10" fmla="*/ 596 w 779"/>
                <a:gd name="T11" fmla="*/ 554 h 1528"/>
                <a:gd name="T12" fmla="*/ 778 w 779"/>
                <a:gd name="T13" fmla="*/ 540 h 1528"/>
                <a:gd name="T14" fmla="*/ 699 w 779"/>
                <a:gd name="T15" fmla="*/ 308 h 1528"/>
                <a:gd name="T16" fmla="*/ 699 w 779"/>
                <a:gd name="T17" fmla="*/ 308 h 1528"/>
                <a:gd name="T18" fmla="*/ 403 w 779"/>
                <a:gd name="T19" fmla="*/ 48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9" h="1528">
                  <a:moveTo>
                    <a:pt x="403" y="48"/>
                  </a:moveTo>
                  <a:lnTo>
                    <a:pt x="239" y="0"/>
                  </a:lnTo>
                  <a:lnTo>
                    <a:pt x="0" y="0"/>
                  </a:lnTo>
                  <a:lnTo>
                    <a:pt x="0" y="1527"/>
                  </a:lnTo>
                  <a:lnTo>
                    <a:pt x="596" y="1527"/>
                  </a:lnTo>
                  <a:lnTo>
                    <a:pt x="596" y="554"/>
                  </a:lnTo>
                  <a:lnTo>
                    <a:pt x="778" y="540"/>
                  </a:lnTo>
                  <a:lnTo>
                    <a:pt x="699" y="308"/>
                  </a:lnTo>
                  <a:lnTo>
                    <a:pt x="699" y="308"/>
                  </a:lnTo>
                  <a:cubicBezTo>
                    <a:pt x="631" y="131"/>
                    <a:pt x="544" y="91"/>
                    <a:pt x="403" y="48"/>
                  </a:cubicBezTo>
                </a:path>
              </a:pathLst>
            </a:custGeom>
            <a:solidFill>
              <a:srgbClr val="2B3E8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28" name="Freeform 84">
              <a:extLst>
                <a:ext uri="{FF2B5EF4-FFF2-40B4-BE49-F238E27FC236}">
                  <a16:creationId xmlns:a16="http://schemas.microsoft.com/office/drawing/2014/main" id="{A95D7CA8-6045-3847-B5BE-888DDA90A7CF}"/>
                </a:ext>
              </a:extLst>
            </p:cNvPr>
            <p:cNvSpPr>
              <a:spLocks noChangeArrowheads="1"/>
            </p:cNvSpPr>
            <p:nvPr/>
          </p:nvSpPr>
          <p:spPr bwMode="auto">
            <a:xfrm>
              <a:off x="7001086" y="4840407"/>
              <a:ext cx="332286" cy="404789"/>
            </a:xfrm>
            <a:custGeom>
              <a:avLst/>
              <a:gdLst>
                <a:gd name="T0" fmla="*/ 243 w 244"/>
                <a:gd name="T1" fmla="*/ 296 h 297"/>
                <a:gd name="T2" fmla="*/ 0 w 244"/>
                <a:gd name="T3" fmla="*/ 296 h 297"/>
                <a:gd name="T4" fmla="*/ 0 w 244"/>
                <a:gd name="T5" fmla="*/ 0 h 297"/>
                <a:gd name="T6" fmla="*/ 243 w 244"/>
                <a:gd name="T7" fmla="*/ 0 h 297"/>
                <a:gd name="T8" fmla="*/ 243 w 244"/>
                <a:gd name="T9" fmla="*/ 296 h 297"/>
              </a:gdLst>
              <a:ahLst/>
              <a:cxnLst>
                <a:cxn ang="0">
                  <a:pos x="T0" y="T1"/>
                </a:cxn>
                <a:cxn ang="0">
                  <a:pos x="T2" y="T3"/>
                </a:cxn>
                <a:cxn ang="0">
                  <a:pos x="T4" y="T5"/>
                </a:cxn>
                <a:cxn ang="0">
                  <a:pos x="T6" y="T7"/>
                </a:cxn>
                <a:cxn ang="0">
                  <a:pos x="T8" y="T9"/>
                </a:cxn>
              </a:cxnLst>
              <a:rect l="0" t="0" r="r" b="b"/>
              <a:pathLst>
                <a:path w="244" h="297">
                  <a:moveTo>
                    <a:pt x="243" y="296"/>
                  </a:moveTo>
                  <a:lnTo>
                    <a:pt x="0" y="296"/>
                  </a:lnTo>
                  <a:lnTo>
                    <a:pt x="0" y="0"/>
                  </a:lnTo>
                  <a:lnTo>
                    <a:pt x="243" y="0"/>
                  </a:lnTo>
                  <a:lnTo>
                    <a:pt x="243" y="296"/>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29" name="Freeform 85">
              <a:extLst>
                <a:ext uri="{FF2B5EF4-FFF2-40B4-BE49-F238E27FC236}">
                  <a16:creationId xmlns:a16="http://schemas.microsoft.com/office/drawing/2014/main" id="{F98FDF1D-5EEF-2845-85FC-E2927DE8561E}"/>
                </a:ext>
              </a:extLst>
            </p:cNvPr>
            <p:cNvSpPr>
              <a:spLocks noChangeArrowheads="1"/>
            </p:cNvSpPr>
            <p:nvPr/>
          </p:nvSpPr>
          <p:spPr bwMode="auto">
            <a:xfrm>
              <a:off x="7001086" y="4840402"/>
              <a:ext cx="332286" cy="199374"/>
            </a:xfrm>
            <a:custGeom>
              <a:avLst/>
              <a:gdLst>
                <a:gd name="T0" fmla="*/ 243 w 244"/>
                <a:gd name="T1" fmla="*/ 146 h 147"/>
                <a:gd name="T2" fmla="*/ 0 w 244"/>
                <a:gd name="T3" fmla="*/ 112 h 147"/>
                <a:gd name="T4" fmla="*/ 0 w 244"/>
                <a:gd name="T5" fmla="*/ 0 h 147"/>
                <a:gd name="T6" fmla="*/ 243 w 244"/>
                <a:gd name="T7" fmla="*/ 0 h 147"/>
                <a:gd name="T8" fmla="*/ 243 w 244"/>
                <a:gd name="T9" fmla="*/ 146 h 147"/>
              </a:gdLst>
              <a:ahLst/>
              <a:cxnLst>
                <a:cxn ang="0">
                  <a:pos x="T0" y="T1"/>
                </a:cxn>
                <a:cxn ang="0">
                  <a:pos x="T2" y="T3"/>
                </a:cxn>
                <a:cxn ang="0">
                  <a:pos x="T4" y="T5"/>
                </a:cxn>
                <a:cxn ang="0">
                  <a:pos x="T6" y="T7"/>
                </a:cxn>
                <a:cxn ang="0">
                  <a:pos x="T8" y="T9"/>
                </a:cxn>
              </a:cxnLst>
              <a:rect l="0" t="0" r="r" b="b"/>
              <a:pathLst>
                <a:path w="244" h="147">
                  <a:moveTo>
                    <a:pt x="243" y="146"/>
                  </a:moveTo>
                  <a:lnTo>
                    <a:pt x="0" y="112"/>
                  </a:lnTo>
                  <a:lnTo>
                    <a:pt x="0" y="0"/>
                  </a:lnTo>
                  <a:lnTo>
                    <a:pt x="243" y="0"/>
                  </a:lnTo>
                  <a:lnTo>
                    <a:pt x="243" y="146"/>
                  </a:lnTo>
                </a:path>
              </a:pathLst>
            </a:custGeom>
            <a:solidFill>
              <a:srgbClr val="FC78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30" name="Freeform 86">
              <a:extLst>
                <a:ext uri="{FF2B5EF4-FFF2-40B4-BE49-F238E27FC236}">
                  <a16:creationId xmlns:a16="http://schemas.microsoft.com/office/drawing/2014/main" id="{415AEAA8-1D6E-CC4F-A413-E663D2E44AC1}"/>
                </a:ext>
              </a:extLst>
            </p:cNvPr>
            <p:cNvSpPr>
              <a:spLocks noChangeArrowheads="1"/>
            </p:cNvSpPr>
            <p:nvPr/>
          </p:nvSpPr>
          <p:spPr bwMode="auto">
            <a:xfrm>
              <a:off x="6844004" y="5094154"/>
              <a:ext cx="332286" cy="308123"/>
            </a:xfrm>
            <a:custGeom>
              <a:avLst/>
              <a:gdLst>
                <a:gd name="T0" fmla="*/ 112 w 241"/>
                <a:gd name="T1" fmla="*/ 0 h 225"/>
                <a:gd name="T2" fmla="*/ 240 w 241"/>
                <a:gd name="T3" fmla="*/ 108 h 225"/>
                <a:gd name="T4" fmla="*/ 174 w 241"/>
                <a:gd name="T5" fmla="*/ 224 h 225"/>
                <a:gd name="T6" fmla="*/ 0 w 241"/>
                <a:gd name="T7" fmla="*/ 37 h 225"/>
                <a:gd name="T8" fmla="*/ 112 w 241"/>
                <a:gd name="T9" fmla="*/ 0 h 225"/>
              </a:gdLst>
              <a:ahLst/>
              <a:cxnLst>
                <a:cxn ang="0">
                  <a:pos x="T0" y="T1"/>
                </a:cxn>
                <a:cxn ang="0">
                  <a:pos x="T2" y="T3"/>
                </a:cxn>
                <a:cxn ang="0">
                  <a:pos x="T4" y="T5"/>
                </a:cxn>
                <a:cxn ang="0">
                  <a:pos x="T6" y="T7"/>
                </a:cxn>
                <a:cxn ang="0">
                  <a:pos x="T8" y="T9"/>
                </a:cxn>
              </a:cxnLst>
              <a:rect l="0" t="0" r="r" b="b"/>
              <a:pathLst>
                <a:path w="241" h="225">
                  <a:moveTo>
                    <a:pt x="112" y="0"/>
                  </a:moveTo>
                  <a:lnTo>
                    <a:pt x="240" y="108"/>
                  </a:lnTo>
                  <a:lnTo>
                    <a:pt x="174" y="224"/>
                  </a:lnTo>
                  <a:lnTo>
                    <a:pt x="0" y="37"/>
                  </a:lnTo>
                  <a:lnTo>
                    <a:pt x="112" y="0"/>
                  </a:lnTo>
                </a:path>
              </a:pathLst>
            </a:custGeom>
            <a:solidFill>
              <a:srgbClr val="12266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31" name="Freeform 87">
              <a:extLst>
                <a:ext uri="{FF2B5EF4-FFF2-40B4-BE49-F238E27FC236}">
                  <a16:creationId xmlns:a16="http://schemas.microsoft.com/office/drawing/2014/main" id="{B43EFBEF-CC94-EA42-AEE5-54AE62B115E2}"/>
                </a:ext>
              </a:extLst>
            </p:cNvPr>
            <p:cNvSpPr>
              <a:spLocks noChangeArrowheads="1"/>
            </p:cNvSpPr>
            <p:nvPr/>
          </p:nvSpPr>
          <p:spPr bwMode="auto">
            <a:xfrm>
              <a:off x="7176294" y="5094154"/>
              <a:ext cx="332290" cy="308123"/>
            </a:xfrm>
            <a:custGeom>
              <a:avLst/>
              <a:gdLst>
                <a:gd name="T0" fmla="*/ 118 w 241"/>
                <a:gd name="T1" fmla="*/ 0 h 225"/>
                <a:gd name="T2" fmla="*/ 0 w 241"/>
                <a:gd name="T3" fmla="*/ 108 h 225"/>
                <a:gd name="T4" fmla="*/ 66 w 241"/>
                <a:gd name="T5" fmla="*/ 224 h 225"/>
                <a:gd name="T6" fmla="*/ 240 w 241"/>
                <a:gd name="T7" fmla="*/ 37 h 225"/>
                <a:gd name="T8" fmla="*/ 118 w 241"/>
                <a:gd name="T9" fmla="*/ 0 h 225"/>
              </a:gdLst>
              <a:ahLst/>
              <a:cxnLst>
                <a:cxn ang="0">
                  <a:pos x="T0" y="T1"/>
                </a:cxn>
                <a:cxn ang="0">
                  <a:pos x="T2" y="T3"/>
                </a:cxn>
                <a:cxn ang="0">
                  <a:pos x="T4" y="T5"/>
                </a:cxn>
                <a:cxn ang="0">
                  <a:pos x="T6" y="T7"/>
                </a:cxn>
                <a:cxn ang="0">
                  <a:pos x="T8" y="T9"/>
                </a:cxn>
              </a:cxnLst>
              <a:rect l="0" t="0" r="r" b="b"/>
              <a:pathLst>
                <a:path w="241" h="225">
                  <a:moveTo>
                    <a:pt x="118" y="0"/>
                  </a:moveTo>
                  <a:lnTo>
                    <a:pt x="0" y="108"/>
                  </a:lnTo>
                  <a:lnTo>
                    <a:pt x="66" y="224"/>
                  </a:lnTo>
                  <a:lnTo>
                    <a:pt x="240" y="37"/>
                  </a:lnTo>
                  <a:lnTo>
                    <a:pt x="118" y="0"/>
                  </a:lnTo>
                </a:path>
              </a:pathLst>
            </a:custGeom>
            <a:solidFill>
              <a:srgbClr val="12266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32" name="Freeform 88">
              <a:extLst>
                <a:ext uri="{FF2B5EF4-FFF2-40B4-BE49-F238E27FC236}">
                  <a16:creationId xmlns:a16="http://schemas.microsoft.com/office/drawing/2014/main" id="{1ED5FE98-55F5-5E48-A90D-2752A5669DBC}"/>
                </a:ext>
              </a:extLst>
            </p:cNvPr>
            <p:cNvSpPr>
              <a:spLocks noChangeArrowheads="1"/>
            </p:cNvSpPr>
            <p:nvPr/>
          </p:nvSpPr>
          <p:spPr bwMode="auto">
            <a:xfrm>
              <a:off x="6149218" y="7232880"/>
              <a:ext cx="1842690" cy="132915"/>
            </a:xfrm>
            <a:custGeom>
              <a:avLst/>
              <a:gdLst>
                <a:gd name="T0" fmla="*/ 1344 w 1345"/>
                <a:gd name="T1" fmla="*/ 0 h 96"/>
                <a:gd name="T2" fmla="*/ 0 w 1345"/>
                <a:gd name="T3" fmla="*/ 0 h 96"/>
                <a:gd name="T4" fmla="*/ 0 w 1345"/>
                <a:gd name="T5" fmla="*/ 95 h 96"/>
                <a:gd name="T6" fmla="*/ 1344 w 1345"/>
                <a:gd name="T7" fmla="*/ 95 h 96"/>
                <a:gd name="T8" fmla="*/ 1344 w 1345"/>
                <a:gd name="T9" fmla="*/ 0 h 96"/>
              </a:gdLst>
              <a:ahLst/>
              <a:cxnLst>
                <a:cxn ang="0">
                  <a:pos x="T0" y="T1"/>
                </a:cxn>
                <a:cxn ang="0">
                  <a:pos x="T2" y="T3"/>
                </a:cxn>
                <a:cxn ang="0">
                  <a:pos x="T4" y="T5"/>
                </a:cxn>
                <a:cxn ang="0">
                  <a:pos x="T6" y="T7"/>
                </a:cxn>
                <a:cxn ang="0">
                  <a:pos x="T8" y="T9"/>
                </a:cxn>
              </a:cxnLst>
              <a:rect l="0" t="0" r="r" b="b"/>
              <a:pathLst>
                <a:path w="1345" h="96">
                  <a:moveTo>
                    <a:pt x="1344" y="0"/>
                  </a:moveTo>
                  <a:lnTo>
                    <a:pt x="0" y="0"/>
                  </a:lnTo>
                  <a:lnTo>
                    <a:pt x="0" y="95"/>
                  </a:lnTo>
                  <a:lnTo>
                    <a:pt x="1344" y="95"/>
                  </a:lnTo>
                  <a:lnTo>
                    <a:pt x="1344" y="0"/>
                  </a:lnTo>
                </a:path>
              </a:pathLst>
            </a:custGeom>
            <a:solidFill>
              <a:srgbClr val="000D3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33" name="Freeform 89">
              <a:extLst>
                <a:ext uri="{FF2B5EF4-FFF2-40B4-BE49-F238E27FC236}">
                  <a16:creationId xmlns:a16="http://schemas.microsoft.com/office/drawing/2014/main" id="{CFC2A19A-3275-EB43-AA06-E3C9EEA3A559}"/>
                </a:ext>
              </a:extLst>
            </p:cNvPr>
            <p:cNvSpPr>
              <a:spLocks noChangeArrowheads="1"/>
            </p:cNvSpPr>
            <p:nvPr/>
          </p:nvSpPr>
          <p:spPr bwMode="auto">
            <a:xfrm>
              <a:off x="7079629" y="7365792"/>
              <a:ext cx="912284" cy="3745792"/>
            </a:xfrm>
            <a:custGeom>
              <a:avLst/>
              <a:gdLst>
                <a:gd name="T0" fmla="*/ 535 w 667"/>
                <a:gd name="T1" fmla="*/ 2733 h 2734"/>
                <a:gd name="T2" fmla="*/ 0 w 667"/>
                <a:gd name="T3" fmla="*/ 2733 h 2734"/>
                <a:gd name="T4" fmla="*/ 0 w 667"/>
                <a:gd name="T5" fmla="*/ 0 h 2734"/>
                <a:gd name="T6" fmla="*/ 666 w 667"/>
                <a:gd name="T7" fmla="*/ 0 h 2734"/>
                <a:gd name="T8" fmla="*/ 535 w 667"/>
                <a:gd name="T9" fmla="*/ 2733 h 2734"/>
              </a:gdLst>
              <a:ahLst/>
              <a:cxnLst>
                <a:cxn ang="0">
                  <a:pos x="T0" y="T1"/>
                </a:cxn>
                <a:cxn ang="0">
                  <a:pos x="T2" y="T3"/>
                </a:cxn>
                <a:cxn ang="0">
                  <a:pos x="T4" y="T5"/>
                </a:cxn>
                <a:cxn ang="0">
                  <a:pos x="T6" y="T7"/>
                </a:cxn>
                <a:cxn ang="0">
                  <a:pos x="T8" y="T9"/>
                </a:cxn>
              </a:cxnLst>
              <a:rect l="0" t="0" r="r" b="b"/>
              <a:pathLst>
                <a:path w="667" h="2734">
                  <a:moveTo>
                    <a:pt x="535" y="2733"/>
                  </a:moveTo>
                  <a:lnTo>
                    <a:pt x="0" y="2733"/>
                  </a:lnTo>
                  <a:lnTo>
                    <a:pt x="0" y="0"/>
                  </a:lnTo>
                  <a:lnTo>
                    <a:pt x="666" y="0"/>
                  </a:lnTo>
                  <a:lnTo>
                    <a:pt x="535" y="2733"/>
                  </a:lnTo>
                </a:path>
              </a:pathLst>
            </a:custGeom>
            <a:solidFill>
              <a:srgbClr val="035E4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34" name="Freeform 90">
              <a:extLst>
                <a:ext uri="{FF2B5EF4-FFF2-40B4-BE49-F238E27FC236}">
                  <a16:creationId xmlns:a16="http://schemas.microsoft.com/office/drawing/2014/main" id="{9840A05F-2ABD-A649-9785-79C13D49756A}"/>
                </a:ext>
              </a:extLst>
            </p:cNvPr>
            <p:cNvSpPr>
              <a:spLocks noChangeArrowheads="1"/>
            </p:cNvSpPr>
            <p:nvPr/>
          </p:nvSpPr>
          <p:spPr bwMode="auto">
            <a:xfrm>
              <a:off x="5605478" y="7365792"/>
              <a:ext cx="1582899" cy="3745792"/>
            </a:xfrm>
            <a:custGeom>
              <a:avLst/>
              <a:gdLst>
                <a:gd name="T0" fmla="*/ 0 w 1155"/>
                <a:gd name="T1" fmla="*/ 2733 h 2734"/>
                <a:gd name="T2" fmla="*/ 536 w 1155"/>
                <a:gd name="T3" fmla="*/ 2733 h 2734"/>
                <a:gd name="T4" fmla="*/ 1154 w 1155"/>
                <a:gd name="T5" fmla="*/ 0 h 2734"/>
                <a:gd name="T6" fmla="*/ 395 w 1155"/>
                <a:gd name="T7" fmla="*/ 0 h 2734"/>
                <a:gd name="T8" fmla="*/ 0 w 1155"/>
                <a:gd name="T9" fmla="*/ 2733 h 2734"/>
              </a:gdLst>
              <a:ahLst/>
              <a:cxnLst>
                <a:cxn ang="0">
                  <a:pos x="T0" y="T1"/>
                </a:cxn>
                <a:cxn ang="0">
                  <a:pos x="T2" y="T3"/>
                </a:cxn>
                <a:cxn ang="0">
                  <a:pos x="T4" y="T5"/>
                </a:cxn>
                <a:cxn ang="0">
                  <a:pos x="T6" y="T7"/>
                </a:cxn>
                <a:cxn ang="0">
                  <a:pos x="T8" y="T9"/>
                </a:cxn>
              </a:cxnLst>
              <a:rect l="0" t="0" r="r" b="b"/>
              <a:pathLst>
                <a:path w="1155" h="2734">
                  <a:moveTo>
                    <a:pt x="0" y="2733"/>
                  </a:moveTo>
                  <a:lnTo>
                    <a:pt x="536" y="2733"/>
                  </a:lnTo>
                  <a:lnTo>
                    <a:pt x="1154" y="0"/>
                  </a:lnTo>
                  <a:lnTo>
                    <a:pt x="395" y="0"/>
                  </a:lnTo>
                  <a:lnTo>
                    <a:pt x="0" y="2733"/>
                  </a:lnTo>
                </a:path>
              </a:pathLst>
            </a:custGeom>
            <a:solidFill>
              <a:srgbClr val="088E6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35" name="Freeform 91">
              <a:extLst>
                <a:ext uri="{FF2B5EF4-FFF2-40B4-BE49-F238E27FC236}">
                  <a16:creationId xmlns:a16="http://schemas.microsoft.com/office/drawing/2014/main" id="{BF7CD405-B9A3-2040-8BD8-AA269EFCEBB0}"/>
                </a:ext>
              </a:extLst>
            </p:cNvPr>
            <p:cNvSpPr>
              <a:spLocks noChangeArrowheads="1"/>
            </p:cNvSpPr>
            <p:nvPr/>
          </p:nvSpPr>
          <p:spPr bwMode="auto">
            <a:xfrm>
              <a:off x="4747571" y="11226376"/>
              <a:ext cx="1564777" cy="410829"/>
            </a:xfrm>
            <a:custGeom>
              <a:avLst/>
              <a:gdLst>
                <a:gd name="T0" fmla="*/ 1142 w 1143"/>
                <a:gd name="T1" fmla="*/ 0 h 299"/>
                <a:gd name="T2" fmla="*/ 953 w 1143"/>
                <a:gd name="T3" fmla="*/ 2 h 299"/>
                <a:gd name="T4" fmla="*/ 953 w 1143"/>
                <a:gd name="T5" fmla="*/ 2 h 299"/>
                <a:gd name="T6" fmla="*/ 858 w 1143"/>
                <a:gd name="T7" fmla="*/ 95 h 299"/>
                <a:gd name="T8" fmla="*/ 763 w 1143"/>
                <a:gd name="T9" fmla="*/ 2 h 299"/>
                <a:gd name="T10" fmla="*/ 639 w 1143"/>
                <a:gd name="T11" fmla="*/ 3 h 299"/>
                <a:gd name="T12" fmla="*/ 124 w 1143"/>
                <a:gd name="T13" fmla="*/ 229 h 299"/>
                <a:gd name="T14" fmla="*/ 124 w 1143"/>
                <a:gd name="T15" fmla="*/ 229 h 299"/>
                <a:gd name="T16" fmla="*/ 0 w 1143"/>
                <a:gd name="T17" fmla="*/ 298 h 299"/>
                <a:gd name="T18" fmla="*/ 1142 w 1143"/>
                <a:gd name="T19" fmla="*/ 298 h 299"/>
                <a:gd name="T20" fmla="*/ 1142 w 1143"/>
                <a:gd name="T21"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3" h="299">
                  <a:moveTo>
                    <a:pt x="1142" y="0"/>
                  </a:moveTo>
                  <a:lnTo>
                    <a:pt x="953" y="2"/>
                  </a:lnTo>
                  <a:lnTo>
                    <a:pt x="953" y="2"/>
                  </a:lnTo>
                  <a:cubicBezTo>
                    <a:pt x="901" y="2"/>
                    <a:pt x="859" y="43"/>
                    <a:pt x="858" y="95"/>
                  </a:cubicBezTo>
                  <a:lnTo>
                    <a:pt x="763" y="2"/>
                  </a:lnTo>
                  <a:lnTo>
                    <a:pt x="639" y="3"/>
                  </a:lnTo>
                  <a:lnTo>
                    <a:pt x="124" y="229"/>
                  </a:lnTo>
                  <a:lnTo>
                    <a:pt x="124" y="229"/>
                  </a:lnTo>
                  <a:cubicBezTo>
                    <a:pt x="72" y="229"/>
                    <a:pt x="26" y="257"/>
                    <a:pt x="0" y="298"/>
                  </a:cubicBezTo>
                  <a:lnTo>
                    <a:pt x="1142" y="298"/>
                  </a:lnTo>
                  <a:lnTo>
                    <a:pt x="1142" y="0"/>
                  </a:lnTo>
                </a:path>
              </a:pathLst>
            </a:custGeom>
            <a:solidFill>
              <a:srgbClr val="12266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36" name="Freeform 92">
              <a:extLst>
                <a:ext uri="{FF2B5EF4-FFF2-40B4-BE49-F238E27FC236}">
                  <a16:creationId xmlns:a16="http://schemas.microsoft.com/office/drawing/2014/main" id="{9FA548D9-9F6B-4E4A-A2DA-99CE3E528864}"/>
                </a:ext>
              </a:extLst>
            </p:cNvPr>
            <p:cNvSpPr>
              <a:spLocks noChangeArrowheads="1"/>
            </p:cNvSpPr>
            <p:nvPr/>
          </p:nvSpPr>
          <p:spPr bwMode="auto">
            <a:xfrm>
              <a:off x="4717361" y="11637208"/>
              <a:ext cx="1594982" cy="108749"/>
            </a:xfrm>
            <a:custGeom>
              <a:avLst/>
              <a:gdLst>
                <a:gd name="T0" fmla="*/ 22 w 1165"/>
                <a:gd name="T1" fmla="*/ 0 h 78"/>
                <a:gd name="T2" fmla="*/ 22 w 1165"/>
                <a:gd name="T3" fmla="*/ 0 h 78"/>
                <a:gd name="T4" fmla="*/ 0 w 1165"/>
                <a:gd name="T5" fmla="*/ 77 h 78"/>
                <a:gd name="T6" fmla="*/ 1164 w 1165"/>
                <a:gd name="T7" fmla="*/ 77 h 78"/>
                <a:gd name="T8" fmla="*/ 1164 w 1165"/>
                <a:gd name="T9" fmla="*/ 0 h 78"/>
                <a:gd name="T10" fmla="*/ 22 w 1165"/>
                <a:gd name="T11" fmla="*/ 0 h 78"/>
              </a:gdLst>
              <a:ahLst/>
              <a:cxnLst>
                <a:cxn ang="0">
                  <a:pos x="T0" y="T1"/>
                </a:cxn>
                <a:cxn ang="0">
                  <a:pos x="T2" y="T3"/>
                </a:cxn>
                <a:cxn ang="0">
                  <a:pos x="T4" y="T5"/>
                </a:cxn>
                <a:cxn ang="0">
                  <a:pos x="T6" y="T7"/>
                </a:cxn>
                <a:cxn ang="0">
                  <a:pos x="T8" y="T9"/>
                </a:cxn>
                <a:cxn ang="0">
                  <a:pos x="T10" y="T11"/>
                </a:cxn>
              </a:cxnLst>
              <a:rect l="0" t="0" r="r" b="b"/>
              <a:pathLst>
                <a:path w="1165" h="78">
                  <a:moveTo>
                    <a:pt x="22" y="0"/>
                  </a:moveTo>
                  <a:lnTo>
                    <a:pt x="22" y="0"/>
                  </a:lnTo>
                  <a:cubicBezTo>
                    <a:pt x="8" y="22"/>
                    <a:pt x="0" y="49"/>
                    <a:pt x="0" y="77"/>
                  </a:cubicBezTo>
                  <a:lnTo>
                    <a:pt x="1164" y="77"/>
                  </a:lnTo>
                  <a:lnTo>
                    <a:pt x="1164" y="0"/>
                  </a:lnTo>
                  <a:lnTo>
                    <a:pt x="22" y="0"/>
                  </a:lnTo>
                </a:path>
              </a:pathLst>
            </a:custGeom>
            <a:solidFill>
              <a:srgbClr val="000D3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37" name="Freeform 93">
              <a:extLst>
                <a:ext uri="{FF2B5EF4-FFF2-40B4-BE49-F238E27FC236}">
                  <a16:creationId xmlns:a16="http://schemas.microsoft.com/office/drawing/2014/main" id="{C78B1039-A4AC-5649-BE47-6AB78ABCE830}"/>
                </a:ext>
              </a:extLst>
            </p:cNvPr>
            <p:cNvSpPr>
              <a:spLocks noChangeArrowheads="1"/>
            </p:cNvSpPr>
            <p:nvPr/>
          </p:nvSpPr>
          <p:spPr bwMode="auto">
            <a:xfrm>
              <a:off x="7067546" y="11226376"/>
              <a:ext cx="1564777" cy="410829"/>
            </a:xfrm>
            <a:custGeom>
              <a:avLst/>
              <a:gdLst>
                <a:gd name="T0" fmla="*/ 0 w 1144"/>
                <a:gd name="T1" fmla="*/ 0 h 299"/>
                <a:gd name="T2" fmla="*/ 190 w 1144"/>
                <a:gd name="T3" fmla="*/ 2 h 299"/>
                <a:gd name="T4" fmla="*/ 190 w 1144"/>
                <a:gd name="T5" fmla="*/ 2 h 299"/>
                <a:gd name="T6" fmla="*/ 284 w 1144"/>
                <a:gd name="T7" fmla="*/ 95 h 299"/>
                <a:gd name="T8" fmla="*/ 379 w 1144"/>
                <a:gd name="T9" fmla="*/ 2 h 299"/>
                <a:gd name="T10" fmla="*/ 504 w 1144"/>
                <a:gd name="T11" fmla="*/ 3 h 299"/>
                <a:gd name="T12" fmla="*/ 1018 w 1144"/>
                <a:gd name="T13" fmla="*/ 229 h 299"/>
                <a:gd name="T14" fmla="*/ 1018 w 1144"/>
                <a:gd name="T15" fmla="*/ 229 h 299"/>
                <a:gd name="T16" fmla="*/ 1143 w 1144"/>
                <a:gd name="T17" fmla="*/ 298 h 299"/>
                <a:gd name="T18" fmla="*/ 0 w 1144"/>
                <a:gd name="T19" fmla="*/ 298 h 299"/>
                <a:gd name="T20" fmla="*/ 0 w 1144"/>
                <a:gd name="T21"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4" h="299">
                  <a:moveTo>
                    <a:pt x="0" y="0"/>
                  </a:moveTo>
                  <a:lnTo>
                    <a:pt x="190" y="2"/>
                  </a:lnTo>
                  <a:lnTo>
                    <a:pt x="190" y="2"/>
                  </a:lnTo>
                  <a:cubicBezTo>
                    <a:pt x="242" y="2"/>
                    <a:pt x="283" y="43"/>
                    <a:pt x="284" y="95"/>
                  </a:cubicBezTo>
                  <a:lnTo>
                    <a:pt x="379" y="2"/>
                  </a:lnTo>
                  <a:lnTo>
                    <a:pt x="504" y="3"/>
                  </a:lnTo>
                  <a:lnTo>
                    <a:pt x="1018" y="229"/>
                  </a:lnTo>
                  <a:lnTo>
                    <a:pt x="1018" y="229"/>
                  </a:lnTo>
                  <a:cubicBezTo>
                    <a:pt x="1070" y="229"/>
                    <a:pt x="1116" y="257"/>
                    <a:pt x="1143" y="298"/>
                  </a:cubicBezTo>
                  <a:lnTo>
                    <a:pt x="0" y="298"/>
                  </a:lnTo>
                  <a:lnTo>
                    <a:pt x="0" y="0"/>
                  </a:lnTo>
                </a:path>
              </a:pathLst>
            </a:custGeom>
            <a:solidFill>
              <a:srgbClr val="12266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38" name="Freeform 94">
              <a:extLst>
                <a:ext uri="{FF2B5EF4-FFF2-40B4-BE49-F238E27FC236}">
                  <a16:creationId xmlns:a16="http://schemas.microsoft.com/office/drawing/2014/main" id="{BEA70278-4425-A34F-A1CC-DBA8394F46CE}"/>
                </a:ext>
              </a:extLst>
            </p:cNvPr>
            <p:cNvSpPr>
              <a:spLocks noChangeArrowheads="1"/>
            </p:cNvSpPr>
            <p:nvPr/>
          </p:nvSpPr>
          <p:spPr bwMode="auto">
            <a:xfrm>
              <a:off x="7067541" y="11637208"/>
              <a:ext cx="1594982" cy="108749"/>
            </a:xfrm>
            <a:custGeom>
              <a:avLst/>
              <a:gdLst>
                <a:gd name="T0" fmla="*/ 1143 w 1166"/>
                <a:gd name="T1" fmla="*/ 0 h 78"/>
                <a:gd name="T2" fmla="*/ 1143 w 1166"/>
                <a:gd name="T3" fmla="*/ 0 h 78"/>
                <a:gd name="T4" fmla="*/ 1165 w 1166"/>
                <a:gd name="T5" fmla="*/ 77 h 78"/>
                <a:gd name="T6" fmla="*/ 0 w 1166"/>
                <a:gd name="T7" fmla="*/ 77 h 78"/>
                <a:gd name="T8" fmla="*/ 0 w 1166"/>
                <a:gd name="T9" fmla="*/ 0 h 78"/>
                <a:gd name="T10" fmla="*/ 1143 w 1166"/>
                <a:gd name="T11" fmla="*/ 0 h 78"/>
              </a:gdLst>
              <a:ahLst/>
              <a:cxnLst>
                <a:cxn ang="0">
                  <a:pos x="T0" y="T1"/>
                </a:cxn>
                <a:cxn ang="0">
                  <a:pos x="T2" y="T3"/>
                </a:cxn>
                <a:cxn ang="0">
                  <a:pos x="T4" y="T5"/>
                </a:cxn>
                <a:cxn ang="0">
                  <a:pos x="T6" y="T7"/>
                </a:cxn>
                <a:cxn ang="0">
                  <a:pos x="T8" y="T9"/>
                </a:cxn>
                <a:cxn ang="0">
                  <a:pos x="T10" y="T11"/>
                </a:cxn>
              </a:cxnLst>
              <a:rect l="0" t="0" r="r" b="b"/>
              <a:pathLst>
                <a:path w="1166" h="78">
                  <a:moveTo>
                    <a:pt x="1143" y="0"/>
                  </a:moveTo>
                  <a:lnTo>
                    <a:pt x="1143" y="0"/>
                  </a:lnTo>
                  <a:cubicBezTo>
                    <a:pt x="1156" y="22"/>
                    <a:pt x="1165" y="49"/>
                    <a:pt x="1165" y="77"/>
                  </a:cubicBezTo>
                  <a:lnTo>
                    <a:pt x="0" y="77"/>
                  </a:lnTo>
                  <a:lnTo>
                    <a:pt x="0" y="0"/>
                  </a:lnTo>
                  <a:lnTo>
                    <a:pt x="1143" y="0"/>
                  </a:lnTo>
                </a:path>
              </a:pathLst>
            </a:custGeom>
            <a:solidFill>
              <a:srgbClr val="000D3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39" name="Freeform 38">
              <a:extLst>
                <a:ext uri="{FF2B5EF4-FFF2-40B4-BE49-F238E27FC236}">
                  <a16:creationId xmlns:a16="http://schemas.microsoft.com/office/drawing/2014/main" id="{21B37885-7028-3942-862D-F5396BB30344}"/>
                </a:ext>
              </a:extLst>
            </p:cNvPr>
            <p:cNvSpPr>
              <a:spLocks noChangeArrowheads="1"/>
            </p:cNvSpPr>
            <p:nvPr/>
          </p:nvSpPr>
          <p:spPr bwMode="auto">
            <a:xfrm>
              <a:off x="7188374" y="11353248"/>
              <a:ext cx="554447" cy="143617"/>
            </a:xfrm>
            <a:custGeom>
              <a:avLst/>
              <a:gdLst>
                <a:gd name="connsiteX0" fmla="*/ 438816 w 504105"/>
                <a:gd name="connsiteY0" fmla="*/ 0 h 130577"/>
                <a:gd name="connsiteX1" fmla="*/ 504105 w 504105"/>
                <a:gd name="connsiteY1" fmla="*/ 65289 h 130577"/>
                <a:gd name="connsiteX2" fmla="*/ 438816 w 504105"/>
                <a:gd name="connsiteY2" fmla="*/ 130577 h 130577"/>
                <a:gd name="connsiteX3" fmla="*/ 373527 w 504105"/>
                <a:gd name="connsiteY3" fmla="*/ 65289 h 130577"/>
                <a:gd name="connsiteX4" fmla="*/ 438816 w 504105"/>
                <a:gd name="connsiteY4" fmla="*/ 0 h 130577"/>
                <a:gd name="connsiteX5" fmla="*/ 65289 w 504105"/>
                <a:gd name="connsiteY5" fmla="*/ 0 h 130577"/>
                <a:gd name="connsiteX6" fmla="*/ 130578 w 504105"/>
                <a:gd name="connsiteY6" fmla="*/ 65289 h 130577"/>
                <a:gd name="connsiteX7" fmla="*/ 65289 w 504105"/>
                <a:gd name="connsiteY7" fmla="*/ 130577 h 130577"/>
                <a:gd name="connsiteX8" fmla="*/ 0 w 504105"/>
                <a:gd name="connsiteY8" fmla="*/ 65289 h 130577"/>
                <a:gd name="connsiteX9" fmla="*/ 65289 w 504105"/>
                <a:gd name="connsiteY9" fmla="*/ 0 h 130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05" h="130577">
                  <a:moveTo>
                    <a:pt x="438816" y="0"/>
                  </a:moveTo>
                  <a:cubicBezTo>
                    <a:pt x="473971" y="0"/>
                    <a:pt x="504105" y="28878"/>
                    <a:pt x="504105" y="65289"/>
                  </a:cubicBezTo>
                  <a:cubicBezTo>
                    <a:pt x="504105" y="101700"/>
                    <a:pt x="473971" y="130577"/>
                    <a:pt x="438816" y="130577"/>
                  </a:cubicBezTo>
                  <a:cubicBezTo>
                    <a:pt x="403661" y="130577"/>
                    <a:pt x="373527" y="101700"/>
                    <a:pt x="373527" y="65289"/>
                  </a:cubicBezTo>
                  <a:cubicBezTo>
                    <a:pt x="373527" y="28878"/>
                    <a:pt x="403661" y="0"/>
                    <a:pt x="438816" y="0"/>
                  </a:cubicBezTo>
                  <a:close/>
                  <a:moveTo>
                    <a:pt x="65289" y="0"/>
                  </a:moveTo>
                  <a:cubicBezTo>
                    <a:pt x="100444" y="0"/>
                    <a:pt x="130578" y="28878"/>
                    <a:pt x="130578" y="65289"/>
                  </a:cubicBezTo>
                  <a:cubicBezTo>
                    <a:pt x="130578" y="101700"/>
                    <a:pt x="100444" y="130577"/>
                    <a:pt x="65289" y="130577"/>
                  </a:cubicBezTo>
                  <a:cubicBezTo>
                    <a:pt x="30134" y="130577"/>
                    <a:pt x="0" y="101700"/>
                    <a:pt x="0" y="65289"/>
                  </a:cubicBezTo>
                  <a:cubicBezTo>
                    <a:pt x="0" y="28878"/>
                    <a:pt x="30134" y="0"/>
                    <a:pt x="65289" y="0"/>
                  </a:cubicBezTo>
                  <a:close/>
                </a:path>
              </a:pathLst>
            </a:custGeom>
            <a:solidFill>
              <a:srgbClr val="F2F6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40" name="Freeform 97">
              <a:extLst>
                <a:ext uri="{FF2B5EF4-FFF2-40B4-BE49-F238E27FC236}">
                  <a16:creationId xmlns:a16="http://schemas.microsoft.com/office/drawing/2014/main" id="{6A4BB66C-FE1A-2D45-845D-797466FF22BE}"/>
                </a:ext>
              </a:extLst>
            </p:cNvPr>
            <p:cNvSpPr>
              <a:spLocks noChangeArrowheads="1"/>
            </p:cNvSpPr>
            <p:nvPr/>
          </p:nvSpPr>
          <p:spPr bwMode="auto">
            <a:xfrm>
              <a:off x="5599438" y="5305612"/>
              <a:ext cx="1359359" cy="1431857"/>
            </a:xfrm>
            <a:custGeom>
              <a:avLst/>
              <a:gdLst>
                <a:gd name="T0" fmla="*/ 990 w 991"/>
                <a:gd name="T1" fmla="*/ 1045 h 1046"/>
                <a:gd name="T2" fmla="*/ 226 w 991"/>
                <a:gd name="T3" fmla="*/ 1045 h 1046"/>
                <a:gd name="T4" fmla="*/ 226 w 991"/>
                <a:gd name="T5" fmla="*/ 1045 h 1046"/>
                <a:gd name="T6" fmla="*/ 0 w 991"/>
                <a:gd name="T7" fmla="*/ 820 h 1046"/>
                <a:gd name="T8" fmla="*/ 0 w 991"/>
                <a:gd name="T9" fmla="*/ 820 h 1046"/>
                <a:gd name="T10" fmla="*/ 60 w 991"/>
                <a:gd name="T11" fmla="*/ 575 h 1046"/>
                <a:gd name="T12" fmla="*/ 403 w 991"/>
                <a:gd name="T13" fmla="*/ 0 h 1046"/>
                <a:gd name="T14" fmla="*/ 406 w 991"/>
                <a:gd name="T15" fmla="*/ 689 h 1046"/>
                <a:gd name="T16" fmla="*/ 990 w 991"/>
                <a:gd name="T17" fmla="*/ 690 h 1046"/>
                <a:gd name="T18" fmla="*/ 990 w 991"/>
                <a:gd name="T19" fmla="*/ 1045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1" h="1046">
                  <a:moveTo>
                    <a:pt x="990" y="1045"/>
                  </a:moveTo>
                  <a:lnTo>
                    <a:pt x="226" y="1045"/>
                  </a:lnTo>
                  <a:lnTo>
                    <a:pt x="226" y="1045"/>
                  </a:lnTo>
                  <a:cubicBezTo>
                    <a:pt x="101" y="1045"/>
                    <a:pt x="0" y="945"/>
                    <a:pt x="0" y="820"/>
                  </a:cubicBezTo>
                  <a:lnTo>
                    <a:pt x="0" y="820"/>
                  </a:lnTo>
                  <a:cubicBezTo>
                    <a:pt x="0" y="735"/>
                    <a:pt x="20" y="651"/>
                    <a:pt x="60" y="575"/>
                  </a:cubicBezTo>
                  <a:lnTo>
                    <a:pt x="403" y="0"/>
                  </a:lnTo>
                  <a:lnTo>
                    <a:pt x="406" y="689"/>
                  </a:lnTo>
                  <a:lnTo>
                    <a:pt x="990" y="690"/>
                  </a:lnTo>
                  <a:lnTo>
                    <a:pt x="990" y="1045"/>
                  </a:lnTo>
                </a:path>
              </a:pathLst>
            </a:custGeom>
            <a:solidFill>
              <a:srgbClr val="2B3E8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41" name="Freeform 98">
              <a:extLst>
                <a:ext uri="{FF2B5EF4-FFF2-40B4-BE49-F238E27FC236}">
                  <a16:creationId xmlns:a16="http://schemas.microsoft.com/office/drawing/2014/main" id="{307677FC-B9D3-F44E-BAAE-0FDCE2A57C0B}"/>
                </a:ext>
              </a:extLst>
            </p:cNvPr>
            <p:cNvSpPr>
              <a:spLocks noChangeArrowheads="1"/>
            </p:cNvSpPr>
            <p:nvPr/>
          </p:nvSpPr>
          <p:spPr bwMode="auto">
            <a:xfrm>
              <a:off x="6952756" y="6278303"/>
              <a:ext cx="157081" cy="434995"/>
            </a:xfrm>
            <a:custGeom>
              <a:avLst/>
              <a:gdLst>
                <a:gd name="T0" fmla="*/ 115 w 116"/>
                <a:gd name="T1" fmla="*/ 315 h 316"/>
                <a:gd name="T2" fmla="*/ 0 w 116"/>
                <a:gd name="T3" fmla="*/ 315 h 316"/>
                <a:gd name="T4" fmla="*/ 0 w 116"/>
                <a:gd name="T5" fmla="*/ 0 h 316"/>
                <a:gd name="T6" fmla="*/ 115 w 116"/>
                <a:gd name="T7" fmla="*/ 0 h 316"/>
                <a:gd name="T8" fmla="*/ 115 w 116"/>
                <a:gd name="T9" fmla="*/ 315 h 316"/>
              </a:gdLst>
              <a:ahLst/>
              <a:cxnLst>
                <a:cxn ang="0">
                  <a:pos x="T0" y="T1"/>
                </a:cxn>
                <a:cxn ang="0">
                  <a:pos x="T2" y="T3"/>
                </a:cxn>
                <a:cxn ang="0">
                  <a:pos x="T4" y="T5"/>
                </a:cxn>
                <a:cxn ang="0">
                  <a:pos x="T6" y="T7"/>
                </a:cxn>
                <a:cxn ang="0">
                  <a:pos x="T8" y="T9"/>
                </a:cxn>
              </a:cxnLst>
              <a:rect l="0" t="0" r="r" b="b"/>
              <a:pathLst>
                <a:path w="116" h="316">
                  <a:moveTo>
                    <a:pt x="115" y="315"/>
                  </a:moveTo>
                  <a:lnTo>
                    <a:pt x="0" y="315"/>
                  </a:lnTo>
                  <a:lnTo>
                    <a:pt x="0" y="0"/>
                  </a:lnTo>
                  <a:lnTo>
                    <a:pt x="115" y="0"/>
                  </a:lnTo>
                  <a:lnTo>
                    <a:pt x="115" y="315"/>
                  </a:lnTo>
                </a:path>
              </a:pathLst>
            </a:custGeom>
            <a:solidFill>
              <a:srgbClr val="F2F6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42" name="Freeform 99">
              <a:extLst>
                <a:ext uri="{FF2B5EF4-FFF2-40B4-BE49-F238E27FC236}">
                  <a16:creationId xmlns:a16="http://schemas.microsoft.com/office/drawing/2014/main" id="{4A1F0CD2-3157-5647-B5A6-B641E1ED7CF8}"/>
                </a:ext>
              </a:extLst>
            </p:cNvPr>
            <p:cNvSpPr>
              <a:spLocks noChangeArrowheads="1"/>
            </p:cNvSpPr>
            <p:nvPr/>
          </p:nvSpPr>
          <p:spPr bwMode="auto">
            <a:xfrm>
              <a:off x="7109835" y="6229974"/>
              <a:ext cx="308120" cy="477288"/>
            </a:xfrm>
            <a:custGeom>
              <a:avLst/>
              <a:gdLst>
                <a:gd name="T0" fmla="*/ 0 w 225"/>
                <a:gd name="T1" fmla="*/ 34 h 350"/>
                <a:gd name="T2" fmla="*/ 40 w 225"/>
                <a:gd name="T3" fmla="*/ 12 h 350"/>
                <a:gd name="T4" fmla="*/ 40 w 225"/>
                <a:gd name="T5" fmla="*/ 12 h 350"/>
                <a:gd name="T6" fmla="*/ 106 w 225"/>
                <a:gd name="T7" fmla="*/ 6 h 350"/>
                <a:gd name="T8" fmla="*/ 163 w 225"/>
                <a:gd name="T9" fmla="*/ 24 h 350"/>
                <a:gd name="T10" fmla="*/ 163 w 225"/>
                <a:gd name="T11" fmla="*/ 24 h 350"/>
                <a:gd name="T12" fmla="*/ 196 w 225"/>
                <a:gd name="T13" fmla="*/ 70 h 350"/>
                <a:gd name="T14" fmla="*/ 196 w 225"/>
                <a:gd name="T15" fmla="*/ 83 h 350"/>
                <a:gd name="T16" fmla="*/ 211 w 225"/>
                <a:gd name="T17" fmla="*/ 105 h 350"/>
                <a:gd name="T18" fmla="*/ 211 w 225"/>
                <a:gd name="T19" fmla="*/ 105 h 350"/>
                <a:gd name="T20" fmla="*/ 217 w 225"/>
                <a:gd name="T21" fmla="*/ 143 h 350"/>
                <a:gd name="T22" fmla="*/ 210 w 225"/>
                <a:gd name="T23" fmla="*/ 177 h 350"/>
                <a:gd name="T24" fmla="*/ 217 w 225"/>
                <a:gd name="T25" fmla="*/ 192 h 350"/>
                <a:gd name="T26" fmla="*/ 217 w 225"/>
                <a:gd name="T27" fmla="*/ 192 h 350"/>
                <a:gd name="T28" fmla="*/ 216 w 225"/>
                <a:gd name="T29" fmla="*/ 244 h 350"/>
                <a:gd name="T30" fmla="*/ 208 w 225"/>
                <a:gd name="T31" fmla="*/ 258 h 350"/>
                <a:gd name="T32" fmla="*/ 212 w 225"/>
                <a:gd name="T33" fmla="*/ 270 h 350"/>
                <a:gd name="T34" fmla="*/ 212 w 225"/>
                <a:gd name="T35" fmla="*/ 270 h 350"/>
                <a:gd name="T36" fmla="*/ 191 w 225"/>
                <a:gd name="T37" fmla="*/ 322 h 350"/>
                <a:gd name="T38" fmla="*/ 180 w 225"/>
                <a:gd name="T39" fmla="*/ 329 h 350"/>
                <a:gd name="T40" fmla="*/ 167 w 225"/>
                <a:gd name="T41" fmla="*/ 333 h 350"/>
                <a:gd name="T42" fmla="*/ 167 w 225"/>
                <a:gd name="T43" fmla="*/ 333 h 350"/>
                <a:gd name="T44" fmla="*/ 12 w 225"/>
                <a:gd name="T45" fmla="*/ 338 h 350"/>
                <a:gd name="T46" fmla="*/ 0 w 225"/>
                <a:gd name="T47" fmla="*/ 336 h 350"/>
                <a:gd name="T48" fmla="*/ 0 w 225"/>
                <a:gd name="T49" fmla="*/ 3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5" h="350">
                  <a:moveTo>
                    <a:pt x="0" y="34"/>
                  </a:moveTo>
                  <a:lnTo>
                    <a:pt x="40" y="12"/>
                  </a:lnTo>
                  <a:lnTo>
                    <a:pt x="40" y="12"/>
                  </a:lnTo>
                  <a:cubicBezTo>
                    <a:pt x="61" y="2"/>
                    <a:pt x="84" y="0"/>
                    <a:pt x="106" y="6"/>
                  </a:cubicBezTo>
                  <a:lnTo>
                    <a:pt x="163" y="24"/>
                  </a:lnTo>
                  <a:lnTo>
                    <a:pt x="163" y="24"/>
                  </a:lnTo>
                  <a:cubicBezTo>
                    <a:pt x="183" y="30"/>
                    <a:pt x="197" y="49"/>
                    <a:pt x="196" y="70"/>
                  </a:cubicBezTo>
                  <a:lnTo>
                    <a:pt x="196" y="83"/>
                  </a:lnTo>
                  <a:lnTo>
                    <a:pt x="211" y="105"/>
                  </a:lnTo>
                  <a:lnTo>
                    <a:pt x="211" y="105"/>
                  </a:lnTo>
                  <a:cubicBezTo>
                    <a:pt x="217" y="117"/>
                    <a:pt x="219" y="131"/>
                    <a:pt x="217" y="143"/>
                  </a:cubicBezTo>
                  <a:lnTo>
                    <a:pt x="210" y="177"/>
                  </a:lnTo>
                  <a:lnTo>
                    <a:pt x="217" y="192"/>
                  </a:lnTo>
                  <a:lnTo>
                    <a:pt x="217" y="192"/>
                  </a:lnTo>
                  <a:cubicBezTo>
                    <a:pt x="224" y="209"/>
                    <a:pt x="224" y="228"/>
                    <a:pt x="216" y="244"/>
                  </a:cubicBezTo>
                  <a:lnTo>
                    <a:pt x="208" y="258"/>
                  </a:lnTo>
                  <a:lnTo>
                    <a:pt x="212" y="270"/>
                  </a:lnTo>
                  <a:lnTo>
                    <a:pt x="212" y="270"/>
                  </a:lnTo>
                  <a:cubicBezTo>
                    <a:pt x="217" y="290"/>
                    <a:pt x="209" y="311"/>
                    <a:pt x="191" y="322"/>
                  </a:cubicBezTo>
                  <a:lnTo>
                    <a:pt x="180" y="329"/>
                  </a:lnTo>
                  <a:lnTo>
                    <a:pt x="167" y="333"/>
                  </a:lnTo>
                  <a:lnTo>
                    <a:pt x="167" y="333"/>
                  </a:lnTo>
                  <a:cubicBezTo>
                    <a:pt x="117" y="346"/>
                    <a:pt x="64" y="349"/>
                    <a:pt x="12" y="338"/>
                  </a:cubicBezTo>
                  <a:lnTo>
                    <a:pt x="0" y="336"/>
                  </a:lnTo>
                  <a:lnTo>
                    <a:pt x="0" y="34"/>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43" name="Freeform 100">
              <a:extLst>
                <a:ext uri="{FF2B5EF4-FFF2-40B4-BE49-F238E27FC236}">
                  <a16:creationId xmlns:a16="http://schemas.microsoft.com/office/drawing/2014/main" id="{7E54280B-080A-EC43-AB2B-3D488D497441}"/>
                </a:ext>
              </a:extLst>
            </p:cNvPr>
            <p:cNvSpPr>
              <a:spLocks noChangeArrowheads="1"/>
            </p:cNvSpPr>
            <p:nvPr/>
          </p:nvSpPr>
          <p:spPr bwMode="auto">
            <a:xfrm>
              <a:off x="6795672" y="4109372"/>
              <a:ext cx="749159" cy="839781"/>
            </a:xfrm>
            <a:custGeom>
              <a:avLst/>
              <a:gdLst>
                <a:gd name="T0" fmla="*/ 547 w 548"/>
                <a:gd name="T1" fmla="*/ 328 h 615"/>
                <a:gd name="T2" fmla="*/ 547 w 548"/>
                <a:gd name="T3" fmla="*/ 328 h 615"/>
                <a:gd name="T4" fmla="*/ 273 w 548"/>
                <a:gd name="T5" fmla="*/ 614 h 615"/>
                <a:gd name="T6" fmla="*/ 273 w 548"/>
                <a:gd name="T7" fmla="*/ 614 h 615"/>
                <a:gd name="T8" fmla="*/ 0 w 548"/>
                <a:gd name="T9" fmla="*/ 328 h 615"/>
                <a:gd name="T10" fmla="*/ 0 w 548"/>
                <a:gd name="T11" fmla="*/ 328 h 615"/>
                <a:gd name="T12" fmla="*/ 273 w 548"/>
                <a:gd name="T13" fmla="*/ 0 h 615"/>
                <a:gd name="T14" fmla="*/ 273 w 548"/>
                <a:gd name="T15" fmla="*/ 0 h 615"/>
                <a:gd name="T16" fmla="*/ 547 w 548"/>
                <a:gd name="T17" fmla="*/ 328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8" h="615">
                  <a:moveTo>
                    <a:pt x="547" y="328"/>
                  </a:moveTo>
                  <a:lnTo>
                    <a:pt x="547" y="328"/>
                  </a:lnTo>
                  <a:cubicBezTo>
                    <a:pt x="547" y="549"/>
                    <a:pt x="425" y="614"/>
                    <a:pt x="273" y="614"/>
                  </a:cubicBezTo>
                  <a:lnTo>
                    <a:pt x="273" y="614"/>
                  </a:lnTo>
                  <a:cubicBezTo>
                    <a:pt x="122" y="614"/>
                    <a:pt x="0" y="486"/>
                    <a:pt x="0" y="328"/>
                  </a:cubicBezTo>
                  <a:lnTo>
                    <a:pt x="0" y="328"/>
                  </a:lnTo>
                  <a:cubicBezTo>
                    <a:pt x="0" y="103"/>
                    <a:pt x="122" y="0"/>
                    <a:pt x="273" y="0"/>
                  </a:cubicBezTo>
                  <a:lnTo>
                    <a:pt x="273" y="0"/>
                  </a:lnTo>
                  <a:cubicBezTo>
                    <a:pt x="425" y="0"/>
                    <a:pt x="547" y="63"/>
                    <a:pt x="547" y="328"/>
                  </a:cubicBez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44" name="Freeform 101">
              <a:extLst>
                <a:ext uri="{FF2B5EF4-FFF2-40B4-BE49-F238E27FC236}">
                  <a16:creationId xmlns:a16="http://schemas.microsoft.com/office/drawing/2014/main" id="{2D19BC29-A67F-F949-9581-FB60B505E765}"/>
                </a:ext>
              </a:extLst>
            </p:cNvPr>
            <p:cNvSpPr>
              <a:spLocks noChangeArrowheads="1"/>
            </p:cNvSpPr>
            <p:nvPr/>
          </p:nvSpPr>
          <p:spPr bwMode="auto">
            <a:xfrm>
              <a:off x="6481512" y="3698542"/>
              <a:ext cx="1214360" cy="1008945"/>
            </a:xfrm>
            <a:custGeom>
              <a:avLst/>
              <a:gdLst>
                <a:gd name="T0" fmla="*/ 321 w 888"/>
                <a:gd name="T1" fmla="*/ 573 h 736"/>
                <a:gd name="T2" fmla="*/ 371 w 888"/>
                <a:gd name="T3" fmla="*/ 405 h 736"/>
                <a:gd name="T4" fmla="*/ 371 w 888"/>
                <a:gd name="T5" fmla="*/ 405 h 736"/>
                <a:gd name="T6" fmla="*/ 887 w 888"/>
                <a:gd name="T7" fmla="*/ 301 h 736"/>
                <a:gd name="T8" fmla="*/ 887 w 888"/>
                <a:gd name="T9" fmla="*/ 301 h 736"/>
                <a:gd name="T10" fmla="*/ 291 w 888"/>
                <a:gd name="T11" fmla="*/ 298 h 736"/>
                <a:gd name="T12" fmla="*/ 291 w 888"/>
                <a:gd name="T13" fmla="*/ 298 h 736"/>
                <a:gd name="T14" fmla="*/ 250 w 888"/>
                <a:gd name="T15" fmla="*/ 735 h 736"/>
                <a:gd name="T16" fmla="*/ 308 w 888"/>
                <a:gd name="T17" fmla="*/ 642 h 736"/>
                <a:gd name="T18" fmla="*/ 308 w 888"/>
                <a:gd name="T19" fmla="*/ 642 h 736"/>
                <a:gd name="T20" fmla="*/ 251 w 888"/>
                <a:gd name="T21" fmla="*/ 582 h 736"/>
                <a:gd name="T22" fmla="*/ 251 w 888"/>
                <a:gd name="T23" fmla="*/ 582 h 736"/>
                <a:gd name="T24" fmla="*/ 321 w 888"/>
                <a:gd name="T25" fmla="*/ 573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8" h="736">
                  <a:moveTo>
                    <a:pt x="321" y="573"/>
                  </a:moveTo>
                  <a:lnTo>
                    <a:pt x="371" y="405"/>
                  </a:lnTo>
                  <a:lnTo>
                    <a:pt x="371" y="405"/>
                  </a:lnTo>
                  <a:cubicBezTo>
                    <a:pt x="371" y="405"/>
                    <a:pt x="803" y="504"/>
                    <a:pt x="887" y="301"/>
                  </a:cubicBezTo>
                  <a:lnTo>
                    <a:pt x="887" y="301"/>
                  </a:lnTo>
                  <a:cubicBezTo>
                    <a:pt x="887" y="301"/>
                    <a:pt x="333" y="0"/>
                    <a:pt x="291" y="298"/>
                  </a:cubicBezTo>
                  <a:lnTo>
                    <a:pt x="291" y="298"/>
                  </a:lnTo>
                  <a:cubicBezTo>
                    <a:pt x="291" y="298"/>
                    <a:pt x="0" y="437"/>
                    <a:pt x="250" y="735"/>
                  </a:cubicBezTo>
                  <a:lnTo>
                    <a:pt x="308" y="642"/>
                  </a:lnTo>
                  <a:lnTo>
                    <a:pt x="308" y="642"/>
                  </a:lnTo>
                  <a:cubicBezTo>
                    <a:pt x="308" y="642"/>
                    <a:pt x="234" y="646"/>
                    <a:pt x="251" y="582"/>
                  </a:cubicBezTo>
                  <a:lnTo>
                    <a:pt x="251" y="582"/>
                  </a:lnTo>
                  <a:cubicBezTo>
                    <a:pt x="278" y="477"/>
                    <a:pt x="321" y="573"/>
                    <a:pt x="321" y="573"/>
                  </a:cubicBezTo>
                </a:path>
              </a:pathLst>
            </a:custGeom>
            <a:solidFill>
              <a:srgbClr val="073FA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45" name="Freeform 102">
              <a:extLst>
                <a:ext uri="{FF2B5EF4-FFF2-40B4-BE49-F238E27FC236}">
                  <a16:creationId xmlns:a16="http://schemas.microsoft.com/office/drawing/2014/main" id="{BED5C1B0-328B-A84E-9A5E-D9A4BA892616}"/>
                </a:ext>
              </a:extLst>
            </p:cNvPr>
            <p:cNvSpPr>
              <a:spLocks noChangeArrowheads="1"/>
            </p:cNvSpPr>
            <p:nvPr/>
          </p:nvSpPr>
          <p:spPr bwMode="auto">
            <a:xfrm>
              <a:off x="7242750" y="4435618"/>
              <a:ext cx="96666" cy="211454"/>
            </a:xfrm>
            <a:custGeom>
              <a:avLst/>
              <a:gdLst>
                <a:gd name="T0" fmla="*/ 34 w 69"/>
                <a:gd name="T1" fmla="*/ 153 h 154"/>
                <a:gd name="T2" fmla="*/ 0 w 69"/>
                <a:gd name="T3" fmla="*/ 153 h 154"/>
                <a:gd name="T4" fmla="*/ 0 w 69"/>
                <a:gd name="T5" fmla="*/ 147 h 154"/>
                <a:gd name="T6" fmla="*/ 34 w 69"/>
                <a:gd name="T7" fmla="*/ 147 h 154"/>
                <a:gd name="T8" fmla="*/ 34 w 69"/>
                <a:gd name="T9" fmla="*/ 147 h 154"/>
                <a:gd name="T10" fmla="*/ 54 w 69"/>
                <a:gd name="T11" fmla="*/ 137 h 154"/>
                <a:gd name="T12" fmla="*/ 54 w 69"/>
                <a:gd name="T13" fmla="*/ 137 h 154"/>
                <a:gd name="T14" fmla="*/ 59 w 69"/>
                <a:gd name="T15" fmla="*/ 115 h 154"/>
                <a:gd name="T16" fmla="*/ 32 w 69"/>
                <a:gd name="T17" fmla="*/ 1 h 154"/>
                <a:gd name="T18" fmla="*/ 38 w 69"/>
                <a:gd name="T19" fmla="*/ 0 h 154"/>
                <a:gd name="T20" fmla="*/ 65 w 69"/>
                <a:gd name="T21" fmla="*/ 114 h 154"/>
                <a:gd name="T22" fmla="*/ 65 w 69"/>
                <a:gd name="T23" fmla="*/ 114 h 154"/>
                <a:gd name="T24" fmla="*/ 59 w 69"/>
                <a:gd name="T25" fmla="*/ 141 h 154"/>
                <a:gd name="T26" fmla="*/ 59 w 69"/>
                <a:gd name="T27" fmla="*/ 141 h 154"/>
                <a:gd name="T28" fmla="*/ 34 w 69"/>
                <a:gd name="T29" fmla="*/ 15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54">
                  <a:moveTo>
                    <a:pt x="34" y="153"/>
                  </a:moveTo>
                  <a:lnTo>
                    <a:pt x="0" y="153"/>
                  </a:lnTo>
                  <a:lnTo>
                    <a:pt x="0" y="147"/>
                  </a:lnTo>
                  <a:lnTo>
                    <a:pt x="34" y="147"/>
                  </a:lnTo>
                  <a:lnTo>
                    <a:pt x="34" y="147"/>
                  </a:lnTo>
                  <a:cubicBezTo>
                    <a:pt x="42" y="147"/>
                    <a:pt x="49" y="143"/>
                    <a:pt x="54" y="137"/>
                  </a:cubicBezTo>
                  <a:lnTo>
                    <a:pt x="54" y="137"/>
                  </a:lnTo>
                  <a:cubicBezTo>
                    <a:pt x="59" y="131"/>
                    <a:pt x="61" y="123"/>
                    <a:pt x="59" y="115"/>
                  </a:cubicBezTo>
                  <a:lnTo>
                    <a:pt x="32" y="1"/>
                  </a:lnTo>
                  <a:lnTo>
                    <a:pt x="38" y="0"/>
                  </a:lnTo>
                  <a:lnTo>
                    <a:pt x="65" y="114"/>
                  </a:lnTo>
                  <a:lnTo>
                    <a:pt x="65" y="114"/>
                  </a:lnTo>
                  <a:cubicBezTo>
                    <a:pt x="68" y="123"/>
                    <a:pt x="65" y="134"/>
                    <a:pt x="59" y="141"/>
                  </a:cubicBezTo>
                  <a:lnTo>
                    <a:pt x="59" y="141"/>
                  </a:lnTo>
                  <a:cubicBezTo>
                    <a:pt x="53" y="149"/>
                    <a:pt x="44" y="153"/>
                    <a:pt x="34" y="153"/>
                  </a:cubicBezTo>
                </a:path>
              </a:pathLst>
            </a:custGeom>
            <a:solidFill>
              <a:srgbClr val="FC78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46" name="Freeform 45">
              <a:extLst>
                <a:ext uri="{FF2B5EF4-FFF2-40B4-BE49-F238E27FC236}">
                  <a16:creationId xmlns:a16="http://schemas.microsoft.com/office/drawing/2014/main" id="{D0978181-9BA3-3A48-B62E-5642213EC17E}"/>
                </a:ext>
              </a:extLst>
            </p:cNvPr>
            <p:cNvSpPr>
              <a:spLocks noChangeArrowheads="1"/>
            </p:cNvSpPr>
            <p:nvPr/>
          </p:nvSpPr>
          <p:spPr bwMode="auto">
            <a:xfrm>
              <a:off x="5641724" y="11353248"/>
              <a:ext cx="554447" cy="143617"/>
            </a:xfrm>
            <a:custGeom>
              <a:avLst/>
              <a:gdLst>
                <a:gd name="connsiteX0" fmla="*/ 438816 w 504105"/>
                <a:gd name="connsiteY0" fmla="*/ 0 h 130577"/>
                <a:gd name="connsiteX1" fmla="*/ 504105 w 504105"/>
                <a:gd name="connsiteY1" fmla="*/ 65289 h 130577"/>
                <a:gd name="connsiteX2" fmla="*/ 438816 w 504105"/>
                <a:gd name="connsiteY2" fmla="*/ 130577 h 130577"/>
                <a:gd name="connsiteX3" fmla="*/ 373527 w 504105"/>
                <a:gd name="connsiteY3" fmla="*/ 65289 h 130577"/>
                <a:gd name="connsiteX4" fmla="*/ 438816 w 504105"/>
                <a:gd name="connsiteY4" fmla="*/ 0 h 130577"/>
                <a:gd name="connsiteX5" fmla="*/ 65288 w 504105"/>
                <a:gd name="connsiteY5" fmla="*/ 0 h 130577"/>
                <a:gd name="connsiteX6" fmla="*/ 130577 w 504105"/>
                <a:gd name="connsiteY6" fmla="*/ 65289 h 130577"/>
                <a:gd name="connsiteX7" fmla="*/ 65288 w 504105"/>
                <a:gd name="connsiteY7" fmla="*/ 130577 h 130577"/>
                <a:gd name="connsiteX8" fmla="*/ 0 w 504105"/>
                <a:gd name="connsiteY8" fmla="*/ 65289 h 130577"/>
                <a:gd name="connsiteX9" fmla="*/ 65288 w 504105"/>
                <a:gd name="connsiteY9" fmla="*/ 0 h 130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05" h="130577">
                  <a:moveTo>
                    <a:pt x="438816" y="0"/>
                  </a:moveTo>
                  <a:cubicBezTo>
                    <a:pt x="473971" y="0"/>
                    <a:pt x="504105" y="28878"/>
                    <a:pt x="504105" y="65289"/>
                  </a:cubicBezTo>
                  <a:cubicBezTo>
                    <a:pt x="504105" y="101700"/>
                    <a:pt x="473971" y="130577"/>
                    <a:pt x="438816" y="130577"/>
                  </a:cubicBezTo>
                  <a:cubicBezTo>
                    <a:pt x="402405" y="130577"/>
                    <a:pt x="373527" y="101700"/>
                    <a:pt x="373527" y="65289"/>
                  </a:cubicBezTo>
                  <a:cubicBezTo>
                    <a:pt x="373527" y="28878"/>
                    <a:pt x="402405" y="0"/>
                    <a:pt x="438816" y="0"/>
                  </a:cubicBezTo>
                  <a:close/>
                  <a:moveTo>
                    <a:pt x="65288" y="0"/>
                  </a:moveTo>
                  <a:cubicBezTo>
                    <a:pt x="100444" y="0"/>
                    <a:pt x="130577" y="28878"/>
                    <a:pt x="130577" y="65289"/>
                  </a:cubicBezTo>
                  <a:cubicBezTo>
                    <a:pt x="130577" y="101700"/>
                    <a:pt x="100444" y="130577"/>
                    <a:pt x="65288" y="130577"/>
                  </a:cubicBezTo>
                  <a:cubicBezTo>
                    <a:pt x="28877" y="130577"/>
                    <a:pt x="0" y="101700"/>
                    <a:pt x="0" y="65289"/>
                  </a:cubicBezTo>
                  <a:cubicBezTo>
                    <a:pt x="0" y="28878"/>
                    <a:pt x="28877" y="0"/>
                    <a:pt x="65288" y="0"/>
                  </a:cubicBezTo>
                  <a:close/>
                </a:path>
              </a:pathLst>
            </a:custGeom>
            <a:solidFill>
              <a:srgbClr val="F2F6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47" name="Freeform 105">
              <a:extLst>
                <a:ext uri="{FF2B5EF4-FFF2-40B4-BE49-F238E27FC236}">
                  <a16:creationId xmlns:a16="http://schemas.microsoft.com/office/drawing/2014/main" id="{73C19C1C-1000-884B-B3AE-AA28FFD67241}"/>
                </a:ext>
              </a:extLst>
            </p:cNvPr>
            <p:cNvSpPr>
              <a:spLocks noChangeArrowheads="1"/>
            </p:cNvSpPr>
            <p:nvPr/>
          </p:nvSpPr>
          <p:spPr bwMode="auto">
            <a:xfrm>
              <a:off x="10837500" y="10960549"/>
              <a:ext cx="827701" cy="779364"/>
            </a:xfrm>
            <a:custGeom>
              <a:avLst/>
              <a:gdLst>
                <a:gd name="T0" fmla="*/ 589 w 604"/>
                <a:gd name="T1" fmla="*/ 546 h 570"/>
                <a:gd name="T2" fmla="*/ 589 w 604"/>
                <a:gd name="T3" fmla="*/ 568 h 570"/>
                <a:gd name="T4" fmla="*/ 589 w 604"/>
                <a:gd name="T5" fmla="*/ 568 h 570"/>
                <a:gd name="T6" fmla="*/ 544 w 604"/>
                <a:gd name="T7" fmla="*/ 522 h 570"/>
                <a:gd name="T8" fmla="*/ 547 w 604"/>
                <a:gd name="T9" fmla="*/ 331 h 570"/>
                <a:gd name="T10" fmla="*/ 498 w 604"/>
                <a:gd name="T11" fmla="*/ 424 h 570"/>
                <a:gd name="T12" fmla="*/ 498 w 604"/>
                <a:gd name="T13" fmla="*/ 424 h 570"/>
                <a:gd name="T14" fmla="*/ 293 w 604"/>
                <a:gd name="T15" fmla="*/ 558 h 570"/>
                <a:gd name="T16" fmla="*/ 0 w 604"/>
                <a:gd name="T17" fmla="*/ 569 h 570"/>
                <a:gd name="T18" fmla="*/ 208 w 604"/>
                <a:gd name="T19" fmla="*/ 368 h 570"/>
                <a:gd name="T20" fmla="*/ 331 w 604"/>
                <a:gd name="T21" fmla="*/ 0 h 570"/>
                <a:gd name="T22" fmla="*/ 551 w 604"/>
                <a:gd name="T23" fmla="*/ 6 h 570"/>
                <a:gd name="T24" fmla="*/ 551 w 604"/>
                <a:gd name="T25" fmla="*/ 6 h 570"/>
                <a:gd name="T26" fmla="*/ 602 w 604"/>
                <a:gd name="T27" fmla="*/ 60 h 570"/>
                <a:gd name="T28" fmla="*/ 589 w 604"/>
                <a:gd name="T29" fmla="*/ 546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4" h="570">
                  <a:moveTo>
                    <a:pt x="589" y="546"/>
                  </a:moveTo>
                  <a:lnTo>
                    <a:pt x="589" y="568"/>
                  </a:lnTo>
                  <a:lnTo>
                    <a:pt x="589" y="568"/>
                  </a:lnTo>
                  <a:cubicBezTo>
                    <a:pt x="564" y="567"/>
                    <a:pt x="544" y="547"/>
                    <a:pt x="544" y="522"/>
                  </a:cubicBezTo>
                  <a:lnTo>
                    <a:pt x="547" y="331"/>
                  </a:lnTo>
                  <a:lnTo>
                    <a:pt x="498" y="424"/>
                  </a:lnTo>
                  <a:lnTo>
                    <a:pt x="498" y="424"/>
                  </a:lnTo>
                  <a:cubicBezTo>
                    <a:pt x="458" y="501"/>
                    <a:pt x="380" y="552"/>
                    <a:pt x="293" y="558"/>
                  </a:cubicBezTo>
                  <a:lnTo>
                    <a:pt x="0" y="569"/>
                  </a:lnTo>
                  <a:lnTo>
                    <a:pt x="208" y="368"/>
                  </a:lnTo>
                  <a:lnTo>
                    <a:pt x="331" y="0"/>
                  </a:lnTo>
                  <a:lnTo>
                    <a:pt x="551" y="6"/>
                  </a:lnTo>
                  <a:lnTo>
                    <a:pt x="551" y="6"/>
                  </a:lnTo>
                  <a:cubicBezTo>
                    <a:pt x="579" y="7"/>
                    <a:pt x="603" y="31"/>
                    <a:pt x="602" y="60"/>
                  </a:cubicBezTo>
                  <a:lnTo>
                    <a:pt x="589" y="546"/>
                  </a:lnTo>
                </a:path>
              </a:pathLst>
            </a:custGeom>
            <a:solidFill>
              <a:srgbClr val="12266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48" name="Freeform 106">
              <a:extLst>
                <a:ext uri="{FF2B5EF4-FFF2-40B4-BE49-F238E27FC236}">
                  <a16:creationId xmlns:a16="http://schemas.microsoft.com/office/drawing/2014/main" id="{4C023032-8654-904A-8295-04914E69809E}"/>
                </a:ext>
              </a:extLst>
            </p:cNvPr>
            <p:cNvSpPr>
              <a:spLocks noChangeArrowheads="1"/>
            </p:cNvSpPr>
            <p:nvPr/>
          </p:nvSpPr>
          <p:spPr bwMode="auto">
            <a:xfrm>
              <a:off x="10203138" y="10942422"/>
              <a:ext cx="833740" cy="767286"/>
            </a:xfrm>
            <a:custGeom>
              <a:avLst/>
              <a:gdLst>
                <a:gd name="T0" fmla="*/ 594 w 609"/>
                <a:gd name="T1" fmla="*/ 545 h 559"/>
                <a:gd name="T2" fmla="*/ 594 w 609"/>
                <a:gd name="T3" fmla="*/ 545 h 559"/>
                <a:gd name="T4" fmla="*/ 594 w 609"/>
                <a:gd name="T5" fmla="*/ 545 h 559"/>
                <a:gd name="T6" fmla="*/ 550 w 609"/>
                <a:gd name="T7" fmla="*/ 499 h 559"/>
                <a:gd name="T8" fmla="*/ 553 w 609"/>
                <a:gd name="T9" fmla="*/ 330 h 559"/>
                <a:gd name="T10" fmla="*/ 504 w 609"/>
                <a:gd name="T11" fmla="*/ 423 h 559"/>
                <a:gd name="T12" fmla="*/ 504 w 609"/>
                <a:gd name="T13" fmla="*/ 423 h 559"/>
                <a:gd name="T14" fmla="*/ 299 w 609"/>
                <a:gd name="T15" fmla="*/ 558 h 559"/>
                <a:gd name="T16" fmla="*/ 0 w 609"/>
                <a:gd name="T17" fmla="*/ 553 h 559"/>
                <a:gd name="T18" fmla="*/ 213 w 609"/>
                <a:gd name="T19" fmla="*/ 367 h 559"/>
                <a:gd name="T20" fmla="*/ 337 w 609"/>
                <a:gd name="T21" fmla="*/ 0 h 559"/>
                <a:gd name="T22" fmla="*/ 556 w 609"/>
                <a:gd name="T23" fmla="*/ 6 h 559"/>
                <a:gd name="T24" fmla="*/ 556 w 609"/>
                <a:gd name="T25" fmla="*/ 6 h 559"/>
                <a:gd name="T26" fmla="*/ 607 w 609"/>
                <a:gd name="T27" fmla="*/ 60 h 559"/>
                <a:gd name="T28" fmla="*/ 594 w 609"/>
                <a:gd name="T29" fmla="*/ 54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9" h="559">
                  <a:moveTo>
                    <a:pt x="594" y="545"/>
                  </a:moveTo>
                  <a:lnTo>
                    <a:pt x="594" y="545"/>
                  </a:lnTo>
                  <a:lnTo>
                    <a:pt x="594" y="545"/>
                  </a:lnTo>
                  <a:cubicBezTo>
                    <a:pt x="569" y="544"/>
                    <a:pt x="550" y="524"/>
                    <a:pt x="550" y="499"/>
                  </a:cubicBezTo>
                  <a:lnTo>
                    <a:pt x="553" y="330"/>
                  </a:lnTo>
                  <a:lnTo>
                    <a:pt x="504" y="423"/>
                  </a:lnTo>
                  <a:lnTo>
                    <a:pt x="504" y="423"/>
                  </a:lnTo>
                  <a:cubicBezTo>
                    <a:pt x="463" y="501"/>
                    <a:pt x="386" y="551"/>
                    <a:pt x="299" y="558"/>
                  </a:cubicBezTo>
                  <a:lnTo>
                    <a:pt x="0" y="553"/>
                  </a:lnTo>
                  <a:lnTo>
                    <a:pt x="213" y="367"/>
                  </a:lnTo>
                  <a:lnTo>
                    <a:pt x="337" y="0"/>
                  </a:lnTo>
                  <a:lnTo>
                    <a:pt x="556" y="6"/>
                  </a:lnTo>
                  <a:lnTo>
                    <a:pt x="556" y="6"/>
                  </a:lnTo>
                  <a:cubicBezTo>
                    <a:pt x="585" y="7"/>
                    <a:pt x="608" y="30"/>
                    <a:pt x="607" y="60"/>
                  </a:cubicBezTo>
                  <a:lnTo>
                    <a:pt x="594" y="545"/>
                  </a:lnTo>
                </a:path>
              </a:pathLst>
            </a:custGeom>
            <a:solidFill>
              <a:srgbClr val="12266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49" name="Freeform 107">
              <a:extLst>
                <a:ext uri="{FF2B5EF4-FFF2-40B4-BE49-F238E27FC236}">
                  <a16:creationId xmlns:a16="http://schemas.microsoft.com/office/drawing/2014/main" id="{7D50C5A7-9C73-C24F-9678-EC426E9F04B8}"/>
                </a:ext>
              </a:extLst>
            </p:cNvPr>
            <p:cNvSpPr>
              <a:spLocks noChangeArrowheads="1"/>
            </p:cNvSpPr>
            <p:nvPr/>
          </p:nvSpPr>
          <p:spPr bwMode="auto">
            <a:xfrm>
              <a:off x="11127501" y="9214521"/>
              <a:ext cx="592077" cy="2301851"/>
            </a:xfrm>
            <a:custGeom>
              <a:avLst/>
              <a:gdLst>
                <a:gd name="T0" fmla="*/ 332 w 431"/>
                <a:gd name="T1" fmla="*/ 1285 h 1679"/>
                <a:gd name="T2" fmla="*/ 147 w 431"/>
                <a:gd name="T3" fmla="*/ 1651 h 1679"/>
                <a:gd name="T4" fmla="*/ 33 w 431"/>
                <a:gd name="T5" fmla="*/ 1678 h 1679"/>
                <a:gd name="T6" fmla="*/ 0 w 431"/>
                <a:gd name="T7" fmla="*/ 1639 h 1679"/>
                <a:gd name="T8" fmla="*/ 121 w 431"/>
                <a:gd name="T9" fmla="*/ 1279 h 1679"/>
                <a:gd name="T10" fmla="*/ 23 w 431"/>
                <a:gd name="T11" fmla="*/ 0 h 1679"/>
                <a:gd name="T12" fmla="*/ 367 w 431"/>
                <a:gd name="T13" fmla="*/ 10 h 1679"/>
                <a:gd name="T14" fmla="*/ 354 w 431"/>
                <a:gd name="T15" fmla="*/ 485 h 1679"/>
                <a:gd name="T16" fmla="*/ 354 w 431"/>
                <a:gd name="T17" fmla="*/ 485 h 1679"/>
                <a:gd name="T18" fmla="*/ 418 w 431"/>
                <a:gd name="T19" fmla="*/ 709 h 1679"/>
                <a:gd name="T20" fmla="*/ 332 w 431"/>
                <a:gd name="T21" fmla="*/ 1285 h 1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1" h="1679">
                  <a:moveTo>
                    <a:pt x="332" y="1285"/>
                  </a:moveTo>
                  <a:lnTo>
                    <a:pt x="147" y="1651"/>
                  </a:lnTo>
                  <a:lnTo>
                    <a:pt x="33" y="1678"/>
                  </a:lnTo>
                  <a:lnTo>
                    <a:pt x="0" y="1639"/>
                  </a:lnTo>
                  <a:lnTo>
                    <a:pt x="121" y="1279"/>
                  </a:lnTo>
                  <a:lnTo>
                    <a:pt x="23" y="0"/>
                  </a:lnTo>
                  <a:lnTo>
                    <a:pt x="367" y="10"/>
                  </a:lnTo>
                  <a:lnTo>
                    <a:pt x="354" y="485"/>
                  </a:lnTo>
                  <a:lnTo>
                    <a:pt x="354" y="485"/>
                  </a:lnTo>
                  <a:cubicBezTo>
                    <a:pt x="407" y="547"/>
                    <a:pt x="430" y="629"/>
                    <a:pt x="418" y="709"/>
                  </a:cubicBezTo>
                  <a:lnTo>
                    <a:pt x="332" y="1285"/>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50" name="Freeform 108">
              <a:extLst>
                <a:ext uri="{FF2B5EF4-FFF2-40B4-BE49-F238E27FC236}">
                  <a16:creationId xmlns:a16="http://schemas.microsoft.com/office/drawing/2014/main" id="{DF569FD2-A078-584C-8C60-B91D0D9565D7}"/>
                </a:ext>
              </a:extLst>
            </p:cNvPr>
            <p:cNvSpPr>
              <a:spLocks noChangeArrowheads="1"/>
            </p:cNvSpPr>
            <p:nvPr/>
          </p:nvSpPr>
          <p:spPr bwMode="auto">
            <a:xfrm>
              <a:off x="10493135" y="9202438"/>
              <a:ext cx="592077" cy="2301851"/>
            </a:xfrm>
            <a:custGeom>
              <a:avLst/>
              <a:gdLst>
                <a:gd name="T0" fmla="*/ 333 w 431"/>
                <a:gd name="T1" fmla="*/ 1285 h 1679"/>
                <a:gd name="T2" fmla="*/ 148 w 431"/>
                <a:gd name="T3" fmla="*/ 1651 h 1679"/>
                <a:gd name="T4" fmla="*/ 34 w 431"/>
                <a:gd name="T5" fmla="*/ 1678 h 1679"/>
                <a:gd name="T6" fmla="*/ 0 w 431"/>
                <a:gd name="T7" fmla="*/ 1638 h 1679"/>
                <a:gd name="T8" fmla="*/ 122 w 431"/>
                <a:gd name="T9" fmla="*/ 1279 h 1679"/>
                <a:gd name="T10" fmla="*/ 24 w 431"/>
                <a:gd name="T11" fmla="*/ 0 h 1679"/>
                <a:gd name="T12" fmla="*/ 368 w 431"/>
                <a:gd name="T13" fmla="*/ 9 h 1679"/>
                <a:gd name="T14" fmla="*/ 355 w 431"/>
                <a:gd name="T15" fmla="*/ 484 h 1679"/>
                <a:gd name="T16" fmla="*/ 355 w 431"/>
                <a:gd name="T17" fmla="*/ 484 h 1679"/>
                <a:gd name="T18" fmla="*/ 419 w 431"/>
                <a:gd name="T19" fmla="*/ 709 h 1679"/>
                <a:gd name="T20" fmla="*/ 333 w 431"/>
                <a:gd name="T21" fmla="*/ 1285 h 1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1" h="1679">
                  <a:moveTo>
                    <a:pt x="333" y="1285"/>
                  </a:moveTo>
                  <a:lnTo>
                    <a:pt x="148" y="1651"/>
                  </a:lnTo>
                  <a:lnTo>
                    <a:pt x="34" y="1678"/>
                  </a:lnTo>
                  <a:lnTo>
                    <a:pt x="0" y="1638"/>
                  </a:lnTo>
                  <a:lnTo>
                    <a:pt x="122" y="1279"/>
                  </a:lnTo>
                  <a:lnTo>
                    <a:pt x="24" y="0"/>
                  </a:lnTo>
                  <a:lnTo>
                    <a:pt x="368" y="9"/>
                  </a:lnTo>
                  <a:lnTo>
                    <a:pt x="355" y="484"/>
                  </a:lnTo>
                  <a:lnTo>
                    <a:pt x="355" y="484"/>
                  </a:lnTo>
                  <a:cubicBezTo>
                    <a:pt x="407" y="547"/>
                    <a:pt x="430" y="628"/>
                    <a:pt x="419" y="709"/>
                  </a:cubicBezTo>
                  <a:lnTo>
                    <a:pt x="333" y="1285"/>
                  </a:lnTo>
                </a:path>
              </a:pathLst>
            </a:custGeom>
            <a:solidFill>
              <a:srgbClr val="F7949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51" name="Freeform 109">
              <a:extLst>
                <a:ext uri="{FF2B5EF4-FFF2-40B4-BE49-F238E27FC236}">
                  <a16:creationId xmlns:a16="http://schemas.microsoft.com/office/drawing/2014/main" id="{6F3A86DA-4557-574B-83AB-068E92AF062F}"/>
                </a:ext>
              </a:extLst>
            </p:cNvPr>
            <p:cNvSpPr>
              <a:spLocks noChangeArrowheads="1"/>
            </p:cNvSpPr>
            <p:nvPr/>
          </p:nvSpPr>
          <p:spPr bwMode="auto">
            <a:xfrm>
              <a:off x="11157711" y="9214525"/>
              <a:ext cx="471245" cy="302080"/>
            </a:xfrm>
            <a:custGeom>
              <a:avLst/>
              <a:gdLst>
                <a:gd name="T0" fmla="*/ 344 w 345"/>
                <a:gd name="T1" fmla="*/ 10 h 222"/>
                <a:gd name="T2" fmla="*/ 0 w 345"/>
                <a:gd name="T3" fmla="*/ 0 h 222"/>
                <a:gd name="T4" fmla="*/ 16 w 345"/>
                <a:gd name="T5" fmla="*/ 212 h 222"/>
                <a:gd name="T6" fmla="*/ 339 w 345"/>
                <a:gd name="T7" fmla="*/ 221 h 222"/>
                <a:gd name="T8" fmla="*/ 344 w 345"/>
                <a:gd name="T9" fmla="*/ 10 h 222"/>
              </a:gdLst>
              <a:ahLst/>
              <a:cxnLst>
                <a:cxn ang="0">
                  <a:pos x="T0" y="T1"/>
                </a:cxn>
                <a:cxn ang="0">
                  <a:pos x="T2" y="T3"/>
                </a:cxn>
                <a:cxn ang="0">
                  <a:pos x="T4" y="T5"/>
                </a:cxn>
                <a:cxn ang="0">
                  <a:pos x="T6" y="T7"/>
                </a:cxn>
                <a:cxn ang="0">
                  <a:pos x="T8" y="T9"/>
                </a:cxn>
              </a:cxnLst>
              <a:rect l="0" t="0" r="r" b="b"/>
              <a:pathLst>
                <a:path w="345" h="222">
                  <a:moveTo>
                    <a:pt x="344" y="10"/>
                  </a:moveTo>
                  <a:lnTo>
                    <a:pt x="0" y="0"/>
                  </a:lnTo>
                  <a:lnTo>
                    <a:pt x="16" y="212"/>
                  </a:lnTo>
                  <a:lnTo>
                    <a:pt x="339" y="221"/>
                  </a:lnTo>
                  <a:lnTo>
                    <a:pt x="344" y="10"/>
                  </a:lnTo>
                </a:path>
              </a:pathLst>
            </a:custGeom>
            <a:solidFill>
              <a:srgbClr val="FC78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52" name="Freeform 110">
              <a:extLst>
                <a:ext uri="{FF2B5EF4-FFF2-40B4-BE49-F238E27FC236}">
                  <a16:creationId xmlns:a16="http://schemas.microsoft.com/office/drawing/2014/main" id="{F441E04E-B08A-784C-80EF-1946B3E6FEE6}"/>
                </a:ext>
              </a:extLst>
            </p:cNvPr>
            <p:cNvSpPr>
              <a:spLocks noChangeArrowheads="1"/>
            </p:cNvSpPr>
            <p:nvPr/>
          </p:nvSpPr>
          <p:spPr bwMode="auto">
            <a:xfrm>
              <a:off x="10529385" y="9202442"/>
              <a:ext cx="471245" cy="302080"/>
            </a:xfrm>
            <a:custGeom>
              <a:avLst/>
              <a:gdLst>
                <a:gd name="T0" fmla="*/ 0 w 345"/>
                <a:gd name="T1" fmla="*/ 0 h 221"/>
                <a:gd name="T2" fmla="*/ 15 w 345"/>
                <a:gd name="T3" fmla="*/ 211 h 221"/>
                <a:gd name="T4" fmla="*/ 338 w 345"/>
                <a:gd name="T5" fmla="*/ 220 h 221"/>
                <a:gd name="T6" fmla="*/ 344 w 345"/>
                <a:gd name="T7" fmla="*/ 9 h 221"/>
                <a:gd name="T8" fmla="*/ 0 w 345"/>
                <a:gd name="T9" fmla="*/ 0 h 221"/>
              </a:gdLst>
              <a:ahLst/>
              <a:cxnLst>
                <a:cxn ang="0">
                  <a:pos x="T0" y="T1"/>
                </a:cxn>
                <a:cxn ang="0">
                  <a:pos x="T2" y="T3"/>
                </a:cxn>
                <a:cxn ang="0">
                  <a:pos x="T4" y="T5"/>
                </a:cxn>
                <a:cxn ang="0">
                  <a:pos x="T6" y="T7"/>
                </a:cxn>
                <a:cxn ang="0">
                  <a:pos x="T8" y="T9"/>
                </a:cxn>
              </a:cxnLst>
              <a:rect l="0" t="0" r="r" b="b"/>
              <a:pathLst>
                <a:path w="345" h="221">
                  <a:moveTo>
                    <a:pt x="0" y="0"/>
                  </a:moveTo>
                  <a:lnTo>
                    <a:pt x="15" y="211"/>
                  </a:lnTo>
                  <a:lnTo>
                    <a:pt x="338" y="220"/>
                  </a:lnTo>
                  <a:lnTo>
                    <a:pt x="344" y="9"/>
                  </a:lnTo>
                  <a:lnTo>
                    <a:pt x="0" y="0"/>
                  </a:lnTo>
                </a:path>
              </a:pathLst>
            </a:custGeom>
            <a:solidFill>
              <a:srgbClr val="FC78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53" name="Freeform 111">
              <a:extLst>
                <a:ext uri="{FF2B5EF4-FFF2-40B4-BE49-F238E27FC236}">
                  <a16:creationId xmlns:a16="http://schemas.microsoft.com/office/drawing/2014/main" id="{09F5F3F9-87E7-1140-9930-F1C9CA3D0F93}"/>
                </a:ext>
              </a:extLst>
            </p:cNvPr>
            <p:cNvSpPr>
              <a:spLocks noChangeArrowheads="1"/>
            </p:cNvSpPr>
            <p:nvPr/>
          </p:nvSpPr>
          <p:spPr bwMode="auto">
            <a:xfrm>
              <a:off x="10559587" y="5082071"/>
              <a:ext cx="869991" cy="1033116"/>
            </a:xfrm>
            <a:custGeom>
              <a:avLst/>
              <a:gdLst>
                <a:gd name="T0" fmla="*/ 620 w 637"/>
                <a:gd name="T1" fmla="*/ 753 h 754"/>
                <a:gd name="T2" fmla="*/ 0 w 637"/>
                <a:gd name="T3" fmla="*/ 736 h 754"/>
                <a:gd name="T4" fmla="*/ 15 w 637"/>
                <a:gd name="T5" fmla="*/ 160 h 754"/>
                <a:gd name="T6" fmla="*/ 42 w 637"/>
                <a:gd name="T7" fmla="*/ 140 h 754"/>
                <a:gd name="T8" fmla="*/ 42 w 637"/>
                <a:gd name="T9" fmla="*/ 140 h 754"/>
                <a:gd name="T10" fmla="*/ 636 w 637"/>
                <a:gd name="T11" fmla="*/ 177 h 754"/>
                <a:gd name="T12" fmla="*/ 620 w 637"/>
                <a:gd name="T13" fmla="*/ 753 h 754"/>
              </a:gdLst>
              <a:ahLst/>
              <a:cxnLst>
                <a:cxn ang="0">
                  <a:pos x="T0" y="T1"/>
                </a:cxn>
                <a:cxn ang="0">
                  <a:pos x="T2" y="T3"/>
                </a:cxn>
                <a:cxn ang="0">
                  <a:pos x="T4" y="T5"/>
                </a:cxn>
                <a:cxn ang="0">
                  <a:pos x="T6" y="T7"/>
                </a:cxn>
                <a:cxn ang="0">
                  <a:pos x="T8" y="T9"/>
                </a:cxn>
                <a:cxn ang="0">
                  <a:pos x="T10" y="T11"/>
                </a:cxn>
                <a:cxn ang="0">
                  <a:pos x="T12" y="T13"/>
                </a:cxn>
              </a:cxnLst>
              <a:rect l="0" t="0" r="r" b="b"/>
              <a:pathLst>
                <a:path w="637" h="754">
                  <a:moveTo>
                    <a:pt x="620" y="753"/>
                  </a:moveTo>
                  <a:lnTo>
                    <a:pt x="0" y="736"/>
                  </a:lnTo>
                  <a:lnTo>
                    <a:pt x="15" y="160"/>
                  </a:lnTo>
                  <a:lnTo>
                    <a:pt x="42" y="140"/>
                  </a:lnTo>
                  <a:lnTo>
                    <a:pt x="42" y="140"/>
                  </a:lnTo>
                  <a:cubicBezTo>
                    <a:pt x="221" y="0"/>
                    <a:pt x="476" y="17"/>
                    <a:pt x="636" y="177"/>
                  </a:cubicBezTo>
                  <a:lnTo>
                    <a:pt x="620" y="753"/>
                  </a:lnTo>
                </a:path>
              </a:pathLst>
            </a:custGeom>
            <a:solidFill>
              <a:srgbClr val="84110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54" name="Freeform 112">
              <a:extLst>
                <a:ext uri="{FF2B5EF4-FFF2-40B4-BE49-F238E27FC236}">
                  <a16:creationId xmlns:a16="http://schemas.microsoft.com/office/drawing/2014/main" id="{87DBD117-692B-EC4D-B694-68F4359E9706}"/>
                </a:ext>
              </a:extLst>
            </p:cNvPr>
            <p:cNvSpPr>
              <a:spLocks noChangeArrowheads="1"/>
            </p:cNvSpPr>
            <p:nvPr/>
          </p:nvSpPr>
          <p:spPr bwMode="auto">
            <a:xfrm>
              <a:off x="10209178" y="6006437"/>
              <a:ext cx="302080" cy="537700"/>
            </a:xfrm>
            <a:custGeom>
              <a:avLst/>
              <a:gdLst>
                <a:gd name="T0" fmla="*/ 54 w 220"/>
                <a:gd name="T1" fmla="*/ 148 h 392"/>
                <a:gd name="T2" fmla="*/ 0 w 220"/>
                <a:gd name="T3" fmla="*/ 217 h 392"/>
                <a:gd name="T4" fmla="*/ 180 w 220"/>
                <a:gd name="T5" fmla="*/ 391 h 392"/>
                <a:gd name="T6" fmla="*/ 219 w 220"/>
                <a:gd name="T7" fmla="*/ 334 h 392"/>
                <a:gd name="T8" fmla="*/ 218 w 220"/>
                <a:gd name="T9" fmla="*/ 0 h 392"/>
                <a:gd name="T10" fmla="*/ 218 w 220"/>
                <a:gd name="T11" fmla="*/ 0 h 392"/>
                <a:gd name="T12" fmla="*/ 54 w 220"/>
                <a:gd name="T13" fmla="*/ 148 h 392"/>
              </a:gdLst>
              <a:ahLst/>
              <a:cxnLst>
                <a:cxn ang="0">
                  <a:pos x="T0" y="T1"/>
                </a:cxn>
                <a:cxn ang="0">
                  <a:pos x="T2" y="T3"/>
                </a:cxn>
                <a:cxn ang="0">
                  <a:pos x="T4" y="T5"/>
                </a:cxn>
                <a:cxn ang="0">
                  <a:pos x="T6" y="T7"/>
                </a:cxn>
                <a:cxn ang="0">
                  <a:pos x="T8" y="T9"/>
                </a:cxn>
                <a:cxn ang="0">
                  <a:pos x="T10" y="T11"/>
                </a:cxn>
                <a:cxn ang="0">
                  <a:pos x="T12" y="T13"/>
                </a:cxn>
              </a:cxnLst>
              <a:rect l="0" t="0" r="r" b="b"/>
              <a:pathLst>
                <a:path w="220" h="392">
                  <a:moveTo>
                    <a:pt x="54" y="148"/>
                  </a:moveTo>
                  <a:lnTo>
                    <a:pt x="0" y="217"/>
                  </a:lnTo>
                  <a:lnTo>
                    <a:pt x="180" y="391"/>
                  </a:lnTo>
                  <a:lnTo>
                    <a:pt x="219" y="334"/>
                  </a:lnTo>
                  <a:lnTo>
                    <a:pt x="218" y="0"/>
                  </a:lnTo>
                  <a:lnTo>
                    <a:pt x="218" y="0"/>
                  </a:lnTo>
                  <a:cubicBezTo>
                    <a:pt x="157" y="41"/>
                    <a:pt x="101" y="90"/>
                    <a:pt x="54" y="148"/>
                  </a:cubicBezTo>
                </a:path>
              </a:pathLst>
            </a:custGeom>
            <a:solidFill>
              <a:srgbClr val="088E6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55" name="Freeform 113">
              <a:extLst>
                <a:ext uri="{FF2B5EF4-FFF2-40B4-BE49-F238E27FC236}">
                  <a16:creationId xmlns:a16="http://schemas.microsoft.com/office/drawing/2014/main" id="{55EA7CFD-5323-B142-AC21-4E971526A4B5}"/>
                </a:ext>
              </a:extLst>
            </p:cNvPr>
            <p:cNvSpPr>
              <a:spLocks noChangeArrowheads="1"/>
            </p:cNvSpPr>
            <p:nvPr/>
          </p:nvSpPr>
          <p:spPr bwMode="auto">
            <a:xfrm>
              <a:off x="10251471" y="5855396"/>
              <a:ext cx="1576855" cy="3564544"/>
            </a:xfrm>
            <a:custGeom>
              <a:avLst/>
              <a:gdLst>
                <a:gd name="T0" fmla="*/ 0 w 1153"/>
                <a:gd name="T1" fmla="*/ 2571 h 2601"/>
                <a:gd name="T2" fmla="*/ 1152 w 1153"/>
                <a:gd name="T3" fmla="*/ 2600 h 2601"/>
                <a:gd name="T4" fmla="*/ 1015 w 1153"/>
                <a:gd name="T5" fmla="*/ 1319 h 2601"/>
                <a:gd name="T6" fmla="*/ 1015 w 1153"/>
                <a:gd name="T7" fmla="*/ 1319 h 2601"/>
                <a:gd name="T8" fmla="*/ 895 w 1153"/>
                <a:gd name="T9" fmla="*/ 1092 h 2601"/>
                <a:gd name="T10" fmla="*/ 853 w 1153"/>
                <a:gd name="T11" fmla="*/ 1060 h 2601"/>
                <a:gd name="T12" fmla="*/ 969 w 1153"/>
                <a:gd name="T13" fmla="*/ 133 h 2601"/>
                <a:gd name="T14" fmla="*/ 672 w 1153"/>
                <a:gd name="T15" fmla="*/ 6 h 2601"/>
                <a:gd name="T16" fmla="*/ 440 w 1153"/>
                <a:gd name="T17" fmla="*/ 0 h 2601"/>
                <a:gd name="T18" fmla="*/ 370 w 1153"/>
                <a:gd name="T19" fmla="*/ 23 h 2601"/>
                <a:gd name="T20" fmla="*/ 370 w 1153"/>
                <a:gd name="T21" fmla="*/ 23 h 2601"/>
                <a:gd name="T22" fmla="*/ 190 w 1153"/>
                <a:gd name="T23" fmla="*/ 110 h 2601"/>
                <a:gd name="T24" fmla="*/ 190 w 1153"/>
                <a:gd name="T25" fmla="*/ 472 h 2601"/>
                <a:gd name="T26" fmla="*/ 202 w 1153"/>
                <a:gd name="T27" fmla="*/ 1140 h 2601"/>
                <a:gd name="T28" fmla="*/ 0 w 1153"/>
                <a:gd name="T29" fmla="*/ 2571 h 2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3" h="2601">
                  <a:moveTo>
                    <a:pt x="0" y="2571"/>
                  </a:moveTo>
                  <a:lnTo>
                    <a:pt x="1152" y="2600"/>
                  </a:lnTo>
                  <a:lnTo>
                    <a:pt x="1015" y="1319"/>
                  </a:lnTo>
                  <a:lnTo>
                    <a:pt x="1015" y="1319"/>
                  </a:lnTo>
                  <a:cubicBezTo>
                    <a:pt x="1005" y="1231"/>
                    <a:pt x="963" y="1149"/>
                    <a:pt x="895" y="1092"/>
                  </a:cubicBezTo>
                  <a:lnTo>
                    <a:pt x="853" y="1060"/>
                  </a:lnTo>
                  <a:lnTo>
                    <a:pt x="969" y="133"/>
                  </a:lnTo>
                  <a:lnTo>
                    <a:pt x="672" y="6"/>
                  </a:lnTo>
                  <a:lnTo>
                    <a:pt x="440" y="0"/>
                  </a:lnTo>
                  <a:lnTo>
                    <a:pt x="370" y="23"/>
                  </a:lnTo>
                  <a:lnTo>
                    <a:pt x="370" y="23"/>
                  </a:lnTo>
                  <a:cubicBezTo>
                    <a:pt x="307" y="44"/>
                    <a:pt x="246" y="73"/>
                    <a:pt x="190" y="110"/>
                  </a:cubicBezTo>
                  <a:lnTo>
                    <a:pt x="190" y="472"/>
                  </a:lnTo>
                  <a:lnTo>
                    <a:pt x="202" y="1140"/>
                  </a:lnTo>
                  <a:lnTo>
                    <a:pt x="0" y="2571"/>
                  </a:lnTo>
                </a:path>
              </a:pathLst>
            </a:custGeom>
            <a:solidFill>
              <a:srgbClr val="00B37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56" name="Freeform 114">
              <a:extLst>
                <a:ext uri="{FF2B5EF4-FFF2-40B4-BE49-F238E27FC236}">
                  <a16:creationId xmlns:a16="http://schemas.microsoft.com/office/drawing/2014/main" id="{8A49A210-23BF-024F-8609-7596E1852115}"/>
                </a:ext>
              </a:extLst>
            </p:cNvPr>
            <p:cNvSpPr>
              <a:spLocks noChangeArrowheads="1"/>
            </p:cNvSpPr>
            <p:nvPr/>
          </p:nvSpPr>
          <p:spPr bwMode="auto">
            <a:xfrm>
              <a:off x="10843544" y="6036644"/>
              <a:ext cx="1087488" cy="2362268"/>
            </a:xfrm>
            <a:custGeom>
              <a:avLst/>
              <a:gdLst>
                <a:gd name="T0" fmla="*/ 496 w 793"/>
                <a:gd name="T1" fmla="*/ 310 h 1722"/>
                <a:gd name="T2" fmla="*/ 551 w 793"/>
                <a:gd name="T3" fmla="*/ 637 h 1722"/>
                <a:gd name="T4" fmla="*/ 56 w 793"/>
                <a:gd name="T5" fmla="*/ 1326 h 1722"/>
                <a:gd name="T6" fmla="*/ 56 w 793"/>
                <a:gd name="T7" fmla="*/ 1326 h 1722"/>
                <a:gd name="T8" fmla="*/ 7 w 793"/>
                <a:gd name="T9" fmla="*/ 1438 h 1722"/>
                <a:gd name="T10" fmla="*/ 7 w 793"/>
                <a:gd name="T11" fmla="*/ 1438 h 1722"/>
                <a:gd name="T12" fmla="*/ 2 w 793"/>
                <a:gd name="T13" fmla="*/ 1483 h 1722"/>
                <a:gd name="T14" fmla="*/ 0 w 793"/>
                <a:gd name="T15" fmla="*/ 1508 h 1722"/>
                <a:gd name="T16" fmla="*/ 69 w 793"/>
                <a:gd name="T17" fmla="*/ 1721 h 1722"/>
                <a:gd name="T18" fmla="*/ 69 w 793"/>
                <a:gd name="T19" fmla="*/ 1721 h 1722"/>
                <a:gd name="T20" fmla="*/ 164 w 793"/>
                <a:gd name="T21" fmla="*/ 1406 h 1722"/>
                <a:gd name="T22" fmla="*/ 787 w 793"/>
                <a:gd name="T23" fmla="*/ 673 h 1722"/>
                <a:gd name="T24" fmla="*/ 787 w 793"/>
                <a:gd name="T25" fmla="*/ 673 h 1722"/>
                <a:gd name="T26" fmla="*/ 535 w 793"/>
                <a:gd name="T27" fmla="*/ 0 h 1722"/>
                <a:gd name="T28" fmla="*/ 496 w 793"/>
                <a:gd name="T29" fmla="*/ 310 h 1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3" h="1722">
                  <a:moveTo>
                    <a:pt x="496" y="310"/>
                  </a:moveTo>
                  <a:lnTo>
                    <a:pt x="551" y="637"/>
                  </a:lnTo>
                  <a:lnTo>
                    <a:pt x="56" y="1326"/>
                  </a:lnTo>
                  <a:lnTo>
                    <a:pt x="56" y="1326"/>
                  </a:lnTo>
                  <a:cubicBezTo>
                    <a:pt x="31" y="1360"/>
                    <a:pt x="15" y="1398"/>
                    <a:pt x="7" y="1438"/>
                  </a:cubicBezTo>
                  <a:lnTo>
                    <a:pt x="7" y="1438"/>
                  </a:lnTo>
                  <a:cubicBezTo>
                    <a:pt x="4" y="1453"/>
                    <a:pt x="2" y="1468"/>
                    <a:pt x="2" y="1483"/>
                  </a:cubicBezTo>
                  <a:lnTo>
                    <a:pt x="0" y="1508"/>
                  </a:lnTo>
                  <a:lnTo>
                    <a:pt x="69" y="1721"/>
                  </a:lnTo>
                  <a:lnTo>
                    <a:pt x="69" y="1721"/>
                  </a:lnTo>
                  <a:cubicBezTo>
                    <a:pt x="69" y="1721"/>
                    <a:pt x="214" y="1503"/>
                    <a:pt x="164" y="1406"/>
                  </a:cubicBezTo>
                  <a:lnTo>
                    <a:pt x="787" y="673"/>
                  </a:lnTo>
                  <a:lnTo>
                    <a:pt x="787" y="673"/>
                  </a:lnTo>
                  <a:cubicBezTo>
                    <a:pt x="787" y="673"/>
                    <a:pt x="792" y="7"/>
                    <a:pt x="535" y="0"/>
                  </a:cubicBezTo>
                  <a:lnTo>
                    <a:pt x="496" y="310"/>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57" name="Freeform 115">
              <a:extLst>
                <a:ext uri="{FF2B5EF4-FFF2-40B4-BE49-F238E27FC236}">
                  <a16:creationId xmlns:a16="http://schemas.microsoft.com/office/drawing/2014/main" id="{1CAE788A-E942-8D48-80CC-35BCB5A8298A}"/>
                </a:ext>
              </a:extLst>
            </p:cNvPr>
            <p:cNvSpPr>
              <a:spLocks noChangeArrowheads="1"/>
            </p:cNvSpPr>
            <p:nvPr/>
          </p:nvSpPr>
          <p:spPr bwMode="auto">
            <a:xfrm>
              <a:off x="11514160" y="6036644"/>
              <a:ext cx="392706" cy="839784"/>
            </a:xfrm>
            <a:custGeom>
              <a:avLst/>
              <a:gdLst>
                <a:gd name="T0" fmla="*/ 287 w 288"/>
                <a:gd name="T1" fmla="*/ 461 h 612"/>
                <a:gd name="T2" fmla="*/ 287 w 288"/>
                <a:gd name="T3" fmla="*/ 461 h 612"/>
                <a:gd name="T4" fmla="*/ 47 w 288"/>
                <a:gd name="T5" fmla="*/ 0 h 612"/>
                <a:gd name="T6" fmla="*/ 0 w 288"/>
                <a:gd name="T7" fmla="*/ 371 h 612"/>
                <a:gd name="T8" fmla="*/ 59 w 288"/>
                <a:gd name="T9" fmla="*/ 611 h 612"/>
                <a:gd name="T10" fmla="*/ 59 w 288"/>
                <a:gd name="T11" fmla="*/ 611 h 612"/>
                <a:gd name="T12" fmla="*/ 287 w 288"/>
                <a:gd name="T13" fmla="*/ 461 h 612"/>
              </a:gdLst>
              <a:ahLst/>
              <a:cxnLst>
                <a:cxn ang="0">
                  <a:pos x="T0" y="T1"/>
                </a:cxn>
                <a:cxn ang="0">
                  <a:pos x="T2" y="T3"/>
                </a:cxn>
                <a:cxn ang="0">
                  <a:pos x="T4" y="T5"/>
                </a:cxn>
                <a:cxn ang="0">
                  <a:pos x="T6" y="T7"/>
                </a:cxn>
                <a:cxn ang="0">
                  <a:pos x="T8" y="T9"/>
                </a:cxn>
                <a:cxn ang="0">
                  <a:pos x="T10" y="T11"/>
                </a:cxn>
                <a:cxn ang="0">
                  <a:pos x="T12" y="T13"/>
                </a:cxn>
              </a:cxnLst>
              <a:rect l="0" t="0" r="r" b="b"/>
              <a:pathLst>
                <a:path w="288" h="612">
                  <a:moveTo>
                    <a:pt x="287" y="461"/>
                  </a:moveTo>
                  <a:lnTo>
                    <a:pt x="287" y="461"/>
                  </a:lnTo>
                  <a:cubicBezTo>
                    <a:pt x="266" y="265"/>
                    <a:pt x="208" y="4"/>
                    <a:pt x="47" y="0"/>
                  </a:cubicBezTo>
                  <a:lnTo>
                    <a:pt x="0" y="371"/>
                  </a:lnTo>
                  <a:lnTo>
                    <a:pt x="59" y="611"/>
                  </a:lnTo>
                  <a:lnTo>
                    <a:pt x="59" y="611"/>
                  </a:lnTo>
                  <a:cubicBezTo>
                    <a:pt x="173" y="577"/>
                    <a:pt x="244" y="522"/>
                    <a:pt x="287" y="461"/>
                  </a:cubicBezTo>
                </a:path>
              </a:pathLst>
            </a:custGeom>
            <a:solidFill>
              <a:srgbClr val="088E6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58" name="Freeform 116">
              <a:extLst>
                <a:ext uri="{FF2B5EF4-FFF2-40B4-BE49-F238E27FC236}">
                  <a16:creationId xmlns:a16="http://schemas.microsoft.com/office/drawing/2014/main" id="{B7205230-68D3-BE4F-B894-E6FBEE9DB833}"/>
                </a:ext>
              </a:extLst>
            </p:cNvPr>
            <p:cNvSpPr>
              <a:spLocks noChangeArrowheads="1"/>
            </p:cNvSpPr>
            <p:nvPr/>
          </p:nvSpPr>
          <p:spPr bwMode="auto">
            <a:xfrm>
              <a:off x="10849588" y="5541232"/>
              <a:ext cx="326247" cy="422912"/>
            </a:xfrm>
            <a:custGeom>
              <a:avLst/>
              <a:gdLst>
                <a:gd name="T0" fmla="*/ 239 w 240"/>
                <a:gd name="T1" fmla="*/ 6 h 308"/>
                <a:gd name="T2" fmla="*/ 9 w 240"/>
                <a:gd name="T3" fmla="*/ 0 h 308"/>
                <a:gd name="T4" fmla="*/ 0 w 240"/>
                <a:gd name="T5" fmla="*/ 301 h 308"/>
                <a:gd name="T6" fmla="*/ 231 w 240"/>
                <a:gd name="T7" fmla="*/ 307 h 308"/>
                <a:gd name="T8" fmla="*/ 239 w 240"/>
                <a:gd name="T9" fmla="*/ 6 h 308"/>
              </a:gdLst>
              <a:ahLst/>
              <a:cxnLst>
                <a:cxn ang="0">
                  <a:pos x="T0" y="T1"/>
                </a:cxn>
                <a:cxn ang="0">
                  <a:pos x="T2" y="T3"/>
                </a:cxn>
                <a:cxn ang="0">
                  <a:pos x="T4" y="T5"/>
                </a:cxn>
                <a:cxn ang="0">
                  <a:pos x="T6" y="T7"/>
                </a:cxn>
                <a:cxn ang="0">
                  <a:pos x="T8" y="T9"/>
                </a:cxn>
              </a:cxnLst>
              <a:rect l="0" t="0" r="r" b="b"/>
              <a:pathLst>
                <a:path w="240" h="308">
                  <a:moveTo>
                    <a:pt x="239" y="6"/>
                  </a:moveTo>
                  <a:lnTo>
                    <a:pt x="9" y="0"/>
                  </a:lnTo>
                  <a:lnTo>
                    <a:pt x="0" y="301"/>
                  </a:lnTo>
                  <a:lnTo>
                    <a:pt x="231" y="307"/>
                  </a:lnTo>
                  <a:lnTo>
                    <a:pt x="239" y="6"/>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59" name="Freeform 117">
              <a:extLst>
                <a:ext uri="{FF2B5EF4-FFF2-40B4-BE49-F238E27FC236}">
                  <a16:creationId xmlns:a16="http://schemas.microsoft.com/office/drawing/2014/main" id="{FC3BB57B-5B6F-CB4E-B6B0-5C4195AD87E8}"/>
                </a:ext>
              </a:extLst>
            </p:cNvPr>
            <p:cNvSpPr>
              <a:spLocks noChangeArrowheads="1"/>
            </p:cNvSpPr>
            <p:nvPr/>
          </p:nvSpPr>
          <p:spPr bwMode="auto">
            <a:xfrm>
              <a:off x="10843547" y="5952057"/>
              <a:ext cx="326247" cy="320207"/>
            </a:xfrm>
            <a:custGeom>
              <a:avLst/>
              <a:gdLst>
                <a:gd name="T0" fmla="*/ 4 w 236"/>
                <a:gd name="T1" fmla="*/ 0 h 233"/>
                <a:gd name="T2" fmla="*/ 0 w 236"/>
                <a:gd name="T3" fmla="*/ 165 h 233"/>
                <a:gd name="T4" fmla="*/ 0 w 236"/>
                <a:gd name="T5" fmla="*/ 165 h 233"/>
                <a:gd name="T6" fmla="*/ 230 w 236"/>
                <a:gd name="T7" fmla="*/ 162 h 233"/>
                <a:gd name="T8" fmla="*/ 231 w 236"/>
                <a:gd name="T9" fmla="*/ 161 h 233"/>
                <a:gd name="T10" fmla="*/ 235 w 236"/>
                <a:gd name="T11" fmla="*/ 6 h 233"/>
                <a:gd name="T12" fmla="*/ 4 w 236"/>
                <a:gd name="T13" fmla="*/ 0 h 233"/>
              </a:gdLst>
              <a:ahLst/>
              <a:cxnLst>
                <a:cxn ang="0">
                  <a:pos x="T0" y="T1"/>
                </a:cxn>
                <a:cxn ang="0">
                  <a:pos x="T2" y="T3"/>
                </a:cxn>
                <a:cxn ang="0">
                  <a:pos x="T4" y="T5"/>
                </a:cxn>
                <a:cxn ang="0">
                  <a:pos x="T6" y="T7"/>
                </a:cxn>
                <a:cxn ang="0">
                  <a:pos x="T8" y="T9"/>
                </a:cxn>
                <a:cxn ang="0">
                  <a:pos x="T10" y="T11"/>
                </a:cxn>
                <a:cxn ang="0">
                  <a:pos x="T12" y="T13"/>
                </a:cxn>
              </a:cxnLst>
              <a:rect l="0" t="0" r="r" b="b"/>
              <a:pathLst>
                <a:path w="236" h="233">
                  <a:moveTo>
                    <a:pt x="4" y="0"/>
                  </a:moveTo>
                  <a:lnTo>
                    <a:pt x="0" y="165"/>
                  </a:lnTo>
                  <a:lnTo>
                    <a:pt x="0" y="165"/>
                  </a:lnTo>
                  <a:cubicBezTo>
                    <a:pt x="63" y="232"/>
                    <a:pt x="170" y="230"/>
                    <a:pt x="230" y="162"/>
                  </a:cubicBezTo>
                  <a:lnTo>
                    <a:pt x="231" y="161"/>
                  </a:lnTo>
                  <a:lnTo>
                    <a:pt x="235" y="6"/>
                  </a:lnTo>
                  <a:lnTo>
                    <a:pt x="4" y="0"/>
                  </a:lnTo>
                </a:path>
              </a:pathLst>
            </a:custGeom>
            <a:solidFill>
              <a:srgbClr val="035E4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60" name="Freeform 118">
              <a:extLst>
                <a:ext uri="{FF2B5EF4-FFF2-40B4-BE49-F238E27FC236}">
                  <a16:creationId xmlns:a16="http://schemas.microsoft.com/office/drawing/2014/main" id="{63C4BFC5-C416-9A44-B8E7-7896D113E410}"/>
                </a:ext>
              </a:extLst>
            </p:cNvPr>
            <p:cNvSpPr>
              <a:spLocks noChangeArrowheads="1"/>
            </p:cNvSpPr>
            <p:nvPr/>
          </p:nvSpPr>
          <p:spPr bwMode="auto">
            <a:xfrm>
              <a:off x="10861667" y="5541232"/>
              <a:ext cx="320207" cy="205415"/>
            </a:xfrm>
            <a:custGeom>
              <a:avLst/>
              <a:gdLst>
                <a:gd name="T0" fmla="*/ 234 w 235"/>
                <a:gd name="T1" fmla="*/ 6 h 149"/>
                <a:gd name="T2" fmla="*/ 4 w 235"/>
                <a:gd name="T3" fmla="*/ 0 h 149"/>
                <a:gd name="T4" fmla="*/ 0 w 235"/>
                <a:gd name="T5" fmla="*/ 148 h 149"/>
                <a:gd name="T6" fmla="*/ 231 w 235"/>
                <a:gd name="T7" fmla="*/ 119 h 149"/>
                <a:gd name="T8" fmla="*/ 234 w 235"/>
                <a:gd name="T9" fmla="*/ 6 h 149"/>
              </a:gdLst>
              <a:ahLst/>
              <a:cxnLst>
                <a:cxn ang="0">
                  <a:pos x="T0" y="T1"/>
                </a:cxn>
                <a:cxn ang="0">
                  <a:pos x="T2" y="T3"/>
                </a:cxn>
                <a:cxn ang="0">
                  <a:pos x="T4" y="T5"/>
                </a:cxn>
                <a:cxn ang="0">
                  <a:pos x="T6" y="T7"/>
                </a:cxn>
                <a:cxn ang="0">
                  <a:pos x="T8" y="T9"/>
                </a:cxn>
              </a:cxnLst>
              <a:rect l="0" t="0" r="r" b="b"/>
              <a:pathLst>
                <a:path w="235" h="149">
                  <a:moveTo>
                    <a:pt x="234" y="6"/>
                  </a:moveTo>
                  <a:lnTo>
                    <a:pt x="4" y="0"/>
                  </a:lnTo>
                  <a:lnTo>
                    <a:pt x="0" y="148"/>
                  </a:lnTo>
                  <a:lnTo>
                    <a:pt x="231" y="119"/>
                  </a:lnTo>
                  <a:lnTo>
                    <a:pt x="234" y="6"/>
                  </a:lnTo>
                </a:path>
              </a:pathLst>
            </a:custGeom>
            <a:solidFill>
              <a:srgbClr val="FC78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61" name="Freeform 119">
              <a:extLst>
                <a:ext uri="{FF2B5EF4-FFF2-40B4-BE49-F238E27FC236}">
                  <a16:creationId xmlns:a16="http://schemas.microsoft.com/office/drawing/2014/main" id="{10242B99-D340-164D-9EE2-61EC3E62773F}"/>
                </a:ext>
              </a:extLst>
            </p:cNvPr>
            <p:cNvSpPr>
              <a:spLocks noChangeArrowheads="1"/>
            </p:cNvSpPr>
            <p:nvPr/>
          </p:nvSpPr>
          <p:spPr bwMode="auto">
            <a:xfrm>
              <a:off x="10674383" y="4888736"/>
              <a:ext cx="682700" cy="779369"/>
            </a:xfrm>
            <a:custGeom>
              <a:avLst/>
              <a:gdLst>
                <a:gd name="T0" fmla="*/ 494 w 500"/>
                <a:gd name="T1" fmla="*/ 290 h 568"/>
                <a:gd name="T2" fmla="*/ 494 w 500"/>
                <a:gd name="T3" fmla="*/ 290 h 568"/>
                <a:gd name="T4" fmla="*/ 244 w 500"/>
                <a:gd name="T5" fmla="*/ 562 h 568"/>
                <a:gd name="T6" fmla="*/ 244 w 500"/>
                <a:gd name="T7" fmla="*/ 562 h 568"/>
                <a:gd name="T8" fmla="*/ 4 w 500"/>
                <a:gd name="T9" fmla="*/ 276 h 568"/>
                <a:gd name="T10" fmla="*/ 4 w 500"/>
                <a:gd name="T11" fmla="*/ 276 h 568"/>
                <a:gd name="T12" fmla="*/ 260 w 500"/>
                <a:gd name="T13" fmla="*/ 4 h 568"/>
                <a:gd name="T14" fmla="*/ 260 w 500"/>
                <a:gd name="T15" fmla="*/ 4 h 568"/>
                <a:gd name="T16" fmla="*/ 494 w 500"/>
                <a:gd name="T17" fmla="*/ 29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 h="568">
                  <a:moveTo>
                    <a:pt x="494" y="290"/>
                  </a:moveTo>
                  <a:lnTo>
                    <a:pt x="494" y="290"/>
                  </a:lnTo>
                  <a:cubicBezTo>
                    <a:pt x="490" y="444"/>
                    <a:pt x="398" y="567"/>
                    <a:pt x="244" y="562"/>
                  </a:cubicBezTo>
                  <a:lnTo>
                    <a:pt x="244" y="562"/>
                  </a:lnTo>
                  <a:cubicBezTo>
                    <a:pt x="90" y="558"/>
                    <a:pt x="0" y="430"/>
                    <a:pt x="4" y="276"/>
                  </a:cubicBezTo>
                  <a:lnTo>
                    <a:pt x="4" y="276"/>
                  </a:lnTo>
                  <a:cubicBezTo>
                    <a:pt x="9" y="122"/>
                    <a:pt x="105" y="0"/>
                    <a:pt x="260" y="4"/>
                  </a:cubicBezTo>
                  <a:lnTo>
                    <a:pt x="260" y="4"/>
                  </a:lnTo>
                  <a:cubicBezTo>
                    <a:pt x="414" y="8"/>
                    <a:pt x="499" y="136"/>
                    <a:pt x="494" y="290"/>
                  </a:cubicBez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62" name="Freeform 120">
              <a:extLst>
                <a:ext uri="{FF2B5EF4-FFF2-40B4-BE49-F238E27FC236}">
                  <a16:creationId xmlns:a16="http://schemas.microsoft.com/office/drawing/2014/main" id="{A869A32C-0ED5-094C-9D14-B0D076687C41}"/>
                </a:ext>
              </a:extLst>
            </p:cNvPr>
            <p:cNvSpPr>
              <a:spLocks noChangeArrowheads="1"/>
            </p:cNvSpPr>
            <p:nvPr/>
          </p:nvSpPr>
          <p:spPr bwMode="auto">
            <a:xfrm>
              <a:off x="10577717" y="4816236"/>
              <a:ext cx="634366" cy="483328"/>
            </a:xfrm>
            <a:custGeom>
              <a:avLst/>
              <a:gdLst>
                <a:gd name="T0" fmla="*/ 464 w 465"/>
                <a:gd name="T1" fmla="*/ 42 h 354"/>
                <a:gd name="T2" fmla="*/ 464 w 465"/>
                <a:gd name="T3" fmla="*/ 42 h 354"/>
                <a:gd name="T4" fmla="*/ 323 w 465"/>
                <a:gd name="T5" fmla="*/ 4 h 354"/>
                <a:gd name="T6" fmla="*/ 323 w 465"/>
                <a:gd name="T7" fmla="*/ 4 h 354"/>
                <a:gd name="T8" fmla="*/ 0 w 465"/>
                <a:gd name="T9" fmla="*/ 310 h 354"/>
                <a:gd name="T10" fmla="*/ 0 w 465"/>
                <a:gd name="T11" fmla="*/ 310 h 354"/>
                <a:gd name="T12" fmla="*/ 2 w 465"/>
                <a:gd name="T13" fmla="*/ 353 h 354"/>
                <a:gd name="T14" fmla="*/ 2 w 465"/>
                <a:gd name="T15" fmla="*/ 353 h 354"/>
                <a:gd name="T16" fmla="*/ 464 w 465"/>
                <a:gd name="T17" fmla="*/ 4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5" h="354">
                  <a:moveTo>
                    <a:pt x="464" y="42"/>
                  </a:moveTo>
                  <a:lnTo>
                    <a:pt x="464" y="42"/>
                  </a:lnTo>
                  <a:cubicBezTo>
                    <a:pt x="422" y="19"/>
                    <a:pt x="374" y="6"/>
                    <a:pt x="323" y="4"/>
                  </a:cubicBezTo>
                  <a:lnTo>
                    <a:pt x="323" y="4"/>
                  </a:lnTo>
                  <a:cubicBezTo>
                    <a:pt x="150" y="0"/>
                    <a:pt x="5" y="136"/>
                    <a:pt x="0" y="310"/>
                  </a:cubicBezTo>
                  <a:lnTo>
                    <a:pt x="0" y="310"/>
                  </a:lnTo>
                  <a:cubicBezTo>
                    <a:pt x="0" y="325"/>
                    <a:pt x="1" y="339"/>
                    <a:pt x="2" y="353"/>
                  </a:cubicBezTo>
                  <a:lnTo>
                    <a:pt x="2" y="353"/>
                  </a:lnTo>
                  <a:cubicBezTo>
                    <a:pt x="318" y="271"/>
                    <a:pt x="429" y="112"/>
                    <a:pt x="464" y="42"/>
                  </a:cubicBezTo>
                </a:path>
              </a:pathLst>
            </a:custGeom>
            <a:solidFill>
              <a:srgbClr val="EF583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63" name="Freeform 121">
              <a:extLst>
                <a:ext uri="{FF2B5EF4-FFF2-40B4-BE49-F238E27FC236}">
                  <a16:creationId xmlns:a16="http://schemas.microsoft.com/office/drawing/2014/main" id="{5BE00167-FD1D-7240-9C3E-0BB1E694ADEE}"/>
                </a:ext>
              </a:extLst>
            </p:cNvPr>
            <p:cNvSpPr>
              <a:spLocks noChangeArrowheads="1"/>
            </p:cNvSpPr>
            <p:nvPr/>
          </p:nvSpPr>
          <p:spPr bwMode="auto">
            <a:xfrm>
              <a:off x="11127497" y="4840402"/>
              <a:ext cx="320207" cy="507495"/>
            </a:xfrm>
            <a:custGeom>
              <a:avLst/>
              <a:gdLst>
                <a:gd name="T0" fmla="*/ 222 w 234"/>
                <a:gd name="T1" fmla="*/ 371 h 372"/>
                <a:gd name="T2" fmla="*/ 222 w 234"/>
                <a:gd name="T3" fmla="*/ 371 h 372"/>
                <a:gd name="T4" fmla="*/ 229 w 234"/>
                <a:gd name="T5" fmla="*/ 311 h 372"/>
                <a:gd name="T6" fmla="*/ 229 w 234"/>
                <a:gd name="T7" fmla="*/ 311 h 372"/>
                <a:gd name="T8" fmla="*/ 64 w 234"/>
                <a:gd name="T9" fmla="*/ 26 h 372"/>
                <a:gd name="T10" fmla="*/ 64 w 234"/>
                <a:gd name="T11" fmla="*/ 26 h 372"/>
                <a:gd name="T12" fmla="*/ 0 w 234"/>
                <a:gd name="T13" fmla="*/ 0 h 372"/>
                <a:gd name="T14" fmla="*/ 0 w 234"/>
                <a:gd name="T15" fmla="*/ 0 h 372"/>
                <a:gd name="T16" fmla="*/ 222 w 234"/>
                <a:gd name="T17" fmla="*/ 37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372">
                  <a:moveTo>
                    <a:pt x="222" y="371"/>
                  </a:moveTo>
                  <a:lnTo>
                    <a:pt x="222" y="371"/>
                  </a:lnTo>
                  <a:cubicBezTo>
                    <a:pt x="226" y="352"/>
                    <a:pt x="229" y="332"/>
                    <a:pt x="229" y="311"/>
                  </a:cubicBezTo>
                  <a:lnTo>
                    <a:pt x="229" y="311"/>
                  </a:lnTo>
                  <a:cubicBezTo>
                    <a:pt x="233" y="188"/>
                    <a:pt x="165" y="80"/>
                    <a:pt x="64" y="26"/>
                  </a:cubicBezTo>
                  <a:lnTo>
                    <a:pt x="64" y="26"/>
                  </a:lnTo>
                  <a:cubicBezTo>
                    <a:pt x="44" y="15"/>
                    <a:pt x="22" y="6"/>
                    <a:pt x="0" y="0"/>
                  </a:cubicBezTo>
                  <a:lnTo>
                    <a:pt x="0" y="0"/>
                  </a:lnTo>
                  <a:cubicBezTo>
                    <a:pt x="11" y="72"/>
                    <a:pt x="60" y="314"/>
                    <a:pt x="222" y="371"/>
                  </a:cubicBezTo>
                </a:path>
              </a:pathLst>
            </a:custGeom>
            <a:solidFill>
              <a:srgbClr val="E22A1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64" name="Freeform 122">
              <a:extLst>
                <a:ext uri="{FF2B5EF4-FFF2-40B4-BE49-F238E27FC236}">
                  <a16:creationId xmlns:a16="http://schemas.microsoft.com/office/drawing/2014/main" id="{3F555563-3D96-AF40-AA8A-4454B60F1962}"/>
                </a:ext>
              </a:extLst>
            </p:cNvPr>
            <p:cNvSpPr>
              <a:spLocks noChangeArrowheads="1"/>
            </p:cNvSpPr>
            <p:nvPr/>
          </p:nvSpPr>
          <p:spPr bwMode="auto">
            <a:xfrm>
              <a:off x="10916044" y="5287485"/>
              <a:ext cx="72500" cy="138959"/>
            </a:xfrm>
            <a:custGeom>
              <a:avLst/>
              <a:gdLst>
                <a:gd name="T0" fmla="*/ 18 w 54"/>
                <a:gd name="T1" fmla="*/ 98 h 100"/>
                <a:gd name="T2" fmla="*/ 53 w 54"/>
                <a:gd name="T3" fmla="*/ 99 h 100"/>
                <a:gd name="T4" fmla="*/ 53 w 54"/>
                <a:gd name="T5" fmla="*/ 92 h 100"/>
                <a:gd name="T6" fmla="*/ 18 w 54"/>
                <a:gd name="T7" fmla="*/ 92 h 100"/>
                <a:gd name="T8" fmla="*/ 18 w 54"/>
                <a:gd name="T9" fmla="*/ 92 h 100"/>
                <a:gd name="T10" fmla="*/ 9 w 54"/>
                <a:gd name="T11" fmla="*/ 86 h 100"/>
                <a:gd name="T12" fmla="*/ 9 w 54"/>
                <a:gd name="T13" fmla="*/ 86 h 100"/>
                <a:gd name="T14" fmla="*/ 8 w 54"/>
                <a:gd name="T15" fmla="*/ 74 h 100"/>
                <a:gd name="T16" fmla="*/ 40 w 54"/>
                <a:gd name="T17" fmla="*/ 2 h 100"/>
                <a:gd name="T18" fmla="*/ 34 w 54"/>
                <a:gd name="T19" fmla="*/ 0 h 100"/>
                <a:gd name="T20" fmla="*/ 2 w 54"/>
                <a:gd name="T21" fmla="*/ 72 h 100"/>
                <a:gd name="T22" fmla="*/ 2 w 54"/>
                <a:gd name="T23" fmla="*/ 72 h 100"/>
                <a:gd name="T24" fmla="*/ 3 w 54"/>
                <a:gd name="T25" fmla="*/ 89 h 100"/>
                <a:gd name="T26" fmla="*/ 3 w 54"/>
                <a:gd name="T27" fmla="*/ 89 h 100"/>
                <a:gd name="T28" fmla="*/ 18 w 54"/>
                <a:gd name="T29" fmla="*/ 9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100">
                  <a:moveTo>
                    <a:pt x="18" y="98"/>
                  </a:moveTo>
                  <a:lnTo>
                    <a:pt x="53" y="99"/>
                  </a:lnTo>
                  <a:lnTo>
                    <a:pt x="53" y="92"/>
                  </a:lnTo>
                  <a:lnTo>
                    <a:pt x="18" y="92"/>
                  </a:lnTo>
                  <a:lnTo>
                    <a:pt x="18" y="92"/>
                  </a:lnTo>
                  <a:cubicBezTo>
                    <a:pt x="14" y="92"/>
                    <a:pt x="11" y="89"/>
                    <a:pt x="9" y="86"/>
                  </a:cubicBezTo>
                  <a:lnTo>
                    <a:pt x="9" y="86"/>
                  </a:lnTo>
                  <a:cubicBezTo>
                    <a:pt x="6" y="83"/>
                    <a:pt x="6" y="78"/>
                    <a:pt x="8" y="74"/>
                  </a:cubicBezTo>
                  <a:lnTo>
                    <a:pt x="40" y="2"/>
                  </a:lnTo>
                  <a:lnTo>
                    <a:pt x="34" y="0"/>
                  </a:lnTo>
                  <a:lnTo>
                    <a:pt x="2" y="72"/>
                  </a:lnTo>
                  <a:lnTo>
                    <a:pt x="2" y="72"/>
                  </a:lnTo>
                  <a:cubicBezTo>
                    <a:pt x="0" y="78"/>
                    <a:pt x="0" y="84"/>
                    <a:pt x="3" y="89"/>
                  </a:cubicBezTo>
                  <a:lnTo>
                    <a:pt x="3" y="89"/>
                  </a:lnTo>
                  <a:cubicBezTo>
                    <a:pt x="6" y="95"/>
                    <a:pt x="12" y="98"/>
                    <a:pt x="18" y="98"/>
                  </a:cubicBezTo>
                </a:path>
              </a:pathLst>
            </a:custGeom>
            <a:solidFill>
              <a:srgbClr val="FC78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65" name="Freeform 123">
              <a:extLst>
                <a:ext uri="{FF2B5EF4-FFF2-40B4-BE49-F238E27FC236}">
                  <a16:creationId xmlns:a16="http://schemas.microsoft.com/office/drawing/2014/main" id="{7303DA80-FE04-0A40-80CE-7DB9C38B1277}"/>
                </a:ext>
              </a:extLst>
            </p:cNvPr>
            <p:cNvSpPr>
              <a:spLocks noChangeArrowheads="1"/>
            </p:cNvSpPr>
            <p:nvPr/>
          </p:nvSpPr>
          <p:spPr bwMode="auto">
            <a:xfrm>
              <a:off x="7321293" y="5716440"/>
              <a:ext cx="3401423" cy="3057049"/>
            </a:xfrm>
            <a:custGeom>
              <a:avLst/>
              <a:gdLst>
                <a:gd name="T0" fmla="*/ 957 w 2483"/>
                <a:gd name="T1" fmla="*/ 2232 h 2233"/>
                <a:gd name="T2" fmla="*/ 196 w 2483"/>
                <a:gd name="T3" fmla="*/ 1087 h 2233"/>
                <a:gd name="T4" fmla="*/ 196 w 2483"/>
                <a:gd name="T5" fmla="*/ 1087 h 2233"/>
                <a:gd name="T6" fmla="*/ 375 w 2483"/>
                <a:gd name="T7" fmla="*/ 197 h 2233"/>
                <a:gd name="T8" fmla="*/ 375 w 2483"/>
                <a:gd name="T9" fmla="*/ 197 h 2233"/>
                <a:gd name="T10" fmla="*/ 1267 w 2483"/>
                <a:gd name="T11" fmla="*/ 376 h 2233"/>
                <a:gd name="T12" fmla="*/ 1317 w 2483"/>
                <a:gd name="T13" fmla="*/ 450 h 2233"/>
                <a:gd name="T14" fmla="*/ 1394 w 2483"/>
                <a:gd name="T15" fmla="*/ 399 h 2233"/>
                <a:gd name="T16" fmla="*/ 1394 w 2483"/>
                <a:gd name="T17" fmla="*/ 399 h 2233"/>
                <a:gd name="T18" fmla="*/ 2285 w 2483"/>
                <a:gd name="T19" fmla="*/ 579 h 2233"/>
                <a:gd name="T20" fmla="*/ 2285 w 2483"/>
                <a:gd name="T21" fmla="*/ 579 h 2233"/>
                <a:gd name="T22" fmla="*/ 2105 w 2483"/>
                <a:gd name="T23" fmla="*/ 1469 h 2233"/>
                <a:gd name="T24" fmla="*/ 957 w 2483"/>
                <a:gd name="T25" fmla="*/ 2232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3" h="2233">
                  <a:moveTo>
                    <a:pt x="957" y="2232"/>
                  </a:moveTo>
                  <a:lnTo>
                    <a:pt x="196" y="1087"/>
                  </a:lnTo>
                  <a:lnTo>
                    <a:pt x="196" y="1087"/>
                  </a:lnTo>
                  <a:cubicBezTo>
                    <a:pt x="0" y="791"/>
                    <a:pt x="80" y="393"/>
                    <a:pt x="375" y="197"/>
                  </a:cubicBezTo>
                  <a:lnTo>
                    <a:pt x="375" y="197"/>
                  </a:lnTo>
                  <a:cubicBezTo>
                    <a:pt x="672" y="0"/>
                    <a:pt x="1071" y="81"/>
                    <a:pt x="1267" y="376"/>
                  </a:cubicBezTo>
                  <a:lnTo>
                    <a:pt x="1317" y="450"/>
                  </a:lnTo>
                  <a:lnTo>
                    <a:pt x="1394" y="399"/>
                  </a:lnTo>
                  <a:lnTo>
                    <a:pt x="1394" y="399"/>
                  </a:lnTo>
                  <a:cubicBezTo>
                    <a:pt x="1689" y="203"/>
                    <a:pt x="2089" y="283"/>
                    <a:pt x="2285" y="579"/>
                  </a:cubicBezTo>
                  <a:lnTo>
                    <a:pt x="2285" y="579"/>
                  </a:lnTo>
                  <a:cubicBezTo>
                    <a:pt x="2482" y="874"/>
                    <a:pt x="2401" y="1273"/>
                    <a:pt x="2105" y="1469"/>
                  </a:cubicBezTo>
                  <a:lnTo>
                    <a:pt x="957" y="2232"/>
                  </a:lnTo>
                </a:path>
              </a:pathLst>
            </a:custGeom>
            <a:solidFill>
              <a:srgbClr val="E22A1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66" name="Freeform 124">
              <a:extLst>
                <a:ext uri="{FF2B5EF4-FFF2-40B4-BE49-F238E27FC236}">
                  <a16:creationId xmlns:a16="http://schemas.microsoft.com/office/drawing/2014/main" id="{EEBC82F8-39FD-3448-8EB8-4A77C5F20C7C}"/>
                </a:ext>
              </a:extLst>
            </p:cNvPr>
            <p:cNvSpPr>
              <a:spLocks noChangeArrowheads="1"/>
            </p:cNvSpPr>
            <p:nvPr/>
          </p:nvSpPr>
          <p:spPr bwMode="auto">
            <a:xfrm>
              <a:off x="7949619" y="6513928"/>
              <a:ext cx="2048105" cy="1353318"/>
            </a:xfrm>
            <a:custGeom>
              <a:avLst/>
              <a:gdLst>
                <a:gd name="T0" fmla="*/ 517 w 1495"/>
                <a:gd name="T1" fmla="*/ 936 h 986"/>
                <a:gd name="T2" fmla="*/ 487 w 1495"/>
                <a:gd name="T3" fmla="*/ 92 h 986"/>
                <a:gd name="T4" fmla="*/ 487 w 1495"/>
                <a:gd name="T5" fmla="*/ 92 h 986"/>
                <a:gd name="T6" fmla="*/ 473 w 1495"/>
                <a:gd name="T7" fmla="*/ 88 h 986"/>
                <a:gd name="T8" fmla="*/ 349 w 1495"/>
                <a:gd name="T9" fmla="*/ 352 h 986"/>
                <a:gd name="T10" fmla="*/ 17 w 1495"/>
                <a:gd name="T11" fmla="*/ 259 h 986"/>
                <a:gd name="T12" fmla="*/ 17 w 1495"/>
                <a:gd name="T13" fmla="*/ 259 h 986"/>
                <a:gd name="T14" fmla="*/ 3 w 1495"/>
                <a:gd name="T15" fmla="*/ 235 h 986"/>
                <a:gd name="T16" fmla="*/ 3 w 1495"/>
                <a:gd name="T17" fmla="*/ 235 h 986"/>
                <a:gd name="T18" fmla="*/ 28 w 1495"/>
                <a:gd name="T19" fmla="*/ 221 h 986"/>
                <a:gd name="T20" fmla="*/ 328 w 1495"/>
                <a:gd name="T21" fmla="*/ 305 h 986"/>
                <a:gd name="T22" fmla="*/ 454 w 1495"/>
                <a:gd name="T23" fmla="*/ 35 h 986"/>
                <a:gd name="T24" fmla="*/ 454 w 1495"/>
                <a:gd name="T25" fmla="*/ 35 h 986"/>
                <a:gd name="T26" fmla="*/ 525 w 1495"/>
                <a:gd name="T27" fmla="*/ 49 h 986"/>
                <a:gd name="T28" fmla="*/ 555 w 1495"/>
                <a:gd name="T29" fmla="*/ 902 h 986"/>
                <a:gd name="T30" fmla="*/ 555 w 1495"/>
                <a:gd name="T31" fmla="*/ 902 h 986"/>
                <a:gd name="T32" fmla="*/ 569 w 1495"/>
                <a:gd name="T33" fmla="*/ 904 h 986"/>
                <a:gd name="T34" fmla="*/ 1022 w 1495"/>
                <a:gd name="T35" fmla="*/ 145 h 986"/>
                <a:gd name="T36" fmla="*/ 1022 w 1495"/>
                <a:gd name="T37" fmla="*/ 145 h 986"/>
                <a:gd name="T38" fmla="*/ 1090 w 1495"/>
                <a:gd name="T39" fmla="*/ 160 h 986"/>
                <a:gd name="T40" fmla="*/ 1165 w 1495"/>
                <a:gd name="T41" fmla="*/ 793 h 986"/>
                <a:gd name="T42" fmla="*/ 1477 w 1495"/>
                <a:gd name="T43" fmla="*/ 884 h 986"/>
                <a:gd name="T44" fmla="*/ 1477 w 1495"/>
                <a:gd name="T45" fmla="*/ 884 h 986"/>
                <a:gd name="T46" fmla="*/ 1491 w 1495"/>
                <a:gd name="T47" fmla="*/ 908 h 986"/>
                <a:gd name="T48" fmla="*/ 1491 w 1495"/>
                <a:gd name="T49" fmla="*/ 908 h 986"/>
                <a:gd name="T50" fmla="*/ 1467 w 1495"/>
                <a:gd name="T51" fmla="*/ 922 h 986"/>
                <a:gd name="T52" fmla="*/ 1128 w 1495"/>
                <a:gd name="T53" fmla="*/ 824 h 986"/>
                <a:gd name="T54" fmla="*/ 1054 w 1495"/>
                <a:gd name="T55" fmla="*/ 193 h 986"/>
                <a:gd name="T56" fmla="*/ 1054 w 1495"/>
                <a:gd name="T57" fmla="*/ 193 h 986"/>
                <a:gd name="T58" fmla="*/ 1041 w 1495"/>
                <a:gd name="T59" fmla="*/ 190 h 986"/>
                <a:gd name="T60" fmla="*/ 585 w 1495"/>
                <a:gd name="T61" fmla="*/ 953 h 986"/>
                <a:gd name="T62" fmla="*/ 585 w 1495"/>
                <a:gd name="T63" fmla="*/ 953 h 986"/>
                <a:gd name="T64" fmla="*/ 517 w 1495"/>
                <a:gd name="T65" fmla="*/ 9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95" h="986">
                  <a:moveTo>
                    <a:pt x="517" y="936"/>
                  </a:moveTo>
                  <a:lnTo>
                    <a:pt x="487" y="92"/>
                  </a:lnTo>
                  <a:lnTo>
                    <a:pt x="487" y="92"/>
                  </a:lnTo>
                  <a:cubicBezTo>
                    <a:pt x="487" y="83"/>
                    <a:pt x="476" y="82"/>
                    <a:pt x="473" y="88"/>
                  </a:cubicBezTo>
                  <a:lnTo>
                    <a:pt x="349" y="352"/>
                  </a:lnTo>
                  <a:lnTo>
                    <a:pt x="17" y="259"/>
                  </a:lnTo>
                  <a:lnTo>
                    <a:pt x="17" y="259"/>
                  </a:lnTo>
                  <a:cubicBezTo>
                    <a:pt x="6" y="256"/>
                    <a:pt x="0" y="245"/>
                    <a:pt x="3" y="235"/>
                  </a:cubicBezTo>
                  <a:lnTo>
                    <a:pt x="3" y="235"/>
                  </a:lnTo>
                  <a:cubicBezTo>
                    <a:pt x="6" y="224"/>
                    <a:pt x="17" y="218"/>
                    <a:pt x="28" y="221"/>
                  </a:cubicBezTo>
                  <a:lnTo>
                    <a:pt x="328" y="305"/>
                  </a:lnTo>
                  <a:lnTo>
                    <a:pt x="454" y="35"/>
                  </a:lnTo>
                  <a:lnTo>
                    <a:pt x="454" y="35"/>
                  </a:lnTo>
                  <a:cubicBezTo>
                    <a:pt x="471" y="0"/>
                    <a:pt x="523" y="11"/>
                    <a:pt x="525" y="49"/>
                  </a:cubicBezTo>
                  <a:lnTo>
                    <a:pt x="555" y="902"/>
                  </a:lnTo>
                  <a:lnTo>
                    <a:pt x="555" y="902"/>
                  </a:lnTo>
                  <a:cubicBezTo>
                    <a:pt x="555" y="909"/>
                    <a:pt x="564" y="911"/>
                    <a:pt x="569" y="904"/>
                  </a:cubicBezTo>
                  <a:lnTo>
                    <a:pt x="1022" y="145"/>
                  </a:lnTo>
                  <a:lnTo>
                    <a:pt x="1022" y="145"/>
                  </a:lnTo>
                  <a:cubicBezTo>
                    <a:pt x="1040" y="116"/>
                    <a:pt x="1085" y="126"/>
                    <a:pt x="1090" y="160"/>
                  </a:cubicBezTo>
                  <a:lnTo>
                    <a:pt x="1165" y="793"/>
                  </a:lnTo>
                  <a:lnTo>
                    <a:pt x="1477" y="884"/>
                  </a:lnTo>
                  <a:lnTo>
                    <a:pt x="1477" y="884"/>
                  </a:lnTo>
                  <a:cubicBezTo>
                    <a:pt x="1488" y="887"/>
                    <a:pt x="1494" y="898"/>
                    <a:pt x="1491" y="908"/>
                  </a:cubicBezTo>
                  <a:lnTo>
                    <a:pt x="1491" y="908"/>
                  </a:lnTo>
                  <a:cubicBezTo>
                    <a:pt x="1488" y="919"/>
                    <a:pt x="1477" y="925"/>
                    <a:pt x="1467" y="922"/>
                  </a:cubicBezTo>
                  <a:lnTo>
                    <a:pt x="1128" y="824"/>
                  </a:lnTo>
                  <a:lnTo>
                    <a:pt x="1054" y="193"/>
                  </a:lnTo>
                  <a:lnTo>
                    <a:pt x="1054" y="193"/>
                  </a:lnTo>
                  <a:cubicBezTo>
                    <a:pt x="1053" y="186"/>
                    <a:pt x="1044" y="184"/>
                    <a:pt x="1041" y="190"/>
                  </a:cubicBezTo>
                  <a:lnTo>
                    <a:pt x="585" y="953"/>
                  </a:lnTo>
                  <a:lnTo>
                    <a:pt x="585" y="953"/>
                  </a:lnTo>
                  <a:cubicBezTo>
                    <a:pt x="566" y="985"/>
                    <a:pt x="518" y="972"/>
                    <a:pt x="517" y="936"/>
                  </a:cubicBez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67" name="Freeform 125">
              <a:extLst>
                <a:ext uri="{FF2B5EF4-FFF2-40B4-BE49-F238E27FC236}">
                  <a16:creationId xmlns:a16="http://schemas.microsoft.com/office/drawing/2014/main" id="{08D8D84A-28B9-2D42-9D2D-DDC19D17885F}"/>
                </a:ext>
              </a:extLst>
            </p:cNvPr>
            <p:cNvSpPr>
              <a:spLocks noChangeArrowheads="1"/>
            </p:cNvSpPr>
            <p:nvPr/>
          </p:nvSpPr>
          <p:spPr bwMode="auto">
            <a:xfrm>
              <a:off x="8475237" y="5770809"/>
              <a:ext cx="356453" cy="386662"/>
            </a:xfrm>
            <a:custGeom>
              <a:avLst/>
              <a:gdLst>
                <a:gd name="T0" fmla="*/ 78 w 259"/>
                <a:gd name="T1" fmla="*/ 18 h 282"/>
                <a:gd name="T2" fmla="*/ 33 w 259"/>
                <a:gd name="T3" fmla="*/ 65 h 282"/>
                <a:gd name="T4" fmla="*/ 2 w 259"/>
                <a:gd name="T5" fmla="*/ 127 h 282"/>
                <a:gd name="T6" fmla="*/ 2 w 259"/>
                <a:gd name="T7" fmla="*/ 127 h 282"/>
                <a:gd name="T8" fmla="*/ 29 w 259"/>
                <a:gd name="T9" fmla="*/ 146 h 282"/>
                <a:gd name="T10" fmla="*/ 42 w 259"/>
                <a:gd name="T11" fmla="*/ 138 h 282"/>
                <a:gd name="T12" fmla="*/ 17 w 259"/>
                <a:gd name="T13" fmla="*/ 167 h 282"/>
                <a:gd name="T14" fmla="*/ 6 w 259"/>
                <a:gd name="T15" fmla="*/ 185 h 282"/>
                <a:gd name="T16" fmla="*/ 6 w 259"/>
                <a:gd name="T17" fmla="*/ 185 h 282"/>
                <a:gd name="T18" fmla="*/ 46 w 259"/>
                <a:gd name="T19" fmla="*/ 210 h 282"/>
                <a:gd name="T20" fmla="*/ 53 w 259"/>
                <a:gd name="T21" fmla="*/ 204 h 282"/>
                <a:gd name="T22" fmla="*/ 22 w 259"/>
                <a:gd name="T23" fmla="*/ 241 h 282"/>
                <a:gd name="T24" fmla="*/ 21 w 259"/>
                <a:gd name="T25" fmla="*/ 251 h 282"/>
                <a:gd name="T26" fmla="*/ 21 w 259"/>
                <a:gd name="T27" fmla="*/ 251 h 282"/>
                <a:gd name="T28" fmla="*/ 52 w 259"/>
                <a:gd name="T29" fmla="*/ 271 h 282"/>
                <a:gd name="T30" fmla="*/ 104 w 259"/>
                <a:gd name="T31" fmla="*/ 235 h 282"/>
                <a:gd name="T32" fmla="*/ 104 w 259"/>
                <a:gd name="T33" fmla="*/ 239 h 282"/>
                <a:gd name="T34" fmla="*/ 104 w 259"/>
                <a:gd name="T35" fmla="*/ 239 h 282"/>
                <a:gd name="T36" fmla="*/ 132 w 259"/>
                <a:gd name="T37" fmla="*/ 263 h 282"/>
                <a:gd name="T38" fmla="*/ 181 w 259"/>
                <a:gd name="T39" fmla="*/ 237 h 282"/>
                <a:gd name="T40" fmla="*/ 244 w 259"/>
                <a:gd name="T41" fmla="*/ 175 h 282"/>
                <a:gd name="T42" fmla="*/ 244 w 259"/>
                <a:gd name="T43" fmla="*/ 175 h 282"/>
                <a:gd name="T44" fmla="*/ 237 w 259"/>
                <a:gd name="T45" fmla="*/ 131 h 282"/>
                <a:gd name="T46" fmla="*/ 230 w 259"/>
                <a:gd name="T47" fmla="*/ 128 h 282"/>
                <a:gd name="T48" fmla="*/ 230 w 259"/>
                <a:gd name="T49" fmla="*/ 120 h 282"/>
                <a:gd name="T50" fmla="*/ 230 w 259"/>
                <a:gd name="T51" fmla="*/ 120 h 282"/>
                <a:gd name="T52" fmla="*/ 196 w 259"/>
                <a:gd name="T53" fmla="*/ 90 h 282"/>
                <a:gd name="T54" fmla="*/ 190 w 259"/>
                <a:gd name="T55" fmla="*/ 90 h 282"/>
                <a:gd name="T56" fmla="*/ 189 w 259"/>
                <a:gd name="T57" fmla="*/ 80 h 282"/>
                <a:gd name="T58" fmla="*/ 189 w 259"/>
                <a:gd name="T59" fmla="*/ 80 h 282"/>
                <a:gd name="T60" fmla="*/ 144 w 259"/>
                <a:gd name="T61" fmla="*/ 50 h 282"/>
                <a:gd name="T62" fmla="*/ 139 w 259"/>
                <a:gd name="T63" fmla="*/ 25 h 282"/>
                <a:gd name="T64" fmla="*/ 139 w 259"/>
                <a:gd name="T65" fmla="*/ 25 h 282"/>
                <a:gd name="T66" fmla="*/ 107 w 259"/>
                <a:gd name="T67" fmla="*/ 2 h 282"/>
                <a:gd name="T68" fmla="*/ 107 w 259"/>
                <a:gd name="T69" fmla="*/ 2 h 282"/>
                <a:gd name="T70" fmla="*/ 78 w 259"/>
                <a:gd name="T71" fmla="*/ 1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9" h="282">
                  <a:moveTo>
                    <a:pt x="78" y="18"/>
                  </a:moveTo>
                  <a:lnTo>
                    <a:pt x="33" y="65"/>
                  </a:lnTo>
                  <a:lnTo>
                    <a:pt x="2" y="127"/>
                  </a:lnTo>
                  <a:lnTo>
                    <a:pt x="2" y="127"/>
                  </a:lnTo>
                  <a:cubicBezTo>
                    <a:pt x="0" y="142"/>
                    <a:pt x="16" y="153"/>
                    <a:pt x="29" y="146"/>
                  </a:cubicBezTo>
                  <a:lnTo>
                    <a:pt x="42" y="138"/>
                  </a:lnTo>
                  <a:lnTo>
                    <a:pt x="17" y="167"/>
                  </a:lnTo>
                  <a:lnTo>
                    <a:pt x="6" y="185"/>
                  </a:lnTo>
                  <a:lnTo>
                    <a:pt x="6" y="185"/>
                  </a:lnTo>
                  <a:cubicBezTo>
                    <a:pt x="3" y="207"/>
                    <a:pt x="27" y="221"/>
                    <a:pt x="46" y="210"/>
                  </a:cubicBezTo>
                  <a:lnTo>
                    <a:pt x="53" y="204"/>
                  </a:lnTo>
                  <a:lnTo>
                    <a:pt x="22" y="241"/>
                  </a:lnTo>
                  <a:lnTo>
                    <a:pt x="21" y="251"/>
                  </a:lnTo>
                  <a:lnTo>
                    <a:pt x="21" y="251"/>
                  </a:lnTo>
                  <a:cubicBezTo>
                    <a:pt x="17" y="268"/>
                    <a:pt x="37" y="281"/>
                    <a:pt x="52" y="271"/>
                  </a:cubicBezTo>
                  <a:lnTo>
                    <a:pt x="104" y="235"/>
                  </a:lnTo>
                  <a:lnTo>
                    <a:pt x="104" y="239"/>
                  </a:lnTo>
                  <a:lnTo>
                    <a:pt x="104" y="239"/>
                  </a:lnTo>
                  <a:cubicBezTo>
                    <a:pt x="102" y="255"/>
                    <a:pt x="116" y="267"/>
                    <a:pt x="132" y="263"/>
                  </a:cubicBezTo>
                  <a:lnTo>
                    <a:pt x="181" y="237"/>
                  </a:lnTo>
                  <a:lnTo>
                    <a:pt x="244" y="175"/>
                  </a:lnTo>
                  <a:lnTo>
                    <a:pt x="244" y="175"/>
                  </a:lnTo>
                  <a:cubicBezTo>
                    <a:pt x="258" y="162"/>
                    <a:pt x="255" y="139"/>
                    <a:pt x="237" y="131"/>
                  </a:cubicBezTo>
                  <a:lnTo>
                    <a:pt x="230" y="128"/>
                  </a:lnTo>
                  <a:lnTo>
                    <a:pt x="230" y="120"/>
                  </a:lnTo>
                  <a:lnTo>
                    <a:pt x="230" y="120"/>
                  </a:lnTo>
                  <a:cubicBezTo>
                    <a:pt x="229" y="103"/>
                    <a:pt x="214" y="89"/>
                    <a:pt x="196" y="90"/>
                  </a:cubicBezTo>
                  <a:lnTo>
                    <a:pt x="190" y="90"/>
                  </a:lnTo>
                  <a:lnTo>
                    <a:pt x="189" y="80"/>
                  </a:lnTo>
                  <a:lnTo>
                    <a:pt x="189" y="80"/>
                  </a:lnTo>
                  <a:cubicBezTo>
                    <a:pt x="186" y="58"/>
                    <a:pt x="165" y="44"/>
                    <a:pt x="144" y="50"/>
                  </a:cubicBezTo>
                  <a:lnTo>
                    <a:pt x="139" y="25"/>
                  </a:lnTo>
                  <a:lnTo>
                    <a:pt x="139" y="25"/>
                  </a:lnTo>
                  <a:cubicBezTo>
                    <a:pt x="136" y="10"/>
                    <a:pt x="122" y="0"/>
                    <a:pt x="107" y="2"/>
                  </a:cubicBezTo>
                  <a:lnTo>
                    <a:pt x="107" y="2"/>
                  </a:lnTo>
                  <a:cubicBezTo>
                    <a:pt x="96" y="4"/>
                    <a:pt x="86" y="10"/>
                    <a:pt x="78" y="18"/>
                  </a:cubicBez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68" name="Freeform 126">
              <a:extLst>
                <a:ext uri="{FF2B5EF4-FFF2-40B4-BE49-F238E27FC236}">
                  <a16:creationId xmlns:a16="http://schemas.microsoft.com/office/drawing/2014/main" id="{EB88CBB7-35DB-B24F-BC20-4570AEC98682}"/>
                </a:ext>
              </a:extLst>
            </p:cNvPr>
            <p:cNvSpPr>
              <a:spLocks noChangeArrowheads="1"/>
            </p:cNvSpPr>
            <p:nvPr/>
          </p:nvSpPr>
          <p:spPr bwMode="auto">
            <a:xfrm>
              <a:off x="9605018" y="6072893"/>
              <a:ext cx="277913" cy="332290"/>
            </a:xfrm>
            <a:custGeom>
              <a:avLst/>
              <a:gdLst>
                <a:gd name="T0" fmla="*/ 201 w 202"/>
                <a:gd name="T1" fmla="*/ 39 h 241"/>
                <a:gd name="T2" fmla="*/ 193 w 202"/>
                <a:gd name="T3" fmla="*/ 27 h 241"/>
                <a:gd name="T4" fmla="*/ 193 w 202"/>
                <a:gd name="T5" fmla="*/ 27 h 241"/>
                <a:gd name="T6" fmla="*/ 144 w 202"/>
                <a:gd name="T7" fmla="*/ 15 h 241"/>
                <a:gd name="T8" fmla="*/ 143 w 202"/>
                <a:gd name="T9" fmla="*/ 16 h 241"/>
                <a:gd name="T10" fmla="*/ 132 w 202"/>
                <a:gd name="T11" fmla="*/ 8 h 241"/>
                <a:gd name="T12" fmla="*/ 132 w 202"/>
                <a:gd name="T13" fmla="*/ 8 h 241"/>
                <a:gd name="T14" fmla="*/ 98 w 202"/>
                <a:gd name="T15" fmla="*/ 9 h 241"/>
                <a:gd name="T16" fmla="*/ 91 w 202"/>
                <a:gd name="T17" fmla="*/ 15 h 241"/>
                <a:gd name="T18" fmla="*/ 89 w 202"/>
                <a:gd name="T19" fmla="*/ 13 h 241"/>
                <a:gd name="T20" fmla="*/ 89 w 202"/>
                <a:gd name="T21" fmla="*/ 13 h 241"/>
                <a:gd name="T22" fmla="*/ 50 w 202"/>
                <a:gd name="T23" fmla="*/ 16 h 241"/>
                <a:gd name="T24" fmla="*/ 50 w 202"/>
                <a:gd name="T25" fmla="*/ 17 h 241"/>
                <a:gd name="T26" fmla="*/ 33 w 202"/>
                <a:gd name="T27" fmla="*/ 10 h 241"/>
                <a:gd name="T28" fmla="*/ 33 w 202"/>
                <a:gd name="T29" fmla="*/ 10 h 241"/>
                <a:gd name="T30" fmla="*/ 7 w 202"/>
                <a:gd name="T31" fmla="*/ 19 h 241"/>
                <a:gd name="T32" fmla="*/ 0 w 202"/>
                <a:gd name="T33" fmla="*/ 34 h 241"/>
                <a:gd name="T34" fmla="*/ 6 w 202"/>
                <a:gd name="T35" fmla="*/ 151 h 241"/>
                <a:gd name="T36" fmla="*/ 11 w 202"/>
                <a:gd name="T37" fmla="*/ 166 h 241"/>
                <a:gd name="T38" fmla="*/ 11 w 202"/>
                <a:gd name="T39" fmla="*/ 166 h 241"/>
                <a:gd name="T40" fmla="*/ 36 w 202"/>
                <a:gd name="T41" fmla="*/ 165 h 241"/>
                <a:gd name="T42" fmla="*/ 40 w 202"/>
                <a:gd name="T43" fmla="*/ 155 h 241"/>
                <a:gd name="T44" fmla="*/ 49 w 202"/>
                <a:gd name="T45" fmla="*/ 225 h 241"/>
                <a:gd name="T46" fmla="*/ 49 w 202"/>
                <a:gd name="T47" fmla="*/ 225 h 241"/>
                <a:gd name="T48" fmla="*/ 75 w 202"/>
                <a:gd name="T49" fmla="*/ 228 h 241"/>
                <a:gd name="T50" fmla="*/ 78 w 202"/>
                <a:gd name="T51" fmla="*/ 220 h 241"/>
                <a:gd name="T52" fmla="*/ 86 w 202"/>
                <a:gd name="T53" fmla="*/ 160 h 241"/>
                <a:gd name="T54" fmla="*/ 91 w 202"/>
                <a:gd name="T55" fmla="*/ 190 h 241"/>
                <a:gd name="T56" fmla="*/ 91 w 202"/>
                <a:gd name="T57" fmla="*/ 190 h 241"/>
                <a:gd name="T58" fmla="*/ 117 w 202"/>
                <a:gd name="T59" fmla="*/ 196 h 241"/>
                <a:gd name="T60" fmla="*/ 124 w 202"/>
                <a:gd name="T61" fmla="*/ 176 h 241"/>
                <a:gd name="T62" fmla="*/ 131 w 202"/>
                <a:gd name="T63" fmla="*/ 148 h 241"/>
                <a:gd name="T64" fmla="*/ 136 w 202"/>
                <a:gd name="T65" fmla="*/ 168 h 241"/>
                <a:gd name="T66" fmla="*/ 136 w 202"/>
                <a:gd name="T67" fmla="*/ 168 h 241"/>
                <a:gd name="T68" fmla="*/ 162 w 202"/>
                <a:gd name="T69" fmla="*/ 173 h 241"/>
                <a:gd name="T70" fmla="*/ 169 w 202"/>
                <a:gd name="T71" fmla="*/ 162 h 241"/>
                <a:gd name="T72" fmla="*/ 189 w 202"/>
                <a:gd name="T73" fmla="*/ 66 h 241"/>
                <a:gd name="T74" fmla="*/ 201 w 202"/>
                <a:gd name="T75" fmla="*/ 39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 h="241">
                  <a:moveTo>
                    <a:pt x="201" y="39"/>
                  </a:moveTo>
                  <a:lnTo>
                    <a:pt x="193" y="27"/>
                  </a:lnTo>
                  <a:lnTo>
                    <a:pt x="193" y="27"/>
                  </a:lnTo>
                  <a:cubicBezTo>
                    <a:pt x="182" y="10"/>
                    <a:pt x="160" y="5"/>
                    <a:pt x="144" y="15"/>
                  </a:cubicBezTo>
                  <a:lnTo>
                    <a:pt x="143" y="16"/>
                  </a:lnTo>
                  <a:lnTo>
                    <a:pt x="132" y="8"/>
                  </a:lnTo>
                  <a:lnTo>
                    <a:pt x="132" y="8"/>
                  </a:lnTo>
                  <a:cubicBezTo>
                    <a:pt x="122" y="0"/>
                    <a:pt x="108" y="1"/>
                    <a:pt x="98" y="9"/>
                  </a:cubicBezTo>
                  <a:lnTo>
                    <a:pt x="91" y="15"/>
                  </a:lnTo>
                  <a:lnTo>
                    <a:pt x="89" y="13"/>
                  </a:lnTo>
                  <a:lnTo>
                    <a:pt x="89" y="13"/>
                  </a:lnTo>
                  <a:cubicBezTo>
                    <a:pt x="77" y="3"/>
                    <a:pt x="60" y="4"/>
                    <a:pt x="50" y="16"/>
                  </a:cubicBezTo>
                  <a:lnTo>
                    <a:pt x="50" y="17"/>
                  </a:lnTo>
                  <a:lnTo>
                    <a:pt x="33" y="10"/>
                  </a:lnTo>
                  <a:lnTo>
                    <a:pt x="33" y="10"/>
                  </a:lnTo>
                  <a:cubicBezTo>
                    <a:pt x="23" y="7"/>
                    <a:pt x="13" y="10"/>
                    <a:pt x="7" y="19"/>
                  </a:cubicBezTo>
                  <a:lnTo>
                    <a:pt x="0" y="34"/>
                  </a:lnTo>
                  <a:lnTo>
                    <a:pt x="6" y="151"/>
                  </a:lnTo>
                  <a:lnTo>
                    <a:pt x="11" y="166"/>
                  </a:lnTo>
                  <a:lnTo>
                    <a:pt x="11" y="166"/>
                  </a:lnTo>
                  <a:cubicBezTo>
                    <a:pt x="15" y="177"/>
                    <a:pt x="33" y="177"/>
                    <a:pt x="36" y="165"/>
                  </a:cubicBezTo>
                  <a:lnTo>
                    <a:pt x="40" y="155"/>
                  </a:lnTo>
                  <a:lnTo>
                    <a:pt x="49" y="225"/>
                  </a:lnTo>
                  <a:lnTo>
                    <a:pt x="49" y="225"/>
                  </a:lnTo>
                  <a:cubicBezTo>
                    <a:pt x="51" y="238"/>
                    <a:pt x="69" y="240"/>
                    <a:pt x="75" y="228"/>
                  </a:cubicBezTo>
                  <a:lnTo>
                    <a:pt x="78" y="220"/>
                  </a:lnTo>
                  <a:lnTo>
                    <a:pt x="86" y="160"/>
                  </a:lnTo>
                  <a:lnTo>
                    <a:pt x="91" y="190"/>
                  </a:lnTo>
                  <a:lnTo>
                    <a:pt x="91" y="190"/>
                  </a:lnTo>
                  <a:cubicBezTo>
                    <a:pt x="93" y="202"/>
                    <a:pt x="109" y="206"/>
                    <a:pt x="117" y="196"/>
                  </a:cubicBezTo>
                  <a:lnTo>
                    <a:pt x="124" y="176"/>
                  </a:lnTo>
                  <a:lnTo>
                    <a:pt x="131" y="148"/>
                  </a:lnTo>
                  <a:lnTo>
                    <a:pt x="136" y="168"/>
                  </a:lnTo>
                  <a:lnTo>
                    <a:pt x="136" y="168"/>
                  </a:lnTo>
                  <a:cubicBezTo>
                    <a:pt x="139" y="181"/>
                    <a:pt x="155" y="184"/>
                    <a:pt x="162" y="173"/>
                  </a:cubicBezTo>
                  <a:lnTo>
                    <a:pt x="169" y="162"/>
                  </a:lnTo>
                  <a:lnTo>
                    <a:pt x="189" y="66"/>
                  </a:lnTo>
                  <a:lnTo>
                    <a:pt x="201" y="39"/>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69" name="Freeform 127">
              <a:extLst>
                <a:ext uri="{FF2B5EF4-FFF2-40B4-BE49-F238E27FC236}">
                  <a16:creationId xmlns:a16="http://schemas.microsoft.com/office/drawing/2014/main" id="{F09CD494-48EA-7148-8816-EC0442920D94}"/>
                </a:ext>
              </a:extLst>
            </p:cNvPr>
            <p:cNvSpPr>
              <a:spLocks noChangeArrowheads="1"/>
            </p:cNvSpPr>
            <p:nvPr/>
          </p:nvSpPr>
          <p:spPr bwMode="auto">
            <a:xfrm>
              <a:off x="6215677" y="7160382"/>
              <a:ext cx="314163" cy="308123"/>
            </a:xfrm>
            <a:custGeom>
              <a:avLst/>
              <a:gdLst>
                <a:gd name="T0" fmla="*/ 166 w 230"/>
                <a:gd name="T1" fmla="*/ 225 h 226"/>
                <a:gd name="T2" fmla="*/ 0 w 230"/>
                <a:gd name="T3" fmla="*/ 160 h 226"/>
                <a:gd name="T4" fmla="*/ 62 w 230"/>
                <a:gd name="T5" fmla="*/ 0 h 226"/>
                <a:gd name="T6" fmla="*/ 229 w 230"/>
                <a:gd name="T7" fmla="*/ 63 h 226"/>
                <a:gd name="T8" fmla="*/ 166 w 230"/>
                <a:gd name="T9" fmla="*/ 225 h 226"/>
              </a:gdLst>
              <a:ahLst/>
              <a:cxnLst>
                <a:cxn ang="0">
                  <a:pos x="T0" y="T1"/>
                </a:cxn>
                <a:cxn ang="0">
                  <a:pos x="T2" y="T3"/>
                </a:cxn>
                <a:cxn ang="0">
                  <a:pos x="T4" y="T5"/>
                </a:cxn>
                <a:cxn ang="0">
                  <a:pos x="T6" y="T7"/>
                </a:cxn>
                <a:cxn ang="0">
                  <a:pos x="T8" y="T9"/>
                </a:cxn>
              </a:cxnLst>
              <a:rect l="0" t="0" r="r" b="b"/>
              <a:pathLst>
                <a:path w="230" h="226">
                  <a:moveTo>
                    <a:pt x="166" y="225"/>
                  </a:moveTo>
                  <a:lnTo>
                    <a:pt x="0" y="160"/>
                  </a:lnTo>
                  <a:lnTo>
                    <a:pt x="62" y="0"/>
                  </a:lnTo>
                  <a:lnTo>
                    <a:pt x="229" y="63"/>
                  </a:lnTo>
                  <a:lnTo>
                    <a:pt x="166" y="225"/>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70" name="Freeform 128">
              <a:extLst>
                <a:ext uri="{FF2B5EF4-FFF2-40B4-BE49-F238E27FC236}">
                  <a16:creationId xmlns:a16="http://schemas.microsoft.com/office/drawing/2014/main" id="{DAFA0645-414C-134F-9F7A-860F826A1F50}"/>
                </a:ext>
              </a:extLst>
            </p:cNvPr>
            <p:cNvSpPr>
              <a:spLocks noChangeArrowheads="1"/>
            </p:cNvSpPr>
            <p:nvPr/>
          </p:nvSpPr>
          <p:spPr bwMode="auto">
            <a:xfrm>
              <a:off x="6723172" y="7178507"/>
              <a:ext cx="283953" cy="277913"/>
            </a:xfrm>
            <a:custGeom>
              <a:avLst/>
              <a:gdLst>
                <a:gd name="T0" fmla="*/ 175 w 207"/>
                <a:gd name="T1" fmla="*/ 201 h 202"/>
                <a:gd name="T2" fmla="*/ 0 w 207"/>
                <a:gd name="T3" fmla="*/ 169 h 202"/>
                <a:gd name="T4" fmla="*/ 30 w 207"/>
                <a:gd name="T5" fmla="*/ 0 h 202"/>
                <a:gd name="T6" fmla="*/ 206 w 207"/>
                <a:gd name="T7" fmla="*/ 31 h 202"/>
                <a:gd name="T8" fmla="*/ 175 w 207"/>
                <a:gd name="T9" fmla="*/ 201 h 202"/>
              </a:gdLst>
              <a:ahLst/>
              <a:cxnLst>
                <a:cxn ang="0">
                  <a:pos x="T0" y="T1"/>
                </a:cxn>
                <a:cxn ang="0">
                  <a:pos x="T2" y="T3"/>
                </a:cxn>
                <a:cxn ang="0">
                  <a:pos x="T4" y="T5"/>
                </a:cxn>
                <a:cxn ang="0">
                  <a:pos x="T6" y="T7"/>
                </a:cxn>
                <a:cxn ang="0">
                  <a:pos x="T8" y="T9"/>
                </a:cxn>
              </a:cxnLst>
              <a:rect l="0" t="0" r="r" b="b"/>
              <a:pathLst>
                <a:path w="207" h="202">
                  <a:moveTo>
                    <a:pt x="175" y="201"/>
                  </a:moveTo>
                  <a:lnTo>
                    <a:pt x="0" y="169"/>
                  </a:lnTo>
                  <a:lnTo>
                    <a:pt x="30" y="0"/>
                  </a:lnTo>
                  <a:lnTo>
                    <a:pt x="206" y="31"/>
                  </a:lnTo>
                  <a:lnTo>
                    <a:pt x="175" y="201"/>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71" name="Freeform 129">
              <a:extLst>
                <a:ext uri="{FF2B5EF4-FFF2-40B4-BE49-F238E27FC236}">
                  <a16:creationId xmlns:a16="http://schemas.microsoft.com/office/drawing/2014/main" id="{10114294-5E08-DC4A-A0CF-6DD47F4F395F}"/>
                </a:ext>
              </a:extLst>
            </p:cNvPr>
            <p:cNvSpPr>
              <a:spLocks noChangeArrowheads="1"/>
            </p:cNvSpPr>
            <p:nvPr/>
          </p:nvSpPr>
          <p:spPr bwMode="auto">
            <a:xfrm>
              <a:off x="6276094" y="7160382"/>
              <a:ext cx="259787" cy="163125"/>
            </a:xfrm>
            <a:custGeom>
              <a:avLst/>
              <a:gdLst>
                <a:gd name="T0" fmla="*/ 167 w 190"/>
                <a:gd name="T1" fmla="*/ 120 h 121"/>
                <a:gd name="T2" fmla="*/ 0 w 190"/>
                <a:gd name="T3" fmla="*/ 55 h 121"/>
                <a:gd name="T4" fmla="*/ 22 w 190"/>
                <a:gd name="T5" fmla="*/ 0 h 121"/>
                <a:gd name="T6" fmla="*/ 189 w 190"/>
                <a:gd name="T7" fmla="*/ 63 h 121"/>
                <a:gd name="T8" fmla="*/ 167 w 190"/>
                <a:gd name="T9" fmla="*/ 120 h 121"/>
              </a:gdLst>
              <a:ahLst/>
              <a:cxnLst>
                <a:cxn ang="0">
                  <a:pos x="T0" y="T1"/>
                </a:cxn>
                <a:cxn ang="0">
                  <a:pos x="T2" y="T3"/>
                </a:cxn>
                <a:cxn ang="0">
                  <a:pos x="T4" y="T5"/>
                </a:cxn>
                <a:cxn ang="0">
                  <a:pos x="T6" y="T7"/>
                </a:cxn>
                <a:cxn ang="0">
                  <a:pos x="T8" y="T9"/>
                </a:cxn>
              </a:cxnLst>
              <a:rect l="0" t="0" r="r" b="b"/>
              <a:pathLst>
                <a:path w="190" h="121">
                  <a:moveTo>
                    <a:pt x="167" y="120"/>
                  </a:moveTo>
                  <a:lnTo>
                    <a:pt x="0" y="55"/>
                  </a:lnTo>
                  <a:lnTo>
                    <a:pt x="22" y="0"/>
                  </a:lnTo>
                  <a:lnTo>
                    <a:pt x="189" y="63"/>
                  </a:lnTo>
                  <a:lnTo>
                    <a:pt x="167" y="120"/>
                  </a:lnTo>
                </a:path>
              </a:pathLst>
            </a:custGeom>
            <a:solidFill>
              <a:srgbClr val="F7949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72" name="Freeform 130">
              <a:extLst>
                <a:ext uri="{FF2B5EF4-FFF2-40B4-BE49-F238E27FC236}">
                  <a16:creationId xmlns:a16="http://schemas.microsoft.com/office/drawing/2014/main" id="{F340FA26-429C-B642-9A0C-C54735BF707D}"/>
                </a:ext>
              </a:extLst>
            </p:cNvPr>
            <p:cNvSpPr>
              <a:spLocks noChangeArrowheads="1"/>
            </p:cNvSpPr>
            <p:nvPr/>
          </p:nvSpPr>
          <p:spPr bwMode="auto">
            <a:xfrm>
              <a:off x="6747338" y="7178504"/>
              <a:ext cx="259787" cy="144998"/>
            </a:xfrm>
            <a:custGeom>
              <a:avLst/>
              <a:gdLst>
                <a:gd name="T0" fmla="*/ 176 w 190"/>
                <a:gd name="T1" fmla="*/ 103 h 104"/>
                <a:gd name="T2" fmla="*/ 0 w 190"/>
                <a:gd name="T3" fmla="*/ 71 h 104"/>
                <a:gd name="T4" fmla="*/ 13 w 190"/>
                <a:gd name="T5" fmla="*/ 0 h 104"/>
                <a:gd name="T6" fmla="*/ 189 w 190"/>
                <a:gd name="T7" fmla="*/ 31 h 104"/>
                <a:gd name="T8" fmla="*/ 176 w 190"/>
                <a:gd name="T9" fmla="*/ 103 h 104"/>
              </a:gdLst>
              <a:ahLst/>
              <a:cxnLst>
                <a:cxn ang="0">
                  <a:pos x="T0" y="T1"/>
                </a:cxn>
                <a:cxn ang="0">
                  <a:pos x="T2" y="T3"/>
                </a:cxn>
                <a:cxn ang="0">
                  <a:pos x="T4" y="T5"/>
                </a:cxn>
                <a:cxn ang="0">
                  <a:pos x="T6" y="T7"/>
                </a:cxn>
                <a:cxn ang="0">
                  <a:pos x="T8" y="T9"/>
                </a:cxn>
              </a:cxnLst>
              <a:rect l="0" t="0" r="r" b="b"/>
              <a:pathLst>
                <a:path w="190" h="104">
                  <a:moveTo>
                    <a:pt x="176" y="103"/>
                  </a:moveTo>
                  <a:lnTo>
                    <a:pt x="0" y="71"/>
                  </a:lnTo>
                  <a:lnTo>
                    <a:pt x="13" y="0"/>
                  </a:lnTo>
                  <a:lnTo>
                    <a:pt x="189" y="31"/>
                  </a:lnTo>
                  <a:lnTo>
                    <a:pt x="176" y="103"/>
                  </a:lnTo>
                </a:path>
              </a:pathLst>
            </a:custGeom>
            <a:solidFill>
              <a:srgbClr val="F7949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73" name="Freeform 131">
              <a:extLst>
                <a:ext uri="{FF2B5EF4-FFF2-40B4-BE49-F238E27FC236}">
                  <a16:creationId xmlns:a16="http://schemas.microsoft.com/office/drawing/2014/main" id="{49926434-D7A1-0444-BB7E-8021575E29BB}"/>
                </a:ext>
              </a:extLst>
            </p:cNvPr>
            <p:cNvSpPr>
              <a:spLocks noChangeArrowheads="1"/>
            </p:cNvSpPr>
            <p:nvPr/>
          </p:nvSpPr>
          <p:spPr bwMode="auto">
            <a:xfrm>
              <a:off x="5472562" y="4562493"/>
              <a:ext cx="1371445" cy="1782274"/>
            </a:xfrm>
            <a:custGeom>
              <a:avLst/>
              <a:gdLst>
                <a:gd name="T0" fmla="*/ 848 w 1001"/>
                <a:gd name="T1" fmla="*/ 1098 h 1303"/>
                <a:gd name="T2" fmla="*/ 224 w 1001"/>
                <a:gd name="T3" fmla="*/ 1302 h 1303"/>
                <a:gd name="T4" fmla="*/ 224 w 1001"/>
                <a:gd name="T5" fmla="*/ 707 h 1303"/>
                <a:gd name="T6" fmla="*/ 0 w 1001"/>
                <a:gd name="T7" fmla="*/ 39 h 1303"/>
                <a:gd name="T8" fmla="*/ 122 w 1001"/>
                <a:gd name="T9" fmla="*/ 0 h 1303"/>
                <a:gd name="T10" fmla="*/ 305 w 1001"/>
                <a:gd name="T11" fmla="*/ 294 h 1303"/>
                <a:gd name="T12" fmla="*/ 305 w 1001"/>
                <a:gd name="T13" fmla="*/ 294 h 1303"/>
                <a:gd name="T14" fmla="*/ 471 w 1001"/>
                <a:gd name="T15" fmla="*/ 387 h 1303"/>
                <a:gd name="T16" fmla="*/ 492 w 1001"/>
                <a:gd name="T17" fmla="*/ 387 h 1303"/>
                <a:gd name="T18" fmla="*/ 812 w 1001"/>
                <a:gd name="T19" fmla="*/ 387 h 1303"/>
                <a:gd name="T20" fmla="*/ 812 w 1001"/>
                <a:gd name="T21" fmla="*/ 387 h 1303"/>
                <a:gd name="T22" fmla="*/ 1000 w 1001"/>
                <a:gd name="T23" fmla="*/ 424 h 1303"/>
                <a:gd name="T24" fmla="*/ 829 w 1001"/>
                <a:gd name="T25" fmla="*/ 465 h 1303"/>
                <a:gd name="T26" fmla="*/ 848 w 1001"/>
                <a:gd name="T27" fmla="*/ 1098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1" h="1303">
                  <a:moveTo>
                    <a:pt x="848" y="1098"/>
                  </a:moveTo>
                  <a:lnTo>
                    <a:pt x="224" y="1302"/>
                  </a:lnTo>
                  <a:lnTo>
                    <a:pt x="224" y="707"/>
                  </a:lnTo>
                  <a:lnTo>
                    <a:pt x="0" y="39"/>
                  </a:lnTo>
                  <a:lnTo>
                    <a:pt x="122" y="0"/>
                  </a:lnTo>
                  <a:lnTo>
                    <a:pt x="305" y="294"/>
                  </a:lnTo>
                  <a:lnTo>
                    <a:pt x="305" y="294"/>
                  </a:lnTo>
                  <a:cubicBezTo>
                    <a:pt x="341" y="352"/>
                    <a:pt x="403" y="387"/>
                    <a:pt x="471" y="387"/>
                  </a:cubicBezTo>
                  <a:lnTo>
                    <a:pt x="492" y="387"/>
                  </a:lnTo>
                  <a:lnTo>
                    <a:pt x="812" y="387"/>
                  </a:lnTo>
                  <a:lnTo>
                    <a:pt x="812" y="387"/>
                  </a:lnTo>
                  <a:cubicBezTo>
                    <a:pt x="918" y="387"/>
                    <a:pt x="925" y="400"/>
                    <a:pt x="1000" y="424"/>
                  </a:cubicBezTo>
                  <a:lnTo>
                    <a:pt x="829" y="465"/>
                  </a:lnTo>
                  <a:lnTo>
                    <a:pt x="848" y="1098"/>
                  </a:lnTo>
                </a:path>
              </a:pathLst>
            </a:custGeom>
            <a:solidFill>
              <a:srgbClr val="FCAC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74" name="Freeform 132">
              <a:extLst>
                <a:ext uri="{FF2B5EF4-FFF2-40B4-BE49-F238E27FC236}">
                  <a16:creationId xmlns:a16="http://schemas.microsoft.com/office/drawing/2014/main" id="{DABE41F3-2D36-DD4D-B725-DE17084C98DD}"/>
                </a:ext>
              </a:extLst>
            </p:cNvPr>
            <p:cNvSpPr>
              <a:spLocks noChangeArrowheads="1"/>
            </p:cNvSpPr>
            <p:nvPr/>
          </p:nvSpPr>
          <p:spPr bwMode="auto">
            <a:xfrm>
              <a:off x="6348597" y="6066849"/>
              <a:ext cx="785408" cy="1202276"/>
            </a:xfrm>
            <a:custGeom>
              <a:avLst/>
              <a:gdLst>
                <a:gd name="T0" fmla="*/ 212 w 573"/>
                <a:gd name="T1" fmla="*/ 0 h 876"/>
                <a:gd name="T2" fmla="*/ 572 w 573"/>
                <a:gd name="T3" fmla="*/ 159 h 876"/>
                <a:gd name="T4" fmla="*/ 487 w 573"/>
                <a:gd name="T5" fmla="*/ 875 h 876"/>
                <a:gd name="T6" fmla="*/ 287 w 573"/>
                <a:gd name="T7" fmla="*/ 837 h 876"/>
                <a:gd name="T8" fmla="*/ 323 w 573"/>
                <a:gd name="T9" fmla="*/ 382 h 876"/>
                <a:gd name="T10" fmla="*/ 0 w 573"/>
                <a:gd name="T11" fmla="*/ 69 h 876"/>
                <a:gd name="T12" fmla="*/ 212 w 573"/>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573" h="876">
                  <a:moveTo>
                    <a:pt x="212" y="0"/>
                  </a:moveTo>
                  <a:lnTo>
                    <a:pt x="572" y="159"/>
                  </a:lnTo>
                  <a:lnTo>
                    <a:pt x="487" y="875"/>
                  </a:lnTo>
                  <a:lnTo>
                    <a:pt x="287" y="837"/>
                  </a:lnTo>
                  <a:lnTo>
                    <a:pt x="323" y="382"/>
                  </a:lnTo>
                  <a:lnTo>
                    <a:pt x="0" y="69"/>
                  </a:lnTo>
                  <a:lnTo>
                    <a:pt x="212" y="0"/>
                  </a:lnTo>
                </a:path>
              </a:pathLst>
            </a:custGeom>
            <a:solidFill>
              <a:srgbClr val="B1C2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75" name="Freeform 133">
              <a:extLst>
                <a:ext uri="{FF2B5EF4-FFF2-40B4-BE49-F238E27FC236}">
                  <a16:creationId xmlns:a16="http://schemas.microsoft.com/office/drawing/2014/main" id="{A3C9B632-8556-C242-8C41-AE6E9FB50740}"/>
                </a:ext>
              </a:extLst>
            </p:cNvPr>
            <p:cNvSpPr>
              <a:spLocks noChangeArrowheads="1"/>
            </p:cNvSpPr>
            <p:nvPr/>
          </p:nvSpPr>
          <p:spPr bwMode="auto">
            <a:xfrm>
              <a:off x="6197555" y="7299339"/>
              <a:ext cx="356456" cy="271870"/>
            </a:xfrm>
            <a:custGeom>
              <a:avLst/>
              <a:gdLst>
                <a:gd name="T0" fmla="*/ 255 w 261"/>
                <a:gd name="T1" fmla="*/ 164 h 197"/>
                <a:gd name="T2" fmla="*/ 255 w 261"/>
                <a:gd name="T3" fmla="*/ 164 h 197"/>
                <a:gd name="T4" fmla="*/ 158 w 261"/>
                <a:gd name="T5" fmla="*/ 47 h 197"/>
                <a:gd name="T6" fmla="*/ 37 w 261"/>
                <a:gd name="T7" fmla="*/ 0 h 197"/>
                <a:gd name="T8" fmla="*/ 0 w 261"/>
                <a:gd name="T9" fmla="*/ 96 h 197"/>
                <a:gd name="T10" fmla="*/ 260 w 261"/>
                <a:gd name="T11" fmla="*/ 196 h 197"/>
                <a:gd name="T12" fmla="*/ 255 w 261"/>
                <a:gd name="T13" fmla="*/ 164 h 197"/>
              </a:gdLst>
              <a:ahLst/>
              <a:cxnLst>
                <a:cxn ang="0">
                  <a:pos x="T0" y="T1"/>
                </a:cxn>
                <a:cxn ang="0">
                  <a:pos x="T2" y="T3"/>
                </a:cxn>
                <a:cxn ang="0">
                  <a:pos x="T4" y="T5"/>
                </a:cxn>
                <a:cxn ang="0">
                  <a:pos x="T6" y="T7"/>
                </a:cxn>
                <a:cxn ang="0">
                  <a:pos x="T8" y="T9"/>
                </a:cxn>
                <a:cxn ang="0">
                  <a:pos x="T10" y="T11"/>
                </a:cxn>
                <a:cxn ang="0">
                  <a:pos x="T12" y="T13"/>
                </a:cxn>
              </a:cxnLst>
              <a:rect l="0" t="0" r="r" b="b"/>
              <a:pathLst>
                <a:path w="261" h="197">
                  <a:moveTo>
                    <a:pt x="255" y="164"/>
                  </a:moveTo>
                  <a:lnTo>
                    <a:pt x="255" y="164"/>
                  </a:lnTo>
                  <a:cubicBezTo>
                    <a:pt x="245" y="111"/>
                    <a:pt x="209" y="67"/>
                    <a:pt x="158" y="47"/>
                  </a:cubicBezTo>
                  <a:lnTo>
                    <a:pt x="37" y="0"/>
                  </a:lnTo>
                  <a:lnTo>
                    <a:pt x="0" y="96"/>
                  </a:lnTo>
                  <a:lnTo>
                    <a:pt x="260" y="196"/>
                  </a:lnTo>
                  <a:lnTo>
                    <a:pt x="255" y="164"/>
                  </a:lnTo>
                </a:path>
              </a:pathLst>
            </a:custGeom>
            <a:solidFill>
              <a:srgbClr val="000D3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76" name="Freeform 134">
              <a:extLst>
                <a:ext uri="{FF2B5EF4-FFF2-40B4-BE49-F238E27FC236}">
                  <a16:creationId xmlns:a16="http://schemas.microsoft.com/office/drawing/2014/main" id="{72723BF5-A02D-884C-8752-E9EF717485DF}"/>
                </a:ext>
              </a:extLst>
            </p:cNvPr>
            <p:cNvSpPr>
              <a:spLocks noChangeArrowheads="1"/>
            </p:cNvSpPr>
            <p:nvPr/>
          </p:nvSpPr>
          <p:spPr bwMode="auto">
            <a:xfrm>
              <a:off x="6173384" y="7432255"/>
              <a:ext cx="434995" cy="229581"/>
            </a:xfrm>
            <a:custGeom>
              <a:avLst/>
              <a:gdLst>
                <a:gd name="T0" fmla="*/ 279 w 318"/>
                <a:gd name="T1" fmla="*/ 100 h 166"/>
                <a:gd name="T2" fmla="*/ 19 w 318"/>
                <a:gd name="T3" fmla="*/ 0 h 166"/>
                <a:gd name="T4" fmla="*/ 0 w 318"/>
                <a:gd name="T5" fmla="*/ 47 h 166"/>
                <a:gd name="T6" fmla="*/ 308 w 318"/>
                <a:gd name="T7" fmla="*/ 165 h 166"/>
                <a:gd name="T8" fmla="*/ 308 w 318"/>
                <a:gd name="T9" fmla="*/ 164 h 166"/>
                <a:gd name="T10" fmla="*/ 308 w 318"/>
                <a:gd name="T11" fmla="*/ 164 h 166"/>
                <a:gd name="T12" fmla="*/ 279 w 318"/>
                <a:gd name="T13" fmla="*/ 100 h 166"/>
              </a:gdLst>
              <a:ahLst/>
              <a:cxnLst>
                <a:cxn ang="0">
                  <a:pos x="T0" y="T1"/>
                </a:cxn>
                <a:cxn ang="0">
                  <a:pos x="T2" y="T3"/>
                </a:cxn>
                <a:cxn ang="0">
                  <a:pos x="T4" y="T5"/>
                </a:cxn>
                <a:cxn ang="0">
                  <a:pos x="T6" y="T7"/>
                </a:cxn>
                <a:cxn ang="0">
                  <a:pos x="T8" y="T9"/>
                </a:cxn>
                <a:cxn ang="0">
                  <a:pos x="T10" y="T11"/>
                </a:cxn>
                <a:cxn ang="0">
                  <a:pos x="T12" y="T13"/>
                </a:cxn>
              </a:cxnLst>
              <a:rect l="0" t="0" r="r" b="b"/>
              <a:pathLst>
                <a:path w="318" h="166">
                  <a:moveTo>
                    <a:pt x="279" y="100"/>
                  </a:moveTo>
                  <a:lnTo>
                    <a:pt x="19" y="0"/>
                  </a:lnTo>
                  <a:lnTo>
                    <a:pt x="0" y="47"/>
                  </a:lnTo>
                  <a:lnTo>
                    <a:pt x="308" y="165"/>
                  </a:lnTo>
                  <a:lnTo>
                    <a:pt x="308" y="164"/>
                  </a:lnTo>
                  <a:lnTo>
                    <a:pt x="308" y="164"/>
                  </a:lnTo>
                  <a:cubicBezTo>
                    <a:pt x="317" y="139"/>
                    <a:pt x="305" y="110"/>
                    <a:pt x="279" y="100"/>
                  </a:cubicBezTo>
                </a:path>
              </a:pathLst>
            </a:custGeom>
            <a:solidFill>
              <a:srgbClr val="B1C2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77" name="Freeform 135">
              <a:extLst>
                <a:ext uri="{FF2B5EF4-FFF2-40B4-BE49-F238E27FC236}">
                  <a16:creationId xmlns:a16="http://schemas.microsoft.com/office/drawing/2014/main" id="{5C576D04-4F19-654C-8CEE-4DCD527FE6A9}"/>
                </a:ext>
              </a:extLst>
            </p:cNvPr>
            <p:cNvSpPr>
              <a:spLocks noChangeArrowheads="1"/>
            </p:cNvSpPr>
            <p:nvPr/>
          </p:nvSpPr>
          <p:spPr bwMode="auto">
            <a:xfrm>
              <a:off x="6711089" y="7329546"/>
              <a:ext cx="380619" cy="205415"/>
            </a:xfrm>
            <a:custGeom>
              <a:avLst/>
              <a:gdLst>
                <a:gd name="T0" fmla="*/ 264 w 276"/>
                <a:gd name="T1" fmla="*/ 120 h 151"/>
                <a:gd name="T2" fmla="*/ 264 w 276"/>
                <a:gd name="T3" fmla="*/ 120 h 151"/>
                <a:gd name="T4" fmla="*/ 146 w 276"/>
                <a:gd name="T5" fmla="*/ 23 h 151"/>
                <a:gd name="T6" fmla="*/ 19 w 276"/>
                <a:gd name="T7" fmla="*/ 0 h 151"/>
                <a:gd name="T8" fmla="*/ 0 w 276"/>
                <a:gd name="T9" fmla="*/ 100 h 151"/>
                <a:gd name="T10" fmla="*/ 275 w 276"/>
                <a:gd name="T11" fmla="*/ 150 h 151"/>
                <a:gd name="T12" fmla="*/ 264 w 276"/>
                <a:gd name="T13" fmla="*/ 120 h 151"/>
              </a:gdLst>
              <a:ahLst/>
              <a:cxnLst>
                <a:cxn ang="0">
                  <a:pos x="T0" y="T1"/>
                </a:cxn>
                <a:cxn ang="0">
                  <a:pos x="T2" y="T3"/>
                </a:cxn>
                <a:cxn ang="0">
                  <a:pos x="T4" y="T5"/>
                </a:cxn>
                <a:cxn ang="0">
                  <a:pos x="T6" y="T7"/>
                </a:cxn>
                <a:cxn ang="0">
                  <a:pos x="T8" y="T9"/>
                </a:cxn>
                <a:cxn ang="0">
                  <a:pos x="T10" y="T11"/>
                </a:cxn>
                <a:cxn ang="0">
                  <a:pos x="T12" y="T13"/>
                </a:cxn>
              </a:cxnLst>
              <a:rect l="0" t="0" r="r" b="b"/>
              <a:pathLst>
                <a:path w="276" h="151">
                  <a:moveTo>
                    <a:pt x="264" y="120"/>
                  </a:moveTo>
                  <a:lnTo>
                    <a:pt x="264" y="120"/>
                  </a:lnTo>
                  <a:cubicBezTo>
                    <a:pt x="244" y="69"/>
                    <a:pt x="199" y="33"/>
                    <a:pt x="146" y="23"/>
                  </a:cubicBezTo>
                  <a:lnTo>
                    <a:pt x="19" y="0"/>
                  </a:lnTo>
                  <a:lnTo>
                    <a:pt x="0" y="100"/>
                  </a:lnTo>
                  <a:lnTo>
                    <a:pt x="275" y="150"/>
                  </a:lnTo>
                  <a:lnTo>
                    <a:pt x="264" y="120"/>
                  </a:lnTo>
                </a:path>
              </a:pathLst>
            </a:custGeom>
            <a:solidFill>
              <a:srgbClr val="000D3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78" name="Freeform 136">
              <a:extLst>
                <a:ext uri="{FF2B5EF4-FFF2-40B4-BE49-F238E27FC236}">
                  <a16:creationId xmlns:a16="http://schemas.microsoft.com/office/drawing/2014/main" id="{59416E59-AB2F-854C-B931-A145243C10B9}"/>
                </a:ext>
              </a:extLst>
            </p:cNvPr>
            <p:cNvSpPr>
              <a:spLocks noChangeArrowheads="1"/>
            </p:cNvSpPr>
            <p:nvPr/>
          </p:nvSpPr>
          <p:spPr bwMode="auto">
            <a:xfrm>
              <a:off x="6699006" y="7468505"/>
              <a:ext cx="453118" cy="151038"/>
            </a:xfrm>
            <a:custGeom>
              <a:avLst/>
              <a:gdLst>
                <a:gd name="T0" fmla="*/ 283 w 329"/>
                <a:gd name="T1" fmla="*/ 50 h 109"/>
                <a:gd name="T2" fmla="*/ 8 w 329"/>
                <a:gd name="T3" fmla="*/ 0 h 109"/>
                <a:gd name="T4" fmla="*/ 0 w 329"/>
                <a:gd name="T5" fmla="*/ 50 h 109"/>
                <a:gd name="T6" fmla="*/ 323 w 329"/>
                <a:gd name="T7" fmla="*/ 108 h 109"/>
                <a:gd name="T8" fmla="*/ 323 w 329"/>
                <a:gd name="T9" fmla="*/ 108 h 109"/>
                <a:gd name="T10" fmla="*/ 323 w 329"/>
                <a:gd name="T11" fmla="*/ 108 h 109"/>
                <a:gd name="T12" fmla="*/ 283 w 329"/>
                <a:gd name="T13" fmla="*/ 50 h 109"/>
              </a:gdLst>
              <a:ahLst/>
              <a:cxnLst>
                <a:cxn ang="0">
                  <a:pos x="T0" y="T1"/>
                </a:cxn>
                <a:cxn ang="0">
                  <a:pos x="T2" y="T3"/>
                </a:cxn>
                <a:cxn ang="0">
                  <a:pos x="T4" y="T5"/>
                </a:cxn>
                <a:cxn ang="0">
                  <a:pos x="T6" y="T7"/>
                </a:cxn>
                <a:cxn ang="0">
                  <a:pos x="T8" y="T9"/>
                </a:cxn>
                <a:cxn ang="0">
                  <a:pos x="T10" y="T11"/>
                </a:cxn>
                <a:cxn ang="0">
                  <a:pos x="T12" y="T13"/>
                </a:cxn>
              </a:cxnLst>
              <a:rect l="0" t="0" r="r" b="b"/>
              <a:pathLst>
                <a:path w="329" h="109">
                  <a:moveTo>
                    <a:pt x="283" y="50"/>
                  </a:moveTo>
                  <a:lnTo>
                    <a:pt x="8" y="0"/>
                  </a:lnTo>
                  <a:lnTo>
                    <a:pt x="0" y="50"/>
                  </a:lnTo>
                  <a:lnTo>
                    <a:pt x="323" y="108"/>
                  </a:lnTo>
                  <a:lnTo>
                    <a:pt x="323" y="108"/>
                  </a:lnTo>
                  <a:lnTo>
                    <a:pt x="323" y="108"/>
                  </a:lnTo>
                  <a:cubicBezTo>
                    <a:pt x="328" y="81"/>
                    <a:pt x="310" y="55"/>
                    <a:pt x="283" y="50"/>
                  </a:cubicBezTo>
                </a:path>
              </a:pathLst>
            </a:custGeom>
            <a:solidFill>
              <a:srgbClr val="B1C2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79" name="Freeform 137">
              <a:extLst>
                <a:ext uri="{FF2B5EF4-FFF2-40B4-BE49-F238E27FC236}">
                  <a16:creationId xmlns:a16="http://schemas.microsoft.com/office/drawing/2014/main" id="{5ED86260-5F37-E447-B3AB-6D6D7F41FF02}"/>
                </a:ext>
              </a:extLst>
            </p:cNvPr>
            <p:cNvSpPr>
              <a:spLocks noChangeArrowheads="1"/>
            </p:cNvSpPr>
            <p:nvPr/>
          </p:nvSpPr>
          <p:spPr bwMode="auto">
            <a:xfrm>
              <a:off x="6191511" y="4906863"/>
              <a:ext cx="259787" cy="265830"/>
            </a:xfrm>
            <a:custGeom>
              <a:avLst/>
              <a:gdLst>
                <a:gd name="T0" fmla="*/ 171 w 190"/>
                <a:gd name="T1" fmla="*/ 192 h 193"/>
                <a:gd name="T2" fmla="*/ 0 w 190"/>
                <a:gd name="T3" fmla="*/ 192 h 193"/>
                <a:gd name="T4" fmla="*/ 18 w 190"/>
                <a:gd name="T5" fmla="*/ 0 h 193"/>
                <a:gd name="T6" fmla="*/ 189 w 190"/>
                <a:gd name="T7" fmla="*/ 0 h 193"/>
                <a:gd name="T8" fmla="*/ 171 w 190"/>
                <a:gd name="T9" fmla="*/ 192 h 193"/>
              </a:gdLst>
              <a:ahLst/>
              <a:cxnLst>
                <a:cxn ang="0">
                  <a:pos x="T0" y="T1"/>
                </a:cxn>
                <a:cxn ang="0">
                  <a:pos x="T2" y="T3"/>
                </a:cxn>
                <a:cxn ang="0">
                  <a:pos x="T4" y="T5"/>
                </a:cxn>
                <a:cxn ang="0">
                  <a:pos x="T6" y="T7"/>
                </a:cxn>
                <a:cxn ang="0">
                  <a:pos x="T8" y="T9"/>
                </a:cxn>
              </a:cxnLst>
              <a:rect l="0" t="0" r="r" b="b"/>
              <a:pathLst>
                <a:path w="190" h="193">
                  <a:moveTo>
                    <a:pt x="171" y="192"/>
                  </a:moveTo>
                  <a:lnTo>
                    <a:pt x="0" y="192"/>
                  </a:lnTo>
                  <a:lnTo>
                    <a:pt x="18" y="0"/>
                  </a:lnTo>
                  <a:lnTo>
                    <a:pt x="189" y="0"/>
                  </a:lnTo>
                  <a:lnTo>
                    <a:pt x="171" y="192"/>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0" name="Freeform 138">
              <a:extLst>
                <a:ext uri="{FF2B5EF4-FFF2-40B4-BE49-F238E27FC236}">
                  <a16:creationId xmlns:a16="http://schemas.microsoft.com/office/drawing/2014/main" id="{9DD6DC30-EED7-344F-90A4-19CC614DADED}"/>
                </a:ext>
              </a:extLst>
            </p:cNvPr>
            <p:cNvSpPr>
              <a:spLocks noChangeArrowheads="1"/>
            </p:cNvSpPr>
            <p:nvPr/>
          </p:nvSpPr>
          <p:spPr bwMode="auto">
            <a:xfrm>
              <a:off x="5273188" y="4061038"/>
              <a:ext cx="459162" cy="555827"/>
            </a:xfrm>
            <a:custGeom>
              <a:avLst/>
              <a:gdLst>
                <a:gd name="T0" fmla="*/ 291 w 334"/>
                <a:gd name="T1" fmla="*/ 196 h 405"/>
                <a:gd name="T2" fmla="*/ 263 w 334"/>
                <a:gd name="T3" fmla="*/ 225 h 405"/>
                <a:gd name="T4" fmla="*/ 259 w 334"/>
                <a:gd name="T5" fmla="*/ 167 h 405"/>
                <a:gd name="T6" fmla="*/ 246 w 334"/>
                <a:gd name="T7" fmla="*/ 100 h 405"/>
                <a:gd name="T8" fmla="*/ 221 w 334"/>
                <a:gd name="T9" fmla="*/ 19 h 405"/>
                <a:gd name="T10" fmla="*/ 221 w 334"/>
                <a:gd name="T11" fmla="*/ 19 h 405"/>
                <a:gd name="T12" fmla="*/ 198 w 334"/>
                <a:gd name="T13" fmla="*/ 39 h 405"/>
                <a:gd name="T14" fmla="*/ 198 w 334"/>
                <a:gd name="T15" fmla="*/ 39 h 405"/>
                <a:gd name="T16" fmla="*/ 208 w 334"/>
                <a:gd name="T17" fmla="*/ 106 h 405"/>
                <a:gd name="T18" fmla="*/ 210 w 334"/>
                <a:gd name="T19" fmla="*/ 160 h 405"/>
                <a:gd name="T20" fmla="*/ 210 w 334"/>
                <a:gd name="T21" fmla="*/ 160 h 405"/>
                <a:gd name="T22" fmla="*/ 206 w 334"/>
                <a:gd name="T23" fmla="*/ 182 h 405"/>
                <a:gd name="T24" fmla="*/ 206 w 334"/>
                <a:gd name="T25" fmla="*/ 182 h 405"/>
                <a:gd name="T26" fmla="*/ 201 w 334"/>
                <a:gd name="T27" fmla="*/ 178 h 405"/>
                <a:gd name="T28" fmla="*/ 174 w 334"/>
                <a:gd name="T29" fmla="*/ 63 h 405"/>
                <a:gd name="T30" fmla="*/ 134 w 334"/>
                <a:gd name="T31" fmla="*/ 8 h 405"/>
                <a:gd name="T32" fmla="*/ 134 w 334"/>
                <a:gd name="T33" fmla="*/ 8 h 405"/>
                <a:gd name="T34" fmla="*/ 116 w 334"/>
                <a:gd name="T35" fmla="*/ 13 h 405"/>
                <a:gd name="T36" fmla="*/ 116 w 334"/>
                <a:gd name="T37" fmla="*/ 13 h 405"/>
                <a:gd name="T38" fmla="*/ 125 w 334"/>
                <a:gd name="T39" fmla="*/ 55 h 405"/>
                <a:gd name="T40" fmla="*/ 140 w 334"/>
                <a:gd name="T41" fmla="*/ 88 h 405"/>
                <a:gd name="T42" fmla="*/ 150 w 334"/>
                <a:gd name="T43" fmla="*/ 168 h 405"/>
                <a:gd name="T44" fmla="*/ 150 w 334"/>
                <a:gd name="T45" fmla="*/ 168 h 405"/>
                <a:gd name="T46" fmla="*/ 149 w 334"/>
                <a:gd name="T47" fmla="*/ 184 h 405"/>
                <a:gd name="T48" fmla="*/ 149 w 334"/>
                <a:gd name="T49" fmla="*/ 184 h 405"/>
                <a:gd name="T50" fmla="*/ 143 w 334"/>
                <a:gd name="T51" fmla="*/ 181 h 405"/>
                <a:gd name="T52" fmla="*/ 97 w 334"/>
                <a:gd name="T53" fmla="*/ 117 h 405"/>
                <a:gd name="T54" fmla="*/ 29 w 334"/>
                <a:gd name="T55" fmla="*/ 88 h 405"/>
                <a:gd name="T56" fmla="*/ 29 w 334"/>
                <a:gd name="T57" fmla="*/ 88 h 405"/>
                <a:gd name="T58" fmla="*/ 19 w 334"/>
                <a:gd name="T59" fmla="*/ 98 h 405"/>
                <a:gd name="T60" fmla="*/ 19 w 334"/>
                <a:gd name="T61" fmla="*/ 98 h 405"/>
                <a:gd name="T62" fmla="*/ 68 w 334"/>
                <a:gd name="T63" fmla="*/ 141 h 405"/>
                <a:gd name="T64" fmla="*/ 104 w 334"/>
                <a:gd name="T65" fmla="*/ 206 h 405"/>
                <a:gd name="T66" fmla="*/ 104 w 334"/>
                <a:gd name="T67" fmla="*/ 206 h 405"/>
                <a:gd name="T68" fmla="*/ 112 w 334"/>
                <a:gd name="T69" fmla="*/ 222 h 405"/>
                <a:gd name="T70" fmla="*/ 112 w 334"/>
                <a:gd name="T71" fmla="*/ 222 h 405"/>
                <a:gd name="T72" fmla="*/ 100 w 334"/>
                <a:gd name="T73" fmla="*/ 220 h 405"/>
                <a:gd name="T74" fmla="*/ 50 w 334"/>
                <a:gd name="T75" fmla="*/ 191 h 405"/>
                <a:gd name="T76" fmla="*/ 12 w 334"/>
                <a:gd name="T77" fmla="*/ 194 h 405"/>
                <a:gd name="T78" fmla="*/ 12 w 334"/>
                <a:gd name="T79" fmla="*/ 194 h 405"/>
                <a:gd name="T80" fmla="*/ 8 w 334"/>
                <a:gd name="T81" fmla="*/ 213 h 405"/>
                <a:gd name="T82" fmla="*/ 8 w 334"/>
                <a:gd name="T83" fmla="*/ 213 h 405"/>
                <a:gd name="T84" fmla="*/ 46 w 334"/>
                <a:gd name="T85" fmla="*/ 221 h 405"/>
                <a:gd name="T86" fmla="*/ 89 w 334"/>
                <a:gd name="T87" fmla="*/ 259 h 405"/>
                <a:gd name="T88" fmla="*/ 145 w 334"/>
                <a:gd name="T89" fmla="*/ 404 h 405"/>
                <a:gd name="T90" fmla="*/ 267 w 334"/>
                <a:gd name="T91" fmla="*/ 365 h 405"/>
                <a:gd name="T92" fmla="*/ 292 w 334"/>
                <a:gd name="T93" fmla="*/ 297 h 405"/>
                <a:gd name="T94" fmla="*/ 323 w 334"/>
                <a:gd name="T95" fmla="*/ 220 h 405"/>
                <a:gd name="T96" fmla="*/ 323 w 334"/>
                <a:gd name="T97" fmla="*/ 220 h 405"/>
                <a:gd name="T98" fmla="*/ 329 w 334"/>
                <a:gd name="T99" fmla="*/ 145 h 405"/>
                <a:gd name="T100" fmla="*/ 329 w 334"/>
                <a:gd name="T101" fmla="*/ 145 h 405"/>
                <a:gd name="T102" fmla="*/ 291 w 334"/>
                <a:gd name="T103" fmla="*/ 196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4" h="405">
                  <a:moveTo>
                    <a:pt x="291" y="196"/>
                  </a:moveTo>
                  <a:lnTo>
                    <a:pt x="263" y="225"/>
                  </a:lnTo>
                  <a:lnTo>
                    <a:pt x="259" y="167"/>
                  </a:lnTo>
                  <a:lnTo>
                    <a:pt x="246" y="100"/>
                  </a:lnTo>
                  <a:lnTo>
                    <a:pt x="221" y="19"/>
                  </a:lnTo>
                  <a:lnTo>
                    <a:pt x="221" y="19"/>
                  </a:lnTo>
                  <a:cubicBezTo>
                    <a:pt x="221" y="19"/>
                    <a:pt x="202" y="25"/>
                    <a:pt x="198" y="39"/>
                  </a:cubicBezTo>
                  <a:lnTo>
                    <a:pt x="198" y="39"/>
                  </a:lnTo>
                  <a:cubicBezTo>
                    <a:pt x="197" y="47"/>
                    <a:pt x="206" y="94"/>
                    <a:pt x="208" y="106"/>
                  </a:cubicBezTo>
                  <a:lnTo>
                    <a:pt x="210" y="160"/>
                  </a:lnTo>
                  <a:lnTo>
                    <a:pt x="210" y="160"/>
                  </a:lnTo>
                  <a:cubicBezTo>
                    <a:pt x="211" y="163"/>
                    <a:pt x="208" y="182"/>
                    <a:pt x="206" y="182"/>
                  </a:cubicBezTo>
                  <a:lnTo>
                    <a:pt x="206" y="182"/>
                  </a:lnTo>
                  <a:cubicBezTo>
                    <a:pt x="203" y="182"/>
                    <a:pt x="201" y="180"/>
                    <a:pt x="201" y="178"/>
                  </a:cubicBezTo>
                  <a:lnTo>
                    <a:pt x="174" y="63"/>
                  </a:lnTo>
                  <a:lnTo>
                    <a:pt x="134" y="8"/>
                  </a:lnTo>
                  <a:lnTo>
                    <a:pt x="134" y="8"/>
                  </a:lnTo>
                  <a:cubicBezTo>
                    <a:pt x="129" y="0"/>
                    <a:pt x="117" y="3"/>
                    <a:pt x="116" y="13"/>
                  </a:cubicBezTo>
                  <a:lnTo>
                    <a:pt x="116" y="13"/>
                  </a:lnTo>
                  <a:cubicBezTo>
                    <a:pt x="115" y="26"/>
                    <a:pt x="116" y="43"/>
                    <a:pt x="125" y="55"/>
                  </a:cubicBezTo>
                  <a:lnTo>
                    <a:pt x="140" y="88"/>
                  </a:lnTo>
                  <a:lnTo>
                    <a:pt x="150" y="168"/>
                  </a:lnTo>
                  <a:lnTo>
                    <a:pt x="150" y="168"/>
                  </a:lnTo>
                  <a:cubicBezTo>
                    <a:pt x="150" y="172"/>
                    <a:pt x="154" y="183"/>
                    <a:pt x="149" y="184"/>
                  </a:cubicBezTo>
                  <a:lnTo>
                    <a:pt x="149" y="184"/>
                  </a:lnTo>
                  <a:cubicBezTo>
                    <a:pt x="147" y="184"/>
                    <a:pt x="144" y="182"/>
                    <a:pt x="143" y="181"/>
                  </a:cubicBezTo>
                  <a:lnTo>
                    <a:pt x="97" y="117"/>
                  </a:lnTo>
                  <a:lnTo>
                    <a:pt x="29" y="88"/>
                  </a:lnTo>
                  <a:lnTo>
                    <a:pt x="29" y="88"/>
                  </a:lnTo>
                  <a:cubicBezTo>
                    <a:pt x="23" y="86"/>
                    <a:pt x="17" y="92"/>
                    <a:pt x="19" y="98"/>
                  </a:cubicBezTo>
                  <a:lnTo>
                    <a:pt x="19" y="98"/>
                  </a:lnTo>
                  <a:cubicBezTo>
                    <a:pt x="28" y="115"/>
                    <a:pt x="43" y="139"/>
                    <a:pt x="68" y="141"/>
                  </a:cubicBezTo>
                  <a:lnTo>
                    <a:pt x="104" y="206"/>
                  </a:lnTo>
                  <a:lnTo>
                    <a:pt x="104" y="206"/>
                  </a:lnTo>
                  <a:cubicBezTo>
                    <a:pt x="108" y="210"/>
                    <a:pt x="116" y="219"/>
                    <a:pt x="112" y="222"/>
                  </a:cubicBezTo>
                  <a:lnTo>
                    <a:pt x="112" y="222"/>
                  </a:lnTo>
                  <a:cubicBezTo>
                    <a:pt x="109" y="226"/>
                    <a:pt x="105" y="223"/>
                    <a:pt x="100" y="220"/>
                  </a:cubicBezTo>
                  <a:lnTo>
                    <a:pt x="50" y="191"/>
                  </a:lnTo>
                  <a:lnTo>
                    <a:pt x="12" y="194"/>
                  </a:lnTo>
                  <a:lnTo>
                    <a:pt x="12" y="194"/>
                  </a:lnTo>
                  <a:cubicBezTo>
                    <a:pt x="2" y="195"/>
                    <a:pt x="0" y="208"/>
                    <a:pt x="8" y="213"/>
                  </a:cubicBezTo>
                  <a:lnTo>
                    <a:pt x="8" y="213"/>
                  </a:lnTo>
                  <a:cubicBezTo>
                    <a:pt x="17" y="218"/>
                    <a:pt x="35" y="223"/>
                    <a:pt x="46" y="221"/>
                  </a:cubicBezTo>
                  <a:lnTo>
                    <a:pt x="89" y="259"/>
                  </a:lnTo>
                  <a:lnTo>
                    <a:pt x="145" y="404"/>
                  </a:lnTo>
                  <a:lnTo>
                    <a:pt x="267" y="365"/>
                  </a:lnTo>
                  <a:lnTo>
                    <a:pt x="292" y="297"/>
                  </a:lnTo>
                  <a:lnTo>
                    <a:pt x="323" y="220"/>
                  </a:lnTo>
                  <a:lnTo>
                    <a:pt x="323" y="220"/>
                  </a:lnTo>
                  <a:cubicBezTo>
                    <a:pt x="323" y="220"/>
                    <a:pt x="333" y="142"/>
                    <a:pt x="329" y="145"/>
                  </a:cubicBezTo>
                  <a:lnTo>
                    <a:pt x="329" y="145"/>
                  </a:lnTo>
                  <a:cubicBezTo>
                    <a:pt x="310" y="154"/>
                    <a:pt x="293" y="173"/>
                    <a:pt x="291" y="196"/>
                  </a:cubicBez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1" name="Freeform 139">
              <a:extLst>
                <a:ext uri="{FF2B5EF4-FFF2-40B4-BE49-F238E27FC236}">
                  <a16:creationId xmlns:a16="http://schemas.microsoft.com/office/drawing/2014/main" id="{B3FDE264-3A7F-D243-A7A4-6D76E6CAB5AD}"/>
                </a:ext>
              </a:extLst>
            </p:cNvPr>
            <p:cNvSpPr>
              <a:spLocks noChangeArrowheads="1"/>
            </p:cNvSpPr>
            <p:nvPr/>
          </p:nvSpPr>
          <p:spPr bwMode="auto">
            <a:xfrm>
              <a:off x="5780686" y="6145393"/>
              <a:ext cx="1075405" cy="1147904"/>
            </a:xfrm>
            <a:custGeom>
              <a:avLst/>
              <a:gdLst>
                <a:gd name="T0" fmla="*/ 0 w 784"/>
                <a:gd name="T1" fmla="*/ 149 h 839"/>
                <a:gd name="T2" fmla="*/ 439 w 784"/>
                <a:gd name="T3" fmla="*/ 441 h 839"/>
                <a:gd name="T4" fmla="*/ 352 w 784"/>
                <a:gd name="T5" fmla="*/ 750 h 839"/>
                <a:gd name="T6" fmla="*/ 580 w 784"/>
                <a:gd name="T7" fmla="*/ 838 h 839"/>
                <a:gd name="T8" fmla="*/ 783 w 784"/>
                <a:gd name="T9" fmla="*/ 188 h 839"/>
                <a:gd name="T10" fmla="*/ 456 w 784"/>
                <a:gd name="T11" fmla="*/ 0 h 839"/>
                <a:gd name="T12" fmla="*/ 0 w 784"/>
                <a:gd name="T13" fmla="*/ 149 h 839"/>
              </a:gdLst>
              <a:ahLst/>
              <a:cxnLst>
                <a:cxn ang="0">
                  <a:pos x="T0" y="T1"/>
                </a:cxn>
                <a:cxn ang="0">
                  <a:pos x="T2" y="T3"/>
                </a:cxn>
                <a:cxn ang="0">
                  <a:pos x="T4" y="T5"/>
                </a:cxn>
                <a:cxn ang="0">
                  <a:pos x="T6" y="T7"/>
                </a:cxn>
                <a:cxn ang="0">
                  <a:pos x="T8" y="T9"/>
                </a:cxn>
                <a:cxn ang="0">
                  <a:pos x="T10" y="T11"/>
                </a:cxn>
                <a:cxn ang="0">
                  <a:pos x="T12" y="T13"/>
                </a:cxn>
              </a:cxnLst>
              <a:rect l="0" t="0" r="r" b="b"/>
              <a:pathLst>
                <a:path w="784" h="839">
                  <a:moveTo>
                    <a:pt x="0" y="149"/>
                  </a:moveTo>
                  <a:lnTo>
                    <a:pt x="439" y="441"/>
                  </a:lnTo>
                  <a:lnTo>
                    <a:pt x="352" y="750"/>
                  </a:lnTo>
                  <a:lnTo>
                    <a:pt x="580" y="838"/>
                  </a:lnTo>
                  <a:lnTo>
                    <a:pt x="783" y="188"/>
                  </a:lnTo>
                  <a:lnTo>
                    <a:pt x="456" y="0"/>
                  </a:lnTo>
                  <a:lnTo>
                    <a:pt x="0" y="149"/>
                  </a:lnTo>
                </a:path>
              </a:pathLst>
            </a:custGeom>
            <a:solidFill>
              <a:srgbClr val="D6D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2" name="Freeform 140">
              <a:extLst>
                <a:ext uri="{FF2B5EF4-FFF2-40B4-BE49-F238E27FC236}">
                  <a16:creationId xmlns:a16="http://schemas.microsoft.com/office/drawing/2014/main" id="{E91ECA52-3C5F-7B41-82CA-E77AF4B48948}"/>
                </a:ext>
              </a:extLst>
            </p:cNvPr>
            <p:cNvSpPr>
              <a:spLocks noChangeArrowheads="1"/>
            </p:cNvSpPr>
            <p:nvPr/>
          </p:nvSpPr>
          <p:spPr bwMode="auto">
            <a:xfrm>
              <a:off x="6203599" y="4906863"/>
              <a:ext cx="247704" cy="120832"/>
            </a:xfrm>
            <a:custGeom>
              <a:avLst/>
              <a:gdLst>
                <a:gd name="T0" fmla="*/ 173 w 180"/>
                <a:gd name="T1" fmla="*/ 69 h 87"/>
                <a:gd name="T2" fmla="*/ 0 w 180"/>
                <a:gd name="T3" fmla="*/ 86 h 87"/>
                <a:gd name="T4" fmla="*/ 8 w 180"/>
                <a:gd name="T5" fmla="*/ 0 h 87"/>
                <a:gd name="T6" fmla="*/ 179 w 180"/>
                <a:gd name="T7" fmla="*/ 0 h 87"/>
                <a:gd name="T8" fmla="*/ 173 w 180"/>
                <a:gd name="T9" fmla="*/ 69 h 87"/>
              </a:gdLst>
              <a:ahLst/>
              <a:cxnLst>
                <a:cxn ang="0">
                  <a:pos x="T0" y="T1"/>
                </a:cxn>
                <a:cxn ang="0">
                  <a:pos x="T2" y="T3"/>
                </a:cxn>
                <a:cxn ang="0">
                  <a:pos x="T4" y="T5"/>
                </a:cxn>
                <a:cxn ang="0">
                  <a:pos x="T6" y="T7"/>
                </a:cxn>
                <a:cxn ang="0">
                  <a:pos x="T8" y="T9"/>
                </a:cxn>
              </a:cxnLst>
              <a:rect l="0" t="0" r="r" b="b"/>
              <a:pathLst>
                <a:path w="180" h="87">
                  <a:moveTo>
                    <a:pt x="173" y="69"/>
                  </a:moveTo>
                  <a:lnTo>
                    <a:pt x="0" y="86"/>
                  </a:lnTo>
                  <a:lnTo>
                    <a:pt x="8" y="0"/>
                  </a:lnTo>
                  <a:lnTo>
                    <a:pt x="179" y="0"/>
                  </a:lnTo>
                  <a:lnTo>
                    <a:pt x="173" y="69"/>
                  </a:lnTo>
                </a:path>
              </a:pathLst>
            </a:custGeom>
            <a:solidFill>
              <a:srgbClr val="F7949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3" name="Freeform 141">
              <a:extLst>
                <a:ext uri="{FF2B5EF4-FFF2-40B4-BE49-F238E27FC236}">
                  <a16:creationId xmlns:a16="http://schemas.microsoft.com/office/drawing/2014/main" id="{29C78E3B-6380-6C4E-BC48-6FFEB744F0C5}"/>
                </a:ext>
              </a:extLst>
            </p:cNvPr>
            <p:cNvSpPr>
              <a:spLocks noChangeArrowheads="1"/>
            </p:cNvSpPr>
            <p:nvPr/>
          </p:nvSpPr>
          <p:spPr bwMode="auto">
            <a:xfrm>
              <a:off x="6064640" y="4381241"/>
              <a:ext cx="543744" cy="586037"/>
            </a:xfrm>
            <a:custGeom>
              <a:avLst/>
              <a:gdLst>
                <a:gd name="T0" fmla="*/ 396 w 397"/>
                <a:gd name="T1" fmla="*/ 221 h 428"/>
                <a:gd name="T2" fmla="*/ 396 w 397"/>
                <a:gd name="T3" fmla="*/ 221 h 428"/>
                <a:gd name="T4" fmla="*/ 201 w 397"/>
                <a:gd name="T5" fmla="*/ 427 h 428"/>
                <a:gd name="T6" fmla="*/ 201 w 397"/>
                <a:gd name="T7" fmla="*/ 427 h 428"/>
                <a:gd name="T8" fmla="*/ 0 w 397"/>
                <a:gd name="T9" fmla="*/ 226 h 428"/>
                <a:gd name="T10" fmla="*/ 0 w 397"/>
                <a:gd name="T11" fmla="*/ 226 h 428"/>
                <a:gd name="T12" fmla="*/ 201 w 397"/>
                <a:gd name="T13" fmla="*/ 0 h 428"/>
                <a:gd name="T14" fmla="*/ 201 w 397"/>
                <a:gd name="T15" fmla="*/ 0 h 428"/>
                <a:gd name="T16" fmla="*/ 396 w 397"/>
                <a:gd name="T17" fmla="*/ 22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428">
                  <a:moveTo>
                    <a:pt x="396" y="221"/>
                  </a:moveTo>
                  <a:lnTo>
                    <a:pt x="396" y="221"/>
                  </a:lnTo>
                  <a:cubicBezTo>
                    <a:pt x="396" y="331"/>
                    <a:pt x="312" y="427"/>
                    <a:pt x="201" y="427"/>
                  </a:cubicBezTo>
                  <a:lnTo>
                    <a:pt x="201" y="427"/>
                  </a:lnTo>
                  <a:cubicBezTo>
                    <a:pt x="90" y="427"/>
                    <a:pt x="0" y="337"/>
                    <a:pt x="0" y="226"/>
                  </a:cubicBezTo>
                  <a:lnTo>
                    <a:pt x="0" y="226"/>
                  </a:lnTo>
                  <a:cubicBezTo>
                    <a:pt x="0" y="115"/>
                    <a:pt x="90" y="0"/>
                    <a:pt x="201" y="0"/>
                  </a:cubicBezTo>
                  <a:lnTo>
                    <a:pt x="201" y="0"/>
                  </a:lnTo>
                  <a:cubicBezTo>
                    <a:pt x="312" y="0"/>
                    <a:pt x="396" y="56"/>
                    <a:pt x="396" y="221"/>
                  </a:cubicBez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4" name="Freeform 142">
              <a:extLst>
                <a:ext uri="{FF2B5EF4-FFF2-40B4-BE49-F238E27FC236}">
                  <a16:creationId xmlns:a16="http://schemas.microsoft.com/office/drawing/2014/main" id="{0F485922-F3AA-1745-BDCD-012A4AE89261}"/>
                </a:ext>
              </a:extLst>
            </p:cNvPr>
            <p:cNvSpPr>
              <a:spLocks noChangeArrowheads="1"/>
            </p:cNvSpPr>
            <p:nvPr/>
          </p:nvSpPr>
          <p:spPr bwMode="auto">
            <a:xfrm>
              <a:off x="5829015" y="4145624"/>
              <a:ext cx="815615" cy="664576"/>
            </a:xfrm>
            <a:custGeom>
              <a:avLst/>
              <a:gdLst>
                <a:gd name="T0" fmla="*/ 195 w 596"/>
                <a:gd name="T1" fmla="*/ 239 h 486"/>
                <a:gd name="T2" fmla="*/ 195 w 596"/>
                <a:gd name="T3" fmla="*/ 239 h 486"/>
                <a:gd name="T4" fmla="*/ 211 w 596"/>
                <a:gd name="T5" fmla="*/ 485 h 486"/>
                <a:gd name="T6" fmla="*/ 241 w 596"/>
                <a:gd name="T7" fmla="*/ 443 h 486"/>
                <a:gd name="T8" fmla="*/ 241 w 596"/>
                <a:gd name="T9" fmla="*/ 443 h 486"/>
                <a:gd name="T10" fmla="*/ 222 w 596"/>
                <a:gd name="T11" fmla="*/ 367 h 486"/>
                <a:gd name="T12" fmla="*/ 222 w 596"/>
                <a:gd name="T13" fmla="*/ 367 h 486"/>
                <a:gd name="T14" fmla="*/ 255 w 596"/>
                <a:gd name="T15" fmla="*/ 406 h 486"/>
                <a:gd name="T16" fmla="*/ 255 w 596"/>
                <a:gd name="T17" fmla="*/ 406 h 486"/>
                <a:gd name="T18" fmla="*/ 304 w 596"/>
                <a:gd name="T19" fmla="*/ 257 h 486"/>
                <a:gd name="T20" fmla="*/ 304 w 596"/>
                <a:gd name="T21" fmla="*/ 257 h 486"/>
                <a:gd name="T22" fmla="*/ 595 w 596"/>
                <a:gd name="T23" fmla="*/ 121 h 486"/>
                <a:gd name="T24" fmla="*/ 595 w 596"/>
                <a:gd name="T25" fmla="*/ 121 h 486"/>
                <a:gd name="T26" fmla="*/ 241 w 596"/>
                <a:gd name="T27" fmla="*/ 101 h 486"/>
                <a:gd name="T28" fmla="*/ 241 w 596"/>
                <a:gd name="T29" fmla="*/ 101 h 486"/>
                <a:gd name="T30" fmla="*/ 195 w 596"/>
                <a:gd name="T31" fmla="*/ 239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6" h="486">
                  <a:moveTo>
                    <a:pt x="195" y="239"/>
                  </a:moveTo>
                  <a:lnTo>
                    <a:pt x="195" y="239"/>
                  </a:lnTo>
                  <a:cubicBezTo>
                    <a:pt x="195" y="239"/>
                    <a:pt x="0" y="330"/>
                    <a:pt x="211" y="485"/>
                  </a:cubicBezTo>
                  <a:lnTo>
                    <a:pt x="241" y="443"/>
                  </a:lnTo>
                  <a:lnTo>
                    <a:pt x="241" y="443"/>
                  </a:lnTo>
                  <a:cubicBezTo>
                    <a:pt x="241" y="443"/>
                    <a:pt x="190" y="387"/>
                    <a:pt x="222" y="367"/>
                  </a:cubicBezTo>
                  <a:lnTo>
                    <a:pt x="222" y="367"/>
                  </a:lnTo>
                  <a:cubicBezTo>
                    <a:pt x="254" y="346"/>
                    <a:pt x="269" y="384"/>
                    <a:pt x="255" y="406"/>
                  </a:cubicBezTo>
                  <a:lnTo>
                    <a:pt x="255" y="406"/>
                  </a:lnTo>
                  <a:cubicBezTo>
                    <a:pt x="255" y="406"/>
                    <a:pt x="362" y="339"/>
                    <a:pt x="304" y="257"/>
                  </a:cubicBezTo>
                  <a:lnTo>
                    <a:pt x="304" y="257"/>
                  </a:lnTo>
                  <a:cubicBezTo>
                    <a:pt x="304" y="257"/>
                    <a:pt x="592" y="340"/>
                    <a:pt x="595" y="121"/>
                  </a:cubicBezTo>
                  <a:lnTo>
                    <a:pt x="595" y="121"/>
                  </a:lnTo>
                  <a:cubicBezTo>
                    <a:pt x="595" y="121"/>
                    <a:pt x="363" y="0"/>
                    <a:pt x="241" y="101"/>
                  </a:cubicBezTo>
                  <a:lnTo>
                    <a:pt x="241" y="101"/>
                  </a:lnTo>
                  <a:cubicBezTo>
                    <a:pt x="118" y="201"/>
                    <a:pt x="195" y="239"/>
                    <a:pt x="195" y="239"/>
                  </a:cubicBezTo>
                </a:path>
              </a:pathLst>
            </a:custGeom>
            <a:solidFill>
              <a:srgbClr val="E22A1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5" name="Freeform 143">
              <a:extLst>
                <a:ext uri="{FF2B5EF4-FFF2-40B4-BE49-F238E27FC236}">
                  <a16:creationId xmlns:a16="http://schemas.microsoft.com/office/drawing/2014/main" id="{940BB077-2046-2F43-A0CF-BC7D6E4F2879}"/>
                </a:ext>
              </a:extLst>
            </p:cNvPr>
            <p:cNvSpPr>
              <a:spLocks noChangeArrowheads="1"/>
            </p:cNvSpPr>
            <p:nvPr/>
          </p:nvSpPr>
          <p:spPr bwMode="auto">
            <a:xfrm>
              <a:off x="6421092" y="4616865"/>
              <a:ext cx="72500" cy="138955"/>
            </a:xfrm>
            <a:custGeom>
              <a:avLst/>
              <a:gdLst>
                <a:gd name="T0" fmla="*/ 36 w 55"/>
                <a:gd name="T1" fmla="*/ 99 h 100"/>
                <a:gd name="T2" fmla="*/ 0 w 55"/>
                <a:gd name="T3" fmla="*/ 99 h 100"/>
                <a:gd name="T4" fmla="*/ 0 w 55"/>
                <a:gd name="T5" fmla="*/ 92 h 100"/>
                <a:gd name="T6" fmla="*/ 36 w 55"/>
                <a:gd name="T7" fmla="*/ 92 h 100"/>
                <a:gd name="T8" fmla="*/ 36 w 55"/>
                <a:gd name="T9" fmla="*/ 92 h 100"/>
                <a:gd name="T10" fmla="*/ 46 w 55"/>
                <a:gd name="T11" fmla="*/ 87 h 100"/>
                <a:gd name="T12" fmla="*/ 46 w 55"/>
                <a:gd name="T13" fmla="*/ 87 h 100"/>
                <a:gd name="T14" fmla="*/ 47 w 55"/>
                <a:gd name="T15" fmla="*/ 76 h 100"/>
                <a:gd name="T16" fmla="*/ 16 w 55"/>
                <a:gd name="T17" fmla="*/ 3 h 100"/>
                <a:gd name="T18" fmla="*/ 22 w 55"/>
                <a:gd name="T19" fmla="*/ 0 h 100"/>
                <a:gd name="T20" fmla="*/ 52 w 55"/>
                <a:gd name="T21" fmla="*/ 74 h 100"/>
                <a:gd name="T22" fmla="*/ 52 w 55"/>
                <a:gd name="T23" fmla="*/ 74 h 100"/>
                <a:gd name="T24" fmla="*/ 50 w 55"/>
                <a:gd name="T25" fmla="*/ 91 h 100"/>
                <a:gd name="T26" fmla="*/ 50 w 55"/>
                <a:gd name="T27" fmla="*/ 91 h 100"/>
                <a:gd name="T28" fmla="*/ 36 w 55"/>
                <a:gd name="T29"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100">
                  <a:moveTo>
                    <a:pt x="36" y="99"/>
                  </a:moveTo>
                  <a:lnTo>
                    <a:pt x="0" y="99"/>
                  </a:lnTo>
                  <a:lnTo>
                    <a:pt x="0" y="92"/>
                  </a:lnTo>
                  <a:lnTo>
                    <a:pt x="36" y="92"/>
                  </a:lnTo>
                  <a:lnTo>
                    <a:pt x="36" y="92"/>
                  </a:lnTo>
                  <a:cubicBezTo>
                    <a:pt x="39" y="92"/>
                    <a:pt x="43" y="90"/>
                    <a:pt x="46" y="87"/>
                  </a:cubicBezTo>
                  <a:lnTo>
                    <a:pt x="46" y="87"/>
                  </a:lnTo>
                  <a:cubicBezTo>
                    <a:pt x="47" y="83"/>
                    <a:pt x="48" y="80"/>
                    <a:pt x="47" y="76"/>
                  </a:cubicBezTo>
                  <a:lnTo>
                    <a:pt x="16" y="3"/>
                  </a:lnTo>
                  <a:lnTo>
                    <a:pt x="22" y="0"/>
                  </a:lnTo>
                  <a:lnTo>
                    <a:pt x="52" y="74"/>
                  </a:lnTo>
                  <a:lnTo>
                    <a:pt x="52" y="74"/>
                  </a:lnTo>
                  <a:cubicBezTo>
                    <a:pt x="54" y="79"/>
                    <a:pt x="54" y="85"/>
                    <a:pt x="50" y="91"/>
                  </a:cubicBezTo>
                  <a:lnTo>
                    <a:pt x="50" y="91"/>
                  </a:lnTo>
                  <a:cubicBezTo>
                    <a:pt x="47" y="96"/>
                    <a:pt x="42" y="99"/>
                    <a:pt x="36" y="99"/>
                  </a:cubicBezTo>
                </a:path>
              </a:pathLst>
            </a:custGeom>
            <a:solidFill>
              <a:srgbClr val="FC78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6" name="Freeform 144">
              <a:extLst>
                <a:ext uri="{FF2B5EF4-FFF2-40B4-BE49-F238E27FC236}">
                  <a16:creationId xmlns:a16="http://schemas.microsoft.com/office/drawing/2014/main" id="{5FF8FF58-8153-0140-BDA5-9910A6B30B41}"/>
                </a:ext>
              </a:extLst>
            </p:cNvPr>
            <p:cNvSpPr>
              <a:spLocks noChangeArrowheads="1"/>
            </p:cNvSpPr>
            <p:nvPr/>
          </p:nvSpPr>
          <p:spPr bwMode="auto">
            <a:xfrm>
              <a:off x="5599438" y="5891645"/>
              <a:ext cx="1359359" cy="839784"/>
            </a:xfrm>
            <a:custGeom>
              <a:avLst/>
              <a:gdLst>
                <a:gd name="T0" fmla="*/ 990 w 991"/>
                <a:gd name="T1" fmla="*/ 614 h 615"/>
                <a:gd name="T2" fmla="*/ 226 w 991"/>
                <a:gd name="T3" fmla="*/ 614 h 615"/>
                <a:gd name="T4" fmla="*/ 226 w 991"/>
                <a:gd name="T5" fmla="*/ 614 h 615"/>
                <a:gd name="T6" fmla="*/ 0 w 991"/>
                <a:gd name="T7" fmla="*/ 389 h 615"/>
                <a:gd name="T8" fmla="*/ 0 w 991"/>
                <a:gd name="T9" fmla="*/ 389 h 615"/>
                <a:gd name="T10" fmla="*/ 60 w 991"/>
                <a:gd name="T11" fmla="*/ 144 h 615"/>
                <a:gd name="T12" fmla="*/ 135 w 991"/>
                <a:gd name="T13" fmla="*/ 0 h 615"/>
                <a:gd name="T14" fmla="*/ 135 w 991"/>
                <a:gd name="T15" fmla="*/ 258 h 615"/>
                <a:gd name="T16" fmla="*/ 990 w 991"/>
                <a:gd name="T17" fmla="*/ 259 h 615"/>
                <a:gd name="T18" fmla="*/ 990 w 991"/>
                <a:gd name="T19" fmla="*/ 61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1" h="615">
                  <a:moveTo>
                    <a:pt x="990" y="614"/>
                  </a:moveTo>
                  <a:lnTo>
                    <a:pt x="226" y="614"/>
                  </a:lnTo>
                  <a:lnTo>
                    <a:pt x="226" y="614"/>
                  </a:lnTo>
                  <a:cubicBezTo>
                    <a:pt x="101" y="614"/>
                    <a:pt x="0" y="514"/>
                    <a:pt x="0" y="389"/>
                  </a:cubicBezTo>
                  <a:lnTo>
                    <a:pt x="0" y="389"/>
                  </a:lnTo>
                  <a:cubicBezTo>
                    <a:pt x="0" y="304"/>
                    <a:pt x="20" y="220"/>
                    <a:pt x="60" y="144"/>
                  </a:cubicBezTo>
                  <a:lnTo>
                    <a:pt x="135" y="0"/>
                  </a:lnTo>
                  <a:lnTo>
                    <a:pt x="135" y="258"/>
                  </a:lnTo>
                  <a:lnTo>
                    <a:pt x="990" y="259"/>
                  </a:lnTo>
                  <a:lnTo>
                    <a:pt x="990" y="614"/>
                  </a:lnTo>
                </a:path>
              </a:pathLst>
            </a:custGeom>
            <a:solidFill>
              <a:srgbClr val="2B3E8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7" name="Freeform 145">
              <a:extLst>
                <a:ext uri="{FF2B5EF4-FFF2-40B4-BE49-F238E27FC236}">
                  <a16:creationId xmlns:a16="http://schemas.microsoft.com/office/drawing/2014/main" id="{F24ADA7C-8C50-CF4F-BE08-9E97CB58C8B8}"/>
                </a:ext>
              </a:extLst>
            </p:cNvPr>
            <p:cNvSpPr>
              <a:spLocks noChangeArrowheads="1"/>
            </p:cNvSpPr>
            <p:nvPr/>
          </p:nvSpPr>
          <p:spPr bwMode="auto">
            <a:xfrm>
              <a:off x="6952756" y="6278303"/>
              <a:ext cx="157081" cy="434995"/>
            </a:xfrm>
            <a:custGeom>
              <a:avLst/>
              <a:gdLst>
                <a:gd name="T0" fmla="*/ 115 w 116"/>
                <a:gd name="T1" fmla="*/ 315 h 316"/>
                <a:gd name="T2" fmla="*/ 0 w 116"/>
                <a:gd name="T3" fmla="*/ 315 h 316"/>
                <a:gd name="T4" fmla="*/ 0 w 116"/>
                <a:gd name="T5" fmla="*/ 0 h 316"/>
                <a:gd name="T6" fmla="*/ 115 w 116"/>
                <a:gd name="T7" fmla="*/ 0 h 316"/>
                <a:gd name="T8" fmla="*/ 115 w 116"/>
                <a:gd name="T9" fmla="*/ 315 h 316"/>
              </a:gdLst>
              <a:ahLst/>
              <a:cxnLst>
                <a:cxn ang="0">
                  <a:pos x="T0" y="T1"/>
                </a:cxn>
                <a:cxn ang="0">
                  <a:pos x="T2" y="T3"/>
                </a:cxn>
                <a:cxn ang="0">
                  <a:pos x="T4" y="T5"/>
                </a:cxn>
                <a:cxn ang="0">
                  <a:pos x="T6" y="T7"/>
                </a:cxn>
                <a:cxn ang="0">
                  <a:pos x="T8" y="T9"/>
                </a:cxn>
              </a:cxnLst>
              <a:rect l="0" t="0" r="r" b="b"/>
              <a:pathLst>
                <a:path w="116" h="316">
                  <a:moveTo>
                    <a:pt x="115" y="315"/>
                  </a:moveTo>
                  <a:lnTo>
                    <a:pt x="0" y="315"/>
                  </a:lnTo>
                  <a:lnTo>
                    <a:pt x="0" y="0"/>
                  </a:lnTo>
                  <a:lnTo>
                    <a:pt x="115" y="0"/>
                  </a:lnTo>
                  <a:lnTo>
                    <a:pt x="115" y="315"/>
                  </a:lnTo>
                </a:path>
              </a:pathLst>
            </a:custGeom>
            <a:solidFill>
              <a:srgbClr val="F2F6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8" name="Freeform 146">
              <a:extLst>
                <a:ext uri="{FF2B5EF4-FFF2-40B4-BE49-F238E27FC236}">
                  <a16:creationId xmlns:a16="http://schemas.microsoft.com/office/drawing/2014/main" id="{8EB180CE-B845-9D46-9289-5796E58AD89F}"/>
                </a:ext>
              </a:extLst>
            </p:cNvPr>
            <p:cNvSpPr>
              <a:spLocks noChangeArrowheads="1"/>
            </p:cNvSpPr>
            <p:nvPr/>
          </p:nvSpPr>
          <p:spPr bwMode="auto">
            <a:xfrm>
              <a:off x="7109835" y="6229974"/>
              <a:ext cx="308120" cy="477288"/>
            </a:xfrm>
            <a:custGeom>
              <a:avLst/>
              <a:gdLst>
                <a:gd name="T0" fmla="*/ 0 w 225"/>
                <a:gd name="T1" fmla="*/ 34 h 350"/>
                <a:gd name="T2" fmla="*/ 40 w 225"/>
                <a:gd name="T3" fmla="*/ 12 h 350"/>
                <a:gd name="T4" fmla="*/ 40 w 225"/>
                <a:gd name="T5" fmla="*/ 12 h 350"/>
                <a:gd name="T6" fmla="*/ 106 w 225"/>
                <a:gd name="T7" fmla="*/ 6 h 350"/>
                <a:gd name="T8" fmla="*/ 163 w 225"/>
                <a:gd name="T9" fmla="*/ 24 h 350"/>
                <a:gd name="T10" fmla="*/ 163 w 225"/>
                <a:gd name="T11" fmla="*/ 24 h 350"/>
                <a:gd name="T12" fmla="*/ 196 w 225"/>
                <a:gd name="T13" fmla="*/ 70 h 350"/>
                <a:gd name="T14" fmla="*/ 196 w 225"/>
                <a:gd name="T15" fmla="*/ 83 h 350"/>
                <a:gd name="T16" fmla="*/ 211 w 225"/>
                <a:gd name="T17" fmla="*/ 105 h 350"/>
                <a:gd name="T18" fmla="*/ 211 w 225"/>
                <a:gd name="T19" fmla="*/ 105 h 350"/>
                <a:gd name="T20" fmla="*/ 217 w 225"/>
                <a:gd name="T21" fmla="*/ 143 h 350"/>
                <a:gd name="T22" fmla="*/ 210 w 225"/>
                <a:gd name="T23" fmla="*/ 177 h 350"/>
                <a:gd name="T24" fmla="*/ 217 w 225"/>
                <a:gd name="T25" fmla="*/ 192 h 350"/>
                <a:gd name="T26" fmla="*/ 217 w 225"/>
                <a:gd name="T27" fmla="*/ 192 h 350"/>
                <a:gd name="T28" fmla="*/ 216 w 225"/>
                <a:gd name="T29" fmla="*/ 244 h 350"/>
                <a:gd name="T30" fmla="*/ 208 w 225"/>
                <a:gd name="T31" fmla="*/ 258 h 350"/>
                <a:gd name="T32" fmla="*/ 212 w 225"/>
                <a:gd name="T33" fmla="*/ 270 h 350"/>
                <a:gd name="T34" fmla="*/ 212 w 225"/>
                <a:gd name="T35" fmla="*/ 270 h 350"/>
                <a:gd name="T36" fmla="*/ 191 w 225"/>
                <a:gd name="T37" fmla="*/ 322 h 350"/>
                <a:gd name="T38" fmla="*/ 180 w 225"/>
                <a:gd name="T39" fmla="*/ 329 h 350"/>
                <a:gd name="T40" fmla="*/ 167 w 225"/>
                <a:gd name="T41" fmla="*/ 333 h 350"/>
                <a:gd name="T42" fmla="*/ 167 w 225"/>
                <a:gd name="T43" fmla="*/ 333 h 350"/>
                <a:gd name="T44" fmla="*/ 12 w 225"/>
                <a:gd name="T45" fmla="*/ 338 h 350"/>
                <a:gd name="T46" fmla="*/ 0 w 225"/>
                <a:gd name="T47" fmla="*/ 336 h 350"/>
                <a:gd name="T48" fmla="*/ 0 w 225"/>
                <a:gd name="T49" fmla="*/ 3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5" h="350">
                  <a:moveTo>
                    <a:pt x="0" y="34"/>
                  </a:moveTo>
                  <a:lnTo>
                    <a:pt x="40" y="12"/>
                  </a:lnTo>
                  <a:lnTo>
                    <a:pt x="40" y="12"/>
                  </a:lnTo>
                  <a:cubicBezTo>
                    <a:pt x="61" y="2"/>
                    <a:pt x="84" y="0"/>
                    <a:pt x="106" y="6"/>
                  </a:cubicBezTo>
                  <a:lnTo>
                    <a:pt x="163" y="24"/>
                  </a:lnTo>
                  <a:lnTo>
                    <a:pt x="163" y="24"/>
                  </a:lnTo>
                  <a:cubicBezTo>
                    <a:pt x="183" y="30"/>
                    <a:pt x="197" y="49"/>
                    <a:pt x="196" y="70"/>
                  </a:cubicBezTo>
                  <a:lnTo>
                    <a:pt x="196" y="83"/>
                  </a:lnTo>
                  <a:lnTo>
                    <a:pt x="211" y="105"/>
                  </a:lnTo>
                  <a:lnTo>
                    <a:pt x="211" y="105"/>
                  </a:lnTo>
                  <a:cubicBezTo>
                    <a:pt x="217" y="117"/>
                    <a:pt x="219" y="131"/>
                    <a:pt x="217" y="143"/>
                  </a:cubicBezTo>
                  <a:lnTo>
                    <a:pt x="210" y="177"/>
                  </a:lnTo>
                  <a:lnTo>
                    <a:pt x="217" y="192"/>
                  </a:lnTo>
                  <a:lnTo>
                    <a:pt x="217" y="192"/>
                  </a:lnTo>
                  <a:cubicBezTo>
                    <a:pt x="224" y="209"/>
                    <a:pt x="224" y="228"/>
                    <a:pt x="216" y="244"/>
                  </a:cubicBezTo>
                  <a:lnTo>
                    <a:pt x="208" y="258"/>
                  </a:lnTo>
                  <a:lnTo>
                    <a:pt x="212" y="270"/>
                  </a:lnTo>
                  <a:lnTo>
                    <a:pt x="212" y="270"/>
                  </a:lnTo>
                  <a:cubicBezTo>
                    <a:pt x="217" y="290"/>
                    <a:pt x="209" y="311"/>
                    <a:pt x="191" y="322"/>
                  </a:cubicBezTo>
                  <a:lnTo>
                    <a:pt x="180" y="329"/>
                  </a:lnTo>
                  <a:lnTo>
                    <a:pt x="167" y="333"/>
                  </a:lnTo>
                  <a:lnTo>
                    <a:pt x="167" y="333"/>
                  </a:lnTo>
                  <a:cubicBezTo>
                    <a:pt x="117" y="346"/>
                    <a:pt x="64" y="349"/>
                    <a:pt x="12" y="338"/>
                  </a:cubicBezTo>
                  <a:lnTo>
                    <a:pt x="0" y="336"/>
                  </a:lnTo>
                  <a:lnTo>
                    <a:pt x="0" y="34"/>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89" name="Freeform 147">
              <a:extLst>
                <a:ext uri="{FF2B5EF4-FFF2-40B4-BE49-F238E27FC236}">
                  <a16:creationId xmlns:a16="http://schemas.microsoft.com/office/drawing/2014/main" id="{5A162F42-554E-9D41-9ECE-2A4CE41C06CA}"/>
                </a:ext>
              </a:extLst>
            </p:cNvPr>
            <p:cNvSpPr>
              <a:spLocks noChangeArrowheads="1"/>
            </p:cNvSpPr>
            <p:nvPr/>
          </p:nvSpPr>
          <p:spPr bwMode="auto">
            <a:xfrm>
              <a:off x="7001090" y="6598514"/>
              <a:ext cx="54373" cy="54373"/>
            </a:xfrm>
            <a:custGeom>
              <a:avLst/>
              <a:gdLst>
                <a:gd name="T0" fmla="*/ 39 w 40"/>
                <a:gd name="T1" fmla="*/ 20 h 40"/>
                <a:gd name="T2" fmla="*/ 39 w 40"/>
                <a:gd name="T3" fmla="*/ 20 h 40"/>
                <a:gd name="T4" fmla="*/ 19 w 40"/>
                <a:gd name="T5" fmla="*/ 39 h 40"/>
                <a:gd name="T6" fmla="*/ 19 w 40"/>
                <a:gd name="T7" fmla="*/ 39 h 40"/>
                <a:gd name="T8" fmla="*/ 0 w 40"/>
                <a:gd name="T9" fmla="*/ 20 h 40"/>
                <a:gd name="T10" fmla="*/ 0 w 40"/>
                <a:gd name="T11" fmla="*/ 20 h 40"/>
                <a:gd name="T12" fmla="*/ 19 w 40"/>
                <a:gd name="T13" fmla="*/ 0 h 40"/>
                <a:gd name="T14" fmla="*/ 19 w 40"/>
                <a:gd name="T15" fmla="*/ 0 h 40"/>
                <a:gd name="T16" fmla="*/ 39 w 40"/>
                <a:gd name="T1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0">
                  <a:moveTo>
                    <a:pt x="39" y="20"/>
                  </a:moveTo>
                  <a:lnTo>
                    <a:pt x="39" y="20"/>
                  </a:lnTo>
                  <a:cubicBezTo>
                    <a:pt x="39" y="30"/>
                    <a:pt x="30" y="39"/>
                    <a:pt x="19" y="39"/>
                  </a:cubicBezTo>
                  <a:lnTo>
                    <a:pt x="19" y="39"/>
                  </a:lnTo>
                  <a:cubicBezTo>
                    <a:pt x="9" y="39"/>
                    <a:pt x="0" y="30"/>
                    <a:pt x="0" y="20"/>
                  </a:cubicBezTo>
                  <a:lnTo>
                    <a:pt x="0" y="20"/>
                  </a:lnTo>
                  <a:cubicBezTo>
                    <a:pt x="0" y="9"/>
                    <a:pt x="9" y="0"/>
                    <a:pt x="19" y="0"/>
                  </a:cubicBezTo>
                  <a:lnTo>
                    <a:pt x="19" y="0"/>
                  </a:lnTo>
                  <a:cubicBezTo>
                    <a:pt x="30" y="0"/>
                    <a:pt x="39" y="9"/>
                    <a:pt x="39" y="20"/>
                  </a:cubicBezTo>
                </a:path>
              </a:pathLst>
            </a:custGeom>
            <a:solidFill>
              <a:srgbClr val="B1C2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0" name="Freeform 148">
              <a:extLst>
                <a:ext uri="{FF2B5EF4-FFF2-40B4-BE49-F238E27FC236}">
                  <a16:creationId xmlns:a16="http://schemas.microsoft.com/office/drawing/2014/main" id="{AB5A982A-6734-6749-8A5C-88A59B8EB354}"/>
                </a:ext>
              </a:extLst>
            </p:cNvPr>
            <p:cNvSpPr>
              <a:spLocks noChangeArrowheads="1"/>
            </p:cNvSpPr>
            <p:nvPr/>
          </p:nvSpPr>
          <p:spPr bwMode="auto">
            <a:xfrm>
              <a:off x="9562725" y="10422841"/>
              <a:ext cx="428952" cy="1093531"/>
            </a:xfrm>
            <a:custGeom>
              <a:avLst/>
              <a:gdLst>
                <a:gd name="T0" fmla="*/ 89 w 314"/>
                <a:gd name="T1" fmla="*/ 0 h 796"/>
                <a:gd name="T2" fmla="*/ 0 w 314"/>
                <a:gd name="T3" fmla="*/ 293 h 796"/>
                <a:gd name="T4" fmla="*/ 65 w 314"/>
                <a:gd name="T5" fmla="*/ 795 h 796"/>
                <a:gd name="T6" fmla="*/ 219 w 314"/>
                <a:gd name="T7" fmla="*/ 795 h 796"/>
                <a:gd name="T8" fmla="*/ 246 w 314"/>
                <a:gd name="T9" fmla="*/ 424 h 796"/>
                <a:gd name="T10" fmla="*/ 246 w 314"/>
                <a:gd name="T11" fmla="*/ 424 h 796"/>
                <a:gd name="T12" fmla="*/ 196 w 314"/>
                <a:gd name="T13" fmla="*/ 303 h 796"/>
                <a:gd name="T14" fmla="*/ 186 w 314"/>
                <a:gd name="T15" fmla="*/ 294 h 796"/>
                <a:gd name="T16" fmla="*/ 313 w 314"/>
                <a:gd name="T17" fmla="*/ 57 h 796"/>
                <a:gd name="T18" fmla="*/ 89 w 314"/>
                <a:gd name="T19" fmla="*/ 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 h="796">
                  <a:moveTo>
                    <a:pt x="89" y="0"/>
                  </a:moveTo>
                  <a:lnTo>
                    <a:pt x="0" y="293"/>
                  </a:lnTo>
                  <a:lnTo>
                    <a:pt x="65" y="795"/>
                  </a:lnTo>
                  <a:lnTo>
                    <a:pt x="219" y="795"/>
                  </a:lnTo>
                  <a:lnTo>
                    <a:pt x="246" y="424"/>
                  </a:lnTo>
                  <a:lnTo>
                    <a:pt x="246" y="424"/>
                  </a:lnTo>
                  <a:cubicBezTo>
                    <a:pt x="250" y="377"/>
                    <a:pt x="231" y="333"/>
                    <a:pt x="196" y="303"/>
                  </a:cubicBezTo>
                  <a:lnTo>
                    <a:pt x="186" y="294"/>
                  </a:lnTo>
                  <a:lnTo>
                    <a:pt x="313" y="57"/>
                  </a:lnTo>
                  <a:lnTo>
                    <a:pt x="89" y="0"/>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1" name="Freeform 149">
              <a:extLst>
                <a:ext uri="{FF2B5EF4-FFF2-40B4-BE49-F238E27FC236}">
                  <a16:creationId xmlns:a16="http://schemas.microsoft.com/office/drawing/2014/main" id="{EE6C63FE-4C79-874F-A65D-DC888BB8536E}"/>
                </a:ext>
              </a:extLst>
            </p:cNvPr>
            <p:cNvSpPr>
              <a:spLocks noChangeArrowheads="1"/>
            </p:cNvSpPr>
            <p:nvPr/>
          </p:nvSpPr>
          <p:spPr bwMode="auto">
            <a:xfrm>
              <a:off x="10178972" y="10374509"/>
              <a:ext cx="344369" cy="1135821"/>
            </a:xfrm>
            <a:custGeom>
              <a:avLst/>
              <a:gdLst>
                <a:gd name="T0" fmla="*/ 28 w 252"/>
                <a:gd name="T1" fmla="*/ 0 h 831"/>
                <a:gd name="T2" fmla="*/ 0 w 252"/>
                <a:gd name="T3" fmla="*/ 328 h 831"/>
                <a:gd name="T4" fmla="*/ 65 w 252"/>
                <a:gd name="T5" fmla="*/ 830 h 831"/>
                <a:gd name="T6" fmla="*/ 219 w 252"/>
                <a:gd name="T7" fmla="*/ 830 h 831"/>
                <a:gd name="T8" fmla="*/ 247 w 252"/>
                <a:gd name="T9" fmla="*/ 459 h 831"/>
                <a:gd name="T10" fmla="*/ 247 w 252"/>
                <a:gd name="T11" fmla="*/ 459 h 831"/>
                <a:gd name="T12" fmla="*/ 197 w 252"/>
                <a:gd name="T13" fmla="*/ 338 h 831"/>
                <a:gd name="T14" fmla="*/ 187 w 252"/>
                <a:gd name="T15" fmla="*/ 329 h 831"/>
                <a:gd name="T16" fmla="*/ 236 w 252"/>
                <a:gd name="T17" fmla="*/ 35 h 831"/>
                <a:gd name="T18" fmla="*/ 28 w 252"/>
                <a:gd name="T19" fmla="*/ 0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831">
                  <a:moveTo>
                    <a:pt x="28" y="0"/>
                  </a:moveTo>
                  <a:lnTo>
                    <a:pt x="0" y="328"/>
                  </a:lnTo>
                  <a:lnTo>
                    <a:pt x="65" y="830"/>
                  </a:lnTo>
                  <a:lnTo>
                    <a:pt x="219" y="830"/>
                  </a:lnTo>
                  <a:lnTo>
                    <a:pt x="247" y="459"/>
                  </a:lnTo>
                  <a:lnTo>
                    <a:pt x="247" y="459"/>
                  </a:lnTo>
                  <a:cubicBezTo>
                    <a:pt x="251" y="412"/>
                    <a:pt x="232" y="368"/>
                    <a:pt x="197" y="338"/>
                  </a:cubicBezTo>
                  <a:lnTo>
                    <a:pt x="187" y="329"/>
                  </a:lnTo>
                  <a:lnTo>
                    <a:pt x="236" y="35"/>
                  </a:lnTo>
                  <a:lnTo>
                    <a:pt x="28" y="0"/>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2" name="Freeform 150">
              <a:extLst>
                <a:ext uri="{FF2B5EF4-FFF2-40B4-BE49-F238E27FC236}">
                  <a16:creationId xmlns:a16="http://schemas.microsoft.com/office/drawing/2014/main" id="{872C827E-DFE3-644F-A855-9D9E63ED9856}"/>
                </a:ext>
              </a:extLst>
            </p:cNvPr>
            <p:cNvSpPr>
              <a:spLocks noChangeArrowheads="1"/>
            </p:cNvSpPr>
            <p:nvPr/>
          </p:nvSpPr>
          <p:spPr bwMode="auto">
            <a:xfrm>
              <a:off x="10626046" y="9347440"/>
              <a:ext cx="283953" cy="1298946"/>
            </a:xfrm>
            <a:custGeom>
              <a:avLst/>
              <a:gdLst>
                <a:gd name="T0" fmla="*/ 208 w 209"/>
                <a:gd name="T1" fmla="*/ 13 h 950"/>
                <a:gd name="T2" fmla="*/ 203 w 209"/>
                <a:gd name="T3" fmla="*/ 324 h 950"/>
                <a:gd name="T4" fmla="*/ 147 w 209"/>
                <a:gd name="T5" fmla="*/ 663 h 950"/>
                <a:gd name="T6" fmla="*/ 168 w 209"/>
                <a:gd name="T7" fmla="*/ 797 h 950"/>
                <a:gd name="T8" fmla="*/ 156 w 209"/>
                <a:gd name="T9" fmla="*/ 892 h 950"/>
                <a:gd name="T10" fmla="*/ 143 w 209"/>
                <a:gd name="T11" fmla="*/ 912 h 950"/>
                <a:gd name="T12" fmla="*/ 143 w 209"/>
                <a:gd name="T13" fmla="*/ 912 h 950"/>
                <a:gd name="T14" fmla="*/ 128 w 209"/>
                <a:gd name="T15" fmla="*/ 907 h 950"/>
                <a:gd name="T16" fmla="*/ 117 w 209"/>
                <a:gd name="T17" fmla="*/ 923 h 950"/>
                <a:gd name="T18" fmla="*/ 117 w 209"/>
                <a:gd name="T19" fmla="*/ 923 h 950"/>
                <a:gd name="T20" fmla="*/ 94 w 209"/>
                <a:gd name="T21" fmla="*/ 915 h 950"/>
                <a:gd name="T22" fmla="*/ 82 w 209"/>
                <a:gd name="T23" fmla="*/ 940 h 950"/>
                <a:gd name="T24" fmla="*/ 82 w 209"/>
                <a:gd name="T25" fmla="*/ 940 h 950"/>
                <a:gd name="T26" fmla="*/ 61 w 209"/>
                <a:gd name="T27" fmla="*/ 934 h 950"/>
                <a:gd name="T28" fmla="*/ 66 w 209"/>
                <a:gd name="T29" fmla="*/ 897 h 950"/>
                <a:gd name="T30" fmla="*/ 58 w 209"/>
                <a:gd name="T31" fmla="*/ 905 h 950"/>
                <a:gd name="T32" fmla="*/ 58 w 209"/>
                <a:gd name="T33" fmla="*/ 905 h 950"/>
                <a:gd name="T34" fmla="*/ 37 w 209"/>
                <a:gd name="T35" fmla="*/ 896 h 950"/>
                <a:gd name="T36" fmla="*/ 50 w 209"/>
                <a:gd name="T37" fmla="*/ 819 h 950"/>
                <a:gd name="T38" fmla="*/ 45 w 209"/>
                <a:gd name="T39" fmla="*/ 768 h 950"/>
                <a:gd name="T40" fmla="*/ 45 w 209"/>
                <a:gd name="T41" fmla="*/ 768 h 950"/>
                <a:gd name="T42" fmla="*/ 16 w 209"/>
                <a:gd name="T43" fmla="*/ 820 h 950"/>
                <a:gd name="T44" fmla="*/ 16 w 209"/>
                <a:gd name="T45" fmla="*/ 820 h 950"/>
                <a:gd name="T46" fmla="*/ 0 w 209"/>
                <a:gd name="T47" fmla="*/ 813 h 950"/>
                <a:gd name="T48" fmla="*/ 7 w 209"/>
                <a:gd name="T49" fmla="*/ 726 h 950"/>
                <a:gd name="T50" fmla="*/ 47 w 209"/>
                <a:gd name="T51" fmla="*/ 647 h 950"/>
                <a:gd name="T52" fmla="*/ 47 w 209"/>
                <a:gd name="T53" fmla="*/ 647 h 950"/>
                <a:gd name="T54" fmla="*/ 63 w 209"/>
                <a:gd name="T55" fmla="*/ 336 h 950"/>
                <a:gd name="T56" fmla="*/ 20 w 209"/>
                <a:gd name="T57" fmla="*/ 0 h 950"/>
                <a:gd name="T58" fmla="*/ 208 w 209"/>
                <a:gd name="T59" fmla="*/ 13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9" h="950">
                  <a:moveTo>
                    <a:pt x="208" y="13"/>
                  </a:moveTo>
                  <a:lnTo>
                    <a:pt x="203" y="324"/>
                  </a:lnTo>
                  <a:lnTo>
                    <a:pt x="147" y="663"/>
                  </a:lnTo>
                  <a:lnTo>
                    <a:pt x="168" y="797"/>
                  </a:lnTo>
                  <a:lnTo>
                    <a:pt x="156" y="892"/>
                  </a:lnTo>
                  <a:lnTo>
                    <a:pt x="143" y="912"/>
                  </a:lnTo>
                  <a:lnTo>
                    <a:pt x="143" y="912"/>
                  </a:lnTo>
                  <a:cubicBezTo>
                    <a:pt x="139" y="919"/>
                    <a:pt x="128" y="916"/>
                    <a:pt x="128" y="907"/>
                  </a:cubicBezTo>
                  <a:lnTo>
                    <a:pt x="117" y="923"/>
                  </a:lnTo>
                  <a:lnTo>
                    <a:pt x="117" y="923"/>
                  </a:lnTo>
                  <a:cubicBezTo>
                    <a:pt x="110" y="933"/>
                    <a:pt x="94" y="928"/>
                    <a:pt x="94" y="915"/>
                  </a:cubicBezTo>
                  <a:lnTo>
                    <a:pt x="82" y="940"/>
                  </a:lnTo>
                  <a:lnTo>
                    <a:pt x="82" y="940"/>
                  </a:lnTo>
                  <a:cubicBezTo>
                    <a:pt x="78" y="949"/>
                    <a:pt x="61" y="943"/>
                    <a:pt x="61" y="934"/>
                  </a:cubicBezTo>
                  <a:lnTo>
                    <a:pt x="66" y="897"/>
                  </a:lnTo>
                  <a:lnTo>
                    <a:pt x="58" y="905"/>
                  </a:lnTo>
                  <a:lnTo>
                    <a:pt x="58" y="905"/>
                  </a:lnTo>
                  <a:cubicBezTo>
                    <a:pt x="53" y="910"/>
                    <a:pt x="37" y="903"/>
                    <a:pt x="37" y="896"/>
                  </a:cubicBezTo>
                  <a:lnTo>
                    <a:pt x="50" y="819"/>
                  </a:lnTo>
                  <a:lnTo>
                    <a:pt x="45" y="768"/>
                  </a:lnTo>
                  <a:lnTo>
                    <a:pt x="45" y="768"/>
                  </a:lnTo>
                  <a:cubicBezTo>
                    <a:pt x="47" y="787"/>
                    <a:pt x="30" y="807"/>
                    <a:pt x="16" y="820"/>
                  </a:cubicBezTo>
                  <a:lnTo>
                    <a:pt x="16" y="820"/>
                  </a:lnTo>
                  <a:cubicBezTo>
                    <a:pt x="10" y="826"/>
                    <a:pt x="0" y="821"/>
                    <a:pt x="0" y="813"/>
                  </a:cubicBezTo>
                  <a:lnTo>
                    <a:pt x="7" y="726"/>
                  </a:lnTo>
                  <a:lnTo>
                    <a:pt x="47" y="647"/>
                  </a:lnTo>
                  <a:lnTo>
                    <a:pt x="47" y="647"/>
                  </a:lnTo>
                  <a:cubicBezTo>
                    <a:pt x="20" y="466"/>
                    <a:pt x="63" y="336"/>
                    <a:pt x="63" y="336"/>
                  </a:cubicBezTo>
                  <a:lnTo>
                    <a:pt x="20" y="0"/>
                  </a:lnTo>
                  <a:lnTo>
                    <a:pt x="208" y="13"/>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3" name="Freeform 151">
              <a:extLst>
                <a:ext uri="{FF2B5EF4-FFF2-40B4-BE49-F238E27FC236}">
                  <a16:creationId xmlns:a16="http://schemas.microsoft.com/office/drawing/2014/main" id="{A505AC1B-C877-1E46-B774-1A4DF38A6672}"/>
                </a:ext>
              </a:extLst>
            </p:cNvPr>
            <p:cNvSpPr>
              <a:spLocks noChangeArrowheads="1"/>
            </p:cNvSpPr>
            <p:nvPr/>
          </p:nvSpPr>
          <p:spPr bwMode="auto">
            <a:xfrm>
              <a:off x="9695644" y="8610365"/>
              <a:ext cx="1244570" cy="1147904"/>
            </a:xfrm>
            <a:custGeom>
              <a:avLst/>
              <a:gdLst>
                <a:gd name="T0" fmla="*/ 647 w 908"/>
                <a:gd name="T1" fmla="*/ 835 h 836"/>
                <a:gd name="T2" fmla="*/ 91 w 908"/>
                <a:gd name="T3" fmla="*/ 716 h 836"/>
                <a:gd name="T4" fmla="*/ 189 w 908"/>
                <a:gd name="T5" fmla="*/ 263 h 836"/>
                <a:gd name="T6" fmla="*/ 9 w 908"/>
                <a:gd name="T7" fmla="*/ 256 h 836"/>
                <a:gd name="T8" fmla="*/ 0 w 908"/>
                <a:gd name="T9" fmla="*/ 64 h 836"/>
                <a:gd name="T10" fmla="*/ 207 w 908"/>
                <a:gd name="T11" fmla="*/ 12 h 836"/>
                <a:gd name="T12" fmla="*/ 207 w 908"/>
                <a:gd name="T13" fmla="*/ 12 h 836"/>
                <a:gd name="T14" fmla="*/ 346 w 908"/>
                <a:gd name="T15" fmla="*/ 11 h 836"/>
                <a:gd name="T16" fmla="*/ 516 w 908"/>
                <a:gd name="T17" fmla="*/ 52 h 836"/>
                <a:gd name="T18" fmla="*/ 674 w 908"/>
                <a:gd name="T19" fmla="*/ 87 h 836"/>
                <a:gd name="T20" fmla="*/ 881 w 908"/>
                <a:gd name="T21" fmla="*/ 257 h 836"/>
                <a:gd name="T22" fmla="*/ 907 w 908"/>
                <a:gd name="T23" fmla="*/ 572 h 836"/>
                <a:gd name="T24" fmla="*/ 712 w 908"/>
                <a:gd name="T25" fmla="*/ 546 h 836"/>
                <a:gd name="T26" fmla="*/ 647 w 908"/>
                <a:gd name="T27" fmla="*/ 835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8" h="836">
                  <a:moveTo>
                    <a:pt x="647" y="835"/>
                  </a:moveTo>
                  <a:lnTo>
                    <a:pt x="91" y="716"/>
                  </a:lnTo>
                  <a:lnTo>
                    <a:pt x="189" y="263"/>
                  </a:lnTo>
                  <a:lnTo>
                    <a:pt x="9" y="256"/>
                  </a:lnTo>
                  <a:lnTo>
                    <a:pt x="0" y="64"/>
                  </a:lnTo>
                  <a:lnTo>
                    <a:pt x="207" y="12"/>
                  </a:lnTo>
                  <a:lnTo>
                    <a:pt x="207" y="12"/>
                  </a:lnTo>
                  <a:cubicBezTo>
                    <a:pt x="253" y="0"/>
                    <a:pt x="300" y="0"/>
                    <a:pt x="346" y="11"/>
                  </a:cubicBezTo>
                  <a:lnTo>
                    <a:pt x="516" y="52"/>
                  </a:lnTo>
                  <a:lnTo>
                    <a:pt x="674" y="87"/>
                  </a:lnTo>
                  <a:lnTo>
                    <a:pt x="881" y="257"/>
                  </a:lnTo>
                  <a:lnTo>
                    <a:pt x="907" y="572"/>
                  </a:lnTo>
                  <a:lnTo>
                    <a:pt x="712" y="546"/>
                  </a:lnTo>
                  <a:lnTo>
                    <a:pt x="647" y="835"/>
                  </a:lnTo>
                </a:path>
              </a:pathLst>
            </a:custGeom>
            <a:solidFill>
              <a:srgbClr val="EF583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4" name="Freeform 152">
              <a:extLst>
                <a:ext uri="{FF2B5EF4-FFF2-40B4-BE49-F238E27FC236}">
                  <a16:creationId xmlns:a16="http://schemas.microsoft.com/office/drawing/2014/main" id="{0AC4DD1D-EA33-AE47-9B24-C93F8D1917A6}"/>
                </a:ext>
              </a:extLst>
            </p:cNvPr>
            <p:cNvSpPr>
              <a:spLocks noChangeArrowheads="1"/>
            </p:cNvSpPr>
            <p:nvPr/>
          </p:nvSpPr>
          <p:spPr bwMode="auto">
            <a:xfrm>
              <a:off x="10378343" y="8531822"/>
              <a:ext cx="277913" cy="308120"/>
            </a:xfrm>
            <a:custGeom>
              <a:avLst/>
              <a:gdLst>
                <a:gd name="T0" fmla="*/ 160 w 204"/>
                <a:gd name="T1" fmla="*/ 222 h 223"/>
                <a:gd name="T2" fmla="*/ 66 w 204"/>
                <a:gd name="T3" fmla="*/ 222 h 223"/>
                <a:gd name="T4" fmla="*/ 66 w 204"/>
                <a:gd name="T5" fmla="*/ 222 h 223"/>
                <a:gd name="T6" fmla="*/ 7 w 204"/>
                <a:gd name="T7" fmla="*/ 152 h 223"/>
                <a:gd name="T8" fmla="*/ 38 w 204"/>
                <a:gd name="T9" fmla="*/ 0 h 223"/>
                <a:gd name="T10" fmla="*/ 203 w 204"/>
                <a:gd name="T11" fmla="*/ 0 h 223"/>
                <a:gd name="T12" fmla="*/ 160 w 204"/>
                <a:gd name="T13" fmla="*/ 222 h 223"/>
              </a:gdLst>
              <a:ahLst/>
              <a:cxnLst>
                <a:cxn ang="0">
                  <a:pos x="T0" y="T1"/>
                </a:cxn>
                <a:cxn ang="0">
                  <a:pos x="T2" y="T3"/>
                </a:cxn>
                <a:cxn ang="0">
                  <a:pos x="T4" y="T5"/>
                </a:cxn>
                <a:cxn ang="0">
                  <a:pos x="T6" y="T7"/>
                </a:cxn>
                <a:cxn ang="0">
                  <a:pos x="T8" y="T9"/>
                </a:cxn>
                <a:cxn ang="0">
                  <a:pos x="T10" y="T11"/>
                </a:cxn>
                <a:cxn ang="0">
                  <a:pos x="T12" y="T13"/>
                </a:cxn>
              </a:cxnLst>
              <a:rect l="0" t="0" r="r" b="b"/>
              <a:pathLst>
                <a:path w="204" h="223">
                  <a:moveTo>
                    <a:pt x="160" y="222"/>
                  </a:moveTo>
                  <a:lnTo>
                    <a:pt x="66" y="222"/>
                  </a:lnTo>
                  <a:lnTo>
                    <a:pt x="66" y="222"/>
                  </a:lnTo>
                  <a:cubicBezTo>
                    <a:pt x="28" y="222"/>
                    <a:pt x="0" y="189"/>
                    <a:pt x="7" y="152"/>
                  </a:cubicBezTo>
                  <a:lnTo>
                    <a:pt x="38" y="0"/>
                  </a:lnTo>
                  <a:lnTo>
                    <a:pt x="203" y="0"/>
                  </a:lnTo>
                  <a:lnTo>
                    <a:pt x="160" y="222"/>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5" name="Freeform 153">
              <a:extLst>
                <a:ext uri="{FF2B5EF4-FFF2-40B4-BE49-F238E27FC236}">
                  <a16:creationId xmlns:a16="http://schemas.microsoft.com/office/drawing/2014/main" id="{4786DE6C-9326-0040-97AC-FA8286B9419B}"/>
                </a:ext>
              </a:extLst>
            </p:cNvPr>
            <p:cNvSpPr>
              <a:spLocks noChangeArrowheads="1"/>
            </p:cNvSpPr>
            <p:nvPr/>
          </p:nvSpPr>
          <p:spPr bwMode="auto">
            <a:xfrm>
              <a:off x="8674607" y="8417034"/>
              <a:ext cx="1039155" cy="592077"/>
            </a:xfrm>
            <a:custGeom>
              <a:avLst/>
              <a:gdLst>
                <a:gd name="T0" fmla="*/ 748 w 757"/>
                <a:gd name="T1" fmla="*/ 205 h 430"/>
                <a:gd name="T2" fmla="*/ 545 w 757"/>
                <a:gd name="T3" fmla="*/ 263 h 430"/>
                <a:gd name="T4" fmla="*/ 252 w 757"/>
                <a:gd name="T5" fmla="*/ 112 h 430"/>
                <a:gd name="T6" fmla="*/ 203 w 757"/>
                <a:gd name="T7" fmla="*/ 18 h 430"/>
                <a:gd name="T8" fmla="*/ 124 w 757"/>
                <a:gd name="T9" fmla="*/ 0 h 430"/>
                <a:gd name="T10" fmla="*/ 124 w 757"/>
                <a:gd name="T11" fmla="*/ 0 h 430"/>
                <a:gd name="T12" fmla="*/ 169 w 757"/>
                <a:gd name="T13" fmla="*/ 53 h 430"/>
                <a:gd name="T14" fmla="*/ 178 w 757"/>
                <a:gd name="T15" fmla="*/ 124 h 430"/>
                <a:gd name="T16" fmla="*/ 0 w 757"/>
                <a:gd name="T17" fmla="*/ 242 h 430"/>
                <a:gd name="T18" fmla="*/ 0 w 757"/>
                <a:gd name="T19" fmla="*/ 242 h 430"/>
                <a:gd name="T20" fmla="*/ 215 w 757"/>
                <a:gd name="T21" fmla="*/ 217 h 430"/>
                <a:gd name="T22" fmla="*/ 588 w 757"/>
                <a:gd name="T23" fmla="*/ 429 h 430"/>
                <a:gd name="T24" fmla="*/ 756 w 757"/>
                <a:gd name="T25" fmla="*/ 388 h 430"/>
                <a:gd name="T26" fmla="*/ 748 w 757"/>
                <a:gd name="T27" fmla="*/ 20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7" h="430">
                  <a:moveTo>
                    <a:pt x="748" y="205"/>
                  </a:moveTo>
                  <a:lnTo>
                    <a:pt x="545" y="263"/>
                  </a:lnTo>
                  <a:lnTo>
                    <a:pt x="252" y="112"/>
                  </a:lnTo>
                  <a:lnTo>
                    <a:pt x="203" y="18"/>
                  </a:lnTo>
                  <a:lnTo>
                    <a:pt x="124" y="0"/>
                  </a:lnTo>
                  <a:lnTo>
                    <a:pt x="124" y="0"/>
                  </a:lnTo>
                  <a:cubicBezTo>
                    <a:pt x="124" y="0"/>
                    <a:pt x="151" y="47"/>
                    <a:pt x="169" y="53"/>
                  </a:cubicBezTo>
                  <a:lnTo>
                    <a:pt x="178" y="124"/>
                  </a:lnTo>
                  <a:lnTo>
                    <a:pt x="0" y="242"/>
                  </a:lnTo>
                  <a:lnTo>
                    <a:pt x="0" y="242"/>
                  </a:lnTo>
                  <a:cubicBezTo>
                    <a:pt x="0" y="242"/>
                    <a:pt x="109" y="260"/>
                    <a:pt x="215" y="217"/>
                  </a:cubicBezTo>
                  <a:lnTo>
                    <a:pt x="588" y="429"/>
                  </a:lnTo>
                  <a:lnTo>
                    <a:pt x="756" y="388"/>
                  </a:lnTo>
                  <a:lnTo>
                    <a:pt x="748" y="205"/>
                  </a:ln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6" name="Freeform 154">
              <a:extLst>
                <a:ext uri="{FF2B5EF4-FFF2-40B4-BE49-F238E27FC236}">
                  <a16:creationId xmlns:a16="http://schemas.microsoft.com/office/drawing/2014/main" id="{73065A77-0C80-0E46-91D8-47FE23AD2320}"/>
                </a:ext>
              </a:extLst>
            </p:cNvPr>
            <p:cNvSpPr>
              <a:spLocks noChangeArrowheads="1"/>
            </p:cNvSpPr>
            <p:nvPr/>
          </p:nvSpPr>
          <p:spPr bwMode="auto">
            <a:xfrm>
              <a:off x="9592931" y="9589101"/>
              <a:ext cx="676659" cy="966656"/>
            </a:xfrm>
            <a:custGeom>
              <a:avLst/>
              <a:gdLst>
                <a:gd name="T0" fmla="*/ 167 w 492"/>
                <a:gd name="T1" fmla="*/ 0 h 706"/>
                <a:gd name="T2" fmla="*/ 0 w 492"/>
                <a:gd name="T3" fmla="*/ 629 h 706"/>
                <a:gd name="T4" fmla="*/ 324 w 492"/>
                <a:gd name="T5" fmla="*/ 705 h 706"/>
                <a:gd name="T6" fmla="*/ 491 w 492"/>
                <a:gd name="T7" fmla="*/ 70 h 706"/>
                <a:gd name="T8" fmla="*/ 167 w 492"/>
                <a:gd name="T9" fmla="*/ 0 h 706"/>
              </a:gdLst>
              <a:ahLst/>
              <a:cxnLst>
                <a:cxn ang="0">
                  <a:pos x="T0" y="T1"/>
                </a:cxn>
                <a:cxn ang="0">
                  <a:pos x="T2" y="T3"/>
                </a:cxn>
                <a:cxn ang="0">
                  <a:pos x="T4" y="T5"/>
                </a:cxn>
                <a:cxn ang="0">
                  <a:pos x="T6" y="T7"/>
                </a:cxn>
                <a:cxn ang="0">
                  <a:pos x="T8" y="T9"/>
                </a:cxn>
              </a:cxnLst>
              <a:rect l="0" t="0" r="r" b="b"/>
              <a:pathLst>
                <a:path w="492" h="706">
                  <a:moveTo>
                    <a:pt x="167" y="0"/>
                  </a:moveTo>
                  <a:lnTo>
                    <a:pt x="0" y="629"/>
                  </a:lnTo>
                  <a:lnTo>
                    <a:pt x="324" y="705"/>
                  </a:lnTo>
                  <a:lnTo>
                    <a:pt x="491" y="70"/>
                  </a:lnTo>
                  <a:lnTo>
                    <a:pt x="167" y="0"/>
                  </a:lnTo>
                </a:path>
              </a:pathLst>
            </a:custGeom>
            <a:solidFill>
              <a:srgbClr val="000D3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7" name="Freeform 155">
              <a:extLst>
                <a:ext uri="{FF2B5EF4-FFF2-40B4-BE49-F238E27FC236}">
                  <a16:creationId xmlns:a16="http://schemas.microsoft.com/office/drawing/2014/main" id="{B449C171-7DBC-814C-9766-85D43D56513C}"/>
                </a:ext>
              </a:extLst>
            </p:cNvPr>
            <p:cNvSpPr>
              <a:spLocks noChangeArrowheads="1"/>
            </p:cNvSpPr>
            <p:nvPr/>
          </p:nvSpPr>
          <p:spPr bwMode="auto">
            <a:xfrm>
              <a:off x="10154805" y="9661604"/>
              <a:ext cx="447078" cy="930406"/>
            </a:xfrm>
            <a:custGeom>
              <a:avLst/>
              <a:gdLst>
                <a:gd name="T0" fmla="*/ 0 w 326"/>
                <a:gd name="T1" fmla="*/ 0 h 677"/>
                <a:gd name="T2" fmla="*/ 0 w 326"/>
                <a:gd name="T3" fmla="*/ 676 h 677"/>
                <a:gd name="T4" fmla="*/ 325 w 326"/>
                <a:gd name="T5" fmla="*/ 676 h 677"/>
                <a:gd name="T6" fmla="*/ 314 w 326"/>
                <a:gd name="T7" fmla="*/ 68 h 677"/>
                <a:gd name="T8" fmla="*/ 0 w 326"/>
                <a:gd name="T9" fmla="*/ 0 h 677"/>
              </a:gdLst>
              <a:ahLst/>
              <a:cxnLst>
                <a:cxn ang="0">
                  <a:pos x="T0" y="T1"/>
                </a:cxn>
                <a:cxn ang="0">
                  <a:pos x="T2" y="T3"/>
                </a:cxn>
                <a:cxn ang="0">
                  <a:pos x="T4" y="T5"/>
                </a:cxn>
                <a:cxn ang="0">
                  <a:pos x="T6" y="T7"/>
                </a:cxn>
                <a:cxn ang="0">
                  <a:pos x="T8" y="T9"/>
                </a:cxn>
              </a:cxnLst>
              <a:rect l="0" t="0" r="r" b="b"/>
              <a:pathLst>
                <a:path w="326" h="677">
                  <a:moveTo>
                    <a:pt x="0" y="0"/>
                  </a:moveTo>
                  <a:lnTo>
                    <a:pt x="0" y="676"/>
                  </a:lnTo>
                  <a:lnTo>
                    <a:pt x="325" y="676"/>
                  </a:lnTo>
                  <a:lnTo>
                    <a:pt x="314" y="68"/>
                  </a:lnTo>
                  <a:lnTo>
                    <a:pt x="0" y="0"/>
                  </a:lnTo>
                </a:path>
              </a:pathLst>
            </a:custGeom>
            <a:solidFill>
              <a:srgbClr val="12266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8" name="Freeform 156">
              <a:extLst>
                <a:ext uri="{FF2B5EF4-FFF2-40B4-BE49-F238E27FC236}">
                  <a16:creationId xmlns:a16="http://schemas.microsoft.com/office/drawing/2014/main" id="{597C47DF-1772-D448-8C7A-16D7BD6C007B}"/>
                </a:ext>
              </a:extLst>
            </p:cNvPr>
            <p:cNvSpPr>
              <a:spLocks noChangeArrowheads="1"/>
            </p:cNvSpPr>
            <p:nvPr/>
          </p:nvSpPr>
          <p:spPr bwMode="auto">
            <a:xfrm>
              <a:off x="9272731" y="11419707"/>
              <a:ext cx="640410" cy="259787"/>
            </a:xfrm>
            <a:custGeom>
              <a:avLst/>
              <a:gdLst>
                <a:gd name="T0" fmla="*/ 465 w 466"/>
                <a:gd name="T1" fmla="*/ 187 h 188"/>
                <a:gd name="T2" fmla="*/ 0 w 466"/>
                <a:gd name="T3" fmla="*/ 187 h 188"/>
                <a:gd name="T4" fmla="*/ 0 w 466"/>
                <a:gd name="T5" fmla="*/ 187 h 188"/>
                <a:gd name="T6" fmla="*/ 44 w 466"/>
                <a:gd name="T7" fmla="*/ 120 h 188"/>
                <a:gd name="T8" fmla="*/ 201 w 466"/>
                <a:gd name="T9" fmla="*/ 47 h 188"/>
                <a:gd name="T10" fmla="*/ 229 w 466"/>
                <a:gd name="T11" fmla="*/ 7 h 188"/>
                <a:gd name="T12" fmla="*/ 229 w 466"/>
                <a:gd name="T13" fmla="*/ 7 h 188"/>
                <a:gd name="T14" fmla="*/ 242 w 466"/>
                <a:gd name="T15" fmla="*/ 0 h 188"/>
                <a:gd name="T16" fmla="*/ 267 w 466"/>
                <a:gd name="T17" fmla="*/ 1 h 188"/>
                <a:gd name="T18" fmla="*/ 267 w 466"/>
                <a:gd name="T19" fmla="*/ 1 h 188"/>
                <a:gd name="T20" fmla="*/ 279 w 466"/>
                <a:gd name="T21" fmla="*/ 26 h 188"/>
                <a:gd name="T22" fmla="*/ 275 w 466"/>
                <a:gd name="T23" fmla="*/ 33 h 188"/>
                <a:gd name="T24" fmla="*/ 276 w 466"/>
                <a:gd name="T25" fmla="*/ 34 h 188"/>
                <a:gd name="T26" fmla="*/ 320 w 466"/>
                <a:gd name="T27" fmla="*/ 49 h 188"/>
                <a:gd name="T28" fmla="*/ 320 w 466"/>
                <a:gd name="T29" fmla="*/ 49 h 188"/>
                <a:gd name="T30" fmla="*/ 340 w 466"/>
                <a:gd name="T31" fmla="*/ 52 h 188"/>
                <a:gd name="T32" fmla="*/ 433 w 466"/>
                <a:gd name="T33" fmla="*/ 48 h 188"/>
                <a:gd name="T34" fmla="*/ 433 w 466"/>
                <a:gd name="T35" fmla="*/ 48 h 188"/>
                <a:gd name="T36" fmla="*/ 465 w 466"/>
                <a:gd name="T37" fmla="*/ 78 h 188"/>
                <a:gd name="T38" fmla="*/ 465 w 466"/>
                <a:gd name="T39" fmla="*/ 18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6" h="188">
                  <a:moveTo>
                    <a:pt x="465" y="187"/>
                  </a:moveTo>
                  <a:lnTo>
                    <a:pt x="0" y="187"/>
                  </a:lnTo>
                  <a:lnTo>
                    <a:pt x="0" y="187"/>
                  </a:lnTo>
                  <a:cubicBezTo>
                    <a:pt x="0" y="159"/>
                    <a:pt x="18" y="132"/>
                    <a:pt x="44" y="120"/>
                  </a:cubicBezTo>
                  <a:lnTo>
                    <a:pt x="201" y="47"/>
                  </a:lnTo>
                  <a:lnTo>
                    <a:pt x="229" y="7"/>
                  </a:lnTo>
                  <a:lnTo>
                    <a:pt x="229" y="7"/>
                  </a:lnTo>
                  <a:cubicBezTo>
                    <a:pt x="232" y="3"/>
                    <a:pt x="237" y="0"/>
                    <a:pt x="242" y="0"/>
                  </a:cubicBezTo>
                  <a:lnTo>
                    <a:pt x="267" y="1"/>
                  </a:lnTo>
                  <a:lnTo>
                    <a:pt x="267" y="1"/>
                  </a:lnTo>
                  <a:cubicBezTo>
                    <a:pt x="279" y="1"/>
                    <a:pt x="287" y="16"/>
                    <a:pt x="279" y="26"/>
                  </a:cubicBezTo>
                  <a:lnTo>
                    <a:pt x="275" y="33"/>
                  </a:lnTo>
                  <a:lnTo>
                    <a:pt x="276" y="34"/>
                  </a:lnTo>
                  <a:lnTo>
                    <a:pt x="320" y="49"/>
                  </a:lnTo>
                  <a:lnTo>
                    <a:pt x="320" y="49"/>
                  </a:lnTo>
                  <a:cubicBezTo>
                    <a:pt x="327" y="51"/>
                    <a:pt x="333" y="52"/>
                    <a:pt x="340" y="52"/>
                  </a:cubicBezTo>
                  <a:lnTo>
                    <a:pt x="433" y="48"/>
                  </a:lnTo>
                  <a:lnTo>
                    <a:pt x="433" y="48"/>
                  </a:lnTo>
                  <a:cubicBezTo>
                    <a:pt x="451" y="48"/>
                    <a:pt x="465" y="61"/>
                    <a:pt x="465" y="78"/>
                  </a:cubicBezTo>
                  <a:lnTo>
                    <a:pt x="465" y="187"/>
                  </a:lnTo>
                </a:path>
              </a:pathLst>
            </a:custGeom>
            <a:solidFill>
              <a:srgbClr val="114DB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99" name="Freeform 98">
              <a:extLst>
                <a:ext uri="{FF2B5EF4-FFF2-40B4-BE49-F238E27FC236}">
                  <a16:creationId xmlns:a16="http://schemas.microsoft.com/office/drawing/2014/main" id="{A022EF1E-E700-7348-9EEF-A35B5CB231DD}"/>
                </a:ext>
              </a:extLst>
            </p:cNvPr>
            <p:cNvSpPr>
              <a:spLocks noChangeArrowheads="1"/>
            </p:cNvSpPr>
            <p:nvPr/>
          </p:nvSpPr>
          <p:spPr bwMode="auto">
            <a:xfrm>
              <a:off x="9514392" y="11540543"/>
              <a:ext cx="143655" cy="83235"/>
            </a:xfrm>
            <a:custGeom>
              <a:avLst/>
              <a:gdLst>
                <a:gd name="connsiteX0" fmla="*/ 10408 w 130612"/>
                <a:gd name="connsiteY0" fmla="*/ 54927 h 75678"/>
                <a:gd name="connsiteX1" fmla="*/ 20816 w 130612"/>
                <a:gd name="connsiteY1" fmla="*/ 64692 h 75678"/>
                <a:gd name="connsiteX2" fmla="*/ 10408 w 130612"/>
                <a:gd name="connsiteY2" fmla="*/ 75678 h 75678"/>
                <a:gd name="connsiteX3" fmla="*/ 0 w 130612"/>
                <a:gd name="connsiteY3" fmla="*/ 64692 h 75678"/>
                <a:gd name="connsiteX4" fmla="*/ 10408 w 130612"/>
                <a:gd name="connsiteY4" fmla="*/ 54927 h 75678"/>
                <a:gd name="connsiteX5" fmla="*/ 67293 w 130612"/>
                <a:gd name="connsiteY5" fmla="*/ 21972 h 75678"/>
                <a:gd name="connsiteX6" fmla="*/ 81025 w 130612"/>
                <a:gd name="connsiteY6" fmla="*/ 35704 h 75678"/>
                <a:gd name="connsiteX7" fmla="*/ 67293 w 130612"/>
                <a:gd name="connsiteY7" fmla="*/ 48063 h 75678"/>
                <a:gd name="connsiteX8" fmla="*/ 54934 w 130612"/>
                <a:gd name="connsiteY8" fmla="*/ 35704 h 75678"/>
                <a:gd name="connsiteX9" fmla="*/ 67293 w 130612"/>
                <a:gd name="connsiteY9" fmla="*/ 21972 h 75678"/>
                <a:gd name="connsiteX10" fmla="*/ 120847 w 130612"/>
                <a:gd name="connsiteY10" fmla="*/ 0 h 75678"/>
                <a:gd name="connsiteX11" fmla="*/ 130612 w 130612"/>
                <a:gd name="connsiteY11" fmla="*/ 12359 h 75678"/>
                <a:gd name="connsiteX12" fmla="*/ 120847 w 130612"/>
                <a:gd name="connsiteY12" fmla="*/ 26091 h 75678"/>
                <a:gd name="connsiteX13" fmla="*/ 109861 w 130612"/>
                <a:gd name="connsiteY13" fmla="*/ 12359 h 75678"/>
                <a:gd name="connsiteX14" fmla="*/ 120847 w 130612"/>
                <a:gd name="connsiteY14" fmla="*/ 0 h 7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612" h="75678">
                  <a:moveTo>
                    <a:pt x="10408" y="54927"/>
                  </a:moveTo>
                  <a:cubicBezTo>
                    <a:pt x="16190" y="54927"/>
                    <a:pt x="20816" y="58589"/>
                    <a:pt x="20816" y="64692"/>
                  </a:cubicBezTo>
                  <a:cubicBezTo>
                    <a:pt x="20816" y="70796"/>
                    <a:pt x="16190" y="75678"/>
                    <a:pt x="10408" y="75678"/>
                  </a:cubicBezTo>
                  <a:cubicBezTo>
                    <a:pt x="4626" y="75678"/>
                    <a:pt x="0" y="70796"/>
                    <a:pt x="0" y="64692"/>
                  </a:cubicBezTo>
                  <a:cubicBezTo>
                    <a:pt x="0" y="58589"/>
                    <a:pt x="4626" y="54927"/>
                    <a:pt x="10408" y="54927"/>
                  </a:cubicBezTo>
                  <a:close/>
                  <a:moveTo>
                    <a:pt x="67293" y="21972"/>
                  </a:moveTo>
                  <a:cubicBezTo>
                    <a:pt x="74159" y="21972"/>
                    <a:pt x="81025" y="28838"/>
                    <a:pt x="81025" y="35704"/>
                  </a:cubicBezTo>
                  <a:cubicBezTo>
                    <a:pt x="81025" y="42570"/>
                    <a:pt x="74159" y="48063"/>
                    <a:pt x="67293" y="48063"/>
                  </a:cubicBezTo>
                  <a:cubicBezTo>
                    <a:pt x="60427" y="48063"/>
                    <a:pt x="54934" y="42570"/>
                    <a:pt x="54934" y="35704"/>
                  </a:cubicBezTo>
                  <a:cubicBezTo>
                    <a:pt x="54934" y="28838"/>
                    <a:pt x="60427" y="21972"/>
                    <a:pt x="67293" y="21972"/>
                  </a:cubicBezTo>
                  <a:close/>
                  <a:moveTo>
                    <a:pt x="120847" y="0"/>
                  </a:moveTo>
                  <a:cubicBezTo>
                    <a:pt x="126950" y="0"/>
                    <a:pt x="130612" y="5493"/>
                    <a:pt x="130612" y="12359"/>
                  </a:cubicBezTo>
                  <a:cubicBezTo>
                    <a:pt x="130612" y="19225"/>
                    <a:pt x="126950" y="26091"/>
                    <a:pt x="120847" y="26091"/>
                  </a:cubicBezTo>
                  <a:cubicBezTo>
                    <a:pt x="114744" y="26091"/>
                    <a:pt x="109861" y="19225"/>
                    <a:pt x="109861" y="12359"/>
                  </a:cubicBezTo>
                  <a:cubicBezTo>
                    <a:pt x="109861" y="5493"/>
                    <a:pt x="114744" y="0"/>
                    <a:pt x="120847" y="0"/>
                  </a:cubicBezTo>
                  <a:close/>
                </a:path>
              </a:pathLst>
            </a:custGeom>
            <a:solidFill>
              <a:srgbClr val="000D3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100" name="Freeform 160">
              <a:extLst>
                <a:ext uri="{FF2B5EF4-FFF2-40B4-BE49-F238E27FC236}">
                  <a16:creationId xmlns:a16="http://schemas.microsoft.com/office/drawing/2014/main" id="{FD0F5084-D114-4E46-9753-E6C221191E72}"/>
                </a:ext>
              </a:extLst>
            </p:cNvPr>
            <p:cNvSpPr>
              <a:spLocks noChangeArrowheads="1"/>
            </p:cNvSpPr>
            <p:nvPr/>
          </p:nvSpPr>
          <p:spPr bwMode="auto">
            <a:xfrm>
              <a:off x="9272731" y="11673458"/>
              <a:ext cx="640410" cy="60415"/>
            </a:xfrm>
            <a:custGeom>
              <a:avLst/>
              <a:gdLst>
                <a:gd name="T0" fmla="*/ 465 w 466"/>
                <a:gd name="T1" fmla="*/ 41 h 42"/>
                <a:gd name="T2" fmla="*/ 0 w 466"/>
                <a:gd name="T3" fmla="*/ 41 h 42"/>
                <a:gd name="T4" fmla="*/ 0 w 466"/>
                <a:gd name="T5" fmla="*/ 0 h 42"/>
                <a:gd name="T6" fmla="*/ 465 w 466"/>
                <a:gd name="T7" fmla="*/ 0 h 42"/>
                <a:gd name="T8" fmla="*/ 465 w 466"/>
                <a:gd name="T9" fmla="*/ 41 h 42"/>
              </a:gdLst>
              <a:ahLst/>
              <a:cxnLst>
                <a:cxn ang="0">
                  <a:pos x="T0" y="T1"/>
                </a:cxn>
                <a:cxn ang="0">
                  <a:pos x="T2" y="T3"/>
                </a:cxn>
                <a:cxn ang="0">
                  <a:pos x="T4" y="T5"/>
                </a:cxn>
                <a:cxn ang="0">
                  <a:pos x="T6" y="T7"/>
                </a:cxn>
                <a:cxn ang="0">
                  <a:pos x="T8" y="T9"/>
                </a:cxn>
              </a:cxnLst>
              <a:rect l="0" t="0" r="r" b="b"/>
              <a:pathLst>
                <a:path w="466" h="42">
                  <a:moveTo>
                    <a:pt x="465" y="41"/>
                  </a:moveTo>
                  <a:lnTo>
                    <a:pt x="0" y="41"/>
                  </a:lnTo>
                  <a:lnTo>
                    <a:pt x="0" y="0"/>
                  </a:lnTo>
                  <a:lnTo>
                    <a:pt x="465" y="0"/>
                  </a:lnTo>
                  <a:lnTo>
                    <a:pt x="465" y="41"/>
                  </a:lnTo>
                </a:path>
              </a:pathLst>
            </a:custGeom>
            <a:solidFill>
              <a:srgbClr val="000D3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1" name="Freeform 161">
              <a:extLst>
                <a:ext uri="{FF2B5EF4-FFF2-40B4-BE49-F238E27FC236}">
                  <a16:creationId xmlns:a16="http://schemas.microsoft.com/office/drawing/2014/main" id="{9F282D36-054E-6948-BFB8-C67942928CF3}"/>
                </a:ext>
              </a:extLst>
            </p:cNvPr>
            <p:cNvSpPr>
              <a:spLocks noChangeArrowheads="1"/>
            </p:cNvSpPr>
            <p:nvPr/>
          </p:nvSpPr>
          <p:spPr bwMode="auto">
            <a:xfrm>
              <a:off x="9272731" y="11419707"/>
              <a:ext cx="392702" cy="259787"/>
            </a:xfrm>
            <a:custGeom>
              <a:avLst/>
              <a:gdLst>
                <a:gd name="T0" fmla="*/ 264 w 288"/>
                <a:gd name="T1" fmla="*/ 47 h 188"/>
                <a:gd name="T2" fmla="*/ 279 w 288"/>
                <a:gd name="T3" fmla="*/ 26 h 188"/>
                <a:gd name="T4" fmla="*/ 279 w 288"/>
                <a:gd name="T5" fmla="*/ 26 h 188"/>
                <a:gd name="T6" fmla="*/ 267 w 288"/>
                <a:gd name="T7" fmla="*/ 1 h 188"/>
                <a:gd name="T8" fmla="*/ 242 w 288"/>
                <a:gd name="T9" fmla="*/ 0 h 188"/>
                <a:gd name="T10" fmla="*/ 242 w 288"/>
                <a:gd name="T11" fmla="*/ 0 h 188"/>
                <a:gd name="T12" fmla="*/ 229 w 288"/>
                <a:gd name="T13" fmla="*/ 7 h 188"/>
                <a:gd name="T14" fmla="*/ 201 w 288"/>
                <a:gd name="T15" fmla="*/ 47 h 188"/>
                <a:gd name="T16" fmla="*/ 44 w 288"/>
                <a:gd name="T17" fmla="*/ 120 h 188"/>
                <a:gd name="T18" fmla="*/ 44 w 288"/>
                <a:gd name="T19" fmla="*/ 120 h 188"/>
                <a:gd name="T20" fmla="*/ 0 w 288"/>
                <a:gd name="T21" fmla="*/ 187 h 188"/>
                <a:gd name="T22" fmla="*/ 33 w 288"/>
                <a:gd name="T23" fmla="*/ 187 h 188"/>
                <a:gd name="T24" fmla="*/ 264 w 288"/>
                <a:gd name="T25" fmla="*/ 4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88">
                  <a:moveTo>
                    <a:pt x="264" y="47"/>
                  </a:moveTo>
                  <a:lnTo>
                    <a:pt x="279" y="26"/>
                  </a:lnTo>
                  <a:lnTo>
                    <a:pt x="279" y="26"/>
                  </a:lnTo>
                  <a:cubicBezTo>
                    <a:pt x="287" y="16"/>
                    <a:pt x="279" y="1"/>
                    <a:pt x="267" y="1"/>
                  </a:cubicBezTo>
                  <a:lnTo>
                    <a:pt x="242" y="0"/>
                  </a:lnTo>
                  <a:lnTo>
                    <a:pt x="242" y="0"/>
                  </a:lnTo>
                  <a:cubicBezTo>
                    <a:pt x="237" y="0"/>
                    <a:pt x="232" y="3"/>
                    <a:pt x="229" y="7"/>
                  </a:cubicBezTo>
                  <a:lnTo>
                    <a:pt x="201" y="47"/>
                  </a:lnTo>
                  <a:lnTo>
                    <a:pt x="44" y="120"/>
                  </a:lnTo>
                  <a:lnTo>
                    <a:pt x="44" y="120"/>
                  </a:lnTo>
                  <a:cubicBezTo>
                    <a:pt x="18" y="132"/>
                    <a:pt x="0" y="159"/>
                    <a:pt x="0" y="187"/>
                  </a:cubicBezTo>
                  <a:lnTo>
                    <a:pt x="33" y="187"/>
                  </a:lnTo>
                  <a:lnTo>
                    <a:pt x="264" y="47"/>
                  </a:lnTo>
                </a:path>
              </a:pathLst>
            </a:custGeom>
            <a:solidFill>
              <a:srgbClr val="12266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2" name="Freeform 162">
              <a:extLst>
                <a:ext uri="{FF2B5EF4-FFF2-40B4-BE49-F238E27FC236}">
                  <a16:creationId xmlns:a16="http://schemas.microsoft.com/office/drawing/2014/main" id="{5EAB60C2-4481-174A-976A-540F6B0FB535}"/>
                </a:ext>
              </a:extLst>
            </p:cNvPr>
            <p:cNvSpPr>
              <a:spLocks noChangeArrowheads="1"/>
            </p:cNvSpPr>
            <p:nvPr/>
          </p:nvSpPr>
          <p:spPr bwMode="auto">
            <a:xfrm>
              <a:off x="9272728" y="11582829"/>
              <a:ext cx="193331" cy="96666"/>
            </a:xfrm>
            <a:custGeom>
              <a:avLst/>
              <a:gdLst>
                <a:gd name="T0" fmla="*/ 46 w 139"/>
                <a:gd name="T1" fmla="*/ 0 h 70"/>
                <a:gd name="T2" fmla="*/ 46 w 139"/>
                <a:gd name="T3" fmla="*/ 0 h 70"/>
                <a:gd name="T4" fmla="*/ 0 w 139"/>
                <a:gd name="T5" fmla="*/ 68 h 70"/>
                <a:gd name="T6" fmla="*/ 138 w 139"/>
                <a:gd name="T7" fmla="*/ 69 h 70"/>
                <a:gd name="T8" fmla="*/ 138 w 139"/>
                <a:gd name="T9" fmla="*/ 69 h 70"/>
                <a:gd name="T10" fmla="*/ 46 w 139"/>
                <a:gd name="T11" fmla="*/ 0 h 70"/>
              </a:gdLst>
              <a:ahLst/>
              <a:cxnLst>
                <a:cxn ang="0">
                  <a:pos x="T0" y="T1"/>
                </a:cxn>
                <a:cxn ang="0">
                  <a:pos x="T2" y="T3"/>
                </a:cxn>
                <a:cxn ang="0">
                  <a:pos x="T4" y="T5"/>
                </a:cxn>
                <a:cxn ang="0">
                  <a:pos x="T6" y="T7"/>
                </a:cxn>
                <a:cxn ang="0">
                  <a:pos x="T8" y="T9"/>
                </a:cxn>
                <a:cxn ang="0">
                  <a:pos x="T10" y="T11"/>
                </a:cxn>
              </a:cxnLst>
              <a:rect l="0" t="0" r="r" b="b"/>
              <a:pathLst>
                <a:path w="139" h="70">
                  <a:moveTo>
                    <a:pt x="46" y="0"/>
                  </a:moveTo>
                  <a:lnTo>
                    <a:pt x="46" y="0"/>
                  </a:lnTo>
                  <a:cubicBezTo>
                    <a:pt x="17" y="11"/>
                    <a:pt x="0" y="40"/>
                    <a:pt x="0" y="68"/>
                  </a:cubicBezTo>
                  <a:lnTo>
                    <a:pt x="138" y="69"/>
                  </a:lnTo>
                  <a:lnTo>
                    <a:pt x="138" y="69"/>
                  </a:lnTo>
                  <a:cubicBezTo>
                    <a:pt x="134" y="14"/>
                    <a:pt x="46" y="0"/>
                    <a:pt x="46" y="0"/>
                  </a:cubicBezTo>
                </a:path>
              </a:pathLst>
            </a:custGeom>
            <a:solidFill>
              <a:srgbClr val="B1C2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3" name="Freeform 163">
              <a:extLst>
                <a:ext uri="{FF2B5EF4-FFF2-40B4-BE49-F238E27FC236}">
                  <a16:creationId xmlns:a16="http://schemas.microsoft.com/office/drawing/2014/main" id="{E905ABA0-2EF3-FE40-B7DF-668C0022C57C}"/>
                </a:ext>
              </a:extLst>
            </p:cNvPr>
            <p:cNvSpPr>
              <a:spLocks noChangeArrowheads="1"/>
            </p:cNvSpPr>
            <p:nvPr/>
          </p:nvSpPr>
          <p:spPr bwMode="auto">
            <a:xfrm>
              <a:off x="9943343" y="11419707"/>
              <a:ext cx="634370" cy="259787"/>
            </a:xfrm>
            <a:custGeom>
              <a:avLst/>
              <a:gdLst>
                <a:gd name="T0" fmla="*/ 464 w 465"/>
                <a:gd name="T1" fmla="*/ 187 h 188"/>
                <a:gd name="T2" fmla="*/ 0 w 465"/>
                <a:gd name="T3" fmla="*/ 187 h 188"/>
                <a:gd name="T4" fmla="*/ 0 w 465"/>
                <a:gd name="T5" fmla="*/ 187 h 188"/>
                <a:gd name="T6" fmla="*/ 43 w 465"/>
                <a:gd name="T7" fmla="*/ 120 h 188"/>
                <a:gd name="T8" fmla="*/ 200 w 465"/>
                <a:gd name="T9" fmla="*/ 47 h 188"/>
                <a:gd name="T10" fmla="*/ 229 w 465"/>
                <a:gd name="T11" fmla="*/ 7 h 188"/>
                <a:gd name="T12" fmla="*/ 229 w 465"/>
                <a:gd name="T13" fmla="*/ 7 h 188"/>
                <a:gd name="T14" fmla="*/ 242 w 465"/>
                <a:gd name="T15" fmla="*/ 0 h 188"/>
                <a:gd name="T16" fmla="*/ 267 w 465"/>
                <a:gd name="T17" fmla="*/ 1 h 188"/>
                <a:gd name="T18" fmla="*/ 267 w 465"/>
                <a:gd name="T19" fmla="*/ 1 h 188"/>
                <a:gd name="T20" fmla="*/ 279 w 465"/>
                <a:gd name="T21" fmla="*/ 26 h 188"/>
                <a:gd name="T22" fmla="*/ 274 w 465"/>
                <a:gd name="T23" fmla="*/ 33 h 188"/>
                <a:gd name="T24" fmla="*/ 276 w 465"/>
                <a:gd name="T25" fmla="*/ 34 h 188"/>
                <a:gd name="T26" fmla="*/ 319 w 465"/>
                <a:gd name="T27" fmla="*/ 49 h 188"/>
                <a:gd name="T28" fmla="*/ 319 w 465"/>
                <a:gd name="T29" fmla="*/ 49 h 188"/>
                <a:gd name="T30" fmla="*/ 339 w 465"/>
                <a:gd name="T31" fmla="*/ 52 h 188"/>
                <a:gd name="T32" fmla="*/ 433 w 465"/>
                <a:gd name="T33" fmla="*/ 48 h 188"/>
                <a:gd name="T34" fmla="*/ 433 w 465"/>
                <a:gd name="T35" fmla="*/ 48 h 188"/>
                <a:gd name="T36" fmla="*/ 464 w 465"/>
                <a:gd name="T37" fmla="*/ 78 h 188"/>
                <a:gd name="T38" fmla="*/ 464 w 465"/>
                <a:gd name="T39" fmla="*/ 18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5" h="188">
                  <a:moveTo>
                    <a:pt x="464" y="187"/>
                  </a:moveTo>
                  <a:lnTo>
                    <a:pt x="0" y="187"/>
                  </a:lnTo>
                  <a:lnTo>
                    <a:pt x="0" y="187"/>
                  </a:lnTo>
                  <a:cubicBezTo>
                    <a:pt x="0" y="159"/>
                    <a:pt x="17" y="132"/>
                    <a:pt x="43" y="120"/>
                  </a:cubicBezTo>
                  <a:lnTo>
                    <a:pt x="200" y="47"/>
                  </a:lnTo>
                  <a:lnTo>
                    <a:pt x="229" y="7"/>
                  </a:lnTo>
                  <a:lnTo>
                    <a:pt x="229" y="7"/>
                  </a:lnTo>
                  <a:cubicBezTo>
                    <a:pt x="232" y="3"/>
                    <a:pt x="237" y="0"/>
                    <a:pt x="242" y="0"/>
                  </a:cubicBezTo>
                  <a:lnTo>
                    <a:pt x="267" y="1"/>
                  </a:lnTo>
                  <a:lnTo>
                    <a:pt x="267" y="1"/>
                  </a:lnTo>
                  <a:cubicBezTo>
                    <a:pt x="279" y="1"/>
                    <a:pt x="286" y="16"/>
                    <a:pt x="279" y="26"/>
                  </a:cubicBezTo>
                  <a:lnTo>
                    <a:pt x="274" y="33"/>
                  </a:lnTo>
                  <a:lnTo>
                    <a:pt x="276" y="34"/>
                  </a:lnTo>
                  <a:lnTo>
                    <a:pt x="319" y="49"/>
                  </a:lnTo>
                  <a:lnTo>
                    <a:pt x="319" y="49"/>
                  </a:lnTo>
                  <a:cubicBezTo>
                    <a:pt x="326" y="51"/>
                    <a:pt x="333" y="52"/>
                    <a:pt x="339" y="52"/>
                  </a:cubicBezTo>
                  <a:lnTo>
                    <a:pt x="433" y="48"/>
                  </a:lnTo>
                  <a:lnTo>
                    <a:pt x="433" y="48"/>
                  </a:lnTo>
                  <a:cubicBezTo>
                    <a:pt x="450" y="48"/>
                    <a:pt x="464" y="61"/>
                    <a:pt x="464" y="78"/>
                  </a:cubicBezTo>
                  <a:lnTo>
                    <a:pt x="464" y="187"/>
                  </a:lnTo>
                </a:path>
              </a:pathLst>
            </a:custGeom>
            <a:solidFill>
              <a:srgbClr val="114DB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4" name="Freeform 103">
              <a:extLst>
                <a:ext uri="{FF2B5EF4-FFF2-40B4-BE49-F238E27FC236}">
                  <a16:creationId xmlns:a16="http://schemas.microsoft.com/office/drawing/2014/main" id="{624710A3-5B7D-AD44-A2B4-13AD45F5E7CC}"/>
                </a:ext>
              </a:extLst>
            </p:cNvPr>
            <p:cNvSpPr>
              <a:spLocks noChangeArrowheads="1"/>
            </p:cNvSpPr>
            <p:nvPr/>
          </p:nvSpPr>
          <p:spPr bwMode="auto">
            <a:xfrm>
              <a:off x="10185008" y="11540543"/>
              <a:ext cx="143727" cy="83235"/>
            </a:xfrm>
            <a:custGeom>
              <a:avLst/>
              <a:gdLst>
                <a:gd name="connsiteX0" fmla="*/ 12360 w 130677"/>
                <a:gd name="connsiteY0" fmla="*/ 54927 h 75678"/>
                <a:gd name="connsiteX1" fmla="*/ 26094 w 130677"/>
                <a:gd name="connsiteY1" fmla="*/ 64692 h 75678"/>
                <a:gd name="connsiteX2" fmla="*/ 12360 w 130677"/>
                <a:gd name="connsiteY2" fmla="*/ 75678 h 75678"/>
                <a:gd name="connsiteX3" fmla="*/ 0 w 130677"/>
                <a:gd name="connsiteY3" fmla="*/ 64692 h 75678"/>
                <a:gd name="connsiteX4" fmla="*/ 12360 w 130677"/>
                <a:gd name="connsiteY4" fmla="*/ 54927 h 75678"/>
                <a:gd name="connsiteX5" fmla="*/ 65339 w 130677"/>
                <a:gd name="connsiteY5" fmla="*/ 21972 h 75678"/>
                <a:gd name="connsiteX6" fmla="*/ 75747 w 130677"/>
                <a:gd name="connsiteY6" fmla="*/ 35704 h 75678"/>
                <a:gd name="connsiteX7" fmla="*/ 65339 w 130677"/>
                <a:gd name="connsiteY7" fmla="*/ 48063 h 75678"/>
                <a:gd name="connsiteX8" fmla="*/ 54931 w 130677"/>
                <a:gd name="connsiteY8" fmla="*/ 35704 h 75678"/>
                <a:gd name="connsiteX9" fmla="*/ 65339 w 130677"/>
                <a:gd name="connsiteY9" fmla="*/ 21972 h 75678"/>
                <a:gd name="connsiteX10" fmla="*/ 120269 w 130677"/>
                <a:gd name="connsiteY10" fmla="*/ 0 h 75678"/>
                <a:gd name="connsiteX11" fmla="*/ 130677 w 130677"/>
                <a:gd name="connsiteY11" fmla="*/ 12359 h 75678"/>
                <a:gd name="connsiteX12" fmla="*/ 120269 w 130677"/>
                <a:gd name="connsiteY12" fmla="*/ 26091 h 75678"/>
                <a:gd name="connsiteX13" fmla="*/ 109861 w 130677"/>
                <a:gd name="connsiteY13" fmla="*/ 12359 h 75678"/>
                <a:gd name="connsiteX14" fmla="*/ 120269 w 130677"/>
                <a:gd name="connsiteY14" fmla="*/ 0 h 7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677" h="75678">
                  <a:moveTo>
                    <a:pt x="12360" y="54927"/>
                  </a:moveTo>
                  <a:cubicBezTo>
                    <a:pt x="19227" y="54927"/>
                    <a:pt x="26094" y="58589"/>
                    <a:pt x="26094" y="64692"/>
                  </a:cubicBezTo>
                  <a:cubicBezTo>
                    <a:pt x="26094" y="70796"/>
                    <a:pt x="19227" y="75678"/>
                    <a:pt x="12360" y="75678"/>
                  </a:cubicBezTo>
                  <a:cubicBezTo>
                    <a:pt x="6867" y="75678"/>
                    <a:pt x="0" y="70796"/>
                    <a:pt x="0" y="64692"/>
                  </a:cubicBezTo>
                  <a:cubicBezTo>
                    <a:pt x="0" y="58589"/>
                    <a:pt x="6867" y="54927"/>
                    <a:pt x="12360" y="54927"/>
                  </a:cubicBezTo>
                  <a:close/>
                  <a:moveTo>
                    <a:pt x="65339" y="21972"/>
                  </a:moveTo>
                  <a:cubicBezTo>
                    <a:pt x="71121" y="21972"/>
                    <a:pt x="75747" y="28838"/>
                    <a:pt x="75747" y="35704"/>
                  </a:cubicBezTo>
                  <a:cubicBezTo>
                    <a:pt x="75747" y="42570"/>
                    <a:pt x="71121" y="48063"/>
                    <a:pt x="65339" y="48063"/>
                  </a:cubicBezTo>
                  <a:cubicBezTo>
                    <a:pt x="59557" y="48063"/>
                    <a:pt x="54931" y="42570"/>
                    <a:pt x="54931" y="35704"/>
                  </a:cubicBezTo>
                  <a:cubicBezTo>
                    <a:pt x="54931" y="28838"/>
                    <a:pt x="59557" y="21972"/>
                    <a:pt x="65339" y="21972"/>
                  </a:cubicBezTo>
                  <a:close/>
                  <a:moveTo>
                    <a:pt x="120269" y="0"/>
                  </a:moveTo>
                  <a:cubicBezTo>
                    <a:pt x="126051" y="0"/>
                    <a:pt x="130677" y="5493"/>
                    <a:pt x="130677" y="12359"/>
                  </a:cubicBezTo>
                  <a:cubicBezTo>
                    <a:pt x="130677" y="19225"/>
                    <a:pt x="126051" y="26091"/>
                    <a:pt x="120269" y="26091"/>
                  </a:cubicBezTo>
                  <a:cubicBezTo>
                    <a:pt x="114487" y="26091"/>
                    <a:pt x="109861" y="19225"/>
                    <a:pt x="109861" y="12359"/>
                  </a:cubicBezTo>
                  <a:cubicBezTo>
                    <a:pt x="109861" y="5493"/>
                    <a:pt x="114487" y="0"/>
                    <a:pt x="120269" y="0"/>
                  </a:cubicBezTo>
                  <a:close/>
                </a:path>
              </a:pathLst>
            </a:custGeom>
            <a:solidFill>
              <a:srgbClr val="000D3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105" name="Freeform 167">
              <a:extLst>
                <a:ext uri="{FF2B5EF4-FFF2-40B4-BE49-F238E27FC236}">
                  <a16:creationId xmlns:a16="http://schemas.microsoft.com/office/drawing/2014/main" id="{94E81D35-6072-0F4F-A3CE-37340029720B}"/>
                </a:ext>
              </a:extLst>
            </p:cNvPr>
            <p:cNvSpPr>
              <a:spLocks noChangeArrowheads="1"/>
            </p:cNvSpPr>
            <p:nvPr/>
          </p:nvSpPr>
          <p:spPr bwMode="auto">
            <a:xfrm>
              <a:off x="9943343" y="11673458"/>
              <a:ext cx="634370" cy="60415"/>
            </a:xfrm>
            <a:custGeom>
              <a:avLst/>
              <a:gdLst>
                <a:gd name="T0" fmla="*/ 464 w 465"/>
                <a:gd name="T1" fmla="*/ 41 h 42"/>
                <a:gd name="T2" fmla="*/ 0 w 465"/>
                <a:gd name="T3" fmla="*/ 41 h 42"/>
                <a:gd name="T4" fmla="*/ 0 w 465"/>
                <a:gd name="T5" fmla="*/ 0 h 42"/>
                <a:gd name="T6" fmla="*/ 464 w 465"/>
                <a:gd name="T7" fmla="*/ 0 h 42"/>
                <a:gd name="T8" fmla="*/ 464 w 465"/>
                <a:gd name="T9" fmla="*/ 41 h 42"/>
              </a:gdLst>
              <a:ahLst/>
              <a:cxnLst>
                <a:cxn ang="0">
                  <a:pos x="T0" y="T1"/>
                </a:cxn>
                <a:cxn ang="0">
                  <a:pos x="T2" y="T3"/>
                </a:cxn>
                <a:cxn ang="0">
                  <a:pos x="T4" y="T5"/>
                </a:cxn>
                <a:cxn ang="0">
                  <a:pos x="T6" y="T7"/>
                </a:cxn>
                <a:cxn ang="0">
                  <a:pos x="T8" y="T9"/>
                </a:cxn>
              </a:cxnLst>
              <a:rect l="0" t="0" r="r" b="b"/>
              <a:pathLst>
                <a:path w="465" h="42">
                  <a:moveTo>
                    <a:pt x="464" y="41"/>
                  </a:moveTo>
                  <a:lnTo>
                    <a:pt x="0" y="41"/>
                  </a:lnTo>
                  <a:lnTo>
                    <a:pt x="0" y="0"/>
                  </a:lnTo>
                  <a:lnTo>
                    <a:pt x="464" y="0"/>
                  </a:lnTo>
                  <a:lnTo>
                    <a:pt x="464" y="41"/>
                  </a:lnTo>
                </a:path>
              </a:pathLst>
            </a:custGeom>
            <a:solidFill>
              <a:srgbClr val="000D3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6" name="Freeform 168">
              <a:extLst>
                <a:ext uri="{FF2B5EF4-FFF2-40B4-BE49-F238E27FC236}">
                  <a16:creationId xmlns:a16="http://schemas.microsoft.com/office/drawing/2014/main" id="{CC68610C-62FB-3B4D-A506-3E6693436F3E}"/>
                </a:ext>
              </a:extLst>
            </p:cNvPr>
            <p:cNvSpPr>
              <a:spLocks noChangeArrowheads="1"/>
            </p:cNvSpPr>
            <p:nvPr/>
          </p:nvSpPr>
          <p:spPr bwMode="auto">
            <a:xfrm>
              <a:off x="9943343" y="11419707"/>
              <a:ext cx="392706" cy="259787"/>
            </a:xfrm>
            <a:custGeom>
              <a:avLst/>
              <a:gdLst>
                <a:gd name="T0" fmla="*/ 263 w 287"/>
                <a:gd name="T1" fmla="*/ 47 h 188"/>
                <a:gd name="T2" fmla="*/ 279 w 287"/>
                <a:gd name="T3" fmla="*/ 26 h 188"/>
                <a:gd name="T4" fmla="*/ 279 w 287"/>
                <a:gd name="T5" fmla="*/ 26 h 188"/>
                <a:gd name="T6" fmla="*/ 267 w 287"/>
                <a:gd name="T7" fmla="*/ 1 h 188"/>
                <a:gd name="T8" fmla="*/ 242 w 287"/>
                <a:gd name="T9" fmla="*/ 0 h 188"/>
                <a:gd name="T10" fmla="*/ 242 w 287"/>
                <a:gd name="T11" fmla="*/ 0 h 188"/>
                <a:gd name="T12" fmla="*/ 229 w 287"/>
                <a:gd name="T13" fmla="*/ 7 h 188"/>
                <a:gd name="T14" fmla="*/ 200 w 287"/>
                <a:gd name="T15" fmla="*/ 47 h 188"/>
                <a:gd name="T16" fmla="*/ 43 w 287"/>
                <a:gd name="T17" fmla="*/ 120 h 188"/>
                <a:gd name="T18" fmla="*/ 43 w 287"/>
                <a:gd name="T19" fmla="*/ 120 h 188"/>
                <a:gd name="T20" fmla="*/ 0 w 287"/>
                <a:gd name="T21" fmla="*/ 187 h 188"/>
                <a:gd name="T22" fmla="*/ 32 w 287"/>
                <a:gd name="T23" fmla="*/ 187 h 188"/>
                <a:gd name="T24" fmla="*/ 263 w 287"/>
                <a:gd name="T25" fmla="*/ 4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7" h="188">
                  <a:moveTo>
                    <a:pt x="263" y="47"/>
                  </a:moveTo>
                  <a:lnTo>
                    <a:pt x="279" y="26"/>
                  </a:lnTo>
                  <a:lnTo>
                    <a:pt x="279" y="26"/>
                  </a:lnTo>
                  <a:cubicBezTo>
                    <a:pt x="286" y="16"/>
                    <a:pt x="279" y="1"/>
                    <a:pt x="267" y="1"/>
                  </a:cubicBezTo>
                  <a:lnTo>
                    <a:pt x="242" y="0"/>
                  </a:lnTo>
                  <a:lnTo>
                    <a:pt x="242" y="0"/>
                  </a:lnTo>
                  <a:cubicBezTo>
                    <a:pt x="237" y="0"/>
                    <a:pt x="232" y="3"/>
                    <a:pt x="229" y="7"/>
                  </a:cubicBezTo>
                  <a:lnTo>
                    <a:pt x="200" y="47"/>
                  </a:lnTo>
                  <a:lnTo>
                    <a:pt x="43" y="120"/>
                  </a:lnTo>
                  <a:lnTo>
                    <a:pt x="43" y="120"/>
                  </a:lnTo>
                  <a:cubicBezTo>
                    <a:pt x="17" y="132"/>
                    <a:pt x="0" y="159"/>
                    <a:pt x="0" y="187"/>
                  </a:cubicBezTo>
                  <a:lnTo>
                    <a:pt x="32" y="187"/>
                  </a:lnTo>
                  <a:lnTo>
                    <a:pt x="263" y="47"/>
                  </a:lnTo>
                </a:path>
              </a:pathLst>
            </a:custGeom>
            <a:solidFill>
              <a:srgbClr val="12266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7" name="Freeform 169">
              <a:extLst>
                <a:ext uri="{FF2B5EF4-FFF2-40B4-BE49-F238E27FC236}">
                  <a16:creationId xmlns:a16="http://schemas.microsoft.com/office/drawing/2014/main" id="{9BA11C95-DF30-F646-BC59-9B2F1ECEEF1F}"/>
                </a:ext>
              </a:extLst>
            </p:cNvPr>
            <p:cNvSpPr>
              <a:spLocks noChangeArrowheads="1"/>
            </p:cNvSpPr>
            <p:nvPr/>
          </p:nvSpPr>
          <p:spPr bwMode="auto">
            <a:xfrm>
              <a:off x="9943348" y="11582829"/>
              <a:ext cx="187291" cy="96666"/>
            </a:xfrm>
            <a:custGeom>
              <a:avLst/>
              <a:gdLst>
                <a:gd name="T0" fmla="*/ 46 w 138"/>
                <a:gd name="T1" fmla="*/ 0 h 70"/>
                <a:gd name="T2" fmla="*/ 46 w 138"/>
                <a:gd name="T3" fmla="*/ 0 h 70"/>
                <a:gd name="T4" fmla="*/ 0 w 138"/>
                <a:gd name="T5" fmla="*/ 68 h 70"/>
                <a:gd name="T6" fmla="*/ 137 w 138"/>
                <a:gd name="T7" fmla="*/ 69 h 70"/>
                <a:gd name="T8" fmla="*/ 137 w 138"/>
                <a:gd name="T9" fmla="*/ 69 h 70"/>
                <a:gd name="T10" fmla="*/ 46 w 138"/>
                <a:gd name="T11" fmla="*/ 0 h 70"/>
              </a:gdLst>
              <a:ahLst/>
              <a:cxnLst>
                <a:cxn ang="0">
                  <a:pos x="T0" y="T1"/>
                </a:cxn>
                <a:cxn ang="0">
                  <a:pos x="T2" y="T3"/>
                </a:cxn>
                <a:cxn ang="0">
                  <a:pos x="T4" y="T5"/>
                </a:cxn>
                <a:cxn ang="0">
                  <a:pos x="T6" y="T7"/>
                </a:cxn>
                <a:cxn ang="0">
                  <a:pos x="T8" y="T9"/>
                </a:cxn>
                <a:cxn ang="0">
                  <a:pos x="T10" y="T11"/>
                </a:cxn>
              </a:cxnLst>
              <a:rect l="0" t="0" r="r" b="b"/>
              <a:pathLst>
                <a:path w="138" h="70">
                  <a:moveTo>
                    <a:pt x="46" y="0"/>
                  </a:moveTo>
                  <a:lnTo>
                    <a:pt x="46" y="0"/>
                  </a:lnTo>
                  <a:cubicBezTo>
                    <a:pt x="16" y="11"/>
                    <a:pt x="0" y="40"/>
                    <a:pt x="0" y="68"/>
                  </a:cubicBezTo>
                  <a:lnTo>
                    <a:pt x="137" y="69"/>
                  </a:lnTo>
                  <a:lnTo>
                    <a:pt x="137" y="69"/>
                  </a:lnTo>
                  <a:cubicBezTo>
                    <a:pt x="133" y="14"/>
                    <a:pt x="46" y="0"/>
                    <a:pt x="46" y="0"/>
                  </a:cubicBezTo>
                </a:path>
              </a:pathLst>
            </a:custGeom>
            <a:solidFill>
              <a:srgbClr val="B1C2F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8" name="Freeform 170">
              <a:extLst>
                <a:ext uri="{FF2B5EF4-FFF2-40B4-BE49-F238E27FC236}">
                  <a16:creationId xmlns:a16="http://schemas.microsoft.com/office/drawing/2014/main" id="{60A88806-2BD2-CA4D-80D6-6B3AF04B4467}"/>
                </a:ext>
              </a:extLst>
            </p:cNvPr>
            <p:cNvSpPr>
              <a:spLocks noChangeArrowheads="1"/>
            </p:cNvSpPr>
            <p:nvPr/>
          </p:nvSpPr>
          <p:spPr bwMode="auto">
            <a:xfrm>
              <a:off x="10408553" y="8531822"/>
              <a:ext cx="247704" cy="114788"/>
            </a:xfrm>
            <a:custGeom>
              <a:avLst/>
              <a:gdLst>
                <a:gd name="T0" fmla="*/ 182 w 183"/>
                <a:gd name="T1" fmla="*/ 0 h 84"/>
                <a:gd name="T2" fmla="*/ 17 w 183"/>
                <a:gd name="T3" fmla="*/ 0 h 84"/>
                <a:gd name="T4" fmla="*/ 0 w 183"/>
                <a:gd name="T5" fmla="*/ 83 h 84"/>
                <a:gd name="T6" fmla="*/ 166 w 183"/>
                <a:gd name="T7" fmla="*/ 83 h 84"/>
                <a:gd name="T8" fmla="*/ 182 w 183"/>
                <a:gd name="T9" fmla="*/ 0 h 84"/>
              </a:gdLst>
              <a:ahLst/>
              <a:cxnLst>
                <a:cxn ang="0">
                  <a:pos x="T0" y="T1"/>
                </a:cxn>
                <a:cxn ang="0">
                  <a:pos x="T2" y="T3"/>
                </a:cxn>
                <a:cxn ang="0">
                  <a:pos x="T4" y="T5"/>
                </a:cxn>
                <a:cxn ang="0">
                  <a:pos x="T6" y="T7"/>
                </a:cxn>
                <a:cxn ang="0">
                  <a:pos x="T8" y="T9"/>
                </a:cxn>
              </a:cxnLst>
              <a:rect l="0" t="0" r="r" b="b"/>
              <a:pathLst>
                <a:path w="183" h="84">
                  <a:moveTo>
                    <a:pt x="182" y="0"/>
                  </a:moveTo>
                  <a:lnTo>
                    <a:pt x="17" y="0"/>
                  </a:lnTo>
                  <a:lnTo>
                    <a:pt x="0" y="83"/>
                  </a:lnTo>
                  <a:lnTo>
                    <a:pt x="166" y="83"/>
                  </a:lnTo>
                  <a:lnTo>
                    <a:pt x="182" y="0"/>
                  </a:lnTo>
                </a:path>
              </a:pathLst>
            </a:custGeom>
            <a:solidFill>
              <a:srgbClr val="FC78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09" name="Freeform 171">
              <a:extLst>
                <a:ext uri="{FF2B5EF4-FFF2-40B4-BE49-F238E27FC236}">
                  <a16:creationId xmlns:a16="http://schemas.microsoft.com/office/drawing/2014/main" id="{07E4F0DF-463D-E748-9780-609AC43B716A}"/>
                </a:ext>
              </a:extLst>
            </p:cNvPr>
            <p:cNvSpPr>
              <a:spLocks noChangeArrowheads="1"/>
            </p:cNvSpPr>
            <p:nvPr/>
          </p:nvSpPr>
          <p:spPr bwMode="auto">
            <a:xfrm>
              <a:off x="10293757" y="8078700"/>
              <a:ext cx="555827" cy="513538"/>
            </a:xfrm>
            <a:custGeom>
              <a:avLst/>
              <a:gdLst>
                <a:gd name="T0" fmla="*/ 404 w 405"/>
                <a:gd name="T1" fmla="*/ 175 h 377"/>
                <a:gd name="T2" fmla="*/ 404 w 405"/>
                <a:gd name="T3" fmla="*/ 175 h 377"/>
                <a:gd name="T4" fmla="*/ 187 w 405"/>
                <a:gd name="T5" fmla="*/ 376 h 377"/>
                <a:gd name="T6" fmla="*/ 187 w 405"/>
                <a:gd name="T7" fmla="*/ 376 h 377"/>
                <a:gd name="T8" fmla="*/ 31 w 405"/>
                <a:gd name="T9" fmla="*/ 190 h 377"/>
                <a:gd name="T10" fmla="*/ 31 w 405"/>
                <a:gd name="T11" fmla="*/ 190 h 377"/>
                <a:gd name="T12" fmla="*/ 221 w 405"/>
                <a:gd name="T13" fmla="*/ 0 h 377"/>
                <a:gd name="T14" fmla="*/ 221 w 405"/>
                <a:gd name="T15" fmla="*/ 0 h 377"/>
                <a:gd name="T16" fmla="*/ 404 w 405"/>
                <a:gd name="T17" fmla="*/ 175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377">
                  <a:moveTo>
                    <a:pt x="404" y="175"/>
                  </a:moveTo>
                  <a:lnTo>
                    <a:pt x="404" y="175"/>
                  </a:lnTo>
                  <a:cubicBezTo>
                    <a:pt x="404" y="280"/>
                    <a:pt x="293" y="376"/>
                    <a:pt x="187" y="376"/>
                  </a:cubicBezTo>
                  <a:lnTo>
                    <a:pt x="187" y="376"/>
                  </a:lnTo>
                  <a:cubicBezTo>
                    <a:pt x="82" y="376"/>
                    <a:pt x="0" y="290"/>
                    <a:pt x="31" y="190"/>
                  </a:cubicBezTo>
                  <a:lnTo>
                    <a:pt x="31" y="190"/>
                  </a:lnTo>
                  <a:cubicBezTo>
                    <a:pt x="61" y="94"/>
                    <a:pt x="116" y="0"/>
                    <a:pt x="221" y="0"/>
                  </a:cubicBezTo>
                  <a:lnTo>
                    <a:pt x="221" y="0"/>
                  </a:lnTo>
                  <a:cubicBezTo>
                    <a:pt x="326" y="0"/>
                    <a:pt x="404" y="70"/>
                    <a:pt x="404" y="175"/>
                  </a:cubicBezTo>
                </a:path>
              </a:pathLst>
            </a:custGeom>
            <a:solidFill>
              <a:srgbClr val="FFBFC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0" name="Freeform 172">
              <a:extLst>
                <a:ext uri="{FF2B5EF4-FFF2-40B4-BE49-F238E27FC236}">
                  <a16:creationId xmlns:a16="http://schemas.microsoft.com/office/drawing/2014/main" id="{04F0CAC0-693F-0C4E-BEC0-9C65CFA26267}"/>
                </a:ext>
              </a:extLst>
            </p:cNvPr>
            <p:cNvSpPr>
              <a:spLocks noChangeArrowheads="1"/>
            </p:cNvSpPr>
            <p:nvPr/>
          </p:nvSpPr>
          <p:spPr bwMode="auto">
            <a:xfrm>
              <a:off x="10475009" y="8253909"/>
              <a:ext cx="108749" cy="96666"/>
            </a:xfrm>
            <a:custGeom>
              <a:avLst/>
              <a:gdLst>
                <a:gd name="T0" fmla="*/ 32 w 78"/>
                <a:gd name="T1" fmla="*/ 70 h 71"/>
                <a:gd name="T2" fmla="*/ 0 w 78"/>
                <a:gd name="T3" fmla="*/ 42 h 71"/>
                <a:gd name="T4" fmla="*/ 74 w 78"/>
                <a:gd name="T5" fmla="*/ 0 h 71"/>
                <a:gd name="T6" fmla="*/ 77 w 78"/>
                <a:gd name="T7" fmla="*/ 5 h 71"/>
                <a:gd name="T8" fmla="*/ 11 w 78"/>
                <a:gd name="T9" fmla="*/ 43 h 71"/>
                <a:gd name="T10" fmla="*/ 37 w 78"/>
                <a:gd name="T11" fmla="*/ 66 h 71"/>
                <a:gd name="T12" fmla="*/ 32 w 78"/>
                <a:gd name="T13" fmla="*/ 70 h 71"/>
              </a:gdLst>
              <a:ahLst/>
              <a:cxnLst>
                <a:cxn ang="0">
                  <a:pos x="T0" y="T1"/>
                </a:cxn>
                <a:cxn ang="0">
                  <a:pos x="T2" y="T3"/>
                </a:cxn>
                <a:cxn ang="0">
                  <a:pos x="T4" y="T5"/>
                </a:cxn>
                <a:cxn ang="0">
                  <a:pos x="T6" y="T7"/>
                </a:cxn>
                <a:cxn ang="0">
                  <a:pos x="T8" y="T9"/>
                </a:cxn>
                <a:cxn ang="0">
                  <a:pos x="T10" y="T11"/>
                </a:cxn>
                <a:cxn ang="0">
                  <a:pos x="T12" y="T13"/>
                </a:cxn>
              </a:cxnLst>
              <a:rect l="0" t="0" r="r" b="b"/>
              <a:pathLst>
                <a:path w="78" h="71">
                  <a:moveTo>
                    <a:pt x="32" y="70"/>
                  </a:moveTo>
                  <a:lnTo>
                    <a:pt x="0" y="42"/>
                  </a:lnTo>
                  <a:lnTo>
                    <a:pt x="74" y="0"/>
                  </a:lnTo>
                  <a:lnTo>
                    <a:pt x="77" y="5"/>
                  </a:lnTo>
                  <a:lnTo>
                    <a:pt x="11" y="43"/>
                  </a:lnTo>
                  <a:lnTo>
                    <a:pt x="37" y="66"/>
                  </a:lnTo>
                  <a:lnTo>
                    <a:pt x="32" y="70"/>
                  </a:lnTo>
                </a:path>
              </a:pathLst>
            </a:custGeom>
            <a:solidFill>
              <a:srgbClr val="FC78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1" name="Freeform 173">
              <a:extLst>
                <a:ext uri="{FF2B5EF4-FFF2-40B4-BE49-F238E27FC236}">
                  <a16:creationId xmlns:a16="http://schemas.microsoft.com/office/drawing/2014/main" id="{2508C32A-32EB-FA4C-8488-F0403CA61133}"/>
                </a:ext>
              </a:extLst>
            </p:cNvPr>
            <p:cNvSpPr>
              <a:spLocks noChangeArrowheads="1"/>
            </p:cNvSpPr>
            <p:nvPr/>
          </p:nvSpPr>
          <p:spPr bwMode="auto">
            <a:xfrm>
              <a:off x="10450842" y="7963912"/>
              <a:ext cx="592077" cy="598117"/>
            </a:xfrm>
            <a:custGeom>
              <a:avLst/>
              <a:gdLst>
                <a:gd name="T0" fmla="*/ 229 w 430"/>
                <a:gd name="T1" fmla="*/ 190 h 437"/>
                <a:gd name="T2" fmla="*/ 229 w 430"/>
                <a:gd name="T3" fmla="*/ 190 h 437"/>
                <a:gd name="T4" fmla="*/ 0 w 430"/>
                <a:gd name="T5" fmla="*/ 0 h 437"/>
                <a:gd name="T6" fmla="*/ 0 w 430"/>
                <a:gd name="T7" fmla="*/ 0 h 437"/>
                <a:gd name="T8" fmla="*/ 350 w 430"/>
                <a:gd name="T9" fmla="*/ 203 h 437"/>
                <a:gd name="T10" fmla="*/ 350 w 430"/>
                <a:gd name="T11" fmla="*/ 203 h 437"/>
                <a:gd name="T12" fmla="*/ 165 w 430"/>
                <a:gd name="T13" fmla="*/ 436 h 437"/>
                <a:gd name="T14" fmla="*/ 205 w 430"/>
                <a:gd name="T15" fmla="*/ 336 h 437"/>
                <a:gd name="T16" fmla="*/ 205 w 430"/>
                <a:gd name="T17" fmla="*/ 336 h 437"/>
                <a:gd name="T18" fmla="*/ 250 w 430"/>
                <a:gd name="T19" fmla="*/ 290 h 437"/>
                <a:gd name="T20" fmla="*/ 250 w 430"/>
                <a:gd name="T21" fmla="*/ 290 h 437"/>
                <a:gd name="T22" fmla="*/ 214 w 430"/>
                <a:gd name="T23" fmla="*/ 289 h 437"/>
                <a:gd name="T24" fmla="*/ 229 w 430"/>
                <a:gd name="T25" fmla="*/ 19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0" h="437">
                  <a:moveTo>
                    <a:pt x="229" y="190"/>
                  </a:moveTo>
                  <a:lnTo>
                    <a:pt x="229" y="190"/>
                  </a:lnTo>
                  <a:cubicBezTo>
                    <a:pt x="229" y="190"/>
                    <a:pt x="23" y="207"/>
                    <a:pt x="0" y="0"/>
                  </a:cubicBezTo>
                  <a:lnTo>
                    <a:pt x="0" y="0"/>
                  </a:lnTo>
                  <a:cubicBezTo>
                    <a:pt x="0" y="0"/>
                    <a:pt x="404" y="24"/>
                    <a:pt x="350" y="203"/>
                  </a:cubicBezTo>
                  <a:lnTo>
                    <a:pt x="350" y="203"/>
                  </a:lnTo>
                  <a:cubicBezTo>
                    <a:pt x="350" y="203"/>
                    <a:pt x="429" y="359"/>
                    <a:pt x="165" y="436"/>
                  </a:cubicBezTo>
                  <a:lnTo>
                    <a:pt x="205" y="336"/>
                  </a:lnTo>
                  <a:lnTo>
                    <a:pt x="205" y="336"/>
                  </a:lnTo>
                  <a:cubicBezTo>
                    <a:pt x="205" y="336"/>
                    <a:pt x="258" y="346"/>
                    <a:pt x="250" y="290"/>
                  </a:cubicBezTo>
                  <a:lnTo>
                    <a:pt x="250" y="290"/>
                  </a:lnTo>
                  <a:cubicBezTo>
                    <a:pt x="242" y="233"/>
                    <a:pt x="214" y="289"/>
                    <a:pt x="214" y="289"/>
                  </a:cubicBezTo>
                  <a:lnTo>
                    <a:pt x="229" y="190"/>
                  </a:lnTo>
                </a:path>
              </a:pathLst>
            </a:custGeom>
            <a:solidFill>
              <a:srgbClr val="12266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2" name="Freeform 111">
              <a:extLst>
                <a:ext uri="{FF2B5EF4-FFF2-40B4-BE49-F238E27FC236}">
                  <a16:creationId xmlns:a16="http://schemas.microsoft.com/office/drawing/2014/main" id="{AC9C8ED5-8262-834F-B854-F4B59AD8B132}"/>
                </a:ext>
              </a:extLst>
            </p:cNvPr>
            <p:cNvSpPr>
              <a:spLocks noChangeArrowheads="1"/>
            </p:cNvSpPr>
            <p:nvPr/>
          </p:nvSpPr>
          <p:spPr bwMode="auto">
            <a:xfrm>
              <a:off x="3327796" y="9697849"/>
              <a:ext cx="720885" cy="649728"/>
            </a:xfrm>
            <a:custGeom>
              <a:avLst/>
              <a:gdLst>
                <a:gd name="connsiteX0" fmla="*/ 0 w 655431"/>
                <a:gd name="connsiteY0" fmla="*/ 142823 h 590735"/>
                <a:gd name="connsiteX1" fmla="*/ 252883 w 655431"/>
                <a:gd name="connsiteY1" fmla="*/ 394892 h 590735"/>
                <a:gd name="connsiteX2" fmla="*/ 220334 w 655431"/>
                <a:gd name="connsiteY2" fmla="*/ 570840 h 590735"/>
                <a:gd name="connsiteX3" fmla="*/ 0 w 655431"/>
                <a:gd name="connsiteY3" fmla="*/ 142823 h 590735"/>
                <a:gd name="connsiteX4" fmla="*/ 395496 w 655431"/>
                <a:gd name="connsiteY4" fmla="*/ 0 h 590735"/>
                <a:gd name="connsiteX5" fmla="*/ 655431 w 655431"/>
                <a:gd name="connsiteY5" fmla="*/ 410452 h 590735"/>
                <a:gd name="connsiteX6" fmla="*/ 425345 w 655431"/>
                <a:gd name="connsiteY6" fmla="*/ 272801 h 5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5431" h="590735">
                  <a:moveTo>
                    <a:pt x="0" y="142823"/>
                  </a:moveTo>
                  <a:cubicBezTo>
                    <a:pt x="63847" y="146567"/>
                    <a:pt x="252883" y="394892"/>
                    <a:pt x="252883" y="394892"/>
                  </a:cubicBezTo>
                  <a:cubicBezTo>
                    <a:pt x="252883" y="394892"/>
                    <a:pt x="267906" y="534652"/>
                    <a:pt x="220334" y="570840"/>
                  </a:cubicBezTo>
                  <a:cubicBezTo>
                    <a:pt x="42564" y="701866"/>
                    <a:pt x="0" y="142823"/>
                    <a:pt x="0" y="142823"/>
                  </a:cubicBezTo>
                  <a:close/>
                  <a:moveTo>
                    <a:pt x="395496" y="0"/>
                  </a:moveTo>
                  <a:cubicBezTo>
                    <a:pt x="657919" y="90099"/>
                    <a:pt x="655431" y="410452"/>
                    <a:pt x="655431" y="410452"/>
                  </a:cubicBezTo>
                  <a:cubicBezTo>
                    <a:pt x="547228" y="421715"/>
                    <a:pt x="425345" y="272801"/>
                    <a:pt x="425345" y="272801"/>
                  </a:cubicBezTo>
                  <a:close/>
                </a:path>
              </a:pathLst>
            </a:custGeom>
            <a:solidFill>
              <a:srgbClr val="84110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113" name="Freeform 177">
              <a:extLst>
                <a:ext uri="{FF2B5EF4-FFF2-40B4-BE49-F238E27FC236}">
                  <a16:creationId xmlns:a16="http://schemas.microsoft.com/office/drawing/2014/main" id="{ADB2F803-1DF7-5F4F-A5B9-788429D3449D}"/>
                </a:ext>
              </a:extLst>
            </p:cNvPr>
            <p:cNvSpPr>
              <a:spLocks noChangeArrowheads="1"/>
            </p:cNvSpPr>
            <p:nvPr/>
          </p:nvSpPr>
          <p:spPr bwMode="auto">
            <a:xfrm>
              <a:off x="4276322" y="11534499"/>
              <a:ext cx="344373" cy="205415"/>
            </a:xfrm>
            <a:custGeom>
              <a:avLst/>
              <a:gdLst>
                <a:gd name="T0" fmla="*/ 221 w 250"/>
                <a:gd name="T1" fmla="*/ 133 h 148"/>
                <a:gd name="T2" fmla="*/ 221 w 250"/>
                <a:gd name="T3" fmla="*/ 133 h 148"/>
                <a:gd name="T4" fmla="*/ 30 w 250"/>
                <a:gd name="T5" fmla="*/ 0 h 148"/>
                <a:gd name="T6" fmla="*/ 30 w 250"/>
                <a:gd name="T7" fmla="*/ 0 h 148"/>
                <a:gd name="T8" fmla="*/ 0 w 250"/>
                <a:gd name="T9" fmla="*/ 135 h 148"/>
                <a:gd name="T10" fmla="*/ 0 w 250"/>
                <a:gd name="T11" fmla="*/ 135 h 148"/>
                <a:gd name="T12" fmla="*/ 0 w 250"/>
                <a:gd name="T13" fmla="*/ 147 h 148"/>
                <a:gd name="T14" fmla="*/ 249 w 250"/>
                <a:gd name="T15" fmla="*/ 147 h 148"/>
                <a:gd name="T16" fmla="*/ 221 w 250"/>
                <a:gd name="T17" fmla="*/ 1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148">
                  <a:moveTo>
                    <a:pt x="221" y="133"/>
                  </a:moveTo>
                  <a:lnTo>
                    <a:pt x="221" y="133"/>
                  </a:lnTo>
                  <a:cubicBezTo>
                    <a:pt x="151" y="97"/>
                    <a:pt x="87" y="52"/>
                    <a:pt x="30" y="0"/>
                  </a:cubicBezTo>
                  <a:lnTo>
                    <a:pt x="30" y="0"/>
                  </a:lnTo>
                  <a:cubicBezTo>
                    <a:pt x="11" y="41"/>
                    <a:pt x="0" y="86"/>
                    <a:pt x="0" y="135"/>
                  </a:cubicBezTo>
                  <a:lnTo>
                    <a:pt x="0" y="135"/>
                  </a:lnTo>
                  <a:cubicBezTo>
                    <a:pt x="0" y="139"/>
                    <a:pt x="0" y="143"/>
                    <a:pt x="0" y="147"/>
                  </a:cubicBezTo>
                  <a:lnTo>
                    <a:pt x="249" y="147"/>
                  </a:lnTo>
                  <a:lnTo>
                    <a:pt x="221" y="133"/>
                  </a:lnTo>
                </a:path>
              </a:pathLst>
            </a:custGeom>
            <a:solidFill>
              <a:srgbClr val="84110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4" name="Freeform 113">
              <a:extLst>
                <a:ext uri="{FF2B5EF4-FFF2-40B4-BE49-F238E27FC236}">
                  <a16:creationId xmlns:a16="http://schemas.microsoft.com/office/drawing/2014/main" id="{23158F12-383D-C148-8A85-A2CF73CF177F}"/>
                </a:ext>
              </a:extLst>
            </p:cNvPr>
            <p:cNvSpPr>
              <a:spLocks noChangeArrowheads="1"/>
            </p:cNvSpPr>
            <p:nvPr/>
          </p:nvSpPr>
          <p:spPr bwMode="auto">
            <a:xfrm>
              <a:off x="1933542" y="10385050"/>
              <a:ext cx="1773504" cy="1353491"/>
            </a:xfrm>
            <a:custGeom>
              <a:avLst/>
              <a:gdLst>
                <a:gd name="connsiteX0" fmla="*/ 34106 w 1612477"/>
                <a:gd name="connsiteY0" fmla="*/ 368 h 1230599"/>
                <a:gd name="connsiteX1" fmla="*/ 77583 w 1612477"/>
                <a:gd name="connsiteY1" fmla="*/ 28597 h 1230599"/>
                <a:gd name="connsiteX2" fmla="*/ 505815 w 1612477"/>
                <a:gd name="connsiteY2" fmla="*/ 691085 h 1230599"/>
                <a:gd name="connsiteX3" fmla="*/ 514491 w 1612477"/>
                <a:gd name="connsiteY3" fmla="*/ 699221 h 1230599"/>
                <a:gd name="connsiteX4" fmla="*/ 522177 w 1612477"/>
                <a:gd name="connsiteY4" fmla="*/ 686362 h 1230599"/>
                <a:gd name="connsiteX5" fmla="*/ 663659 w 1612477"/>
                <a:gd name="connsiteY5" fmla="*/ 608079 h 1230599"/>
                <a:gd name="connsiteX6" fmla="*/ 906467 w 1612477"/>
                <a:gd name="connsiteY6" fmla="*/ 574395 h 1230599"/>
                <a:gd name="connsiteX7" fmla="*/ 1094487 w 1612477"/>
                <a:gd name="connsiteY7" fmla="*/ 523246 h 1230599"/>
                <a:gd name="connsiteX8" fmla="*/ 1612477 w 1612477"/>
                <a:gd name="connsiteY8" fmla="*/ 1230599 h 1230599"/>
                <a:gd name="connsiteX9" fmla="*/ 723427 w 1612477"/>
                <a:gd name="connsiteY9" fmla="*/ 1230599 h 1230599"/>
                <a:gd name="connsiteX10" fmla="*/ 465677 w 1612477"/>
                <a:gd name="connsiteY10" fmla="*/ 973607 h 1230599"/>
                <a:gd name="connsiteX11" fmla="*/ 465677 w 1612477"/>
                <a:gd name="connsiteY11" fmla="*/ 837625 h 1230599"/>
                <a:gd name="connsiteX12" fmla="*/ 472001 w 1612477"/>
                <a:gd name="connsiteY12" fmla="*/ 803128 h 1230599"/>
                <a:gd name="connsiteX13" fmla="*/ 360491 w 1612477"/>
                <a:gd name="connsiteY13" fmla="*/ 703761 h 1230599"/>
                <a:gd name="connsiteX14" fmla="*/ 13 w 1612477"/>
                <a:gd name="connsiteY14" fmla="*/ 38578 h 1230599"/>
                <a:gd name="connsiteX15" fmla="*/ 34106 w 1612477"/>
                <a:gd name="connsiteY15" fmla="*/ 368 h 123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12477" h="1230599">
                  <a:moveTo>
                    <a:pt x="34106" y="368"/>
                  </a:moveTo>
                  <a:cubicBezTo>
                    <a:pt x="51935" y="-1971"/>
                    <a:pt x="71328" y="6763"/>
                    <a:pt x="77583" y="28597"/>
                  </a:cubicBezTo>
                  <a:cubicBezTo>
                    <a:pt x="170636" y="355022"/>
                    <a:pt x="439942" y="627953"/>
                    <a:pt x="505815" y="691085"/>
                  </a:cubicBezTo>
                  <a:lnTo>
                    <a:pt x="514491" y="699221"/>
                  </a:lnTo>
                  <a:lnTo>
                    <a:pt x="522177" y="686362"/>
                  </a:lnTo>
                  <a:cubicBezTo>
                    <a:pt x="557508" y="645505"/>
                    <a:pt x="607004" y="616812"/>
                    <a:pt x="663659" y="608079"/>
                  </a:cubicBezTo>
                  <a:lnTo>
                    <a:pt x="906467" y="574395"/>
                  </a:lnTo>
                  <a:cubicBezTo>
                    <a:pt x="971215" y="564415"/>
                    <a:pt x="1034719" y="546949"/>
                    <a:pt x="1094487" y="523246"/>
                  </a:cubicBezTo>
                  <a:lnTo>
                    <a:pt x="1612477" y="1230599"/>
                  </a:lnTo>
                  <a:lnTo>
                    <a:pt x="723427" y="1230599"/>
                  </a:lnTo>
                  <a:cubicBezTo>
                    <a:pt x="581478" y="1230599"/>
                    <a:pt x="465677" y="1115826"/>
                    <a:pt x="465677" y="973607"/>
                  </a:cubicBezTo>
                  <a:lnTo>
                    <a:pt x="465677" y="837625"/>
                  </a:lnTo>
                  <a:lnTo>
                    <a:pt x="472001" y="803128"/>
                  </a:lnTo>
                  <a:lnTo>
                    <a:pt x="360491" y="703761"/>
                  </a:lnTo>
                  <a:cubicBezTo>
                    <a:pt x="64877" y="417952"/>
                    <a:pt x="-1082" y="188144"/>
                    <a:pt x="13" y="38578"/>
                  </a:cubicBezTo>
                  <a:cubicBezTo>
                    <a:pt x="13" y="16120"/>
                    <a:pt x="16278" y="2708"/>
                    <a:pt x="34106" y="368"/>
                  </a:cubicBezTo>
                  <a:close/>
                </a:path>
              </a:pathLst>
            </a:custGeom>
            <a:solidFill>
              <a:srgbClr val="E22A1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dirty="0">
                <a:latin typeface="Poppins" pitchFamily="2" charset="77"/>
              </a:endParaRPr>
            </a:p>
          </p:txBody>
        </p:sp>
        <p:sp>
          <p:nvSpPr>
            <p:cNvPr id="115" name="Freeform 179">
              <a:extLst>
                <a:ext uri="{FF2B5EF4-FFF2-40B4-BE49-F238E27FC236}">
                  <a16:creationId xmlns:a16="http://schemas.microsoft.com/office/drawing/2014/main" id="{3C74A173-1950-EA47-AAE5-6C7281CDC038}"/>
                </a:ext>
              </a:extLst>
            </p:cNvPr>
            <p:cNvSpPr>
              <a:spLocks noChangeArrowheads="1"/>
            </p:cNvSpPr>
            <p:nvPr/>
          </p:nvSpPr>
          <p:spPr bwMode="auto">
            <a:xfrm>
              <a:off x="3140504" y="9969727"/>
              <a:ext cx="1178114" cy="1770187"/>
            </a:xfrm>
            <a:custGeom>
              <a:avLst/>
              <a:gdLst>
                <a:gd name="T0" fmla="*/ 830 w 861"/>
                <a:gd name="T1" fmla="*/ 1278 h 1291"/>
                <a:gd name="T2" fmla="*/ 830 w 861"/>
                <a:gd name="T3" fmla="*/ 1278 h 1291"/>
                <a:gd name="T4" fmla="*/ 860 w 861"/>
                <a:gd name="T5" fmla="*/ 1143 h 1291"/>
                <a:gd name="T6" fmla="*/ 860 w 861"/>
                <a:gd name="T7" fmla="*/ 1143 h 1291"/>
                <a:gd name="T8" fmla="*/ 578 w 861"/>
                <a:gd name="T9" fmla="*/ 578 h 1291"/>
                <a:gd name="T10" fmla="*/ 593 w 861"/>
                <a:gd name="T11" fmla="*/ 437 h 1291"/>
                <a:gd name="T12" fmla="*/ 730 w 861"/>
                <a:gd name="T13" fmla="*/ 402 h 1291"/>
                <a:gd name="T14" fmla="*/ 730 w 861"/>
                <a:gd name="T15" fmla="*/ 402 h 1291"/>
                <a:gd name="T16" fmla="*/ 786 w 861"/>
                <a:gd name="T17" fmla="*/ 326 h 1291"/>
                <a:gd name="T18" fmla="*/ 782 w 861"/>
                <a:gd name="T19" fmla="*/ 219 h 1291"/>
                <a:gd name="T20" fmla="*/ 782 w 861"/>
                <a:gd name="T21" fmla="*/ 219 h 1291"/>
                <a:gd name="T22" fmla="*/ 749 w 861"/>
                <a:gd name="T23" fmla="*/ 181 h 1291"/>
                <a:gd name="T24" fmla="*/ 711 w 861"/>
                <a:gd name="T25" fmla="*/ 174 h 1291"/>
                <a:gd name="T26" fmla="*/ 711 w 861"/>
                <a:gd name="T27" fmla="*/ 174 h 1291"/>
                <a:gd name="T28" fmla="*/ 478 w 861"/>
                <a:gd name="T29" fmla="*/ 0 h 1291"/>
                <a:gd name="T30" fmla="*/ 478 w 861"/>
                <a:gd name="T31" fmla="*/ 0 h 1291"/>
                <a:gd name="T32" fmla="*/ 237 w 861"/>
                <a:gd name="T33" fmla="*/ 242 h 1291"/>
                <a:gd name="T34" fmla="*/ 237 w 861"/>
                <a:gd name="T35" fmla="*/ 242 h 1291"/>
                <a:gd name="T36" fmla="*/ 290 w 861"/>
                <a:gd name="T37" fmla="*/ 393 h 1291"/>
                <a:gd name="T38" fmla="*/ 274 w 861"/>
                <a:gd name="T39" fmla="*/ 553 h 1291"/>
                <a:gd name="T40" fmla="*/ 274 w 861"/>
                <a:gd name="T41" fmla="*/ 553 h 1291"/>
                <a:gd name="T42" fmla="*/ 122 w 861"/>
                <a:gd name="T43" fmla="*/ 657 h 1291"/>
                <a:gd name="T44" fmla="*/ 122 w 861"/>
                <a:gd name="T45" fmla="*/ 657 h 1291"/>
                <a:gd name="T46" fmla="*/ 0 w 861"/>
                <a:gd name="T47" fmla="*/ 723 h 1291"/>
                <a:gd name="T48" fmla="*/ 416 w 861"/>
                <a:gd name="T49" fmla="*/ 1290 h 1291"/>
                <a:gd name="T50" fmla="*/ 830 w 861"/>
                <a:gd name="T51" fmla="*/ 1290 h 1291"/>
                <a:gd name="T52" fmla="*/ 830 w 861"/>
                <a:gd name="T53" fmla="*/ 1290 h 1291"/>
                <a:gd name="T54" fmla="*/ 830 w 861"/>
                <a:gd name="T55" fmla="*/ 1278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1" h="1291">
                  <a:moveTo>
                    <a:pt x="830" y="1278"/>
                  </a:moveTo>
                  <a:lnTo>
                    <a:pt x="830" y="1278"/>
                  </a:lnTo>
                  <a:cubicBezTo>
                    <a:pt x="830" y="1229"/>
                    <a:pt x="841" y="1184"/>
                    <a:pt x="860" y="1143"/>
                  </a:cubicBezTo>
                  <a:lnTo>
                    <a:pt x="860" y="1143"/>
                  </a:lnTo>
                  <a:cubicBezTo>
                    <a:pt x="701" y="998"/>
                    <a:pt x="599" y="797"/>
                    <a:pt x="578" y="578"/>
                  </a:cubicBezTo>
                  <a:lnTo>
                    <a:pt x="593" y="437"/>
                  </a:lnTo>
                  <a:lnTo>
                    <a:pt x="730" y="402"/>
                  </a:lnTo>
                  <a:lnTo>
                    <a:pt x="730" y="402"/>
                  </a:lnTo>
                  <a:cubicBezTo>
                    <a:pt x="764" y="393"/>
                    <a:pt x="788" y="361"/>
                    <a:pt x="786" y="326"/>
                  </a:cubicBezTo>
                  <a:lnTo>
                    <a:pt x="782" y="219"/>
                  </a:lnTo>
                  <a:lnTo>
                    <a:pt x="782" y="219"/>
                  </a:lnTo>
                  <a:cubicBezTo>
                    <a:pt x="781" y="200"/>
                    <a:pt x="767" y="185"/>
                    <a:pt x="749" y="181"/>
                  </a:cubicBezTo>
                  <a:lnTo>
                    <a:pt x="711" y="174"/>
                  </a:lnTo>
                  <a:lnTo>
                    <a:pt x="711" y="174"/>
                  </a:lnTo>
                  <a:cubicBezTo>
                    <a:pt x="681" y="73"/>
                    <a:pt x="588" y="0"/>
                    <a:pt x="478" y="0"/>
                  </a:cubicBezTo>
                  <a:lnTo>
                    <a:pt x="478" y="0"/>
                  </a:lnTo>
                  <a:cubicBezTo>
                    <a:pt x="345" y="0"/>
                    <a:pt x="237" y="108"/>
                    <a:pt x="237" y="242"/>
                  </a:cubicBezTo>
                  <a:lnTo>
                    <a:pt x="237" y="242"/>
                  </a:lnTo>
                  <a:cubicBezTo>
                    <a:pt x="237" y="304"/>
                    <a:pt x="256" y="356"/>
                    <a:pt x="290" y="393"/>
                  </a:cubicBezTo>
                  <a:lnTo>
                    <a:pt x="274" y="553"/>
                  </a:lnTo>
                  <a:lnTo>
                    <a:pt x="274" y="553"/>
                  </a:lnTo>
                  <a:lnTo>
                    <a:pt x="122" y="657"/>
                  </a:lnTo>
                  <a:lnTo>
                    <a:pt x="122" y="657"/>
                  </a:lnTo>
                  <a:cubicBezTo>
                    <a:pt x="84" y="684"/>
                    <a:pt x="43" y="706"/>
                    <a:pt x="0" y="723"/>
                  </a:cubicBezTo>
                  <a:lnTo>
                    <a:pt x="416" y="1290"/>
                  </a:lnTo>
                  <a:lnTo>
                    <a:pt x="830" y="1290"/>
                  </a:lnTo>
                  <a:lnTo>
                    <a:pt x="830" y="1290"/>
                  </a:lnTo>
                  <a:cubicBezTo>
                    <a:pt x="830" y="1286"/>
                    <a:pt x="830" y="1282"/>
                    <a:pt x="830" y="1278"/>
                  </a:cubicBezTo>
                </a:path>
              </a:pathLst>
            </a:custGeom>
            <a:solidFill>
              <a:srgbClr val="EF583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6" name="Freeform 180">
              <a:extLst>
                <a:ext uri="{FF2B5EF4-FFF2-40B4-BE49-F238E27FC236}">
                  <a16:creationId xmlns:a16="http://schemas.microsoft.com/office/drawing/2014/main" id="{ACF47103-E6B8-A941-8476-6EB43542451A}"/>
                </a:ext>
              </a:extLst>
            </p:cNvPr>
            <p:cNvSpPr>
              <a:spLocks noChangeArrowheads="1"/>
            </p:cNvSpPr>
            <p:nvPr/>
          </p:nvSpPr>
          <p:spPr bwMode="auto">
            <a:xfrm>
              <a:off x="2814254" y="11196169"/>
              <a:ext cx="676659" cy="525621"/>
            </a:xfrm>
            <a:custGeom>
              <a:avLst/>
              <a:gdLst>
                <a:gd name="T0" fmla="*/ 479 w 493"/>
                <a:gd name="T1" fmla="*/ 382 h 383"/>
                <a:gd name="T2" fmla="*/ 479 w 493"/>
                <a:gd name="T3" fmla="*/ 382 h 383"/>
                <a:gd name="T4" fmla="*/ 466 w 493"/>
                <a:gd name="T5" fmla="*/ 370 h 383"/>
                <a:gd name="T6" fmla="*/ 466 w 493"/>
                <a:gd name="T7" fmla="*/ 370 h 383"/>
                <a:gd name="T8" fmla="*/ 435 w 493"/>
                <a:gd name="T9" fmla="*/ 294 h 383"/>
                <a:gd name="T10" fmla="*/ 435 w 493"/>
                <a:gd name="T11" fmla="*/ 294 h 383"/>
                <a:gd name="T12" fmla="*/ 256 w 493"/>
                <a:gd name="T13" fmla="*/ 262 h 383"/>
                <a:gd name="T14" fmla="*/ 241 w 493"/>
                <a:gd name="T15" fmla="*/ 264 h 383"/>
                <a:gd name="T16" fmla="*/ 241 w 493"/>
                <a:gd name="T17" fmla="*/ 249 h 383"/>
                <a:gd name="T18" fmla="*/ 241 w 493"/>
                <a:gd name="T19" fmla="*/ 249 h 383"/>
                <a:gd name="T20" fmla="*/ 181 w 493"/>
                <a:gd name="T21" fmla="*/ 87 h 383"/>
                <a:gd name="T22" fmla="*/ 181 w 493"/>
                <a:gd name="T23" fmla="*/ 87 h 383"/>
                <a:gd name="T24" fmla="*/ 14 w 493"/>
                <a:gd name="T25" fmla="*/ 36 h 383"/>
                <a:gd name="T26" fmla="*/ 14 w 493"/>
                <a:gd name="T27" fmla="*/ 36 h 383"/>
                <a:gd name="T28" fmla="*/ 0 w 493"/>
                <a:gd name="T29" fmla="*/ 24 h 383"/>
                <a:gd name="T30" fmla="*/ 0 w 493"/>
                <a:gd name="T31" fmla="*/ 24 h 383"/>
                <a:gd name="T32" fmla="*/ 11 w 493"/>
                <a:gd name="T33" fmla="*/ 11 h 383"/>
                <a:gd name="T34" fmla="*/ 11 w 493"/>
                <a:gd name="T35" fmla="*/ 11 h 383"/>
                <a:gd name="T36" fmla="*/ 198 w 493"/>
                <a:gd name="T37" fmla="*/ 68 h 383"/>
                <a:gd name="T38" fmla="*/ 198 w 493"/>
                <a:gd name="T39" fmla="*/ 68 h 383"/>
                <a:gd name="T40" fmla="*/ 266 w 493"/>
                <a:gd name="T41" fmla="*/ 235 h 383"/>
                <a:gd name="T42" fmla="*/ 266 w 493"/>
                <a:gd name="T43" fmla="*/ 235 h 383"/>
                <a:gd name="T44" fmla="*/ 451 w 493"/>
                <a:gd name="T45" fmla="*/ 274 h 383"/>
                <a:gd name="T46" fmla="*/ 451 w 493"/>
                <a:gd name="T47" fmla="*/ 274 h 383"/>
                <a:gd name="T48" fmla="*/ 492 w 493"/>
                <a:gd name="T49" fmla="*/ 370 h 383"/>
                <a:gd name="T50" fmla="*/ 492 w 493"/>
                <a:gd name="T51" fmla="*/ 370 h 383"/>
                <a:gd name="T52" fmla="*/ 479 w 493"/>
                <a:gd name="T53" fmla="*/ 382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3" h="383">
                  <a:moveTo>
                    <a:pt x="479" y="382"/>
                  </a:moveTo>
                  <a:lnTo>
                    <a:pt x="479" y="382"/>
                  </a:lnTo>
                  <a:cubicBezTo>
                    <a:pt x="472" y="382"/>
                    <a:pt x="466" y="377"/>
                    <a:pt x="466" y="370"/>
                  </a:cubicBezTo>
                  <a:lnTo>
                    <a:pt x="466" y="370"/>
                  </a:lnTo>
                  <a:cubicBezTo>
                    <a:pt x="466" y="337"/>
                    <a:pt x="456" y="312"/>
                    <a:pt x="435" y="294"/>
                  </a:cubicBezTo>
                  <a:lnTo>
                    <a:pt x="435" y="294"/>
                  </a:lnTo>
                  <a:cubicBezTo>
                    <a:pt x="377" y="244"/>
                    <a:pt x="257" y="262"/>
                    <a:pt x="256" y="262"/>
                  </a:cubicBezTo>
                  <a:lnTo>
                    <a:pt x="241" y="264"/>
                  </a:lnTo>
                  <a:lnTo>
                    <a:pt x="241" y="249"/>
                  </a:lnTo>
                  <a:lnTo>
                    <a:pt x="241" y="249"/>
                  </a:lnTo>
                  <a:cubicBezTo>
                    <a:pt x="241" y="178"/>
                    <a:pt x="221" y="124"/>
                    <a:pt x="181" y="87"/>
                  </a:cubicBezTo>
                  <a:lnTo>
                    <a:pt x="181" y="87"/>
                  </a:lnTo>
                  <a:cubicBezTo>
                    <a:pt x="115" y="27"/>
                    <a:pt x="15" y="35"/>
                    <a:pt x="14" y="36"/>
                  </a:cubicBezTo>
                  <a:lnTo>
                    <a:pt x="14" y="36"/>
                  </a:lnTo>
                  <a:cubicBezTo>
                    <a:pt x="7" y="37"/>
                    <a:pt x="1" y="31"/>
                    <a:pt x="0" y="24"/>
                  </a:cubicBezTo>
                  <a:lnTo>
                    <a:pt x="0" y="24"/>
                  </a:lnTo>
                  <a:cubicBezTo>
                    <a:pt x="0" y="17"/>
                    <a:pt x="5" y="11"/>
                    <a:pt x="11" y="11"/>
                  </a:cubicBezTo>
                  <a:lnTo>
                    <a:pt x="11" y="11"/>
                  </a:lnTo>
                  <a:cubicBezTo>
                    <a:pt x="16" y="10"/>
                    <a:pt x="123" y="0"/>
                    <a:pt x="198" y="68"/>
                  </a:cubicBezTo>
                  <a:lnTo>
                    <a:pt x="198" y="68"/>
                  </a:lnTo>
                  <a:cubicBezTo>
                    <a:pt x="241" y="108"/>
                    <a:pt x="264" y="163"/>
                    <a:pt x="266" y="235"/>
                  </a:cubicBezTo>
                  <a:lnTo>
                    <a:pt x="266" y="235"/>
                  </a:lnTo>
                  <a:cubicBezTo>
                    <a:pt x="303" y="232"/>
                    <a:pt x="396" y="228"/>
                    <a:pt x="451" y="274"/>
                  </a:cubicBezTo>
                  <a:lnTo>
                    <a:pt x="451" y="274"/>
                  </a:lnTo>
                  <a:cubicBezTo>
                    <a:pt x="478" y="298"/>
                    <a:pt x="492" y="330"/>
                    <a:pt x="492" y="370"/>
                  </a:cubicBezTo>
                  <a:lnTo>
                    <a:pt x="492" y="370"/>
                  </a:lnTo>
                  <a:cubicBezTo>
                    <a:pt x="492" y="377"/>
                    <a:pt x="486" y="382"/>
                    <a:pt x="479" y="382"/>
                  </a:cubicBezTo>
                </a:path>
              </a:pathLst>
            </a:custGeom>
            <a:solidFill>
              <a:srgbClr val="84110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sp>
          <p:nvSpPr>
            <p:cNvPr id="117" name="Freeform 181">
              <a:extLst>
                <a:ext uri="{FF2B5EF4-FFF2-40B4-BE49-F238E27FC236}">
                  <a16:creationId xmlns:a16="http://schemas.microsoft.com/office/drawing/2014/main" id="{536AE763-E5EE-3D41-AC8E-AE5ECC04EC60}"/>
                </a:ext>
              </a:extLst>
            </p:cNvPr>
            <p:cNvSpPr>
              <a:spLocks noChangeArrowheads="1"/>
            </p:cNvSpPr>
            <p:nvPr/>
          </p:nvSpPr>
          <p:spPr bwMode="auto">
            <a:xfrm>
              <a:off x="4058824" y="10253677"/>
              <a:ext cx="120832" cy="102710"/>
            </a:xfrm>
            <a:custGeom>
              <a:avLst/>
              <a:gdLst>
                <a:gd name="T0" fmla="*/ 64 w 86"/>
                <a:gd name="T1" fmla="*/ 61 h 76"/>
                <a:gd name="T2" fmla="*/ 54 w 86"/>
                <a:gd name="T3" fmla="*/ 54 h 76"/>
                <a:gd name="T4" fmla="*/ 54 w 86"/>
                <a:gd name="T5" fmla="*/ 54 h 76"/>
                <a:gd name="T6" fmla="*/ 38 w 86"/>
                <a:gd name="T7" fmla="*/ 56 h 76"/>
                <a:gd name="T8" fmla="*/ 27 w 86"/>
                <a:gd name="T9" fmla="*/ 67 h 76"/>
                <a:gd name="T10" fmla="*/ 27 w 86"/>
                <a:gd name="T11" fmla="*/ 67 h 76"/>
                <a:gd name="T12" fmla="*/ 6 w 86"/>
                <a:gd name="T13" fmla="*/ 60 h 76"/>
                <a:gd name="T14" fmla="*/ 2 w 86"/>
                <a:gd name="T15" fmla="*/ 21 h 76"/>
                <a:gd name="T16" fmla="*/ 2 w 86"/>
                <a:gd name="T17" fmla="*/ 21 h 76"/>
                <a:gd name="T18" fmla="*/ 12 w 86"/>
                <a:gd name="T19" fmla="*/ 8 h 76"/>
                <a:gd name="T20" fmla="*/ 65 w 86"/>
                <a:gd name="T21" fmla="*/ 1 h 76"/>
                <a:gd name="T22" fmla="*/ 65 w 86"/>
                <a:gd name="T23" fmla="*/ 1 h 76"/>
                <a:gd name="T24" fmla="*/ 79 w 86"/>
                <a:gd name="T25" fmla="*/ 12 h 76"/>
                <a:gd name="T26" fmla="*/ 84 w 86"/>
                <a:gd name="T27" fmla="*/ 50 h 76"/>
                <a:gd name="T28" fmla="*/ 84 w 86"/>
                <a:gd name="T29" fmla="*/ 50 h 76"/>
                <a:gd name="T30" fmla="*/ 64 w 86"/>
                <a:gd name="T31" fmla="*/ 6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76">
                  <a:moveTo>
                    <a:pt x="64" y="61"/>
                  </a:moveTo>
                  <a:lnTo>
                    <a:pt x="54" y="54"/>
                  </a:lnTo>
                  <a:lnTo>
                    <a:pt x="54" y="54"/>
                  </a:lnTo>
                  <a:cubicBezTo>
                    <a:pt x="49" y="51"/>
                    <a:pt x="42" y="51"/>
                    <a:pt x="38" y="56"/>
                  </a:cubicBezTo>
                  <a:lnTo>
                    <a:pt x="27" y="67"/>
                  </a:lnTo>
                  <a:lnTo>
                    <a:pt x="27" y="67"/>
                  </a:lnTo>
                  <a:cubicBezTo>
                    <a:pt x="20" y="75"/>
                    <a:pt x="8" y="71"/>
                    <a:pt x="6" y="60"/>
                  </a:cubicBezTo>
                  <a:lnTo>
                    <a:pt x="2" y="21"/>
                  </a:lnTo>
                  <a:lnTo>
                    <a:pt x="2" y="21"/>
                  </a:lnTo>
                  <a:cubicBezTo>
                    <a:pt x="0" y="14"/>
                    <a:pt x="5" y="8"/>
                    <a:pt x="12" y="8"/>
                  </a:cubicBezTo>
                  <a:lnTo>
                    <a:pt x="65" y="1"/>
                  </a:lnTo>
                  <a:lnTo>
                    <a:pt x="65" y="1"/>
                  </a:lnTo>
                  <a:cubicBezTo>
                    <a:pt x="72" y="0"/>
                    <a:pt x="78" y="5"/>
                    <a:pt x="79" y="12"/>
                  </a:cubicBezTo>
                  <a:lnTo>
                    <a:pt x="84" y="50"/>
                  </a:lnTo>
                  <a:lnTo>
                    <a:pt x="84" y="50"/>
                  </a:lnTo>
                  <a:cubicBezTo>
                    <a:pt x="85" y="60"/>
                    <a:pt x="73" y="67"/>
                    <a:pt x="64" y="61"/>
                  </a:cubicBezTo>
                </a:path>
              </a:pathLst>
            </a:custGeom>
            <a:solidFill>
              <a:srgbClr val="84110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Poppins" pitchFamily="2" charset="77"/>
              </a:endParaRPr>
            </a:p>
          </p:txBody>
        </p:sp>
      </p:grpSp>
      <p:sp>
        <p:nvSpPr>
          <p:cNvPr id="121" name="TextBox 120">
            <a:extLst>
              <a:ext uri="{FF2B5EF4-FFF2-40B4-BE49-F238E27FC236}">
                <a16:creationId xmlns:a16="http://schemas.microsoft.com/office/drawing/2014/main" id="{3F8F0487-6438-2A48-A7B9-8FAAA021E6A0}"/>
              </a:ext>
            </a:extLst>
          </p:cNvPr>
          <p:cNvSpPr txBox="1"/>
          <p:nvPr/>
        </p:nvSpPr>
        <p:spPr>
          <a:xfrm>
            <a:off x="708916" y="332510"/>
            <a:ext cx="4148572" cy="661720"/>
          </a:xfrm>
          <a:prstGeom prst="rect">
            <a:avLst/>
          </a:prstGeom>
          <a:noFill/>
        </p:spPr>
        <p:txBody>
          <a:bodyPr wrap="none" rtlCol="0" anchor="b">
            <a:spAutoFit/>
          </a:bodyPr>
          <a:lstStyle/>
          <a:p>
            <a:r>
              <a:rPr lang="en-US" sz="3700" b="1" spc="-145" dirty="0">
                <a:solidFill>
                  <a:srgbClr val="111340"/>
                </a:solidFill>
                <a:latin typeface="Poppins" pitchFamily="2" charset="77"/>
                <a:cs typeface="Poppins" pitchFamily="2" charset="77"/>
              </a:rPr>
              <a:t>Table of Contents</a:t>
            </a:r>
          </a:p>
        </p:txBody>
      </p:sp>
      <p:sp>
        <p:nvSpPr>
          <p:cNvPr id="118" name="Freeform 380">
            <a:extLst>
              <a:ext uri="{FF2B5EF4-FFF2-40B4-BE49-F238E27FC236}">
                <a16:creationId xmlns:a16="http://schemas.microsoft.com/office/drawing/2014/main" id="{2420244D-8CA3-3E49-9A27-B11DBEAE5878}"/>
              </a:ext>
            </a:extLst>
          </p:cNvPr>
          <p:cNvSpPr>
            <a:spLocks noChangeArrowheads="1"/>
          </p:cNvSpPr>
          <p:nvPr/>
        </p:nvSpPr>
        <p:spPr bwMode="auto">
          <a:xfrm>
            <a:off x="6590239" y="945108"/>
            <a:ext cx="173030" cy="277400"/>
          </a:xfrm>
          <a:custGeom>
            <a:avLst/>
            <a:gdLst>
              <a:gd name="T0" fmla="*/ 262 w 278"/>
              <a:gd name="T1" fmla="*/ 203 h 444"/>
              <a:gd name="T2" fmla="*/ 262 w 278"/>
              <a:gd name="T3" fmla="*/ 203 h 444"/>
              <a:gd name="T4" fmla="*/ 262 w 278"/>
              <a:gd name="T5" fmla="*/ 203 h 444"/>
              <a:gd name="T6" fmla="*/ 261 w 278"/>
              <a:gd name="T7" fmla="*/ 202 h 444"/>
              <a:gd name="T8" fmla="*/ 261 w 278"/>
              <a:gd name="T9" fmla="*/ 202 h 444"/>
              <a:gd name="T10" fmla="*/ 261 w 278"/>
              <a:gd name="T11" fmla="*/ 201 h 444"/>
              <a:gd name="T12" fmla="*/ 95 w 278"/>
              <a:gd name="T13" fmla="*/ 19 h 444"/>
              <a:gd name="T14" fmla="*/ 95 w 278"/>
              <a:gd name="T15" fmla="*/ 19 h 444"/>
              <a:gd name="T16" fmla="*/ 35 w 278"/>
              <a:gd name="T17" fmla="*/ 16 h 444"/>
              <a:gd name="T18" fmla="*/ 35 w 278"/>
              <a:gd name="T19" fmla="*/ 16 h 444"/>
              <a:gd name="T20" fmla="*/ 32 w 278"/>
              <a:gd name="T21" fmla="*/ 75 h 444"/>
              <a:gd name="T22" fmla="*/ 170 w 278"/>
              <a:gd name="T23" fmla="*/ 228 h 444"/>
              <a:gd name="T24" fmla="*/ 19 w 278"/>
              <a:gd name="T25" fmla="*/ 365 h 444"/>
              <a:gd name="T26" fmla="*/ 19 w 278"/>
              <a:gd name="T27" fmla="*/ 365 h 444"/>
              <a:gd name="T28" fmla="*/ 16 w 278"/>
              <a:gd name="T29" fmla="*/ 425 h 444"/>
              <a:gd name="T30" fmla="*/ 16 w 278"/>
              <a:gd name="T31" fmla="*/ 425 h 444"/>
              <a:gd name="T32" fmla="*/ 75 w 278"/>
              <a:gd name="T33" fmla="*/ 428 h 444"/>
              <a:gd name="T34" fmla="*/ 258 w 278"/>
              <a:gd name="T35" fmla="*/ 262 h 444"/>
              <a:gd name="T36" fmla="*/ 258 w 278"/>
              <a:gd name="T37" fmla="*/ 262 h 444"/>
              <a:gd name="T38" fmla="*/ 262 w 278"/>
              <a:gd name="T39" fmla="*/ 203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8" h="444">
                <a:moveTo>
                  <a:pt x="262" y="203"/>
                </a:moveTo>
                <a:lnTo>
                  <a:pt x="262" y="203"/>
                </a:lnTo>
                <a:lnTo>
                  <a:pt x="262" y="203"/>
                </a:lnTo>
                <a:cubicBezTo>
                  <a:pt x="262" y="202"/>
                  <a:pt x="261" y="202"/>
                  <a:pt x="261" y="202"/>
                </a:cubicBezTo>
                <a:lnTo>
                  <a:pt x="261" y="202"/>
                </a:lnTo>
                <a:cubicBezTo>
                  <a:pt x="261" y="202"/>
                  <a:pt x="261" y="202"/>
                  <a:pt x="261" y="201"/>
                </a:cubicBezTo>
                <a:lnTo>
                  <a:pt x="95" y="19"/>
                </a:lnTo>
                <a:lnTo>
                  <a:pt x="95" y="19"/>
                </a:lnTo>
                <a:cubicBezTo>
                  <a:pt x="79" y="2"/>
                  <a:pt x="52" y="0"/>
                  <a:pt x="35" y="16"/>
                </a:cubicBezTo>
                <a:lnTo>
                  <a:pt x="35" y="16"/>
                </a:lnTo>
                <a:cubicBezTo>
                  <a:pt x="18" y="32"/>
                  <a:pt x="17" y="58"/>
                  <a:pt x="32" y="75"/>
                </a:cubicBezTo>
                <a:lnTo>
                  <a:pt x="170" y="228"/>
                </a:lnTo>
                <a:lnTo>
                  <a:pt x="19" y="365"/>
                </a:lnTo>
                <a:lnTo>
                  <a:pt x="19" y="365"/>
                </a:lnTo>
                <a:cubicBezTo>
                  <a:pt x="2" y="381"/>
                  <a:pt x="0" y="407"/>
                  <a:pt x="16" y="425"/>
                </a:cubicBezTo>
                <a:lnTo>
                  <a:pt x="16" y="425"/>
                </a:lnTo>
                <a:cubicBezTo>
                  <a:pt x="32" y="442"/>
                  <a:pt x="58" y="443"/>
                  <a:pt x="75" y="428"/>
                </a:cubicBezTo>
                <a:lnTo>
                  <a:pt x="258" y="262"/>
                </a:lnTo>
                <a:lnTo>
                  <a:pt x="258" y="262"/>
                </a:lnTo>
                <a:cubicBezTo>
                  <a:pt x="276" y="247"/>
                  <a:pt x="277" y="220"/>
                  <a:pt x="262" y="203"/>
                </a:cubicBezTo>
              </a:path>
            </a:pathLst>
          </a:custGeom>
          <a:solidFill>
            <a:srgbClr val="FCAC00"/>
          </a:solidFill>
          <a:ln>
            <a:noFill/>
          </a:ln>
          <a:effectLst/>
        </p:spPr>
        <p:txBody>
          <a:bodyPr wrap="none" anchor="ctr"/>
          <a:lstStyle/>
          <a:p>
            <a:endParaRPr lang="en-US" dirty="0">
              <a:latin typeface="Poppins" pitchFamily="2" charset="77"/>
            </a:endParaRPr>
          </a:p>
        </p:txBody>
      </p:sp>
      <p:sp>
        <p:nvSpPr>
          <p:cNvPr id="123" name="TextBox 122">
            <a:extLst>
              <a:ext uri="{FF2B5EF4-FFF2-40B4-BE49-F238E27FC236}">
                <a16:creationId xmlns:a16="http://schemas.microsoft.com/office/drawing/2014/main" id="{9206F985-DAC0-1C40-8C03-7FB45F3445AC}"/>
              </a:ext>
            </a:extLst>
          </p:cNvPr>
          <p:cNvSpPr txBox="1"/>
          <p:nvPr/>
        </p:nvSpPr>
        <p:spPr>
          <a:xfrm>
            <a:off x="6994469" y="888614"/>
            <a:ext cx="3295920" cy="353943"/>
          </a:xfrm>
          <a:prstGeom prst="rect">
            <a:avLst/>
          </a:prstGeom>
          <a:noFill/>
        </p:spPr>
        <p:txBody>
          <a:bodyPr wrap="square" rtlCol="0" anchor="b">
            <a:spAutoFit/>
          </a:bodyPr>
          <a:lstStyle/>
          <a:p>
            <a:r>
              <a:rPr lang="en-US" sz="1700" b="1" spc="-15" dirty="0">
                <a:solidFill>
                  <a:srgbClr val="111340"/>
                </a:solidFill>
                <a:latin typeface="Poppins" pitchFamily="2" charset="77"/>
                <a:cs typeface="Poppins" pitchFamily="2" charset="77"/>
              </a:rPr>
              <a:t>Introduction</a:t>
            </a:r>
          </a:p>
        </p:txBody>
      </p:sp>
      <p:grpSp>
        <p:nvGrpSpPr>
          <p:cNvPr id="8" name="Group 7">
            <a:extLst>
              <a:ext uri="{FF2B5EF4-FFF2-40B4-BE49-F238E27FC236}">
                <a16:creationId xmlns:a16="http://schemas.microsoft.com/office/drawing/2014/main" id="{108C8686-FF48-4826-2D32-D85A30C3EDEB}"/>
              </a:ext>
            </a:extLst>
          </p:cNvPr>
          <p:cNvGrpSpPr/>
          <p:nvPr/>
        </p:nvGrpSpPr>
        <p:grpSpPr>
          <a:xfrm>
            <a:off x="6590239" y="1739264"/>
            <a:ext cx="5411260" cy="877163"/>
            <a:chOff x="6590239" y="1739264"/>
            <a:chExt cx="5411260" cy="877163"/>
          </a:xfrm>
        </p:grpSpPr>
        <p:sp>
          <p:nvSpPr>
            <p:cNvPr id="119" name="Freeform 381">
              <a:extLst>
                <a:ext uri="{FF2B5EF4-FFF2-40B4-BE49-F238E27FC236}">
                  <a16:creationId xmlns:a16="http://schemas.microsoft.com/office/drawing/2014/main" id="{C3B577FC-EB5E-FD4D-980B-612A7244435B}"/>
                </a:ext>
              </a:extLst>
            </p:cNvPr>
            <p:cNvSpPr>
              <a:spLocks noChangeArrowheads="1"/>
            </p:cNvSpPr>
            <p:nvPr/>
          </p:nvSpPr>
          <p:spPr bwMode="auto">
            <a:xfrm>
              <a:off x="6590239" y="1976030"/>
              <a:ext cx="173030" cy="277398"/>
            </a:xfrm>
            <a:custGeom>
              <a:avLst/>
              <a:gdLst>
                <a:gd name="T0" fmla="*/ 262 w 278"/>
                <a:gd name="T1" fmla="*/ 203 h 445"/>
                <a:gd name="T2" fmla="*/ 262 w 278"/>
                <a:gd name="T3" fmla="*/ 203 h 445"/>
                <a:gd name="T4" fmla="*/ 262 w 278"/>
                <a:gd name="T5" fmla="*/ 203 h 445"/>
                <a:gd name="T6" fmla="*/ 261 w 278"/>
                <a:gd name="T7" fmla="*/ 202 h 445"/>
                <a:gd name="T8" fmla="*/ 261 w 278"/>
                <a:gd name="T9" fmla="*/ 202 h 445"/>
                <a:gd name="T10" fmla="*/ 261 w 278"/>
                <a:gd name="T11" fmla="*/ 202 h 445"/>
                <a:gd name="T12" fmla="*/ 95 w 278"/>
                <a:gd name="T13" fmla="*/ 19 h 445"/>
                <a:gd name="T14" fmla="*/ 95 w 278"/>
                <a:gd name="T15" fmla="*/ 19 h 445"/>
                <a:gd name="T16" fmla="*/ 35 w 278"/>
                <a:gd name="T17" fmla="*/ 16 h 445"/>
                <a:gd name="T18" fmla="*/ 35 w 278"/>
                <a:gd name="T19" fmla="*/ 16 h 445"/>
                <a:gd name="T20" fmla="*/ 32 w 278"/>
                <a:gd name="T21" fmla="*/ 76 h 445"/>
                <a:gd name="T22" fmla="*/ 170 w 278"/>
                <a:gd name="T23" fmla="*/ 228 h 445"/>
                <a:gd name="T24" fmla="*/ 19 w 278"/>
                <a:gd name="T25" fmla="*/ 365 h 445"/>
                <a:gd name="T26" fmla="*/ 19 w 278"/>
                <a:gd name="T27" fmla="*/ 365 h 445"/>
                <a:gd name="T28" fmla="*/ 16 w 278"/>
                <a:gd name="T29" fmla="*/ 425 h 445"/>
                <a:gd name="T30" fmla="*/ 16 w 278"/>
                <a:gd name="T31" fmla="*/ 425 h 445"/>
                <a:gd name="T32" fmla="*/ 75 w 278"/>
                <a:gd name="T33" fmla="*/ 428 h 445"/>
                <a:gd name="T34" fmla="*/ 258 w 278"/>
                <a:gd name="T35" fmla="*/ 262 h 445"/>
                <a:gd name="T36" fmla="*/ 258 w 278"/>
                <a:gd name="T37" fmla="*/ 262 h 445"/>
                <a:gd name="T38" fmla="*/ 262 w 278"/>
                <a:gd name="T39" fmla="*/ 20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8" h="445">
                  <a:moveTo>
                    <a:pt x="262" y="203"/>
                  </a:moveTo>
                  <a:lnTo>
                    <a:pt x="262" y="203"/>
                  </a:lnTo>
                  <a:lnTo>
                    <a:pt x="262" y="203"/>
                  </a:lnTo>
                  <a:cubicBezTo>
                    <a:pt x="262" y="203"/>
                    <a:pt x="261" y="203"/>
                    <a:pt x="261" y="202"/>
                  </a:cubicBezTo>
                  <a:lnTo>
                    <a:pt x="261" y="202"/>
                  </a:lnTo>
                  <a:lnTo>
                    <a:pt x="261" y="202"/>
                  </a:lnTo>
                  <a:lnTo>
                    <a:pt x="95" y="19"/>
                  </a:lnTo>
                  <a:lnTo>
                    <a:pt x="95" y="19"/>
                  </a:lnTo>
                  <a:cubicBezTo>
                    <a:pt x="79" y="2"/>
                    <a:pt x="52" y="0"/>
                    <a:pt x="35" y="16"/>
                  </a:cubicBezTo>
                  <a:lnTo>
                    <a:pt x="35" y="16"/>
                  </a:lnTo>
                  <a:cubicBezTo>
                    <a:pt x="18" y="31"/>
                    <a:pt x="17" y="58"/>
                    <a:pt x="32" y="76"/>
                  </a:cubicBezTo>
                  <a:lnTo>
                    <a:pt x="170" y="228"/>
                  </a:lnTo>
                  <a:lnTo>
                    <a:pt x="19" y="365"/>
                  </a:lnTo>
                  <a:lnTo>
                    <a:pt x="19" y="365"/>
                  </a:lnTo>
                  <a:cubicBezTo>
                    <a:pt x="2" y="381"/>
                    <a:pt x="0" y="408"/>
                    <a:pt x="16" y="425"/>
                  </a:cubicBezTo>
                  <a:lnTo>
                    <a:pt x="16" y="425"/>
                  </a:lnTo>
                  <a:cubicBezTo>
                    <a:pt x="32" y="443"/>
                    <a:pt x="58" y="444"/>
                    <a:pt x="75" y="428"/>
                  </a:cubicBezTo>
                  <a:lnTo>
                    <a:pt x="258" y="262"/>
                  </a:lnTo>
                  <a:lnTo>
                    <a:pt x="258" y="262"/>
                  </a:lnTo>
                  <a:cubicBezTo>
                    <a:pt x="276" y="247"/>
                    <a:pt x="277" y="220"/>
                    <a:pt x="262" y="203"/>
                  </a:cubicBezTo>
                </a:path>
              </a:pathLst>
            </a:custGeom>
            <a:solidFill>
              <a:srgbClr val="FCAC00"/>
            </a:solidFill>
            <a:ln>
              <a:noFill/>
            </a:ln>
            <a:effectLst/>
          </p:spPr>
          <p:txBody>
            <a:bodyPr wrap="none" anchor="ctr"/>
            <a:lstStyle/>
            <a:p>
              <a:endParaRPr lang="en-US" dirty="0">
                <a:latin typeface="Poppins" pitchFamily="2" charset="77"/>
              </a:endParaRPr>
            </a:p>
          </p:txBody>
        </p:sp>
        <p:sp>
          <p:nvSpPr>
            <p:cNvPr id="125" name="TextBox 124">
              <a:extLst>
                <a:ext uri="{FF2B5EF4-FFF2-40B4-BE49-F238E27FC236}">
                  <a16:creationId xmlns:a16="http://schemas.microsoft.com/office/drawing/2014/main" id="{A7641B30-0BC3-A945-84CD-030D68720121}"/>
                </a:ext>
              </a:extLst>
            </p:cNvPr>
            <p:cNvSpPr txBox="1"/>
            <p:nvPr/>
          </p:nvSpPr>
          <p:spPr>
            <a:xfrm>
              <a:off x="6994468" y="1739264"/>
              <a:ext cx="5007031" cy="877163"/>
            </a:xfrm>
            <a:prstGeom prst="rect">
              <a:avLst/>
            </a:prstGeom>
            <a:noFill/>
          </p:spPr>
          <p:txBody>
            <a:bodyPr wrap="square" rtlCol="0" anchor="b">
              <a:spAutoFit/>
            </a:bodyPr>
            <a:lstStyle/>
            <a:p>
              <a:r>
                <a:rPr lang="en-US" sz="1700" b="1" spc="-15" dirty="0">
                  <a:solidFill>
                    <a:srgbClr val="111340"/>
                  </a:solidFill>
                  <a:latin typeface="Poppins" pitchFamily="2" charset="77"/>
                  <a:cs typeface="Poppins" pitchFamily="2" charset="77"/>
                </a:rPr>
                <a:t>Stability of GDP per capita and health indicator relationships between countries  over time </a:t>
              </a:r>
            </a:p>
          </p:txBody>
        </p:sp>
      </p:grpSp>
      <p:grpSp>
        <p:nvGrpSpPr>
          <p:cNvPr id="129" name="Group 128">
            <a:extLst>
              <a:ext uri="{FF2B5EF4-FFF2-40B4-BE49-F238E27FC236}">
                <a16:creationId xmlns:a16="http://schemas.microsoft.com/office/drawing/2014/main" id="{E30A1E30-8C6D-076B-1906-638B87EDDF43}"/>
              </a:ext>
            </a:extLst>
          </p:cNvPr>
          <p:cNvGrpSpPr/>
          <p:nvPr/>
        </p:nvGrpSpPr>
        <p:grpSpPr>
          <a:xfrm>
            <a:off x="6590239" y="3113074"/>
            <a:ext cx="5417067" cy="615553"/>
            <a:chOff x="6590239" y="1841224"/>
            <a:chExt cx="5417067" cy="615553"/>
          </a:xfrm>
        </p:grpSpPr>
        <p:sp>
          <p:nvSpPr>
            <p:cNvPr id="130" name="Freeform 381">
              <a:extLst>
                <a:ext uri="{FF2B5EF4-FFF2-40B4-BE49-F238E27FC236}">
                  <a16:creationId xmlns:a16="http://schemas.microsoft.com/office/drawing/2014/main" id="{5952B89A-C7AA-3200-CAAF-9C911D4D7396}"/>
                </a:ext>
              </a:extLst>
            </p:cNvPr>
            <p:cNvSpPr>
              <a:spLocks noChangeArrowheads="1"/>
            </p:cNvSpPr>
            <p:nvPr/>
          </p:nvSpPr>
          <p:spPr bwMode="auto">
            <a:xfrm>
              <a:off x="6590239" y="1976030"/>
              <a:ext cx="173030" cy="277398"/>
            </a:xfrm>
            <a:custGeom>
              <a:avLst/>
              <a:gdLst>
                <a:gd name="T0" fmla="*/ 262 w 278"/>
                <a:gd name="T1" fmla="*/ 203 h 445"/>
                <a:gd name="T2" fmla="*/ 262 w 278"/>
                <a:gd name="T3" fmla="*/ 203 h 445"/>
                <a:gd name="T4" fmla="*/ 262 w 278"/>
                <a:gd name="T5" fmla="*/ 203 h 445"/>
                <a:gd name="T6" fmla="*/ 261 w 278"/>
                <a:gd name="T7" fmla="*/ 202 h 445"/>
                <a:gd name="T8" fmla="*/ 261 w 278"/>
                <a:gd name="T9" fmla="*/ 202 h 445"/>
                <a:gd name="T10" fmla="*/ 261 w 278"/>
                <a:gd name="T11" fmla="*/ 202 h 445"/>
                <a:gd name="T12" fmla="*/ 95 w 278"/>
                <a:gd name="T13" fmla="*/ 19 h 445"/>
                <a:gd name="T14" fmla="*/ 95 w 278"/>
                <a:gd name="T15" fmla="*/ 19 h 445"/>
                <a:gd name="T16" fmla="*/ 35 w 278"/>
                <a:gd name="T17" fmla="*/ 16 h 445"/>
                <a:gd name="T18" fmla="*/ 35 w 278"/>
                <a:gd name="T19" fmla="*/ 16 h 445"/>
                <a:gd name="T20" fmla="*/ 32 w 278"/>
                <a:gd name="T21" fmla="*/ 76 h 445"/>
                <a:gd name="T22" fmla="*/ 170 w 278"/>
                <a:gd name="T23" fmla="*/ 228 h 445"/>
                <a:gd name="T24" fmla="*/ 19 w 278"/>
                <a:gd name="T25" fmla="*/ 365 h 445"/>
                <a:gd name="T26" fmla="*/ 19 w 278"/>
                <a:gd name="T27" fmla="*/ 365 h 445"/>
                <a:gd name="T28" fmla="*/ 16 w 278"/>
                <a:gd name="T29" fmla="*/ 425 h 445"/>
                <a:gd name="T30" fmla="*/ 16 w 278"/>
                <a:gd name="T31" fmla="*/ 425 h 445"/>
                <a:gd name="T32" fmla="*/ 75 w 278"/>
                <a:gd name="T33" fmla="*/ 428 h 445"/>
                <a:gd name="T34" fmla="*/ 258 w 278"/>
                <a:gd name="T35" fmla="*/ 262 h 445"/>
                <a:gd name="T36" fmla="*/ 258 w 278"/>
                <a:gd name="T37" fmla="*/ 262 h 445"/>
                <a:gd name="T38" fmla="*/ 262 w 278"/>
                <a:gd name="T39" fmla="*/ 20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8" h="445">
                  <a:moveTo>
                    <a:pt x="262" y="203"/>
                  </a:moveTo>
                  <a:lnTo>
                    <a:pt x="262" y="203"/>
                  </a:lnTo>
                  <a:lnTo>
                    <a:pt x="262" y="203"/>
                  </a:lnTo>
                  <a:cubicBezTo>
                    <a:pt x="262" y="203"/>
                    <a:pt x="261" y="203"/>
                    <a:pt x="261" y="202"/>
                  </a:cubicBezTo>
                  <a:lnTo>
                    <a:pt x="261" y="202"/>
                  </a:lnTo>
                  <a:lnTo>
                    <a:pt x="261" y="202"/>
                  </a:lnTo>
                  <a:lnTo>
                    <a:pt x="95" y="19"/>
                  </a:lnTo>
                  <a:lnTo>
                    <a:pt x="95" y="19"/>
                  </a:lnTo>
                  <a:cubicBezTo>
                    <a:pt x="79" y="2"/>
                    <a:pt x="52" y="0"/>
                    <a:pt x="35" y="16"/>
                  </a:cubicBezTo>
                  <a:lnTo>
                    <a:pt x="35" y="16"/>
                  </a:lnTo>
                  <a:cubicBezTo>
                    <a:pt x="18" y="31"/>
                    <a:pt x="17" y="58"/>
                    <a:pt x="32" y="76"/>
                  </a:cubicBezTo>
                  <a:lnTo>
                    <a:pt x="170" y="228"/>
                  </a:lnTo>
                  <a:lnTo>
                    <a:pt x="19" y="365"/>
                  </a:lnTo>
                  <a:lnTo>
                    <a:pt x="19" y="365"/>
                  </a:lnTo>
                  <a:cubicBezTo>
                    <a:pt x="2" y="381"/>
                    <a:pt x="0" y="408"/>
                    <a:pt x="16" y="425"/>
                  </a:cubicBezTo>
                  <a:lnTo>
                    <a:pt x="16" y="425"/>
                  </a:lnTo>
                  <a:cubicBezTo>
                    <a:pt x="32" y="443"/>
                    <a:pt x="58" y="444"/>
                    <a:pt x="75" y="428"/>
                  </a:cubicBezTo>
                  <a:lnTo>
                    <a:pt x="258" y="262"/>
                  </a:lnTo>
                  <a:lnTo>
                    <a:pt x="258" y="262"/>
                  </a:lnTo>
                  <a:cubicBezTo>
                    <a:pt x="276" y="247"/>
                    <a:pt x="277" y="220"/>
                    <a:pt x="262" y="203"/>
                  </a:cubicBezTo>
                </a:path>
              </a:pathLst>
            </a:custGeom>
            <a:solidFill>
              <a:srgbClr val="FCAC00"/>
            </a:solidFill>
            <a:ln>
              <a:noFill/>
            </a:ln>
            <a:effectLst/>
          </p:spPr>
          <p:txBody>
            <a:bodyPr wrap="none" anchor="ctr"/>
            <a:lstStyle/>
            <a:p>
              <a:endParaRPr lang="en-US" dirty="0">
                <a:latin typeface="Poppins" pitchFamily="2" charset="77"/>
              </a:endParaRPr>
            </a:p>
          </p:txBody>
        </p:sp>
        <p:sp>
          <p:nvSpPr>
            <p:cNvPr id="131" name="TextBox 130">
              <a:extLst>
                <a:ext uri="{FF2B5EF4-FFF2-40B4-BE49-F238E27FC236}">
                  <a16:creationId xmlns:a16="http://schemas.microsoft.com/office/drawing/2014/main" id="{63202E22-D749-6D00-EA9B-5674BC9CF396}"/>
                </a:ext>
              </a:extLst>
            </p:cNvPr>
            <p:cNvSpPr txBox="1"/>
            <p:nvPr/>
          </p:nvSpPr>
          <p:spPr>
            <a:xfrm>
              <a:off x="7000275" y="1841224"/>
              <a:ext cx="5007031" cy="615553"/>
            </a:xfrm>
            <a:prstGeom prst="rect">
              <a:avLst/>
            </a:prstGeom>
            <a:noFill/>
          </p:spPr>
          <p:txBody>
            <a:bodyPr wrap="square" rtlCol="0" anchor="b">
              <a:spAutoFit/>
            </a:bodyPr>
            <a:lstStyle/>
            <a:p>
              <a:r>
                <a:rPr lang="en-US" sz="1700" b="1" spc="-15" dirty="0">
                  <a:solidFill>
                    <a:srgbClr val="111340"/>
                  </a:solidFill>
                  <a:latin typeface="Poppins" pitchFamily="2" charset="77"/>
                  <a:cs typeface="Poppins" pitchFamily="2" charset="77"/>
                </a:rPr>
                <a:t>Comparison of cross-sectional and longitudinal relationships over time</a:t>
              </a:r>
            </a:p>
          </p:txBody>
        </p:sp>
      </p:grpSp>
      <p:grpSp>
        <p:nvGrpSpPr>
          <p:cNvPr id="132" name="Group 131">
            <a:extLst>
              <a:ext uri="{FF2B5EF4-FFF2-40B4-BE49-F238E27FC236}">
                <a16:creationId xmlns:a16="http://schemas.microsoft.com/office/drawing/2014/main" id="{BA23C6F5-2582-32F7-12EB-3E846836EACE}"/>
              </a:ext>
            </a:extLst>
          </p:cNvPr>
          <p:cNvGrpSpPr/>
          <p:nvPr/>
        </p:nvGrpSpPr>
        <p:grpSpPr>
          <a:xfrm>
            <a:off x="6590239" y="4193311"/>
            <a:ext cx="5411259" cy="877163"/>
            <a:chOff x="6590239" y="1727156"/>
            <a:chExt cx="5411259" cy="877163"/>
          </a:xfrm>
        </p:grpSpPr>
        <p:sp>
          <p:nvSpPr>
            <p:cNvPr id="133" name="Freeform 381">
              <a:extLst>
                <a:ext uri="{FF2B5EF4-FFF2-40B4-BE49-F238E27FC236}">
                  <a16:creationId xmlns:a16="http://schemas.microsoft.com/office/drawing/2014/main" id="{B72FAC67-2697-362E-7E70-E70B7DBA11CE}"/>
                </a:ext>
              </a:extLst>
            </p:cNvPr>
            <p:cNvSpPr>
              <a:spLocks noChangeArrowheads="1"/>
            </p:cNvSpPr>
            <p:nvPr/>
          </p:nvSpPr>
          <p:spPr bwMode="auto">
            <a:xfrm>
              <a:off x="6590239" y="1976030"/>
              <a:ext cx="173030" cy="277398"/>
            </a:xfrm>
            <a:custGeom>
              <a:avLst/>
              <a:gdLst>
                <a:gd name="T0" fmla="*/ 262 w 278"/>
                <a:gd name="T1" fmla="*/ 203 h 445"/>
                <a:gd name="T2" fmla="*/ 262 w 278"/>
                <a:gd name="T3" fmla="*/ 203 h 445"/>
                <a:gd name="T4" fmla="*/ 262 w 278"/>
                <a:gd name="T5" fmla="*/ 203 h 445"/>
                <a:gd name="T6" fmla="*/ 261 w 278"/>
                <a:gd name="T7" fmla="*/ 202 h 445"/>
                <a:gd name="T8" fmla="*/ 261 w 278"/>
                <a:gd name="T9" fmla="*/ 202 h 445"/>
                <a:gd name="T10" fmla="*/ 261 w 278"/>
                <a:gd name="T11" fmla="*/ 202 h 445"/>
                <a:gd name="T12" fmla="*/ 95 w 278"/>
                <a:gd name="T13" fmla="*/ 19 h 445"/>
                <a:gd name="T14" fmla="*/ 95 w 278"/>
                <a:gd name="T15" fmla="*/ 19 h 445"/>
                <a:gd name="T16" fmla="*/ 35 w 278"/>
                <a:gd name="T17" fmla="*/ 16 h 445"/>
                <a:gd name="T18" fmla="*/ 35 w 278"/>
                <a:gd name="T19" fmla="*/ 16 h 445"/>
                <a:gd name="T20" fmla="*/ 32 w 278"/>
                <a:gd name="T21" fmla="*/ 76 h 445"/>
                <a:gd name="T22" fmla="*/ 170 w 278"/>
                <a:gd name="T23" fmla="*/ 228 h 445"/>
                <a:gd name="T24" fmla="*/ 19 w 278"/>
                <a:gd name="T25" fmla="*/ 365 h 445"/>
                <a:gd name="T26" fmla="*/ 19 w 278"/>
                <a:gd name="T27" fmla="*/ 365 h 445"/>
                <a:gd name="T28" fmla="*/ 16 w 278"/>
                <a:gd name="T29" fmla="*/ 425 h 445"/>
                <a:gd name="T30" fmla="*/ 16 w 278"/>
                <a:gd name="T31" fmla="*/ 425 h 445"/>
                <a:gd name="T32" fmla="*/ 75 w 278"/>
                <a:gd name="T33" fmla="*/ 428 h 445"/>
                <a:gd name="T34" fmla="*/ 258 w 278"/>
                <a:gd name="T35" fmla="*/ 262 h 445"/>
                <a:gd name="T36" fmla="*/ 258 w 278"/>
                <a:gd name="T37" fmla="*/ 262 h 445"/>
                <a:gd name="T38" fmla="*/ 262 w 278"/>
                <a:gd name="T39" fmla="*/ 20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8" h="445">
                  <a:moveTo>
                    <a:pt x="262" y="203"/>
                  </a:moveTo>
                  <a:lnTo>
                    <a:pt x="262" y="203"/>
                  </a:lnTo>
                  <a:lnTo>
                    <a:pt x="262" y="203"/>
                  </a:lnTo>
                  <a:cubicBezTo>
                    <a:pt x="262" y="203"/>
                    <a:pt x="261" y="203"/>
                    <a:pt x="261" y="202"/>
                  </a:cubicBezTo>
                  <a:lnTo>
                    <a:pt x="261" y="202"/>
                  </a:lnTo>
                  <a:lnTo>
                    <a:pt x="261" y="202"/>
                  </a:lnTo>
                  <a:lnTo>
                    <a:pt x="95" y="19"/>
                  </a:lnTo>
                  <a:lnTo>
                    <a:pt x="95" y="19"/>
                  </a:lnTo>
                  <a:cubicBezTo>
                    <a:pt x="79" y="2"/>
                    <a:pt x="52" y="0"/>
                    <a:pt x="35" y="16"/>
                  </a:cubicBezTo>
                  <a:lnTo>
                    <a:pt x="35" y="16"/>
                  </a:lnTo>
                  <a:cubicBezTo>
                    <a:pt x="18" y="31"/>
                    <a:pt x="17" y="58"/>
                    <a:pt x="32" y="76"/>
                  </a:cubicBezTo>
                  <a:lnTo>
                    <a:pt x="170" y="228"/>
                  </a:lnTo>
                  <a:lnTo>
                    <a:pt x="19" y="365"/>
                  </a:lnTo>
                  <a:lnTo>
                    <a:pt x="19" y="365"/>
                  </a:lnTo>
                  <a:cubicBezTo>
                    <a:pt x="2" y="381"/>
                    <a:pt x="0" y="408"/>
                    <a:pt x="16" y="425"/>
                  </a:cubicBezTo>
                  <a:lnTo>
                    <a:pt x="16" y="425"/>
                  </a:lnTo>
                  <a:cubicBezTo>
                    <a:pt x="32" y="443"/>
                    <a:pt x="58" y="444"/>
                    <a:pt x="75" y="428"/>
                  </a:cubicBezTo>
                  <a:lnTo>
                    <a:pt x="258" y="262"/>
                  </a:lnTo>
                  <a:lnTo>
                    <a:pt x="258" y="262"/>
                  </a:lnTo>
                  <a:cubicBezTo>
                    <a:pt x="276" y="247"/>
                    <a:pt x="277" y="220"/>
                    <a:pt x="262" y="203"/>
                  </a:cubicBezTo>
                </a:path>
              </a:pathLst>
            </a:custGeom>
            <a:solidFill>
              <a:srgbClr val="FCAC00"/>
            </a:solidFill>
            <a:ln>
              <a:noFill/>
            </a:ln>
            <a:effectLst/>
          </p:spPr>
          <p:txBody>
            <a:bodyPr wrap="none" anchor="ctr"/>
            <a:lstStyle/>
            <a:p>
              <a:endParaRPr lang="en-US" dirty="0">
                <a:latin typeface="Poppins" pitchFamily="2" charset="77"/>
              </a:endParaRPr>
            </a:p>
          </p:txBody>
        </p:sp>
        <p:sp>
          <p:nvSpPr>
            <p:cNvPr id="134" name="TextBox 133">
              <a:extLst>
                <a:ext uri="{FF2B5EF4-FFF2-40B4-BE49-F238E27FC236}">
                  <a16:creationId xmlns:a16="http://schemas.microsoft.com/office/drawing/2014/main" id="{F61F272A-F43A-7925-B17D-42D1DF8064DB}"/>
                </a:ext>
              </a:extLst>
            </p:cNvPr>
            <p:cNvSpPr txBox="1"/>
            <p:nvPr/>
          </p:nvSpPr>
          <p:spPr>
            <a:xfrm>
              <a:off x="6994467" y="1727156"/>
              <a:ext cx="5007031" cy="877163"/>
            </a:xfrm>
            <a:prstGeom prst="rect">
              <a:avLst/>
            </a:prstGeom>
            <a:noFill/>
          </p:spPr>
          <p:txBody>
            <a:bodyPr wrap="square" rtlCol="0" anchor="b">
              <a:spAutoFit/>
            </a:bodyPr>
            <a:lstStyle/>
            <a:p>
              <a:r>
                <a:rPr lang="en-US" sz="1700" b="1" spc="-15" dirty="0">
                  <a:solidFill>
                    <a:srgbClr val="111340"/>
                  </a:solidFill>
                  <a:latin typeface="Poppins" pitchFamily="2" charset="77"/>
                  <a:cs typeface="Poppins" pitchFamily="2" charset="77"/>
                </a:rPr>
                <a:t>Variation of the relationship across different countries and possible correlation with historical events</a:t>
              </a:r>
            </a:p>
          </p:txBody>
        </p:sp>
      </p:grpSp>
      <p:grpSp>
        <p:nvGrpSpPr>
          <p:cNvPr id="135" name="Group 134">
            <a:extLst>
              <a:ext uri="{FF2B5EF4-FFF2-40B4-BE49-F238E27FC236}">
                <a16:creationId xmlns:a16="http://schemas.microsoft.com/office/drawing/2014/main" id="{FD6BB58D-C467-D6AE-2E40-0088BAB20B7E}"/>
              </a:ext>
            </a:extLst>
          </p:cNvPr>
          <p:cNvGrpSpPr/>
          <p:nvPr/>
        </p:nvGrpSpPr>
        <p:grpSpPr>
          <a:xfrm>
            <a:off x="6584431" y="5351093"/>
            <a:ext cx="5417067" cy="615553"/>
            <a:chOff x="6590239" y="1841224"/>
            <a:chExt cx="5417067" cy="615553"/>
          </a:xfrm>
        </p:grpSpPr>
        <p:sp>
          <p:nvSpPr>
            <p:cNvPr id="136" name="Freeform 381">
              <a:extLst>
                <a:ext uri="{FF2B5EF4-FFF2-40B4-BE49-F238E27FC236}">
                  <a16:creationId xmlns:a16="http://schemas.microsoft.com/office/drawing/2014/main" id="{C8A7D4F9-F610-9A8C-99A5-26A511DDC604}"/>
                </a:ext>
              </a:extLst>
            </p:cNvPr>
            <p:cNvSpPr>
              <a:spLocks noChangeArrowheads="1"/>
            </p:cNvSpPr>
            <p:nvPr/>
          </p:nvSpPr>
          <p:spPr bwMode="auto">
            <a:xfrm>
              <a:off x="6590239" y="1976030"/>
              <a:ext cx="173030" cy="277398"/>
            </a:xfrm>
            <a:custGeom>
              <a:avLst/>
              <a:gdLst>
                <a:gd name="T0" fmla="*/ 262 w 278"/>
                <a:gd name="T1" fmla="*/ 203 h 445"/>
                <a:gd name="T2" fmla="*/ 262 w 278"/>
                <a:gd name="T3" fmla="*/ 203 h 445"/>
                <a:gd name="T4" fmla="*/ 262 w 278"/>
                <a:gd name="T5" fmla="*/ 203 h 445"/>
                <a:gd name="T6" fmla="*/ 261 w 278"/>
                <a:gd name="T7" fmla="*/ 202 h 445"/>
                <a:gd name="T8" fmla="*/ 261 w 278"/>
                <a:gd name="T9" fmla="*/ 202 h 445"/>
                <a:gd name="T10" fmla="*/ 261 w 278"/>
                <a:gd name="T11" fmla="*/ 202 h 445"/>
                <a:gd name="T12" fmla="*/ 95 w 278"/>
                <a:gd name="T13" fmla="*/ 19 h 445"/>
                <a:gd name="T14" fmla="*/ 95 w 278"/>
                <a:gd name="T15" fmla="*/ 19 h 445"/>
                <a:gd name="T16" fmla="*/ 35 w 278"/>
                <a:gd name="T17" fmla="*/ 16 h 445"/>
                <a:gd name="T18" fmla="*/ 35 w 278"/>
                <a:gd name="T19" fmla="*/ 16 h 445"/>
                <a:gd name="T20" fmla="*/ 32 w 278"/>
                <a:gd name="T21" fmla="*/ 76 h 445"/>
                <a:gd name="T22" fmla="*/ 170 w 278"/>
                <a:gd name="T23" fmla="*/ 228 h 445"/>
                <a:gd name="T24" fmla="*/ 19 w 278"/>
                <a:gd name="T25" fmla="*/ 365 h 445"/>
                <a:gd name="T26" fmla="*/ 19 w 278"/>
                <a:gd name="T27" fmla="*/ 365 h 445"/>
                <a:gd name="T28" fmla="*/ 16 w 278"/>
                <a:gd name="T29" fmla="*/ 425 h 445"/>
                <a:gd name="T30" fmla="*/ 16 w 278"/>
                <a:gd name="T31" fmla="*/ 425 h 445"/>
                <a:gd name="T32" fmla="*/ 75 w 278"/>
                <a:gd name="T33" fmla="*/ 428 h 445"/>
                <a:gd name="T34" fmla="*/ 258 w 278"/>
                <a:gd name="T35" fmla="*/ 262 h 445"/>
                <a:gd name="T36" fmla="*/ 258 w 278"/>
                <a:gd name="T37" fmla="*/ 262 h 445"/>
                <a:gd name="T38" fmla="*/ 262 w 278"/>
                <a:gd name="T39" fmla="*/ 20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8" h="445">
                  <a:moveTo>
                    <a:pt x="262" y="203"/>
                  </a:moveTo>
                  <a:lnTo>
                    <a:pt x="262" y="203"/>
                  </a:lnTo>
                  <a:lnTo>
                    <a:pt x="262" y="203"/>
                  </a:lnTo>
                  <a:cubicBezTo>
                    <a:pt x="262" y="203"/>
                    <a:pt x="261" y="203"/>
                    <a:pt x="261" y="202"/>
                  </a:cubicBezTo>
                  <a:lnTo>
                    <a:pt x="261" y="202"/>
                  </a:lnTo>
                  <a:lnTo>
                    <a:pt x="261" y="202"/>
                  </a:lnTo>
                  <a:lnTo>
                    <a:pt x="95" y="19"/>
                  </a:lnTo>
                  <a:lnTo>
                    <a:pt x="95" y="19"/>
                  </a:lnTo>
                  <a:cubicBezTo>
                    <a:pt x="79" y="2"/>
                    <a:pt x="52" y="0"/>
                    <a:pt x="35" y="16"/>
                  </a:cubicBezTo>
                  <a:lnTo>
                    <a:pt x="35" y="16"/>
                  </a:lnTo>
                  <a:cubicBezTo>
                    <a:pt x="18" y="31"/>
                    <a:pt x="17" y="58"/>
                    <a:pt x="32" y="76"/>
                  </a:cubicBezTo>
                  <a:lnTo>
                    <a:pt x="170" y="228"/>
                  </a:lnTo>
                  <a:lnTo>
                    <a:pt x="19" y="365"/>
                  </a:lnTo>
                  <a:lnTo>
                    <a:pt x="19" y="365"/>
                  </a:lnTo>
                  <a:cubicBezTo>
                    <a:pt x="2" y="381"/>
                    <a:pt x="0" y="408"/>
                    <a:pt x="16" y="425"/>
                  </a:cubicBezTo>
                  <a:lnTo>
                    <a:pt x="16" y="425"/>
                  </a:lnTo>
                  <a:cubicBezTo>
                    <a:pt x="32" y="443"/>
                    <a:pt x="58" y="444"/>
                    <a:pt x="75" y="428"/>
                  </a:cubicBezTo>
                  <a:lnTo>
                    <a:pt x="258" y="262"/>
                  </a:lnTo>
                  <a:lnTo>
                    <a:pt x="258" y="262"/>
                  </a:lnTo>
                  <a:cubicBezTo>
                    <a:pt x="276" y="247"/>
                    <a:pt x="277" y="220"/>
                    <a:pt x="262" y="203"/>
                  </a:cubicBezTo>
                </a:path>
              </a:pathLst>
            </a:custGeom>
            <a:solidFill>
              <a:srgbClr val="FCAC00"/>
            </a:solidFill>
            <a:ln>
              <a:noFill/>
            </a:ln>
            <a:effectLst/>
          </p:spPr>
          <p:txBody>
            <a:bodyPr wrap="none" anchor="ctr"/>
            <a:lstStyle/>
            <a:p>
              <a:endParaRPr lang="en-US" dirty="0">
                <a:latin typeface="Poppins" pitchFamily="2" charset="77"/>
              </a:endParaRPr>
            </a:p>
          </p:txBody>
        </p:sp>
        <p:sp>
          <p:nvSpPr>
            <p:cNvPr id="137" name="TextBox 136">
              <a:extLst>
                <a:ext uri="{FF2B5EF4-FFF2-40B4-BE49-F238E27FC236}">
                  <a16:creationId xmlns:a16="http://schemas.microsoft.com/office/drawing/2014/main" id="{8FEDD924-220C-7DC9-8A26-CD052C1397A3}"/>
                </a:ext>
              </a:extLst>
            </p:cNvPr>
            <p:cNvSpPr txBox="1"/>
            <p:nvPr/>
          </p:nvSpPr>
          <p:spPr>
            <a:xfrm>
              <a:off x="7000275" y="1841224"/>
              <a:ext cx="5007031" cy="615553"/>
            </a:xfrm>
            <a:prstGeom prst="rect">
              <a:avLst/>
            </a:prstGeom>
            <a:noFill/>
          </p:spPr>
          <p:txBody>
            <a:bodyPr wrap="square" rtlCol="0" anchor="b">
              <a:spAutoFit/>
            </a:bodyPr>
            <a:lstStyle/>
            <a:p>
              <a:r>
                <a:rPr lang="en-US" sz="1700" b="1" spc="-15" dirty="0">
                  <a:solidFill>
                    <a:srgbClr val="111340"/>
                  </a:solidFill>
                  <a:latin typeface="Poppins" pitchFamily="2" charset="77"/>
                  <a:cs typeface="Poppins" pitchFamily="2" charset="77"/>
                </a:rPr>
                <a:t>Assessing causality: Does wealth cause health or vice versa?</a:t>
              </a:r>
            </a:p>
          </p:txBody>
        </p:sp>
      </p:grpSp>
    </p:spTree>
    <p:extLst>
      <p:ext uri="{BB962C8B-B14F-4D97-AF65-F5344CB8AC3E}">
        <p14:creationId xmlns:p14="http://schemas.microsoft.com/office/powerpoint/2010/main" val="632645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11BF3B2A-F275-B1A7-3AE7-9AA4F2CE9E6C}"/>
              </a:ext>
            </a:extLst>
          </p:cNvPr>
          <p:cNvGraphicFramePr/>
          <p:nvPr>
            <p:extLst>
              <p:ext uri="{D42A27DB-BD31-4B8C-83A1-F6EECF244321}">
                <p14:modId xmlns:p14="http://schemas.microsoft.com/office/powerpoint/2010/main" val="2538783983"/>
              </p:ext>
            </p:extLst>
          </p:nvPr>
        </p:nvGraphicFramePr>
        <p:xfrm>
          <a:off x="1130300" y="2425700"/>
          <a:ext cx="3568700" cy="3260262"/>
        </p:xfrm>
        <a:graphic>
          <a:graphicData uri="http://schemas.openxmlformats.org/drawingml/2006/chart">
            <c:chart xmlns:c="http://schemas.openxmlformats.org/drawingml/2006/chart" xmlns:r="http://schemas.openxmlformats.org/officeDocument/2006/relationships" r:id="rId2"/>
          </a:graphicData>
        </a:graphic>
      </p:graphicFrame>
      <p:sp>
        <p:nvSpPr>
          <p:cNvPr id="16" name="Round Same Side Corner Rectangle 30">
            <a:extLst>
              <a:ext uri="{FF2B5EF4-FFF2-40B4-BE49-F238E27FC236}">
                <a16:creationId xmlns:a16="http://schemas.microsoft.com/office/drawing/2014/main" id="{CA390AC3-53F8-A440-A107-74C339B76B34}"/>
              </a:ext>
            </a:extLst>
          </p:cNvPr>
          <p:cNvSpPr>
            <a:spLocks noChangeAspect="1"/>
          </p:cNvSpPr>
          <p:nvPr/>
        </p:nvSpPr>
        <p:spPr>
          <a:xfrm rot="16200000">
            <a:off x="6717449" y="1987676"/>
            <a:ext cx="875082" cy="876046"/>
          </a:xfrm>
          <a:prstGeom prst="round2SameRect">
            <a:avLst>
              <a:gd name="adj1" fmla="val 50000"/>
              <a:gd name="adj2" fmla="val 0"/>
            </a:avLst>
          </a:prstGeom>
          <a:solidFill>
            <a:schemeClr val="accent1"/>
          </a:solidFill>
          <a:ln>
            <a:noFill/>
          </a:ln>
          <a:effec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3599" dirty="0">
              <a:solidFill>
                <a:schemeClr val="tx1"/>
              </a:solidFill>
              <a:latin typeface="Poppins" panose="00000500000000000000" pitchFamily="2" charset="0"/>
            </a:endParaRPr>
          </a:p>
        </p:txBody>
      </p:sp>
      <p:sp>
        <p:nvSpPr>
          <p:cNvPr id="19" name="TextBox 20">
            <a:extLst>
              <a:ext uri="{FF2B5EF4-FFF2-40B4-BE49-F238E27FC236}">
                <a16:creationId xmlns:a16="http://schemas.microsoft.com/office/drawing/2014/main" id="{7414837E-625C-8C4A-94D9-9361EE72E4F6}"/>
              </a:ext>
            </a:extLst>
          </p:cNvPr>
          <p:cNvSpPr txBox="1"/>
          <p:nvPr/>
        </p:nvSpPr>
        <p:spPr>
          <a:xfrm>
            <a:off x="7935538" y="3326384"/>
            <a:ext cx="2783262" cy="461665"/>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2400" b="1" spc="-30" dirty="0">
                <a:latin typeface="Poppins" pitchFamily="2" charset="77"/>
                <a:cs typeface="Poppins" pitchFamily="2" charset="77"/>
              </a:rPr>
              <a:t>Infant Mortality</a:t>
            </a:r>
          </a:p>
        </p:txBody>
      </p:sp>
      <p:sp>
        <p:nvSpPr>
          <p:cNvPr id="22" name="Round Same Side Corner Rectangle 30">
            <a:extLst>
              <a:ext uri="{FF2B5EF4-FFF2-40B4-BE49-F238E27FC236}">
                <a16:creationId xmlns:a16="http://schemas.microsoft.com/office/drawing/2014/main" id="{245DEF0A-A25A-E7A3-46CC-7C791CE322EE}"/>
              </a:ext>
            </a:extLst>
          </p:cNvPr>
          <p:cNvSpPr>
            <a:spLocks noChangeAspect="1"/>
          </p:cNvSpPr>
          <p:nvPr/>
        </p:nvSpPr>
        <p:spPr>
          <a:xfrm rot="16200000">
            <a:off x="6717449" y="3119195"/>
            <a:ext cx="875082" cy="876046"/>
          </a:xfrm>
          <a:prstGeom prst="round2SameRect">
            <a:avLst>
              <a:gd name="adj1" fmla="val 50000"/>
              <a:gd name="adj2" fmla="val 0"/>
            </a:avLst>
          </a:prstGeom>
          <a:solidFill>
            <a:srgbClr val="7030A0"/>
          </a:solidFill>
          <a:ln>
            <a:noFill/>
          </a:ln>
          <a:effec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3599" dirty="0">
              <a:solidFill>
                <a:schemeClr val="tx1"/>
              </a:solidFill>
              <a:latin typeface="Poppins" panose="00000500000000000000" pitchFamily="2" charset="0"/>
            </a:endParaRPr>
          </a:p>
        </p:txBody>
      </p:sp>
      <p:sp>
        <p:nvSpPr>
          <p:cNvPr id="23" name="Round Same Side Corner Rectangle 30">
            <a:extLst>
              <a:ext uri="{FF2B5EF4-FFF2-40B4-BE49-F238E27FC236}">
                <a16:creationId xmlns:a16="http://schemas.microsoft.com/office/drawing/2014/main" id="{AC03845D-261A-CA46-7360-658990A9F0CD}"/>
              </a:ext>
            </a:extLst>
          </p:cNvPr>
          <p:cNvSpPr>
            <a:spLocks noChangeAspect="1"/>
          </p:cNvSpPr>
          <p:nvPr/>
        </p:nvSpPr>
        <p:spPr>
          <a:xfrm rot="16200000">
            <a:off x="6717449" y="4250713"/>
            <a:ext cx="875082" cy="876046"/>
          </a:xfrm>
          <a:prstGeom prst="round2SameRect">
            <a:avLst>
              <a:gd name="adj1" fmla="val 50000"/>
              <a:gd name="adj2" fmla="val 0"/>
            </a:avLst>
          </a:prstGeom>
          <a:solidFill>
            <a:schemeClr val="accent2"/>
          </a:solidFill>
          <a:ln>
            <a:noFill/>
          </a:ln>
          <a:effec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3599" dirty="0">
              <a:solidFill>
                <a:schemeClr val="tx1"/>
              </a:solidFill>
              <a:latin typeface="Poppins" panose="00000500000000000000" pitchFamily="2" charset="0"/>
            </a:endParaRPr>
          </a:p>
        </p:txBody>
      </p:sp>
      <p:sp>
        <p:nvSpPr>
          <p:cNvPr id="24" name="Round Same Side Corner Rectangle 30">
            <a:extLst>
              <a:ext uri="{FF2B5EF4-FFF2-40B4-BE49-F238E27FC236}">
                <a16:creationId xmlns:a16="http://schemas.microsoft.com/office/drawing/2014/main" id="{5DBC94E9-301E-D710-7976-AB7AAE2F658D}"/>
              </a:ext>
            </a:extLst>
          </p:cNvPr>
          <p:cNvSpPr>
            <a:spLocks noChangeAspect="1"/>
          </p:cNvSpPr>
          <p:nvPr/>
        </p:nvSpPr>
        <p:spPr>
          <a:xfrm rot="16200000">
            <a:off x="6717449" y="5382230"/>
            <a:ext cx="875082" cy="876046"/>
          </a:xfrm>
          <a:prstGeom prst="round2SameRect">
            <a:avLst>
              <a:gd name="adj1" fmla="val 50000"/>
              <a:gd name="adj2" fmla="val 0"/>
            </a:avLst>
          </a:prstGeom>
          <a:solidFill>
            <a:schemeClr val="accent6"/>
          </a:solidFill>
          <a:ln>
            <a:noFill/>
          </a:ln>
          <a:effec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3599" dirty="0">
              <a:solidFill>
                <a:schemeClr val="tx1"/>
              </a:solidFill>
              <a:latin typeface="Poppins" panose="00000500000000000000" pitchFamily="2" charset="0"/>
            </a:endParaRPr>
          </a:p>
        </p:txBody>
      </p:sp>
      <p:pic>
        <p:nvPicPr>
          <p:cNvPr id="26" name="Picture 25" descr="Shape&#10;&#10;Description automatically generated with low confidence">
            <a:extLst>
              <a:ext uri="{FF2B5EF4-FFF2-40B4-BE49-F238E27FC236}">
                <a16:creationId xmlns:a16="http://schemas.microsoft.com/office/drawing/2014/main" id="{61FCC3E3-2262-00FB-BB01-7C533CD582C8}"/>
              </a:ext>
            </a:extLst>
          </p:cNvPr>
          <p:cNvPicPr>
            <a:picLocks noChangeAspect="1"/>
          </p:cNvPicPr>
          <p:nvPr/>
        </p:nvPicPr>
        <p:blipFill>
          <a:blip r:embed="rId3"/>
          <a:stretch>
            <a:fillRect/>
          </a:stretch>
        </p:blipFill>
        <p:spPr>
          <a:xfrm>
            <a:off x="2362200" y="3557218"/>
            <a:ext cx="812800" cy="812800"/>
          </a:xfrm>
          <a:prstGeom prst="rect">
            <a:avLst/>
          </a:prstGeom>
        </p:spPr>
      </p:pic>
      <p:sp>
        <p:nvSpPr>
          <p:cNvPr id="29" name="TextBox 28">
            <a:extLst>
              <a:ext uri="{FF2B5EF4-FFF2-40B4-BE49-F238E27FC236}">
                <a16:creationId xmlns:a16="http://schemas.microsoft.com/office/drawing/2014/main" id="{95E8A1C7-B57D-2D04-EBFD-4DAF604C023C}"/>
              </a:ext>
            </a:extLst>
          </p:cNvPr>
          <p:cNvSpPr txBox="1"/>
          <p:nvPr/>
        </p:nvSpPr>
        <p:spPr>
          <a:xfrm>
            <a:off x="708916" y="332510"/>
            <a:ext cx="3005631" cy="661720"/>
          </a:xfrm>
          <a:prstGeom prst="rect">
            <a:avLst/>
          </a:prstGeom>
          <a:noFill/>
        </p:spPr>
        <p:txBody>
          <a:bodyPr wrap="none" rtlCol="0" anchor="b">
            <a:spAutoFit/>
          </a:bodyPr>
          <a:lstStyle/>
          <a:p>
            <a:r>
              <a:rPr lang="en-US" sz="3700" b="1" spc="-145" dirty="0">
                <a:solidFill>
                  <a:srgbClr val="111340"/>
                </a:solidFill>
                <a:latin typeface="Poppins" pitchFamily="2" charset="77"/>
                <a:cs typeface="Poppins" pitchFamily="2" charset="77"/>
              </a:rPr>
              <a:t>Introduction</a:t>
            </a:r>
          </a:p>
        </p:txBody>
      </p:sp>
      <p:sp>
        <p:nvSpPr>
          <p:cNvPr id="30" name="TextBox 20">
            <a:extLst>
              <a:ext uri="{FF2B5EF4-FFF2-40B4-BE49-F238E27FC236}">
                <a16:creationId xmlns:a16="http://schemas.microsoft.com/office/drawing/2014/main" id="{6EA0370A-590A-59BC-2845-8EDDE61DF500}"/>
              </a:ext>
            </a:extLst>
          </p:cNvPr>
          <p:cNvSpPr txBox="1"/>
          <p:nvPr/>
        </p:nvSpPr>
        <p:spPr>
          <a:xfrm>
            <a:off x="708916" y="1172038"/>
            <a:ext cx="9987600" cy="584775"/>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600" spc="-30" dirty="0">
                <a:latin typeface="Poppins" pitchFamily="2" charset="77"/>
                <a:cs typeface="Poppins" pitchFamily="2" charset="77"/>
              </a:rPr>
              <a:t>Health and wealth are closely connected. This case study investigates the relationship between economic growth and health outcomes</a:t>
            </a:r>
          </a:p>
        </p:txBody>
      </p:sp>
      <p:sp>
        <p:nvSpPr>
          <p:cNvPr id="31" name="TextBox 20">
            <a:extLst>
              <a:ext uri="{FF2B5EF4-FFF2-40B4-BE49-F238E27FC236}">
                <a16:creationId xmlns:a16="http://schemas.microsoft.com/office/drawing/2014/main" id="{3CDF4B9B-F88C-503F-30E1-B685A6C710F0}"/>
              </a:ext>
            </a:extLst>
          </p:cNvPr>
          <p:cNvSpPr txBox="1"/>
          <p:nvPr/>
        </p:nvSpPr>
        <p:spPr>
          <a:xfrm>
            <a:off x="7913254" y="2194865"/>
            <a:ext cx="2783262" cy="461665"/>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2400" b="1" spc="-30" dirty="0">
                <a:latin typeface="Poppins" pitchFamily="2" charset="77"/>
                <a:cs typeface="Poppins" pitchFamily="2" charset="77"/>
              </a:rPr>
              <a:t>Life Expectancy</a:t>
            </a:r>
          </a:p>
        </p:txBody>
      </p:sp>
      <p:sp>
        <p:nvSpPr>
          <p:cNvPr id="32" name="TextBox 20">
            <a:extLst>
              <a:ext uri="{FF2B5EF4-FFF2-40B4-BE49-F238E27FC236}">
                <a16:creationId xmlns:a16="http://schemas.microsoft.com/office/drawing/2014/main" id="{7927D1D9-0DF1-0BCD-1CA7-0953D8A6643F}"/>
              </a:ext>
            </a:extLst>
          </p:cNvPr>
          <p:cNvSpPr txBox="1"/>
          <p:nvPr/>
        </p:nvSpPr>
        <p:spPr>
          <a:xfrm>
            <a:off x="7935538" y="4457903"/>
            <a:ext cx="3126162" cy="461665"/>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2400" b="1" spc="-30" dirty="0">
                <a:latin typeface="Poppins" pitchFamily="2" charset="77"/>
                <a:cs typeface="Poppins" pitchFamily="2" charset="77"/>
              </a:rPr>
              <a:t>Maternal Mortality</a:t>
            </a:r>
          </a:p>
        </p:txBody>
      </p:sp>
      <p:sp>
        <p:nvSpPr>
          <p:cNvPr id="33" name="TextBox 20">
            <a:extLst>
              <a:ext uri="{FF2B5EF4-FFF2-40B4-BE49-F238E27FC236}">
                <a16:creationId xmlns:a16="http://schemas.microsoft.com/office/drawing/2014/main" id="{8EDB31B6-06B3-B989-39C7-4F55957AA965}"/>
              </a:ext>
            </a:extLst>
          </p:cNvPr>
          <p:cNvSpPr txBox="1"/>
          <p:nvPr/>
        </p:nvSpPr>
        <p:spPr>
          <a:xfrm>
            <a:off x="7913254" y="5404753"/>
            <a:ext cx="3126162" cy="830997"/>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2400" b="1" spc="-30" dirty="0">
                <a:latin typeface="Poppins" pitchFamily="2" charset="77"/>
                <a:cs typeface="Poppins" pitchFamily="2" charset="77"/>
              </a:rPr>
              <a:t>Health Expenditure per Capita</a:t>
            </a:r>
          </a:p>
        </p:txBody>
      </p:sp>
      <p:sp>
        <p:nvSpPr>
          <p:cNvPr id="34" name="TextBox 20">
            <a:extLst>
              <a:ext uri="{FF2B5EF4-FFF2-40B4-BE49-F238E27FC236}">
                <a16:creationId xmlns:a16="http://schemas.microsoft.com/office/drawing/2014/main" id="{DD77A79D-D28D-B4E9-AF68-320F250E93DE}"/>
              </a:ext>
            </a:extLst>
          </p:cNvPr>
          <p:cNvSpPr txBox="1"/>
          <p:nvPr/>
        </p:nvSpPr>
        <p:spPr>
          <a:xfrm>
            <a:off x="1631459" y="5774085"/>
            <a:ext cx="2566381" cy="461665"/>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2400" b="1" spc="-30" dirty="0">
                <a:latin typeface="Poppins" pitchFamily="2" charset="77"/>
                <a:cs typeface="Poppins" pitchFamily="2" charset="77"/>
              </a:rPr>
              <a:t>GDP per Capita</a:t>
            </a:r>
          </a:p>
        </p:txBody>
      </p:sp>
      <p:cxnSp>
        <p:nvCxnSpPr>
          <p:cNvPr id="36" name="Straight Connector 35">
            <a:extLst>
              <a:ext uri="{FF2B5EF4-FFF2-40B4-BE49-F238E27FC236}">
                <a16:creationId xmlns:a16="http://schemas.microsoft.com/office/drawing/2014/main" id="{0962AFFD-5C9B-BCC3-084D-7EF28E15201A}"/>
              </a:ext>
            </a:extLst>
          </p:cNvPr>
          <p:cNvCxnSpPr>
            <a:cxnSpLocks/>
          </p:cNvCxnSpPr>
          <p:nvPr/>
        </p:nvCxnSpPr>
        <p:spPr>
          <a:xfrm>
            <a:off x="0" y="994230"/>
            <a:ext cx="12192000" cy="0"/>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9" name="Picture 38" descr="Shape&#10;&#10;Description automatically generated with low confidence">
            <a:extLst>
              <a:ext uri="{FF2B5EF4-FFF2-40B4-BE49-F238E27FC236}">
                <a16:creationId xmlns:a16="http://schemas.microsoft.com/office/drawing/2014/main" id="{DE742F91-039A-EF83-88E4-487B0AA5F159}"/>
              </a:ext>
            </a:extLst>
          </p:cNvPr>
          <p:cNvPicPr>
            <a:picLocks noChangeAspect="1"/>
          </p:cNvPicPr>
          <p:nvPr/>
        </p:nvPicPr>
        <p:blipFill>
          <a:blip r:embed="rId4">
            <a:duotone>
              <a:prstClr val="black"/>
              <a:schemeClr val="bg1">
                <a:tint val="45000"/>
                <a:satMod val="400000"/>
              </a:schemeClr>
            </a:duotone>
          </a:blip>
          <a:stretch>
            <a:fillRect/>
          </a:stretch>
        </p:blipFill>
        <p:spPr>
          <a:xfrm>
            <a:off x="6811213" y="2081920"/>
            <a:ext cx="687554" cy="687554"/>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84324CB3-E9D7-149F-AB19-3E4C7A88CCA6}"/>
              </a:ext>
            </a:extLst>
          </p:cNvPr>
          <p:cNvPicPr>
            <a:picLocks noChangeAspect="1"/>
          </p:cNvPicPr>
          <p:nvPr/>
        </p:nvPicPr>
        <p:blipFill>
          <a:blip r:embed="rId5"/>
          <a:stretch>
            <a:fillRect/>
          </a:stretch>
        </p:blipFill>
        <p:spPr>
          <a:xfrm>
            <a:off x="6867729" y="3213416"/>
            <a:ext cx="687600" cy="687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C63FB1C1-13A6-31E5-2521-3FDAB397F749}"/>
              </a:ext>
            </a:extLst>
          </p:cNvPr>
          <p:cNvPicPr>
            <a:picLocks noChangeAspect="1"/>
          </p:cNvPicPr>
          <p:nvPr/>
        </p:nvPicPr>
        <p:blipFill>
          <a:blip r:embed="rId6"/>
          <a:stretch>
            <a:fillRect/>
          </a:stretch>
        </p:blipFill>
        <p:spPr>
          <a:xfrm>
            <a:off x="6867176" y="4344935"/>
            <a:ext cx="687600" cy="687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EBF6442C-F12F-9EB3-F0D6-671A8339D9AF}"/>
              </a:ext>
            </a:extLst>
          </p:cNvPr>
          <p:cNvPicPr>
            <a:picLocks noChangeAspect="1"/>
          </p:cNvPicPr>
          <p:nvPr/>
        </p:nvPicPr>
        <p:blipFill>
          <a:blip r:embed="rId7"/>
          <a:stretch>
            <a:fillRect/>
          </a:stretch>
        </p:blipFill>
        <p:spPr>
          <a:xfrm>
            <a:off x="6867176" y="5476451"/>
            <a:ext cx="687600" cy="687600"/>
          </a:xfrm>
          <a:prstGeom prst="rect">
            <a:avLst/>
          </a:prstGeom>
        </p:spPr>
      </p:pic>
    </p:spTree>
    <p:extLst>
      <p:ext uri="{BB962C8B-B14F-4D97-AF65-F5344CB8AC3E}">
        <p14:creationId xmlns:p14="http://schemas.microsoft.com/office/powerpoint/2010/main" val="34021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A3C0-8C4A-14E0-98C3-A7C3BA5BB701}"/>
              </a:ext>
            </a:extLst>
          </p:cNvPr>
          <p:cNvSpPr>
            <a:spLocks noGrp="1"/>
          </p:cNvSpPr>
          <p:nvPr>
            <p:ph type="title"/>
          </p:nvPr>
        </p:nvSpPr>
        <p:spPr/>
        <p:txBody>
          <a:bodyPr/>
          <a:lstStyle/>
          <a:p>
            <a:r>
              <a:rPr lang="en-US">
                <a:cs typeface="Calibri Light"/>
              </a:rPr>
              <a:t>Q1</a:t>
            </a:r>
            <a:endParaRPr lang="en-US"/>
          </a:p>
        </p:txBody>
      </p:sp>
      <p:pic>
        <p:nvPicPr>
          <p:cNvPr id="3" name="Picture 3" descr="Chart, line chart&#10;&#10;Description automatically generated">
            <a:extLst>
              <a:ext uri="{FF2B5EF4-FFF2-40B4-BE49-F238E27FC236}">
                <a16:creationId xmlns:a16="http://schemas.microsoft.com/office/drawing/2014/main" id="{2B463290-FF05-FC5E-8F3D-F35EE01DAF3A}"/>
              </a:ext>
            </a:extLst>
          </p:cNvPr>
          <p:cNvPicPr>
            <a:picLocks noChangeAspect="1"/>
          </p:cNvPicPr>
          <p:nvPr/>
        </p:nvPicPr>
        <p:blipFill>
          <a:blip r:embed="rId2"/>
          <a:stretch>
            <a:fillRect/>
          </a:stretch>
        </p:blipFill>
        <p:spPr>
          <a:xfrm>
            <a:off x="888671" y="2229638"/>
            <a:ext cx="4994563" cy="3639664"/>
          </a:xfrm>
          <a:prstGeom prst="rect">
            <a:avLst/>
          </a:prstGeom>
        </p:spPr>
      </p:pic>
      <p:pic>
        <p:nvPicPr>
          <p:cNvPr id="4" name="Picture 4" descr="Chart, scatter chart&#10;&#10;Description automatically generated">
            <a:extLst>
              <a:ext uri="{FF2B5EF4-FFF2-40B4-BE49-F238E27FC236}">
                <a16:creationId xmlns:a16="http://schemas.microsoft.com/office/drawing/2014/main" id="{B550428C-C18A-8805-CEBC-A7B525E78E5C}"/>
              </a:ext>
            </a:extLst>
          </p:cNvPr>
          <p:cNvPicPr>
            <a:picLocks noChangeAspect="1"/>
          </p:cNvPicPr>
          <p:nvPr/>
        </p:nvPicPr>
        <p:blipFill>
          <a:blip r:embed="rId3"/>
          <a:stretch>
            <a:fillRect/>
          </a:stretch>
        </p:blipFill>
        <p:spPr>
          <a:xfrm>
            <a:off x="6634349" y="2368726"/>
            <a:ext cx="4623457" cy="3421883"/>
          </a:xfrm>
          <a:prstGeom prst="rect">
            <a:avLst/>
          </a:prstGeom>
        </p:spPr>
      </p:pic>
    </p:spTree>
    <p:extLst>
      <p:ext uri="{BB962C8B-B14F-4D97-AF65-F5344CB8AC3E}">
        <p14:creationId xmlns:p14="http://schemas.microsoft.com/office/powerpoint/2010/main" val="164000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707C-FBB6-62D2-1B7B-6495584A1820}"/>
              </a:ext>
            </a:extLst>
          </p:cNvPr>
          <p:cNvSpPr>
            <a:spLocks noGrp="1"/>
          </p:cNvSpPr>
          <p:nvPr>
            <p:ph type="title"/>
          </p:nvPr>
        </p:nvSpPr>
        <p:spPr/>
        <p:txBody>
          <a:bodyPr/>
          <a:lstStyle/>
          <a:p>
            <a:r>
              <a:rPr lang="en-US">
                <a:cs typeface="Calibri Light"/>
              </a:rPr>
              <a:t>Q2</a:t>
            </a:r>
            <a:endParaRPr lang="en-US"/>
          </a:p>
        </p:txBody>
      </p:sp>
      <p:pic>
        <p:nvPicPr>
          <p:cNvPr id="3" name="Picture 3" descr="Chart, scatter chart&#10;&#10;Description automatically generated">
            <a:extLst>
              <a:ext uri="{FF2B5EF4-FFF2-40B4-BE49-F238E27FC236}">
                <a16:creationId xmlns:a16="http://schemas.microsoft.com/office/drawing/2014/main" id="{A7F22CF8-4462-34AF-B1EA-6247B0DAF8D6}"/>
              </a:ext>
            </a:extLst>
          </p:cNvPr>
          <p:cNvPicPr>
            <a:picLocks noChangeAspect="1"/>
          </p:cNvPicPr>
          <p:nvPr/>
        </p:nvPicPr>
        <p:blipFill>
          <a:blip r:embed="rId2"/>
          <a:stretch>
            <a:fillRect/>
          </a:stretch>
        </p:blipFill>
        <p:spPr>
          <a:xfrm>
            <a:off x="2819400" y="1712093"/>
            <a:ext cx="6389914" cy="4096852"/>
          </a:xfrm>
          <a:prstGeom prst="rect">
            <a:avLst/>
          </a:prstGeom>
        </p:spPr>
      </p:pic>
    </p:spTree>
    <p:extLst>
      <p:ext uri="{BB962C8B-B14F-4D97-AF65-F5344CB8AC3E}">
        <p14:creationId xmlns:p14="http://schemas.microsoft.com/office/powerpoint/2010/main" val="415922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DC23-F266-0552-795C-FEA1409C20D9}"/>
              </a:ext>
            </a:extLst>
          </p:cNvPr>
          <p:cNvSpPr>
            <a:spLocks noGrp="1"/>
          </p:cNvSpPr>
          <p:nvPr>
            <p:ph type="title"/>
          </p:nvPr>
        </p:nvSpPr>
        <p:spPr>
          <a:xfrm>
            <a:off x="838200" y="365125"/>
            <a:ext cx="10416639" cy="721901"/>
          </a:xfrm>
        </p:spPr>
        <p:txBody>
          <a:bodyPr/>
          <a:lstStyle/>
          <a:p>
            <a:r>
              <a:rPr lang="en-US">
                <a:cs typeface="Calibri Light"/>
              </a:rPr>
              <a:t>Q3</a:t>
            </a:r>
            <a:endParaRPr lang="en-US"/>
          </a:p>
        </p:txBody>
      </p:sp>
      <p:pic>
        <p:nvPicPr>
          <p:cNvPr id="3" name="Picture 3" descr="Chart, scatter chart&#10;&#10;Description automatically generated">
            <a:extLst>
              <a:ext uri="{FF2B5EF4-FFF2-40B4-BE49-F238E27FC236}">
                <a16:creationId xmlns:a16="http://schemas.microsoft.com/office/drawing/2014/main" id="{4A2682B6-0362-CE28-8D1F-EB90D779C3D0}"/>
              </a:ext>
            </a:extLst>
          </p:cNvPr>
          <p:cNvPicPr>
            <a:picLocks noChangeAspect="1"/>
          </p:cNvPicPr>
          <p:nvPr/>
        </p:nvPicPr>
        <p:blipFill>
          <a:blip r:embed="rId2"/>
          <a:stretch>
            <a:fillRect/>
          </a:stretch>
        </p:blipFill>
        <p:spPr>
          <a:xfrm>
            <a:off x="607622" y="1146504"/>
            <a:ext cx="5672446" cy="3527568"/>
          </a:xfrm>
          <a:prstGeom prst="rect">
            <a:avLst/>
          </a:prstGeom>
        </p:spPr>
      </p:pic>
      <p:pic>
        <p:nvPicPr>
          <p:cNvPr id="4" name="Picture 4" descr="Chart, scatter chart&#10;&#10;Description automatically generated">
            <a:extLst>
              <a:ext uri="{FF2B5EF4-FFF2-40B4-BE49-F238E27FC236}">
                <a16:creationId xmlns:a16="http://schemas.microsoft.com/office/drawing/2014/main" id="{376B141F-B5EE-FF5D-80ED-8703CE81834E}"/>
              </a:ext>
            </a:extLst>
          </p:cNvPr>
          <p:cNvPicPr>
            <a:picLocks noChangeAspect="1"/>
          </p:cNvPicPr>
          <p:nvPr/>
        </p:nvPicPr>
        <p:blipFill>
          <a:blip r:embed="rId3"/>
          <a:stretch>
            <a:fillRect/>
          </a:stretch>
        </p:blipFill>
        <p:spPr>
          <a:xfrm>
            <a:off x="6281812" y="1256831"/>
            <a:ext cx="5618018" cy="2712368"/>
          </a:xfrm>
          <a:prstGeom prst="rect">
            <a:avLst/>
          </a:prstGeom>
        </p:spPr>
      </p:pic>
      <p:sp>
        <p:nvSpPr>
          <p:cNvPr id="5" name="TextBox 4">
            <a:extLst>
              <a:ext uri="{FF2B5EF4-FFF2-40B4-BE49-F238E27FC236}">
                <a16:creationId xmlns:a16="http://schemas.microsoft.com/office/drawing/2014/main" id="{D18E177A-CDDA-F6B5-7BD8-8228803F7768}"/>
              </a:ext>
            </a:extLst>
          </p:cNvPr>
          <p:cNvSpPr txBox="1"/>
          <p:nvPr/>
        </p:nvSpPr>
        <p:spPr>
          <a:xfrm>
            <a:off x="6730350" y="4673241"/>
            <a:ext cx="47550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Eswatini</a:t>
            </a:r>
            <a:endParaRPr lang="en-US"/>
          </a:p>
          <a:p>
            <a:r>
              <a:rPr lang="en-US">
                <a:ea typeface="+mn-lt"/>
                <a:cs typeface="+mn-lt"/>
              </a:rPr>
              <a:t>Equitorial Guinea</a:t>
            </a:r>
            <a:endParaRPr lang="en-US"/>
          </a:p>
        </p:txBody>
      </p:sp>
      <p:sp>
        <p:nvSpPr>
          <p:cNvPr id="6" name="TextBox 5">
            <a:extLst>
              <a:ext uri="{FF2B5EF4-FFF2-40B4-BE49-F238E27FC236}">
                <a16:creationId xmlns:a16="http://schemas.microsoft.com/office/drawing/2014/main" id="{44757555-1828-0454-992B-889ECD249E29}"/>
              </a:ext>
            </a:extLst>
          </p:cNvPr>
          <p:cNvSpPr txBox="1"/>
          <p:nvPr/>
        </p:nvSpPr>
        <p:spPr>
          <a:xfrm>
            <a:off x="839833" y="4724609"/>
            <a:ext cx="533294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Anamaloies</a:t>
            </a:r>
            <a:r>
              <a:rPr lang="en-US">
                <a:ea typeface="+mn-lt"/>
                <a:cs typeface="+mn-lt"/>
              </a:rPr>
              <a:t> from low income countries:</a:t>
            </a:r>
          </a:p>
          <a:p>
            <a:r>
              <a:rPr lang="en-US">
                <a:ea typeface="+mn-lt"/>
                <a:cs typeface="+mn-lt"/>
              </a:rPr>
              <a:t>Angola: Ebola Outbreak, Droughts, Decrease in oil prices during 2014 – 2016 impacted the economy adversely</a:t>
            </a:r>
            <a:endParaRPr lang="en-US" err="1">
              <a:cs typeface="Calibri"/>
            </a:endParaRPr>
          </a:p>
          <a:p>
            <a:r>
              <a:rPr lang="en-US">
                <a:ea typeface="+mn-lt"/>
                <a:cs typeface="+mn-lt"/>
              </a:rPr>
              <a:t>Nigeria: Boka Haram insurgency (2009) and Drop in oil prices (2014) </a:t>
            </a:r>
            <a:endParaRPr lang="en-US">
              <a:cs typeface="Calibri" panose="020F0502020204030204"/>
            </a:endParaRPr>
          </a:p>
        </p:txBody>
      </p:sp>
    </p:spTree>
    <p:extLst>
      <p:ext uri="{BB962C8B-B14F-4D97-AF65-F5344CB8AC3E}">
        <p14:creationId xmlns:p14="http://schemas.microsoft.com/office/powerpoint/2010/main" val="218251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6F2E7-19C0-6FBB-4433-F0974192A049}"/>
              </a:ext>
            </a:extLst>
          </p:cNvPr>
          <p:cNvSpPr>
            <a:spLocks noGrp="1"/>
          </p:cNvSpPr>
          <p:nvPr>
            <p:ph type="title"/>
          </p:nvPr>
        </p:nvSpPr>
        <p:spPr/>
        <p:txBody>
          <a:bodyPr/>
          <a:lstStyle/>
          <a:p>
            <a:r>
              <a:rPr lang="en-US">
                <a:cs typeface="Calibri Light"/>
              </a:rPr>
              <a:t>Q3</a:t>
            </a:r>
            <a:endParaRPr lang="en-US"/>
          </a:p>
        </p:txBody>
      </p:sp>
      <p:pic>
        <p:nvPicPr>
          <p:cNvPr id="6" name="Picture 6" descr="Chart, scatter chart&#10;&#10;Description automatically generated">
            <a:extLst>
              <a:ext uri="{FF2B5EF4-FFF2-40B4-BE49-F238E27FC236}">
                <a16:creationId xmlns:a16="http://schemas.microsoft.com/office/drawing/2014/main" id="{56BB3E24-835B-43A4-2BA2-6FC3385212B7}"/>
              </a:ext>
            </a:extLst>
          </p:cNvPr>
          <p:cNvPicPr>
            <a:picLocks noChangeAspect="1"/>
          </p:cNvPicPr>
          <p:nvPr/>
        </p:nvPicPr>
        <p:blipFill>
          <a:blip r:embed="rId2"/>
          <a:stretch>
            <a:fillRect/>
          </a:stretch>
        </p:blipFill>
        <p:spPr>
          <a:xfrm>
            <a:off x="6510647" y="2059252"/>
            <a:ext cx="5459680" cy="2358499"/>
          </a:xfrm>
          <a:prstGeom prst="rect">
            <a:avLst/>
          </a:prstGeom>
        </p:spPr>
      </p:pic>
      <p:pic>
        <p:nvPicPr>
          <p:cNvPr id="7" name="Picture 7" descr="Chart&#10;&#10;Description automatically generated">
            <a:extLst>
              <a:ext uri="{FF2B5EF4-FFF2-40B4-BE49-F238E27FC236}">
                <a16:creationId xmlns:a16="http://schemas.microsoft.com/office/drawing/2014/main" id="{628B97D4-6542-D876-0DEE-8CB1B0D4ADD4}"/>
              </a:ext>
            </a:extLst>
          </p:cNvPr>
          <p:cNvPicPr>
            <a:picLocks noChangeAspect="1"/>
          </p:cNvPicPr>
          <p:nvPr/>
        </p:nvPicPr>
        <p:blipFill>
          <a:blip r:embed="rId3"/>
          <a:stretch>
            <a:fillRect/>
          </a:stretch>
        </p:blipFill>
        <p:spPr>
          <a:xfrm>
            <a:off x="498765" y="2021392"/>
            <a:ext cx="5845627" cy="2320412"/>
          </a:xfrm>
          <a:prstGeom prst="rect">
            <a:avLst/>
          </a:prstGeom>
        </p:spPr>
      </p:pic>
      <p:sp>
        <p:nvSpPr>
          <p:cNvPr id="3" name="TextBox 2">
            <a:extLst>
              <a:ext uri="{FF2B5EF4-FFF2-40B4-BE49-F238E27FC236}">
                <a16:creationId xmlns:a16="http://schemas.microsoft.com/office/drawing/2014/main" id="{852B10BD-2CFF-FFF0-7F0F-99643370F107}"/>
              </a:ext>
            </a:extLst>
          </p:cNvPr>
          <p:cNvSpPr txBox="1"/>
          <p:nvPr/>
        </p:nvSpPr>
        <p:spPr>
          <a:xfrm>
            <a:off x="779123" y="4777483"/>
            <a:ext cx="3647325" cy="11558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38200122-C3EE-CB53-3DBF-63D2BF4D589D}"/>
              </a:ext>
            </a:extLst>
          </p:cNvPr>
          <p:cNvSpPr txBox="1"/>
          <p:nvPr/>
        </p:nvSpPr>
        <p:spPr>
          <a:xfrm>
            <a:off x="7530100" y="4777482"/>
            <a:ext cx="3647325" cy="11558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A45391E0-510B-A318-ECDC-8BE556AF81F9}"/>
              </a:ext>
            </a:extLst>
          </p:cNvPr>
          <p:cNvSpPr txBox="1"/>
          <p:nvPr/>
        </p:nvSpPr>
        <p:spPr>
          <a:xfrm>
            <a:off x="7671369" y="4918751"/>
            <a:ext cx="3647325" cy="11558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F5E4FDBF-CFDB-888F-1F82-D76882D59310}"/>
              </a:ext>
            </a:extLst>
          </p:cNvPr>
          <p:cNvSpPr txBox="1"/>
          <p:nvPr/>
        </p:nvSpPr>
        <p:spPr>
          <a:xfrm>
            <a:off x="779900" y="5246879"/>
            <a:ext cx="36633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a:ea typeface="+mn-lt"/>
                <a:cs typeface="+mn-lt"/>
              </a:rPr>
              <a:t>Gabon</a:t>
            </a:r>
            <a:endParaRPr lang="en-US"/>
          </a:p>
          <a:p>
            <a:pPr lvl="1" algn="l"/>
            <a:r>
              <a:rPr lang="en-US" err="1">
                <a:ea typeface="+mn-lt"/>
                <a:cs typeface="+mn-lt"/>
              </a:rPr>
              <a:t>Bostwana</a:t>
            </a:r>
            <a:endParaRPr lang="en-US" err="1"/>
          </a:p>
        </p:txBody>
      </p:sp>
      <p:sp>
        <p:nvSpPr>
          <p:cNvPr id="10" name="TextBox 9">
            <a:extLst>
              <a:ext uri="{FF2B5EF4-FFF2-40B4-BE49-F238E27FC236}">
                <a16:creationId xmlns:a16="http://schemas.microsoft.com/office/drawing/2014/main" id="{A96DC64C-23BC-9C54-CF97-51EE23726798}"/>
              </a:ext>
            </a:extLst>
          </p:cNvPr>
          <p:cNvSpPr txBox="1"/>
          <p:nvPr/>
        </p:nvSpPr>
        <p:spPr>
          <a:xfrm>
            <a:off x="7513753" y="5062799"/>
            <a:ext cx="36633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a:ea typeface="+mn-lt"/>
                <a:cs typeface="+mn-lt"/>
              </a:rPr>
              <a:t>Bahamas</a:t>
            </a:r>
            <a:endParaRPr lang="en-US"/>
          </a:p>
          <a:p>
            <a:pPr lvl="1"/>
            <a:r>
              <a:rPr lang="en-US">
                <a:ea typeface="+mn-lt"/>
                <a:cs typeface="+mn-lt"/>
              </a:rPr>
              <a:t>Barbados</a:t>
            </a:r>
            <a:endParaRPr lang="en-US"/>
          </a:p>
          <a:p>
            <a:pPr lvl="1"/>
            <a:r>
              <a:rPr lang="en-US">
                <a:ea typeface="+mn-lt"/>
                <a:cs typeface="+mn-lt"/>
              </a:rPr>
              <a:t>Brunei </a:t>
            </a:r>
            <a:r>
              <a:rPr lang="en-US" err="1">
                <a:ea typeface="+mn-lt"/>
                <a:cs typeface="+mn-lt"/>
              </a:rPr>
              <a:t>Darusaalam</a:t>
            </a:r>
            <a:r>
              <a:rPr lang="en-US">
                <a:ea typeface="+mn-lt"/>
                <a:cs typeface="+mn-lt"/>
              </a:rPr>
              <a:t> </a:t>
            </a:r>
            <a:endParaRPr lang="en-US"/>
          </a:p>
          <a:p>
            <a:pPr lvl="1" algn="l"/>
            <a:endParaRPr lang="en-US">
              <a:cs typeface="Calibri"/>
            </a:endParaRPr>
          </a:p>
        </p:txBody>
      </p:sp>
    </p:spTree>
    <p:extLst>
      <p:ext uri="{BB962C8B-B14F-4D97-AF65-F5344CB8AC3E}">
        <p14:creationId xmlns:p14="http://schemas.microsoft.com/office/powerpoint/2010/main" val="264051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5E8A1C7-B57D-2D04-EBFD-4DAF604C023C}"/>
              </a:ext>
            </a:extLst>
          </p:cNvPr>
          <p:cNvSpPr txBox="1"/>
          <p:nvPr/>
        </p:nvSpPr>
        <p:spPr>
          <a:xfrm>
            <a:off x="708916" y="93546"/>
            <a:ext cx="11165032" cy="830997"/>
          </a:xfrm>
          <a:prstGeom prst="rect">
            <a:avLst/>
          </a:prstGeom>
          <a:noFill/>
        </p:spPr>
        <p:txBody>
          <a:bodyPr wrap="square" rtlCol="0" anchor="b">
            <a:spAutoFit/>
          </a:bodyPr>
          <a:lstStyle/>
          <a:p>
            <a:r>
              <a:rPr lang="en-US" sz="2400" b="1" spc="-15" dirty="0">
                <a:solidFill>
                  <a:srgbClr val="111340"/>
                </a:solidFill>
                <a:latin typeface="Poppins" pitchFamily="2" charset="77"/>
                <a:cs typeface="Poppins" pitchFamily="2" charset="77"/>
              </a:rPr>
              <a:t>Stability of GDP per capita and health indicator relationships between countries  over time  (2000 – 2017) </a:t>
            </a:r>
          </a:p>
        </p:txBody>
      </p:sp>
      <p:cxnSp>
        <p:nvCxnSpPr>
          <p:cNvPr id="36" name="Straight Connector 35">
            <a:extLst>
              <a:ext uri="{FF2B5EF4-FFF2-40B4-BE49-F238E27FC236}">
                <a16:creationId xmlns:a16="http://schemas.microsoft.com/office/drawing/2014/main" id="{0962AFFD-5C9B-BCC3-084D-7EF28E15201A}"/>
              </a:ext>
            </a:extLst>
          </p:cNvPr>
          <p:cNvCxnSpPr>
            <a:cxnSpLocks/>
          </p:cNvCxnSpPr>
          <p:nvPr/>
        </p:nvCxnSpPr>
        <p:spPr>
          <a:xfrm>
            <a:off x="0" y="994230"/>
            <a:ext cx="12192000" cy="0"/>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0B0F37C4-C52F-9733-A896-76396BDF4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364" y="4081843"/>
            <a:ext cx="3641863" cy="27473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20">
            <a:extLst>
              <a:ext uri="{FF2B5EF4-FFF2-40B4-BE49-F238E27FC236}">
                <a16:creationId xmlns:a16="http://schemas.microsoft.com/office/drawing/2014/main" id="{90D4F46A-317C-EAFC-08E2-F4EE42054BE5}"/>
              </a:ext>
            </a:extLst>
          </p:cNvPr>
          <p:cNvSpPr txBox="1"/>
          <p:nvPr/>
        </p:nvSpPr>
        <p:spPr>
          <a:xfrm>
            <a:off x="630720" y="5497537"/>
            <a:ext cx="3180522" cy="33855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600" spc="-30" dirty="0">
                <a:latin typeface="Poppins" pitchFamily="2" charset="77"/>
                <a:cs typeface="Poppins" pitchFamily="2" charset="77"/>
              </a:rPr>
              <a:t>Health Expenditure per Capita</a:t>
            </a:r>
          </a:p>
        </p:txBody>
      </p:sp>
      <p:sp>
        <p:nvSpPr>
          <p:cNvPr id="7" name="TextBox 20">
            <a:extLst>
              <a:ext uri="{FF2B5EF4-FFF2-40B4-BE49-F238E27FC236}">
                <a16:creationId xmlns:a16="http://schemas.microsoft.com/office/drawing/2014/main" id="{2602E907-7EBA-067D-A460-48978DEF34F1}"/>
              </a:ext>
            </a:extLst>
          </p:cNvPr>
          <p:cNvSpPr txBox="1"/>
          <p:nvPr/>
        </p:nvSpPr>
        <p:spPr>
          <a:xfrm>
            <a:off x="630720" y="1021909"/>
            <a:ext cx="3180522" cy="33855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600" spc="-30" dirty="0">
                <a:latin typeface="Poppins" pitchFamily="2" charset="77"/>
                <a:cs typeface="Poppins" pitchFamily="2" charset="77"/>
              </a:rPr>
              <a:t>Life Expectancy</a:t>
            </a:r>
          </a:p>
        </p:txBody>
      </p:sp>
      <p:grpSp>
        <p:nvGrpSpPr>
          <p:cNvPr id="10" name="Group 9">
            <a:extLst>
              <a:ext uri="{FF2B5EF4-FFF2-40B4-BE49-F238E27FC236}">
                <a16:creationId xmlns:a16="http://schemas.microsoft.com/office/drawing/2014/main" id="{2B398E9D-2CDA-E472-1E75-0597F3DCE442}"/>
              </a:ext>
            </a:extLst>
          </p:cNvPr>
          <p:cNvGrpSpPr/>
          <p:nvPr/>
        </p:nvGrpSpPr>
        <p:grpSpPr>
          <a:xfrm>
            <a:off x="4002570" y="1063918"/>
            <a:ext cx="3683691" cy="3085354"/>
            <a:chOff x="7877591" y="1021909"/>
            <a:chExt cx="3683691" cy="3085354"/>
          </a:xfrm>
        </p:grpSpPr>
        <p:pic>
          <p:nvPicPr>
            <p:cNvPr id="1036" name="Picture 12">
              <a:extLst>
                <a:ext uri="{FF2B5EF4-FFF2-40B4-BE49-F238E27FC236}">
                  <a16:creationId xmlns:a16="http://schemas.microsoft.com/office/drawing/2014/main" id="{9077116C-059A-2CB7-82BF-66D368F8B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7591" y="1360463"/>
              <a:ext cx="3641107" cy="2746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20">
              <a:extLst>
                <a:ext uri="{FF2B5EF4-FFF2-40B4-BE49-F238E27FC236}">
                  <a16:creationId xmlns:a16="http://schemas.microsoft.com/office/drawing/2014/main" id="{018CBF97-0DFA-FB40-D0E0-DBF0BE380B1E}"/>
                </a:ext>
              </a:extLst>
            </p:cNvPr>
            <p:cNvSpPr txBox="1"/>
            <p:nvPr/>
          </p:nvSpPr>
          <p:spPr>
            <a:xfrm>
              <a:off x="8380760" y="1021909"/>
              <a:ext cx="3180522" cy="33855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600" spc="-30" dirty="0">
                  <a:latin typeface="Poppins" pitchFamily="2" charset="77"/>
                  <a:cs typeface="Poppins" pitchFamily="2" charset="77"/>
                </a:rPr>
                <a:t>Infant Mortality</a:t>
              </a:r>
            </a:p>
          </p:txBody>
        </p:sp>
      </p:grpSp>
      <p:grpSp>
        <p:nvGrpSpPr>
          <p:cNvPr id="12" name="Group 11">
            <a:extLst>
              <a:ext uri="{FF2B5EF4-FFF2-40B4-BE49-F238E27FC236}">
                <a16:creationId xmlns:a16="http://schemas.microsoft.com/office/drawing/2014/main" id="{433B1A0C-544D-D011-43B8-A0D5DB6217A8}"/>
              </a:ext>
            </a:extLst>
          </p:cNvPr>
          <p:cNvGrpSpPr/>
          <p:nvPr/>
        </p:nvGrpSpPr>
        <p:grpSpPr>
          <a:xfrm>
            <a:off x="7916932" y="1093192"/>
            <a:ext cx="3683691" cy="3088038"/>
            <a:chOff x="4023863" y="1019225"/>
            <a:chExt cx="3683691" cy="3088038"/>
          </a:xfrm>
        </p:grpSpPr>
        <p:pic>
          <p:nvPicPr>
            <p:cNvPr id="1038" name="Picture 14">
              <a:extLst>
                <a:ext uri="{FF2B5EF4-FFF2-40B4-BE49-F238E27FC236}">
                  <a16:creationId xmlns:a16="http://schemas.microsoft.com/office/drawing/2014/main" id="{437949E4-6CE0-207B-D533-1FD90C5CB0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863" y="1360463"/>
              <a:ext cx="3641107" cy="2746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20">
              <a:extLst>
                <a:ext uri="{FF2B5EF4-FFF2-40B4-BE49-F238E27FC236}">
                  <a16:creationId xmlns:a16="http://schemas.microsoft.com/office/drawing/2014/main" id="{B06FD247-09F4-6355-648D-33983A741EDE}"/>
                </a:ext>
              </a:extLst>
            </p:cNvPr>
            <p:cNvSpPr txBox="1"/>
            <p:nvPr/>
          </p:nvSpPr>
          <p:spPr>
            <a:xfrm>
              <a:off x="4527032" y="1019225"/>
              <a:ext cx="3180522" cy="33855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600" spc="-30" dirty="0">
                  <a:latin typeface="Poppins" pitchFamily="2" charset="77"/>
                  <a:cs typeface="Poppins" pitchFamily="2" charset="77"/>
                </a:rPr>
                <a:t>Maternal Mortality</a:t>
              </a:r>
            </a:p>
          </p:txBody>
        </p:sp>
      </p:grpSp>
      <p:pic>
        <p:nvPicPr>
          <p:cNvPr id="16" name="Picture 15" descr="A picture containing text, screenshot, plot, diagram&#10;&#10;Description automatically generated">
            <a:extLst>
              <a:ext uri="{FF2B5EF4-FFF2-40B4-BE49-F238E27FC236}">
                <a16:creationId xmlns:a16="http://schemas.microsoft.com/office/drawing/2014/main" id="{99BF6C72-A341-B178-F02F-45D3D0076379}"/>
              </a:ext>
            </a:extLst>
          </p:cNvPr>
          <p:cNvPicPr>
            <a:picLocks noChangeAspect="1"/>
          </p:cNvPicPr>
          <p:nvPr/>
        </p:nvPicPr>
        <p:blipFill>
          <a:blip r:embed="rId5"/>
          <a:stretch>
            <a:fillRect/>
          </a:stretch>
        </p:blipFill>
        <p:spPr>
          <a:xfrm>
            <a:off x="466024" y="1431745"/>
            <a:ext cx="3447996" cy="2543095"/>
          </a:xfrm>
          <a:prstGeom prst="rect">
            <a:avLst/>
          </a:prstGeom>
        </p:spPr>
      </p:pic>
    </p:spTree>
    <p:extLst>
      <p:ext uri="{BB962C8B-B14F-4D97-AF65-F5344CB8AC3E}">
        <p14:creationId xmlns:p14="http://schemas.microsoft.com/office/powerpoint/2010/main" val="408633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5E8A1C7-B57D-2D04-EBFD-4DAF604C023C}"/>
              </a:ext>
            </a:extLst>
          </p:cNvPr>
          <p:cNvSpPr txBox="1"/>
          <p:nvPr/>
        </p:nvSpPr>
        <p:spPr>
          <a:xfrm>
            <a:off x="708916" y="93546"/>
            <a:ext cx="11165032" cy="830997"/>
          </a:xfrm>
          <a:prstGeom prst="rect">
            <a:avLst/>
          </a:prstGeom>
          <a:noFill/>
        </p:spPr>
        <p:txBody>
          <a:bodyPr wrap="square" rtlCol="0" anchor="b">
            <a:spAutoFit/>
          </a:bodyPr>
          <a:lstStyle/>
          <a:p>
            <a:r>
              <a:rPr lang="en-US" sz="2400" b="1" spc="-15" dirty="0">
                <a:solidFill>
                  <a:srgbClr val="111340"/>
                </a:solidFill>
                <a:latin typeface="Poppins" pitchFamily="2" charset="77"/>
                <a:cs typeface="Poppins" pitchFamily="2" charset="77"/>
              </a:rPr>
              <a:t>Comparison of cross-sectional and longitudinal relationships over time (2000 – 2017) </a:t>
            </a:r>
          </a:p>
        </p:txBody>
      </p:sp>
      <p:cxnSp>
        <p:nvCxnSpPr>
          <p:cNvPr id="36" name="Straight Connector 35">
            <a:extLst>
              <a:ext uri="{FF2B5EF4-FFF2-40B4-BE49-F238E27FC236}">
                <a16:creationId xmlns:a16="http://schemas.microsoft.com/office/drawing/2014/main" id="{0962AFFD-5C9B-BCC3-084D-7EF28E15201A}"/>
              </a:ext>
            </a:extLst>
          </p:cNvPr>
          <p:cNvCxnSpPr>
            <a:cxnSpLocks/>
          </p:cNvCxnSpPr>
          <p:nvPr/>
        </p:nvCxnSpPr>
        <p:spPr>
          <a:xfrm>
            <a:off x="0" y="994230"/>
            <a:ext cx="12192000" cy="0"/>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20">
            <a:extLst>
              <a:ext uri="{FF2B5EF4-FFF2-40B4-BE49-F238E27FC236}">
                <a16:creationId xmlns:a16="http://schemas.microsoft.com/office/drawing/2014/main" id="{90D4F46A-317C-EAFC-08E2-F4EE42054BE5}"/>
              </a:ext>
            </a:extLst>
          </p:cNvPr>
          <p:cNvSpPr txBox="1"/>
          <p:nvPr/>
        </p:nvSpPr>
        <p:spPr>
          <a:xfrm>
            <a:off x="8052245" y="3936439"/>
            <a:ext cx="3180522" cy="33855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600" spc="-30" dirty="0">
                <a:latin typeface="Poppins" pitchFamily="2" charset="77"/>
                <a:cs typeface="Poppins" pitchFamily="2" charset="77"/>
              </a:rPr>
              <a:t>Health Expenditure per Capita</a:t>
            </a:r>
          </a:p>
        </p:txBody>
      </p:sp>
      <p:sp>
        <p:nvSpPr>
          <p:cNvPr id="7" name="TextBox 20">
            <a:extLst>
              <a:ext uri="{FF2B5EF4-FFF2-40B4-BE49-F238E27FC236}">
                <a16:creationId xmlns:a16="http://schemas.microsoft.com/office/drawing/2014/main" id="{2602E907-7EBA-067D-A460-48978DEF34F1}"/>
              </a:ext>
            </a:extLst>
          </p:cNvPr>
          <p:cNvSpPr txBox="1"/>
          <p:nvPr/>
        </p:nvSpPr>
        <p:spPr>
          <a:xfrm>
            <a:off x="1392699" y="999247"/>
            <a:ext cx="3180522" cy="33855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600" spc="-30" dirty="0">
                <a:latin typeface="Poppins" pitchFamily="2" charset="77"/>
                <a:cs typeface="Poppins" pitchFamily="2" charset="77"/>
              </a:rPr>
              <a:t>Life Expectancy</a:t>
            </a:r>
          </a:p>
        </p:txBody>
      </p:sp>
      <p:sp>
        <p:nvSpPr>
          <p:cNvPr id="9" name="TextBox 20">
            <a:extLst>
              <a:ext uri="{FF2B5EF4-FFF2-40B4-BE49-F238E27FC236}">
                <a16:creationId xmlns:a16="http://schemas.microsoft.com/office/drawing/2014/main" id="{018CBF97-0DFA-FB40-D0E0-DBF0BE380B1E}"/>
              </a:ext>
            </a:extLst>
          </p:cNvPr>
          <p:cNvSpPr txBox="1"/>
          <p:nvPr/>
        </p:nvSpPr>
        <p:spPr>
          <a:xfrm>
            <a:off x="7913116" y="1008158"/>
            <a:ext cx="3180522" cy="33855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600" spc="-30" dirty="0">
                <a:latin typeface="Poppins" pitchFamily="2" charset="77"/>
                <a:cs typeface="Poppins" pitchFamily="2" charset="77"/>
              </a:rPr>
              <a:t>Infant Mortality</a:t>
            </a:r>
          </a:p>
        </p:txBody>
      </p:sp>
      <p:sp>
        <p:nvSpPr>
          <p:cNvPr id="11" name="TextBox 20">
            <a:extLst>
              <a:ext uri="{FF2B5EF4-FFF2-40B4-BE49-F238E27FC236}">
                <a16:creationId xmlns:a16="http://schemas.microsoft.com/office/drawing/2014/main" id="{B06FD247-09F4-6355-648D-33983A741EDE}"/>
              </a:ext>
            </a:extLst>
          </p:cNvPr>
          <p:cNvSpPr txBox="1"/>
          <p:nvPr/>
        </p:nvSpPr>
        <p:spPr>
          <a:xfrm>
            <a:off x="1303219" y="3936439"/>
            <a:ext cx="3180522" cy="338554"/>
          </a:xfrm>
          <a:prstGeom prst="rect">
            <a:avLst/>
          </a:prstGeom>
          <a:noFill/>
        </p:spPr>
        <p:txBody>
          <a:bodyPr wrap="square" rtlCol="0" anchor="b">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600" spc="-30" dirty="0">
                <a:latin typeface="Poppins" pitchFamily="2" charset="77"/>
                <a:cs typeface="Poppins" pitchFamily="2" charset="77"/>
              </a:rPr>
              <a:t>Maternal Mortality</a:t>
            </a:r>
          </a:p>
        </p:txBody>
      </p:sp>
      <p:pic>
        <p:nvPicPr>
          <p:cNvPr id="3074" name="Picture 2">
            <a:extLst>
              <a:ext uri="{FF2B5EF4-FFF2-40B4-BE49-F238E27FC236}">
                <a16:creationId xmlns:a16="http://schemas.microsoft.com/office/drawing/2014/main" id="{DEC93FCC-A5CE-C31E-035E-CD1FFF660F5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6" y="4227118"/>
            <a:ext cx="5274000" cy="261416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63A89C8-6381-D881-131A-FF38720D9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1404" y="1322839"/>
            <a:ext cx="5276513" cy="2613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217D1F0-AED5-4F61-0801-B0E0D562DDD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1404" y="4274993"/>
            <a:ext cx="5274000" cy="2613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text, screenshot, diagram, plot&#10;&#10;Description automatically generated">
            <a:extLst>
              <a:ext uri="{FF2B5EF4-FFF2-40B4-BE49-F238E27FC236}">
                <a16:creationId xmlns:a16="http://schemas.microsoft.com/office/drawing/2014/main" id="{701580C0-5F1E-478E-8AB9-FCADF68E6614}"/>
              </a:ext>
            </a:extLst>
          </p:cNvPr>
          <p:cNvPicPr>
            <a:picLocks noChangeAspect="1"/>
          </p:cNvPicPr>
          <p:nvPr/>
        </p:nvPicPr>
        <p:blipFill>
          <a:blip r:embed="rId5"/>
          <a:stretch>
            <a:fillRect/>
          </a:stretch>
        </p:blipFill>
        <p:spPr>
          <a:xfrm>
            <a:off x="449985" y="1382952"/>
            <a:ext cx="4886989" cy="2493373"/>
          </a:xfrm>
          <a:prstGeom prst="rect">
            <a:avLst/>
          </a:prstGeom>
        </p:spPr>
      </p:pic>
    </p:spTree>
    <p:extLst>
      <p:ext uri="{BB962C8B-B14F-4D97-AF65-F5344CB8AC3E}">
        <p14:creationId xmlns:p14="http://schemas.microsoft.com/office/powerpoint/2010/main" val="1911152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489</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Poppins</vt:lpstr>
      <vt:lpstr>Office Theme</vt:lpstr>
      <vt:lpstr>The Effects of Economic Growth on Health</vt:lpstr>
      <vt:lpstr>PowerPoint Presentation</vt:lpstr>
      <vt:lpstr>PowerPoint Presentation</vt:lpstr>
      <vt:lpstr>Q1</vt:lpstr>
      <vt:lpstr>Q2</vt:lpstr>
      <vt:lpstr>Q3</vt:lpstr>
      <vt:lpstr>Q3</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Economic Growth on Health</dc:title>
  <dc:creator>Julian Bara-Mason</dc:creator>
  <cp:lastModifiedBy>Shreyansh</cp:lastModifiedBy>
  <cp:revision>2</cp:revision>
  <dcterms:created xsi:type="dcterms:W3CDTF">2023-05-08T09:22:50Z</dcterms:created>
  <dcterms:modified xsi:type="dcterms:W3CDTF">2023-05-08T15:43:18Z</dcterms:modified>
</cp:coreProperties>
</file>