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2" r:id="rId5"/>
    <p:sldId id="263" r:id="rId6"/>
    <p:sldId id="261" r:id="rId7"/>
    <p:sldId id="264" r:id="rId8"/>
    <p:sldId id="265" r:id="rId9"/>
    <p:sldId id="25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C716EF-5974-4B6C-8F5D-FA30194ED7EA}" v="87" dt="2024-04-19T19:17:24.5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B86F-535D-85D8-EF93-B902AAECEB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82C4789-764A-D5D3-A045-882F36E106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3702B89-8E1B-44DC-59B1-1D192BF15B63}"/>
              </a:ext>
            </a:extLst>
          </p:cNvPr>
          <p:cNvSpPr>
            <a:spLocks noGrp="1"/>
          </p:cNvSpPr>
          <p:nvPr>
            <p:ph type="dt" sz="half" idx="10"/>
          </p:nvPr>
        </p:nvSpPr>
        <p:spPr/>
        <p:txBody>
          <a:bodyPr/>
          <a:lstStyle/>
          <a:p>
            <a:fld id="{334609DF-EF98-4931-AA8B-A8B572E24C64}" type="datetimeFigureOut">
              <a:rPr lang="en-IN" smtClean="0"/>
              <a:t>20-04-2024</a:t>
            </a:fld>
            <a:endParaRPr lang="en-IN"/>
          </a:p>
        </p:txBody>
      </p:sp>
      <p:sp>
        <p:nvSpPr>
          <p:cNvPr id="5" name="Footer Placeholder 4">
            <a:extLst>
              <a:ext uri="{FF2B5EF4-FFF2-40B4-BE49-F238E27FC236}">
                <a16:creationId xmlns:a16="http://schemas.microsoft.com/office/drawing/2014/main" id="{B3B28650-57CF-1915-51E7-81F09C53B7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8C8532-D687-9DAD-8AB8-B3A6A4D97031}"/>
              </a:ext>
            </a:extLst>
          </p:cNvPr>
          <p:cNvSpPr>
            <a:spLocks noGrp="1"/>
          </p:cNvSpPr>
          <p:nvPr>
            <p:ph type="sldNum" sz="quarter" idx="12"/>
          </p:nvPr>
        </p:nvSpPr>
        <p:spPr/>
        <p:txBody>
          <a:bodyPr/>
          <a:lstStyle/>
          <a:p>
            <a:fld id="{40A51906-D60A-438D-B080-6CF90BD0768B}" type="slidenum">
              <a:rPr lang="en-IN" smtClean="0"/>
              <a:t>‹#›</a:t>
            </a:fld>
            <a:endParaRPr lang="en-IN"/>
          </a:p>
        </p:txBody>
      </p:sp>
    </p:spTree>
    <p:extLst>
      <p:ext uri="{BB962C8B-B14F-4D97-AF65-F5344CB8AC3E}">
        <p14:creationId xmlns:p14="http://schemas.microsoft.com/office/powerpoint/2010/main" val="3766855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5C3A1-D719-EFE3-7497-66802B87EC2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C730E9-313E-C2E4-7CD6-04D33BBB92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0CEDC0-4B0D-A812-29D5-95BEB99534B9}"/>
              </a:ext>
            </a:extLst>
          </p:cNvPr>
          <p:cNvSpPr>
            <a:spLocks noGrp="1"/>
          </p:cNvSpPr>
          <p:nvPr>
            <p:ph type="dt" sz="half" idx="10"/>
          </p:nvPr>
        </p:nvSpPr>
        <p:spPr/>
        <p:txBody>
          <a:bodyPr/>
          <a:lstStyle/>
          <a:p>
            <a:fld id="{334609DF-EF98-4931-AA8B-A8B572E24C64}" type="datetimeFigureOut">
              <a:rPr lang="en-IN" smtClean="0"/>
              <a:t>20-04-2024</a:t>
            </a:fld>
            <a:endParaRPr lang="en-IN"/>
          </a:p>
        </p:txBody>
      </p:sp>
      <p:sp>
        <p:nvSpPr>
          <p:cNvPr id="5" name="Footer Placeholder 4">
            <a:extLst>
              <a:ext uri="{FF2B5EF4-FFF2-40B4-BE49-F238E27FC236}">
                <a16:creationId xmlns:a16="http://schemas.microsoft.com/office/drawing/2014/main" id="{D68AEA77-89B5-E776-B8BF-7E81FD488D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534563-CE93-8E5A-9D8F-46D5E9B4CB90}"/>
              </a:ext>
            </a:extLst>
          </p:cNvPr>
          <p:cNvSpPr>
            <a:spLocks noGrp="1"/>
          </p:cNvSpPr>
          <p:nvPr>
            <p:ph type="sldNum" sz="quarter" idx="12"/>
          </p:nvPr>
        </p:nvSpPr>
        <p:spPr/>
        <p:txBody>
          <a:bodyPr/>
          <a:lstStyle/>
          <a:p>
            <a:fld id="{40A51906-D60A-438D-B080-6CF90BD0768B}" type="slidenum">
              <a:rPr lang="en-IN" smtClean="0"/>
              <a:t>‹#›</a:t>
            </a:fld>
            <a:endParaRPr lang="en-IN"/>
          </a:p>
        </p:txBody>
      </p:sp>
    </p:spTree>
    <p:extLst>
      <p:ext uri="{BB962C8B-B14F-4D97-AF65-F5344CB8AC3E}">
        <p14:creationId xmlns:p14="http://schemas.microsoft.com/office/powerpoint/2010/main" val="417282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E084E0-5DD5-E48B-F862-2067AC5FD0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A2247D-E2AF-D3EE-4B1A-B77C59DB9D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946C99-E1DD-F8AA-EA73-B10D419C1106}"/>
              </a:ext>
            </a:extLst>
          </p:cNvPr>
          <p:cNvSpPr>
            <a:spLocks noGrp="1"/>
          </p:cNvSpPr>
          <p:nvPr>
            <p:ph type="dt" sz="half" idx="10"/>
          </p:nvPr>
        </p:nvSpPr>
        <p:spPr/>
        <p:txBody>
          <a:bodyPr/>
          <a:lstStyle/>
          <a:p>
            <a:fld id="{334609DF-EF98-4931-AA8B-A8B572E24C64}" type="datetimeFigureOut">
              <a:rPr lang="en-IN" smtClean="0"/>
              <a:t>20-04-2024</a:t>
            </a:fld>
            <a:endParaRPr lang="en-IN"/>
          </a:p>
        </p:txBody>
      </p:sp>
      <p:sp>
        <p:nvSpPr>
          <p:cNvPr id="5" name="Footer Placeholder 4">
            <a:extLst>
              <a:ext uri="{FF2B5EF4-FFF2-40B4-BE49-F238E27FC236}">
                <a16:creationId xmlns:a16="http://schemas.microsoft.com/office/drawing/2014/main" id="{FF406F2D-D9E2-0779-4179-70C079B2EC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D14096-FC9B-7A75-B7E8-B191EB95ABF5}"/>
              </a:ext>
            </a:extLst>
          </p:cNvPr>
          <p:cNvSpPr>
            <a:spLocks noGrp="1"/>
          </p:cNvSpPr>
          <p:nvPr>
            <p:ph type="sldNum" sz="quarter" idx="12"/>
          </p:nvPr>
        </p:nvSpPr>
        <p:spPr/>
        <p:txBody>
          <a:bodyPr/>
          <a:lstStyle/>
          <a:p>
            <a:fld id="{40A51906-D60A-438D-B080-6CF90BD0768B}" type="slidenum">
              <a:rPr lang="en-IN" smtClean="0"/>
              <a:t>‹#›</a:t>
            </a:fld>
            <a:endParaRPr lang="en-IN"/>
          </a:p>
        </p:txBody>
      </p:sp>
    </p:spTree>
    <p:extLst>
      <p:ext uri="{BB962C8B-B14F-4D97-AF65-F5344CB8AC3E}">
        <p14:creationId xmlns:p14="http://schemas.microsoft.com/office/powerpoint/2010/main" val="1454024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6548E-4B56-2CCB-BC63-611E430AB0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5A59DB-442A-D45F-7663-6CF239A0F9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9DD1A9-DB1E-7CF7-849B-1638F3142AF0}"/>
              </a:ext>
            </a:extLst>
          </p:cNvPr>
          <p:cNvSpPr>
            <a:spLocks noGrp="1"/>
          </p:cNvSpPr>
          <p:nvPr>
            <p:ph type="dt" sz="half" idx="10"/>
          </p:nvPr>
        </p:nvSpPr>
        <p:spPr/>
        <p:txBody>
          <a:bodyPr/>
          <a:lstStyle/>
          <a:p>
            <a:fld id="{334609DF-EF98-4931-AA8B-A8B572E24C64}" type="datetimeFigureOut">
              <a:rPr lang="en-IN" smtClean="0"/>
              <a:t>20-04-2024</a:t>
            </a:fld>
            <a:endParaRPr lang="en-IN"/>
          </a:p>
        </p:txBody>
      </p:sp>
      <p:sp>
        <p:nvSpPr>
          <p:cNvPr id="5" name="Footer Placeholder 4">
            <a:extLst>
              <a:ext uri="{FF2B5EF4-FFF2-40B4-BE49-F238E27FC236}">
                <a16:creationId xmlns:a16="http://schemas.microsoft.com/office/drawing/2014/main" id="{B389DB7B-8FBB-ECE0-E494-C9C2FDDAE4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C0AAB9-4A01-A267-1813-4F43B57EBC7A}"/>
              </a:ext>
            </a:extLst>
          </p:cNvPr>
          <p:cNvSpPr>
            <a:spLocks noGrp="1"/>
          </p:cNvSpPr>
          <p:nvPr>
            <p:ph type="sldNum" sz="quarter" idx="12"/>
          </p:nvPr>
        </p:nvSpPr>
        <p:spPr/>
        <p:txBody>
          <a:bodyPr/>
          <a:lstStyle/>
          <a:p>
            <a:fld id="{40A51906-D60A-438D-B080-6CF90BD0768B}" type="slidenum">
              <a:rPr lang="en-IN" smtClean="0"/>
              <a:t>‹#›</a:t>
            </a:fld>
            <a:endParaRPr lang="en-IN"/>
          </a:p>
        </p:txBody>
      </p:sp>
    </p:spTree>
    <p:extLst>
      <p:ext uri="{BB962C8B-B14F-4D97-AF65-F5344CB8AC3E}">
        <p14:creationId xmlns:p14="http://schemas.microsoft.com/office/powerpoint/2010/main" val="1527686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2D428-C067-7AE3-E256-4DF32E899D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3CE78D-2FC0-40D1-3D38-CAD6E94933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7C8874-3B33-0A8A-9605-C9203A932850}"/>
              </a:ext>
            </a:extLst>
          </p:cNvPr>
          <p:cNvSpPr>
            <a:spLocks noGrp="1"/>
          </p:cNvSpPr>
          <p:nvPr>
            <p:ph type="dt" sz="half" idx="10"/>
          </p:nvPr>
        </p:nvSpPr>
        <p:spPr/>
        <p:txBody>
          <a:bodyPr/>
          <a:lstStyle/>
          <a:p>
            <a:fld id="{334609DF-EF98-4931-AA8B-A8B572E24C64}" type="datetimeFigureOut">
              <a:rPr lang="en-IN" smtClean="0"/>
              <a:t>20-04-2024</a:t>
            </a:fld>
            <a:endParaRPr lang="en-IN"/>
          </a:p>
        </p:txBody>
      </p:sp>
      <p:sp>
        <p:nvSpPr>
          <p:cNvPr id="5" name="Footer Placeholder 4">
            <a:extLst>
              <a:ext uri="{FF2B5EF4-FFF2-40B4-BE49-F238E27FC236}">
                <a16:creationId xmlns:a16="http://schemas.microsoft.com/office/drawing/2014/main" id="{92023AE8-4C77-7C28-3BB0-66061BEC6C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A19BA7-8C81-42C9-5539-32E9A1BCE436}"/>
              </a:ext>
            </a:extLst>
          </p:cNvPr>
          <p:cNvSpPr>
            <a:spLocks noGrp="1"/>
          </p:cNvSpPr>
          <p:nvPr>
            <p:ph type="sldNum" sz="quarter" idx="12"/>
          </p:nvPr>
        </p:nvSpPr>
        <p:spPr/>
        <p:txBody>
          <a:bodyPr/>
          <a:lstStyle/>
          <a:p>
            <a:fld id="{40A51906-D60A-438D-B080-6CF90BD0768B}" type="slidenum">
              <a:rPr lang="en-IN" smtClean="0"/>
              <a:t>‹#›</a:t>
            </a:fld>
            <a:endParaRPr lang="en-IN"/>
          </a:p>
        </p:txBody>
      </p:sp>
    </p:spTree>
    <p:extLst>
      <p:ext uri="{BB962C8B-B14F-4D97-AF65-F5344CB8AC3E}">
        <p14:creationId xmlns:p14="http://schemas.microsoft.com/office/powerpoint/2010/main" val="2801762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8EF2D-DC40-BFC7-7938-EE2DF54BFA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913D62-2DDC-63D0-20C6-FEEF2FBEA2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7251F20-5505-F371-4866-5A8F4AD192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72A73E-B32A-D359-D1FA-82865BCCC94A}"/>
              </a:ext>
            </a:extLst>
          </p:cNvPr>
          <p:cNvSpPr>
            <a:spLocks noGrp="1"/>
          </p:cNvSpPr>
          <p:nvPr>
            <p:ph type="dt" sz="half" idx="10"/>
          </p:nvPr>
        </p:nvSpPr>
        <p:spPr/>
        <p:txBody>
          <a:bodyPr/>
          <a:lstStyle/>
          <a:p>
            <a:fld id="{334609DF-EF98-4931-AA8B-A8B572E24C64}" type="datetimeFigureOut">
              <a:rPr lang="en-IN" smtClean="0"/>
              <a:t>20-04-2024</a:t>
            </a:fld>
            <a:endParaRPr lang="en-IN"/>
          </a:p>
        </p:txBody>
      </p:sp>
      <p:sp>
        <p:nvSpPr>
          <p:cNvPr id="6" name="Footer Placeholder 5">
            <a:extLst>
              <a:ext uri="{FF2B5EF4-FFF2-40B4-BE49-F238E27FC236}">
                <a16:creationId xmlns:a16="http://schemas.microsoft.com/office/drawing/2014/main" id="{044BEC3A-159A-B177-5EDE-F16AFB7CDB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CC2F45-9373-58E6-2C8C-0459CC0DE43F}"/>
              </a:ext>
            </a:extLst>
          </p:cNvPr>
          <p:cNvSpPr>
            <a:spLocks noGrp="1"/>
          </p:cNvSpPr>
          <p:nvPr>
            <p:ph type="sldNum" sz="quarter" idx="12"/>
          </p:nvPr>
        </p:nvSpPr>
        <p:spPr/>
        <p:txBody>
          <a:bodyPr/>
          <a:lstStyle/>
          <a:p>
            <a:fld id="{40A51906-D60A-438D-B080-6CF90BD0768B}" type="slidenum">
              <a:rPr lang="en-IN" smtClean="0"/>
              <a:t>‹#›</a:t>
            </a:fld>
            <a:endParaRPr lang="en-IN"/>
          </a:p>
        </p:txBody>
      </p:sp>
    </p:spTree>
    <p:extLst>
      <p:ext uri="{BB962C8B-B14F-4D97-AF65-F5344CB8AC3E}">
        <p14:creationId xmlns:p14="http://schemas.microsoft.com/office/powerpoint/2010/main" val="1407225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96AEA-6A12-C478-47EB-B140EBBE13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23DA1C-ADF1-BC34-D1B8-E979689DE0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C1A90A-0ABE-79EB-25C2-C756662F77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4193DE-1E45-77FF-CB61-C0614476B6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8616CE-8830-9C08-1142-CCB0929E96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7B523B8-0ADF-C19B-E56B-7EAD3087B101}"/>
              </a:ext>
            </a:extLst>
          </p:cNvPr>
          <p:cNvSpPr>
            <a:spLocks noGrp="1"/>
          </p:cNvSpPr>
          <p:nvPr>
            <p:ph type="dt" sz="half" idx="10"/>
          </p:nvPr>
        </p:nvSpPr>
        <p:spPr/>
        <p:txBody>
          <a:bodyPr/>
          <a:lstStyle/>
          <a:p>
            <a:fld id="{334609DF-EF98-4931-AA8B-A8B572E24C64}" type="datetimeFigureOut">
              <a:rPr lang="en-IN" smtClean="0"/>
              <a:t>20-04-2024</a:t>
            </a:fld>
            <a:endParaRPr lang="en-IN"/>
          </a:p>
        </p:txBody>
      </p:sp>
      <p:sp>
        <p:nvSpPr>
          <p:cNvPr id="8" name="Footer Placeholder 7">
            <a:extLst>
              <a:ext uri="{FF2B5EF4-FFF2-40B4-BE49-F238E27FC236}">
                <a16:creationId xmlns:a16="http://schemas.microsoft.com/office/drawing/2014/main" id="{3AB485C5-1D31-6DFA-84B4-5FF457B64F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528C39-7729-496A-54F1-4BE2C735AD82}"/>
              </a:ext>
            </a:extLst>
          </p:cNvPr>
          <p:cNvSpPr>
            <a:spLocks noGrp="1"/>
          </p:cNvSpPr>
          <p:nvPr>
            <p:ph type="sldNum" sz="quarter" idx="12"/>
          </p:nvPr>
        </p:nvSpPr>
        <p:spPr/>
        <p:txBody>
          <a:bodyPr/>
          <a:lstStyle/>
          <a:p>
            <a:fld id="{40A51906-D60A-438D-B080-6CF90BD0768B}" type="slidenum">
              <a:rPr lang="en-IN" smtClean="0"/>
              <a:t>‹#›</a:t>
            </a:fld>
            <a:endParaRPr lang="en-IN"/>
          </a:p>
        </p:txBody>
      </p:sp>
    </p:spTree>
    <p:extLst>
      <p:ext uri="{BB962C8B-B14F-4D97-AF65-F5344CB8AC3E}">
        <p14:creationId xmlns:p14="http://schemas.microsoft.com/office/powerpoint/2010/main" val="1925226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00D03-B720-4CB6-2898-2DF531893A1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BA3F8A-A4C6-4AD0-0D64-84A1F41BF2D6}"/>
              </a:ext>
            </a:extLst>
          </p:cNvPr>
          <p:cNvSpPr>
            <a:spLocks noGrp="1"/>
          </p:cNvSpPr>
          <p:nvPr>
            <p:ph type="dt" sz="half" idx="10"/>
          </p:nvPr>
        </p:nvSpPr>
        <p:spPr/>
        <p:txBody>
          <a:bodyPr/>
          <a:lstStyle/>
          <a:p>
            <a:fld id="{334609DF-EF98-4931-AA8B-A8B572E24C64}" type="datetimeFigureOut">
              <a:rPr lang="en-IN" smtClean="0"/>
              <a:t>20-04-2024</a:t>
            </a:fld>
            <a:endParaRPr lang="en-IN"/>
          </a:p>
        </p:txBody>
      </p:sp>
      <p:sp>
        <p:nvSpPr>
          <p:cNvPr id="4" name="Footer Placeholder 3">
            <a:extLst>
              <a:ext uri="{FF2B5EF4-FFF2-40B4-BE49-F238E27FC236}">
                <a16:creationId xmlns:a16="http://schemas.microsoft.com/office/drawing/2014/main" id="{F25D30B2-7045-98F8-0471-92DDD0116D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22A0B2-704C-9FAA-263D-87DAD611BE53}"/>
              </a:ext>
            </a:extLst>
          </p:cNvPr>
          <p:cNvSpPr>
            <a:spLocks noGrp="1"/>
          </p:cNvSpPr>
          <p:nvPr>
            <p:ph type="sldNum" sz="quarter" idx="12"/>
          </p:nvPr>
        </p:nvSpPr>
        <p:spPr/>
        <p:txBody>
          <a:bodyPr/>
          <a:lstStyle/>
          <a:p>
            <a:fld id="{40A51906-D60A-438D-B080-6CF90BD0768B}" type="slidenum">
              <a:rPr lang="en-IN" smtClean="0"/>
              <a:t>‹#›</a:t>
            </a:fld>
            <a:endParaRPr lang="en-IN"/>
          </a:p>
        </p:txBody>
      </p:sp>
    </p:spTree>
    <p:extLst>
      <p:ext uri="{BB962C8B-B14F-4D97-AF65-F5344CB8AC3E}">
        <p14:creationId xmlns:p14="http://schemas.microsoft.com/office/powerpoint/2010/main" val="3268814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196E2A-6964-8003-1024-D47FDDB20607}"/>
              </a:ext>
            </a:extLst>
          </p:cNvPr>
          <p:cNvSpPr>
            <a:spLocks noGrp="1"/>
          </p:cNvSpPr>
          <p:nvPr>
            <p:ph type="dt" sz="half" idx="10"/>
          </p:nvPr>
        </p:nvSpPr>
        <p:spPr/>
        <p:txBody>
          <a:bodyPr/>
          <a:lstStyle/>
          <a:p>
            <a:fld id="{334609DF-EF98-4931-AA8B-A8B572E24C64}" type="datetimeFigureOut">
              <a:rPr lang="en-IN" smtClean="0"/>
              <a:t>20-04-2024</a:t>
            </a:fld>
            <a:endParaRPr lang="en-IN"/>
          </a:p>
        </p:txBody>
      </p:sp>
      <p:sp>
        <p:nvSpPr>
          <p:cNvPr id="3" name="Footer Placeholder 2">
            <a:extLst>
              <a:ext uri="{FF2B5EF4-FFF2-40B4-BE49-F238E27FC236}">
                <a16:creationId xmlns:a16="http://schemas.microsoft.com/office/drawing/2014/main" id="{C9BB2D3A-25B4-F278-D991-24C4BAB8B52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28C045E-B784-4F70-4A20-DFC2B9ECCB33}"/>
              </a:ext>
            </a:extLst>
          </p:cNvPr>
          <p:cNvSpPr>
            <a:spLocks noGrp="1"/>
          </p:cNvSpPr>
          <p:nvPr>
            <p:ph type="sldNum" sz="quarter" idx="12"/>
          </p:nvPr>
        </p:nvSpPr>
        <p:spPr/>
        <p:txBody>
          <a:bodyPr/>
          <a:lstStyle/>
          <a:p>
            <a:fld id="{40A51906-D60A-438D-B080-6CF90BD0768B}" type="slidenum">
              <a:rPr lang="en-IN" smtClean="0"/>
              <a:t>‹#›</a:t>
            </a:fld>
            <a:endParaRPr lang="en-IN"/>
          </a:p>
        </p:txBody>
      </p:sp>
    </p:spTree>
    <p:extLst>
      <p:ext uri="{BB962C8B-B14F-4D97-AF65-F5344CB8AC3E}">
        <p14:creationId xmlns:p14="http://schemas.microsoft.com/office/powerpoint/2010/main" val="3157531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1DF88-C35E-523C-DCA1-D786BDFBB0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B0C19B9-0D38-35EE-9B79-BFEBD25E8E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6761E8-F6F6-1742-48E5-325890AB17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A63BF5-8A0F-9A56-5C82-E449FAA7A408}"/>
              </a:ext>
            </a:extLst>
          </p:cNvPr>
          <p:cNvSpPr>
            <a:spLocks noGrp="1"/>
          </p:cNvSpPr>
          <p:nvPr>
            <p:ph type="dt" sz="half" idx="10"/>
          </p:nvPr>
        </p:nvSpPr>
        <p:spPr/>
        <p:txBody>
          <a:bodyPr/>
          <a:lstStyle/>
          <a:p>
            <a:fld id="{334609DF-EF98-4931-AA8B-A8B572E24C64}" type="datetimeFigureOut">
              <a:rPr lang="en-IN" smtClean="0"/>
              <a:t>20-04-2024</a:t>
            </a:fld>
            <a:endParaRPr lang="en-IN"/>
          </a:p>
        </p:txBody>
      </p:sp>
      <p:sp>
        <p:nvSpPr>
          <p:cNvPr id="6" name="Footer Placeholder 5">
            <a:extLst>
              <a:ext uri="{FF2B5EF4-FFF2-40B4-BE49-F238E27FC236}">
                <a16:creationId xmlns:a16="http://schemas.microsoft.com/office/drawing/2014/main" id="{74E2839F-BB56-8E98-A6D3-D860C89EC7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7F0E10-C725-229A-E5AC-ABEE88C01E80}"/>
              </a:ext>
            </a:extLst>
          </p:cNvPr>
          <p:cNvSpPr>
            <a:spLocks noGrp="1"/>
          </p:cNvSpPr>
          <p:nvPr>
            <p:ph type="sldNum" sz="quarter" idx="12"/>
          </p:nvPr>
        </p:nvSpPr>
        <p:spPr/>
        <p:txBody>
          <a:bodyPr/>
          <a:lstStyle/>
          <a:p>
            <a:fld id="{40A51906-D60A-438D-B080-6CF90BD0768B}" type="slidenum">
              <a:rPr lang="en-IN" smtClean="0"/>
              <a:t>‹#›</a:t>
            </a:fld>
            <a:endParaRPr lang="en-IN"/>
          </a:p>
        </p:txBody>
      </p:sp>
    </p:spTree>
    <p:extLst>
      <p:ext uri="{BB962C8B-B14F-4D97-AF65-F5344CB8AC3E}">
        <p14:creationId xmlns:p14="http://schemas.microsoft.com/office/powerpoint/2010/main" val="2297321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5CB02-215E-4F36-39D9-0565596263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FBEEA1-B7CF-BA78-CF9F-D1F5495417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CAD944-E9DE-A3C3-6A34-38E5421523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6A89DC-719A-E251-19BC-6DA3DC804C98}"/>
              </a:ext>
            </a:extLst>
          </p:cNvPr>
          <p:cNvSpPr>
            <a:spLocks noGrp="1"/>
          </p:cNvSpPr>
          <p:nvPr>
            <p:ph type="dt" sz="half" idx="10"/>
          </p:nvPr>
        </p:nvSpPr>
        <p:spPr/>
        <p:txBody>
          <a:bodyPr/>
          <a:lstStyle/>
          <a:p>
            <a:fld id="{334609DF-EF98-4931-AA8B-A8B572E24C64}" type="datetimeFigureOut">
              <a:rPr lang="en-IN" smtClean="0"/>
              <a:t>20-04-2024</a:t>
            </a:fld>
            <a:endParaRPr lang="en-IN"/>
          </a:p>
        </p:txBody>
      </p:sp>
      <p:sp>
        <p:nvSpPr>
          <p:cNvPr id="6" name="Footer Placeholder 5">
            <a:extLst>
              <a:ext uri="{FF2B5EF4-FFF2-40B4-BE49-F238E27FC236}">
                <a16:creationId xmlns:a16="http://schemas.microsoft.com/office/drawing/2014/main" id="{55125897-D793-21BD-2112-F3460AE5B6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8D484C-A182-A2D5-47AA-1E49A438A374}"/>
              </a:ext>
            </a:extLst>
          </p:cNvPr>
          <p:cNvSpPr>
            <a:spLocks noGrp="1"/>
          </p:cNvSpPr>
          <p:nvPr>
            <p:ph type="sldNum" sz="quarter" idx="12"/>
          </p:nvPr>
        </p:nvSpPr>
        <p:spPr/>
        <p:txBody>
          <a:bodyPr/>
          <a:lstStyle/>
          <a:p>
            <a:fld id="{40A51906-D60A-438D-B080-6CF90BD0768B}" type="slidenum">
              <a:rPr lang="en-IN" smtClean="0"/>
              <a:t>‹#›</a:t>
            </a:fld>
            <a:endParaRPr lang="en-IN"/>
          </a:p>
        </p:txBody>
      </p:sp>
    </p:spTree>
    <p:extLst>
      <p:ext uri="{BB962C8B-B14F-4D97-AF65-F5344CB8AC3E}">
        <p14:creationId xmlns:p14="http://schemas.microsoft.com/office/powerpoint/2010/main" val="2307739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624C51-9108-1F95-6516-4134ED5D2C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4E1DF9-1A74-C2C1-8FD3-4CDFD32FFE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C46A6F-BBAB-581D-2608-61744EC83C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4609DF-EF98-4931-AA8B-A8B572E24C64}" type="datetimeFigureOut">
              <a:rPr lang="en-IN" smtClean="0"/>
              <a:t>20-04-2024</a:t>
            </a:fld>
            <a:endParaRPr lang="en-IN"/>
          </a:p>
        </p:txBody>
      </p:sp>
      <p:sp>
        <p:nvSpPr>
          <p:cNvPr id="5" name="Footer Placeholder 4">
            <a:extLst>
              <a:ext uri="{FF2B5EF4-FFF2-40B4-BE49-F238E27FC236}">
                <a16:creationId xmlns:a16="http://schemas.microsoft.com/office/drawing/2014/main" id="{2AF774B2-2536-9083-326C-890A5943F0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459A965-10B8-5499-9842-282EED6F94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51906-D60A-438D-B080-6CF90BD0768B}" type="slidenum">
              <a:rPr lang="en-IN" smtClean="0"/>
              <a:t>‹#›</a:t>
            </a:fld>
            <a:endParaRPr lang="en-IN"/>
          </a:p>
        </p:txBody>
      </p:sp>
    </p:spTree>
    <p:extLst>
      <p:ext uri="{BB962C8B-B14F-4D97-AF65-F5344CB8AC3E}">
        <p14:creationId xmlns:p14="http://schemas.microsoft.com/office/powerpoint/2010/main" val="1172291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jp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4.pn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jpg"/><Relationship Id="rId7"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ADED37-85DD-A057-91C3-C9C2BD912B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348" y="1383820"/>
            <a:ext cx="9825652" cy="1852377"/>
          </a:xfrm>
          <a:prstGeom prst="rect">
            <a:avLst/>
          </a:prstGeom>
        </p:spPr>
      </p:pic>
      <p:sp>
        <p:nvSpPr>
          <p:cNvPr id="7" name="TextBox 6">
            <a:extLst>
              <a:ext uri="{FF2B5EF4-FFF2-40B4-BE49-F238E27FC236}">
                <a16:creationId xmlns:a16="http://schemas.microsoft.com/office/drawing/2014/main" id="{4C901215-19F6-9734-3D04-321BCDC1DD68}"/>
              </a:ext>
            </a:extLst>
          </p:cNvPr>
          <p:cNvSpPr txBox="1"/>
          <p:nvPr/>
        </p:nvSpPr>
        <p:spPr>
          <a:xfrm>
            <a:off x="502962" y="3236197"/>
            <a:ext cx="11512057" cy="2862322"/>
          </a:xfrm>
          <a:prstGeom prst="rect">
            <a:avLst/>
          </a:prstGeom>
          <a:noFill/>
        </p:spPr>
        <p:txBody>
          <a:bodyPr wrap="square" rtlCol="0">
            <a:spAutoFit/>
          </a:bodyPr>
          <a:lstStyle/>
          <a:p>
            <a:r>
              <a:rPr lang="en-US" b="0" i="0" dirty="0">
                <a:solidFill>
                  <a:srgbClr val="ECECEC"/>
                </a:solidFill>
                <a:effectLst/>
                <a:latin typeface="Söhne"/>
              </a:rPr>
              <a:t>Hello fellow hackers and judges! We're Team Semi-Colon, a dynamic group of passionate individuals driven by innovation and collaboration from KIET Ghaziabad . With diverse backgrounds, we've come together to tackle challenges head-on and push the boundaries of technology.</a:t>
            </a:r>
          </a:p>
          <a:p>
            <a:endParaRPr lang="en-US" dirty="0">
              <a:solidFill>
                <a:srgbClr val="ECECEC"/>
              </a:solidFill>
              <a:latin typeface="Söhne"/>
            </a:endParaRPr>
          </a:p>
          <a:p>
            <a:r>
              <a:rPr lang="en-US" dirty="0">
                <a:solidFill>
                  <a:srgbClr val="ECECEC"/>
                </a:solidFill>
                <a:latin typeface="Söhne"/>
              </a:rPr>
              <a:t>We are First Year </a:t>
            </a:r>
            <a:r>
              <a:rPr lang="en-IN" b="0" i="0" dirty="0">
                <a:solidFill>
                  <a:srgbClr val="E8E8E8"/>
                </a:solidFill>
                <a:effectLst/>
                <a:latin typeface="Google Sans"/>
              </a:rPr>
              <a:t>enthusiast currently experiencing our first Hackathon in your college.</a:t>
            </a:r>
            <a:r>
              <a:rPr lang="en-US" b="0" i="0" dirty="0">
                <a:solidFill>
                  <a:srgbClr val="ECECEC"/>
                </a:solidFill>
                <a:effectLst/>
                <a:latin typeface="Söhne"/>
              </a:rPr>
              <a:t> At this hackathon, we're excited to tackle the problems stated in your problem statement. Armed with our skills, we’re here to learn and experience more.</a:t>
            </a:r>
          </a:p>
          <a:p>
            <a:endParaRPr lang="en-US" dirty="0">
              <a:solidFill>
                <a:srgbClr val="ECECEC"/>
              </a:solidFill>
              <a:latin typeface="Söhne"/>
            </a:endParaRPr>
          </a:p>
          <a:p>
            <a:r>
              <a:rPr lang="en-US" b="0" i="0" dirty="0">
                <a:solidFill>
                  <a:srgbClr val="ECECEC"/>
                </a:solidFill>
                <a:effectLst/>
                <a:latin typeface="Söhne"/>
              </a:rPr>
              <a:t>Our team thrives on creativity, problem-solving, and a relentless pursuit of excellence. We believe in the power of teamwork and leveraging each other's strengths to create impactful solutions. From brainstorming wild ideas to burning the midnight oil in coding marathons, we're ready to go the extra mile to deliver something extraordinary.</a:t>
            </a:r>
            <a:endParaRPr lang="en-IN" b="0" i="0" dirty="0">
              <a:solidFill>
                <a:srgbClr val="E8E8E8"/>
              </a:solidFill>
              <a:effectLst/>
              <a:latin typeface="Google Sans"/>
            </a:endParaRPr>
          </a:p>
        </p:txBody>
      </p:sp>
      <p:pic>
        <p:nvPicPr>
          <p:cNvPr id="8" name="Picture 2" descr="KIET GROUP OF INSTITUTIONS, GHAZIABAD">
            <a:extLst>
              <a:ext uri="{FF2B5EF4-FFF2-40B4-BE49-F238E27FC236}">
                <a16:creationId xmlns:a16="http://schemas.microsoft.com/office/drawing/2014/main" id="{5C67A21D-1759-7800-9213-F87FD7618B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0673" y="123648"/>
            <a:ext cx="1602501" cy="120032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4229C7EA-6AB3-8E2E-C7E3-936B0A02BD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26" y="145397"/>
            <a:ext cx="3277057" cy="1238423"/>
          </a:xfrm>
          <a:prstGeom prst="rect">
            <a:avLst/>
          </a:prstGeom>
        </p:spPr>
      </p:pic>
      <p:sp>
        <p:nvSpPr>
          <p:cNvPr id="10" name="TextBox 9">
            <a:extLst>
              <a:ext uri="{FF2B5EF4-FFF2-40B4-BE49-F238E27FC236}">
                <a16:creationId xmlns:a16="http://schemas.microsoft.com/office/drawing/2014/main" id="{35911D3D-DFE0-6037-209E-9FBBD2D48B21}"/>
              </a:ext>
            </a:extLst>
          </p:cNvPr>
          <p:cNvSpPr txBox="1"/>
          <p:nvPr/>
        </p:nvSpPr>
        <p:spPr>
          <a:xfrm>
            <a:off x="4923245" y="406795"/>
            <a:ext cx="3657411" cy="1200329"/>
          </a:xfrm>
          <a:prstGeom prst="rect">
            <a:avLst/>
          </a:prstGeom>
          <a:noFill/>
        </p:spPr>
        <p:txBody>
          <a:bodyPr wrap="none" rtlCol="0">
            <a:spAutoFit/>
          </a:bodyPr>
          <a:lstStyle/>
          <a:p>
            <a:r>
              <a:rPr lang="en-US" sz="3600" b="0" i="0" dirty="0">
                <a:solidFill>
                  <a:srgbClr val="ECECEC"/>
                </a:solidFill>
                <a:effectLst/>
                <a:latin typeface="Söhne"/>
              </a:rPr>
              <a:t>Team Semi-Colon </a:t>
            </a:r>
          </a:p>
          <a:p>
            <a:endParaRPr lang="en-IN" sz="3600" dirty="0"/>
          </a:p>
        </p:txBody>
      </p:sp>
    </p:spTree>
    <p:extLst>
      <p:ext uri="{BB962C8B-B14F-4D97-AF65-F5344CB8AC3E}">
        <p14:creationId xmlns:p14="http://schemas.microsoft.com/office/powerpoint/2010/main" val="35452042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47ECE-6959-2C06-C943-92155C58454A}"/>
              </a:ext>
            </a:extLst>
          </p:cNvPr>
          <p:cNvSpPr>
            <a:spLocks noGrp="1"/>
          </p:cNvSpPr>
          <p:nvPr>
            <p:ph type="title"/>
          </p:nvPr>
        </p:nvSpPr>
        <p:spPr/>
        <p:txBody>
          <a:bodyPr/>
          <a:lstStyle/>
          <a:p>
            <a:r>
              <a:rPr lang="en-US" dirty="0">
                <a:solidFill>
                  <a:schemeClr val="bg1"/>
                </a:solidFill>
              </a:rPr>
              <a:t>                    </a:t>
            </a:r>
            <a:r>
              <a:rPr lang="en-US" sz="6000" b="1" u="sng" dirty="0">
                <a:solidFill>
                  <a:schemeClr val="bg1"/>
                </a:solidFill>
              </a:rPr>
              <a:t>Problem Statement</a:t>
            </a:r>
            <a:endParaRPr lang="en-IN" sz="6000" b="1" u="sng" dirty="0">
              <a:solidFill>
                <a:schemeClr val="bg1"/>
              </a:solidFill>
            </a:endParaRPr>
          </a:p>
        </p:txBody>
      </p:sp>
      <p:sp>
        <p:nvSpPr>
          <p:cNvPr id="7" name="Content Placeholder 6">
            <a:extLst>
              <a:ext uri="{FF2B5EF4-FFF2-40B4-BE49-F238E27FC236}">
                <a16:creationId xmlns:a16="http://schemas.microsoft.com/office/drawing/2014/main" id="{A0610968-55E4-DF60-2899-A9F963361DB6}"/>
              </a:ext>
            </a:extLst>
          </p:cNvPr>
          <p:cNvSpPr>
            <a:spLocks noGrp="1"/>
          </p:cNvSpPr>
          <p:nvPr>
            <p:ph idx="1"/>
          </p:nvPr>
        </p:nvSpPr>
        <p:spPr/>
        <p:txBody>
          <a:bodyPr/>
          <a:lstStyle/>
          <a:p>
            <a:r>
              <a:rPr lang="en-US" dirty="0">
                <a:solidFill>
                  <a:schemeClr val="bg1"/>
                </a:solidFill>
              </a:rPr>
              <a:t>To create a platform to enhance community-based disaster preparedness and response.</a:t>
            </a:r>
          </a:p>
          <a:p>
            <a:pPr marL="0" indent="0">
              <a:buNone/>
            </a:pPr>
            <a:endParaRPr lang="en-US" dirty="0">
              <a:solidFill>
                <a:schemeClr val="bg1"/>
              </a:solidFill>
            </a:endParaRPr>
          </a:p>
          <a:p>
            <a:r>
              <a:rPr lang="en-US" dirty="0">
                <a:solidFill>
                  <a:schemeClr val="bg1"/>
                </a:solidFill>
              </a:rPr>
              <a:t>To Develop a </a:t>
            </a:r>
            <a:r>
              <a:rPr lang="en-US" dirty="0" err="1">
                <a:solidFill>
                  <a:schemeClr val="bg1"/>
                </a:solidFill>
              </a:rPr>
              <a:t>userfriendly</a:t>
            </a:r>
            <a:r>
              <a:rPr lang="en-US" dirty="0">
                <a:solidFill>
                  <a:schemeClr val="bg1"/>
                </a:solidFill>
              </a:rPr>
              <a:t> frontend application for residents to access disaster alerts, evacuation routes, and emergency contacts.</a:t>
            </a:r>
          </a:p>
          <a:p>
            <a:pPr marL="0" indent="0">
              <a:buNone/>
            </a:pPr>
            <a:endParaRPr lang="en-US" dirty="0">
              <a:solidFill>
                <a:schemeClr val="bg1"/>
              </a:solidFill>
            </a:endParaRPr>
          </a:p>
          <a:p>
            <a:r>
              <a:rPr lang="en-US" b="0" i="0" dirty="0">
                <a:solidFill>
                  <a:srgbClr val="ECECEC"/>
                </a:solidFill>
                <a:effectLst/>
                <a:latin typeface="Söhne"/>
              </a:rPr>
              <a:t>Traditional methods of disseminating information, such as radio broadcasts or paper flyers, often fall short in reaching residents effectively and efficiently.</a:t>
            </a:r>
            <a:endParaRPr lang="en-IN" dirty="0">
              <a:solidFill>
                <a:schemeClr val="bg1"/>
              </a:solidFill>
            </a:endParaRPr>
          </a:p>
        </p:txBody>
      </p:sp>
    </p:spTree>
    <p:extLst>
      <p:ext uri="{BB962C8B-B14F-4D97-AF65-F5344CB8AC3E}">
        <p14:creationId xmlns:p14="http://schemas.microsoft.com/office/powerpoint/2010/main" val="2256431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47ECE-6959-2C06-C943-92155C58454A}"/>
              </a:ext>
            </a:extLst>
          </p:cNvPr>
          <p:cNvSpPr>
            <a:spLocks noGrp="1"/>
          </p:cNvSpPr>
          <p:nvPr>
            <p:ph type="title"/>
          </p:nvPr>
        </p:nvSpPr>
        <p:spPr/>
        <p:txBody>
          <a:bodyPr/>
          <a:lstStyle/>
          <a:p>
            <a:r>
              <a:rPr lang="en-US" dirty="0">
                <a:solidFill>
                  <a:schemeClr val="bg1"/>
                </a:solidFill>
              </a:rPr>
              <a:t>                    </a:t>
            </a:r>
            <a:r>
              <a:rPr lang="en-US" sz="6000" b="1" u="sng" dirty="0">
                <a:solidFill>
                  <a:schemeClr val="bg1"/>
                </a:solidFill>
              </a:rPr>
              <a:t>Proposed Solution</a:t>
            </a:r>
            <a:endParaRPr lang="en-IN" sz="6000" b="1" u="sng" dirty="0">
              <a:solidFill>
                <a:schemeClr val="bg1"/>
              </a:solidFill>
            </a:endParaRPr>
          </a:p>
        </p:txBody>
      </p:sp>
      <p:sp>
        <p:nvSpPr>
          <p:cNvPr id="7" name="Content Placeholder 6">
            <a:extLst>
              <a:ext uri="{FF2B5EF4-FFF2-40B4-BE49-F238E27FC236}">
                <a16:creationId xmlns:a16="http://schemas.microsoft.com/office/drawing/2014/main" id="{A0610968-55E4-DF60-2899-A9F963361DB6}"/>
              </a:ext>
            </a:extLst>
          </p:cNvPr>
          <p:cNvSpPr>
            <a:spLocks noGrp="1"/>
          </p:cNvSpPr>
          <p:nvPr>
            <p:ph idx="1"/>
          </p:nvPr>
        </p:nvSpPr>
        <p:spPr/>
        <p:txBody>
          <a:bodyPr/>
          <a:lstStyle/>
          <a:p>
            <a:r>
              <a:rPr lang="en-US" sz="2800" dirty="0">
                <a:solidFill>
                  <a:schemeClr val="bg1"/>
                </a:solidFill>
              </a:rPr>
              <a:t>A Community-based Disaster Preparedness Platform is a digital tool designed to empower communities in disaster-prone areas </a:t>
            </a:r>
          </a:p>
          <a:p>
            <a:r>
              <a:rPr lang="en-US" b="0" i="0" dirty="0">
                <a:solidFill>
                  <a:srgbClr val="ECECEC"/>
                </a:solidFill>
                <a:effectLst/>
                <a:latin typeface="Söhne"/>
              </a:rPr>
              <a:t>Echo-Alert is a comprehensive platform aimed at empowering communities to enhance disaster preparedness and response. </a:t>
            </a:r>
          </a:p>
          <a:p>
            <a:r>
              <a:rPr lang="en-US" b="0" i="0" dirty="0">
                <a:solidFill>
                  <a:srgbClr val="ECECEC"/>
                </a:solidFill>
                <a:effectLst/>
                <a:latin typeface="Söhne"/>
              </a:rPr>
              <a:t>Our solution provides a user-friendly frontend application that enables residents to access critical information such as disaster alerts, evacuation routes, and emergency contacts seamlessly.</a:t>
            </a:r>
          </a:p>
          <a:p>
            <a:r>
              <a:rPr lang="en-IN" dirty="0">
                <a:solidFill>
                  <a:schemeClr val="bg1"/>
                </a:solidFill>
              </a:rPr>
              <a:t>Provides alternated routes that are clear for evacuation also indicates the places that are not affected yet.</a:t>
            </a:r>
          </a:p>
        </p:txBody>
      </p:sp>
    </p:spTree>
    <p:extLst>
      <p:ext uri="{BB962C8B-B14F-4D97-AF65-F5344CB8AC3E}">
        <p14:creationId xmlns:p14="http://schemas.microsoft.com/office/powerpoint/2010/main" val="937726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ADED37-85DD-A057-91C3-C9C2BD912B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9693" y="2097922"/>
            <a:ext cx="9825652" cy="1852377"/>
          </a:xfrm>
          <a:prstGeom prst="rect">
            <a:avLst/>
          </a:prstGeom>
        </p:spPr>
      </p:pic>
      <p:sp>
        <p:nvSpPr>
          <p:cNvPr id="7" name="TextBox 6">
            <a:extLst>
              <a:ext uri="{FF2B5EF4-FFF2-40B4-BE49-F238E27FC236}">
                <a16:creationId xmlns:a16="http://schemas.microsoft.com/office/drawing/2014/main" id="{4C901215-19F6-9734-3D04-321BCDC1DD68}"/>
              </a:ext>
            </a:extLst>
          </p:cNvPr>
          <p:cNvSpPr txBox="1"/>
          <p:nvPr/>
        </p:nvSpPr>
        <p:spPr>
          <a:xfrm>
            <a:off x="261313" y="3950299"/>
            <a:ext cx="11512057" cy="2585323"/>
          </a:xfrm>
          <a:prstGeom prst="rect">
            <a:avLst/>
          </a:prstGeom>
          <a:noFill/>
        </p:spPr>
        <p:txBody>
          <a:bodyPr wrap="square" rtlCol="0">
            <a:spAutoFit/>
          </a:bodyPr>
          <a:lstStyle/>
          <a:p>
            <a:pPr marL="285750" indent="-285750">
              <a:buFont typeface="Wingdings" panose="05000000000000000000" pitchFamily="2" charset="2"/>
              <a:buChar char="q"/>
            </a:pPr>
            <a:r>
              <a:rPr lang="en-US" b="0" i="0" dirty="0">
                <a:solidFill>
                  <a:srgbClr val="ECECEC"/>
                </a:solidFill>
                <a:effectLst/>
                <a:latin typeface="Söhne"/>
              </a:rPr>
              <a:t>Creating a platform to enhance community-based disaster preparedness and response, along with a user-friendly frontend application for residents, offers numerous benefits and can have a significant impact. Here are some of the key benefits and impacts:</a:t>
            </a:r>
          </a:p>
          <a:p>
            <a:pPr marL="285750" indent="-285750">
              <a:buFont typeface="Wingdings" panose="05000000000000000000" pitchFamily="2" charset="2"/>
              <a:buChar char="q"/>
            </a:pPr>
            <a:r>
              <a:rPr lang="en-US" b="1" i="0" dirty="0">
                <a:solidFill>
                  <a:srgbClr val="ECECEC"/>
                </a:solidFill>
                <a:effectLst/>
                <a:latin typeface="Söhne"/>
              </a:rPr>
              <a:t>Timely Access to Critical Information</a:t>
            </a:r>
          </a:p>
          <a:p>
            <a:pPr marL="285750" indent="-285750">
              <a:buFont typeface="Wingdings" panose="05000000000000000000" pitchFamily="2" charset="2"/>
              <a:buChar char="q"/>
            </a:pPr>
            <a:r>
              <a:rPr lang="en-IN" b="1" i="0" dirty="0">
                <a:solidFill>
                  <a:srgbClr val="ECECEC"/>
                </a:solidFill>
                <a:effectLst/>
                <a:latin typeface="Söhne"/>
              </a:rPr>
              <a:t>Improved Community Resilience</a:t>
            </a:r>
            <a:endParaRPr lang="en-US" b="1" dirty="0">
              <a:solidFill>
                <a:srgbClr val="ECECEC"/>
              </a:solidFill>
              <a:latin typeface="Söhne"/>
            </a:endParaRPr>
          </a:p>
          <a:p>
            <a:pPr marL="285750" indent="-285750">
              <a:buFont typeface="Wingdings" panose="05000000000000000000" pitchFamily="2" charset="2"/>
              <a:buChar char="q"/>
            </a:pPr>
            <a:r>
              <a:rPr lang="en-US" b="1" i="0" dirty="0">
                <a:solidFill>
                  <a:srgbClr val="ECECEC"/>
                </a:solidFill>
                <a:effectLst/>
                <a:latin typeface="Söhne"/>
              </a:rPr>
              <a:t>Increased Public Safety and Well-being</a:t>
            </a:r>
          </a:p>
          <a:p>
            <a:pPr marL="285750" indent="-285750">
              <a:buFont typeface="Wingdings" panose="05000000000000000000" pitchFamily="2" charset="2"/>
              <a:buChar char="q"/>
            </a:pPr>
            <a:r>
              <a:rPr lang="en-IN" b="1" i="0" dirty="0">
                <a:solidFill>
                  <a:srgbClr val="ECECEC"/>
                </a:solidFill>
                <a:effectLst/>
                <a:latin typeface="Söhne"/>
              </a:rPr>
              <a:t>Inclusivity and Accessibility</a:t>
            </a:r>
            <a:endParaRPr lang="en-US" b="1" dirty="0">
              <a:solidFill>
                <a:srgbClr val="ECECEC"/>
              </a:solidFill>
              <a:latin typeface="Söhne"/>
            </a:endParaRPr>
          </a:p>
          <a:p>
            <a:pPr marL="285750" indent="-285750">
              <a:buFont typeface="Wingdings" panose="05000000000000000000" pitchFamily="2" charset="2"/>
              <a:buChar char="q"/>
            </a:pPr>
            <a:r>
              <a:rPr lang="en-IN" b="1" i="0" dirty="0">
                <a:solidFill>
                  <a:srgbClr val="ECECEC"/>
                </a:solidFill>
                <a:effectLst/>
                <a:latin typeface="Söhne"/>
              </a:rPr>
              <a:t>Community Engagement and Collaboration</a:t>
            </a:r>
            <a:endParaRPr lang="en-US" b="1" i="0" dirty="0">
              <a:solidFill>
                <a:srgbClr val="ECECEC"/>
              </a:solidFill>
              <a:effectLst/>
              <a:latin typeface="Söhne"/>
            </a:endParaRPr>
          </a:p>
          <a:p>
            <a:pPr marL="285750" indent="-285750">
              <a:buFont typeface="Wingdings" panose="05000000000000000000" pitchFamily="2" charset="2"/>
              <a:buChar char="q"/>
            </a:pPr>
            <a:endParaRPr lang="en-IN" b="0" i="0" dirty="0">
              <a:solidFill>
                <a:srgbClr val="E8E8E8"/>
              </a:solidFill>
              <a:effectLst/>
              <a:latin typeface="Google Sans"/>
            </a:endParaRPr>
          </a:p>
        </p:txBody>
      </p:sp>
      <p:pic>
        <p:nvPicPr>
          <p:cNvPr id="8" name="Picture 2" descr="KIET GROUP OF INSTITUTIONS, GHAZIABAD">
            <a:extLst>
              <a:ext uri="{FF2B5EF4-FFF2-40B4-BE49-F238E27FC236}">
                <a16:creationId xmlns:a16="http://schemas.microsoft.com/office/drawing/2014/main" id="{5C67A21D-1759-7800-9213-F87FD7618B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5054" y="123648"/>
            <a:ext cx="1408120" cy="105473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4229C7EA-6AB3-8E2E-C7E3-936B0A02BD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26" y="145397"/>
            <a:ext cx="3277057" cy="1238423"/>
          </a:xfrm>
          <a:prstGeom prst="rect">
            <a:avLst/>
          </a:prstGeom>
        </p:spPr>
      </p:pic>
      <p:sp>
        <p:nvSpPr>
          <p:cNvPr id="10" name="TextBox 9">
            <a:extLst>
              <a:ext uri="{FF2B5EF4-FFF2-40B4-BE49-F238E27FC236}">
                <a16:creationId xmlns:a16="http://schemas.microsoft.com/office/drawing/2014/main" id="{35911D3D-DFE0-6037-209E-9FBBD2D48B21}"/>
              </a:ext>
            </a:extLst>
          </p:cNvPr>
          <p:cNvSpPr txBox="1"/>
          <p:nvPr/>
        </p:nvSpPr>
        <p:spPr>
          <a:xfrm>
            <a:off x="2501903" y="1267306"/>
            <a:ext cx="8500404" cy="1323439"/>
          </a:xfrm>
          <a:prstGeom prst="rect">
            <a:avLst/>
          </a:prstGeom>
          <a:noFill/>
        </p:spPr>
        <p:txBody>
          <a:bodyPr wrap="none" rtlCol="0">
            <a:spAutoFit/>
          </a:bodyPr>
          <a:lstStyle/>
          <a:p>
            <a:r>
              <a:rPr lang="en-US" sz="4000" b="0" i="0" dirty="0">
                <a:solidFill>
                  <a:srgbClr val="ECECEC"/>
                </a:solidFill>
                <a:effectLst/>
                <a:latin typeface="Söhne"/>
              </a:rPr>
              <a:t>Benefits and impact solution will create </a:t>
            </a:r>
          </a:p>
          <a:p>
            <a:endParaRPr lang="en-IN" sz="4000" dirty="0"/>
          </a:p>
        </p:txBody>
      </p:sp>
    </p:spTree>
    <p:extLst>
      <p:ext uri="{BB962C8B-B14F-4D97-AF65-F5344CB8AC3E}">
        <p14:creationId xmlns:p14="http://schemas.microsoft.com/office/powerpoint/2010/main" val="779103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ADED37-85DD-A057-91C3-C9C2BD912B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9693" y="2097922"/>
            <a:ext cx="9825652" cy="1852377"/>
          </a:xfrm>
          <a:prstGeom prst="rect">
            <a:avLst/>
          </a:prstGeom>
        </p:spPr>
      </p:pic>
      <p:sp>
        <p:nvSpPr>
          <p:cNvPr id="7" name="TextBox 6">
            <a:extLst>
              <a:ext uri="{FF2B5EF4-FFF2-40B4-BE49-F238E27FC236}">
                <a16:creationId xmlns:a16="http://schemas.microsoft.com/office/drawing/2014/main" id="{4C901215-19F6-9734-3D04-321BCDC1DD68}"/>
              </a:ext>
            </a:extLst>
          </p:cNvPr>
          <p:cNvSpPr txBox="1"/>
          <p:nvPr/>
        </p:nvSpPr>
        <p:spPr>
          <a:xfrm>
            <a:off x="261313" y="3950299"/>
            <a:ext cx="11512057" cy="2862322"/>
          </a:xfrm>
          <a:prstGeom prst="rect">
            <a:avLst/>
          </a:prstGeom>
          <a:noFill/>
        </p:spPr>
        <p:txBody>
          <a:bodyPr wrap="square" rtlCol="0">
            <a:spAutoFit/>
          </a:bodyPr>
          <a:lstStyle/>
          <a:p>
            <a:r>
              <a:rPr lang="en-US" b="0" i="0" dirty="0">
                <a:solidFill>
                  <a:srgbClr val="ECECEC"/>
                </a:solidFill>
                <a:effectLst/>
                <a:latin typeface="Söhne"/>
              </a:rPr>
              <a:t>The market and opportunities for a platform aimed at enhancing community-based disaster preparedness and response are significant and varied. Here's an overview of the market landscape and the opportunities it presents:</a:t>
            </a:r>
          </a:p>
          <a:p>
            <a:endParaRPr lang="en-US" b="0" i="0" dirty="0">
              <a:solidFill>
                <a:srgbClr val="ECECEC"/>
              </a:solidFill>
              <a:effectLst/>
              <a:latin typeface="Söhne"/>
            </a:endParaRPr>
          </a:p>
          <a:p>
            <a:pPr marL="285750" indent="-285750">
              <a:buFont typeface="Courier New" panose="02070309020205020404" pitchFamily="49" charset="0"/>
              <a:buChar char="o"/>
            </a:pPr>
            <a:r>
              <a:rPr lang="en-US" b="1" i="0" dirty="0">
                <a:solidFill>
                  <a:srgbClr val="ECECEC"/>
                </a:solidFill>
                <a:effectLst/>
                <a:latin typeface="Söhne"/>
              </a:rPr>
              <a:t>Growing Concerns About Disaster Preparedness</a:t>
            </a:r>
          </a:p>
          <a:p>
            <a:pPr marL="285750" indent="-285750">
              <a:buFont typeface="Courier New" panose="02070309020205020404" pitchFamily="49" charset="0"/>
              <a:buChar char="o"/>
            </a:pPr>
            <a:r>
              <a:rPr lang="en-IN" b="1" i="0" dirty="0">
                <a:solidFill>
                  <a:srgbClr val="ECECEC"/>
                </a:solidFill>
                <a:effectLst/>
                <a:latin typeface="Söhne"/>
              </a:rPr>
              <a:t>Government Initiatives and Funding</a:t>
            </a:r>
            <a:endParaRPr lang="en-US" b="1" dirty="0">
              <a:solidFill>
                <a:srgbClr val="ECECEC"/>
              </a:solidFill>
              <a:latin typeface="Söhne"/>
            </a:endParaRPr>
          </a:p>
          <a:p>
            <a:pPr marL="285750" indent="-285750">
              <a:buFont typeface="Courier New" panose="02070309020205020404" pitchFamily="49" charset="0"/>
              <a:buChar char="o"/>
            </a:pPr>
            <a:r>
              <a:rPr lang="en-IN" b="1" i="0" dirty="0">
                <a:solidFill>
                  <a:srgbClr val="ECECEC"/>
                </a:solidFill>
                <a:effectLst/>
                <a:latin typeface="Söhne"/>
              </a:rPr>
              <a:t>Corporate and Social Responsibility</a:t>
            </a:r>
            <a:endParaRPr lang="en-US" b="1" i="0" dirty="0">
              <a:solidFill>
                <a:srgbClr val="ECECEC"/>
              </a:solidFill>
              <a:effectLst/>
              <a:latin typeface="Söhne"/>
            </a:endParaRPr>
          </a:p>
          <a:p>
            <a:pPr marL="285750" indent="-285750">
              <a:buFont typeface="Courier New" panose="02070309020205020404" pitchFamily="49" charset="0"/>
              <a:buChar char="o"/>
            </a:pPr>
            <a:r>
              <a:rPr lang="en-IN" b="1" i="0" dirty="0">
                <a:solidFill>
                  <a:srgbClr val="ECECEC"/>
                </a:solidFill>
                <a:effectLst/>
                <a:latin typeface="Söhne"/>
              </a:rPr>
              <a:t>Technological Advancements</a:t>
            </a:r>
            <a:endParaRPr lang="en-US" b="1" dirty="0">
              <a:solidFill>
                <a:srgbClr val="ECECEC"/>
              </a:solidFill>
              <a:latin typeface="Söhne"/>
            </a:endParaRPr>
          </a:p>
          <a:p>
            <a:pPr marL="285750" indent="-285750">
              <a:buFont typeface="Courier New" panose="02070309020205020404" pitchFamily="49" charset="0"/>
              <a:buChar char="o"/>
            </a:pPr>
            <a:r>
              <a:rPr lang="en-IN" b="1" i="0" dirty="0">
                <a:solidFill>
                  <a:srgbClr val="ECECEC"/>
                </a:solidFill>
                <a:effectLst/>
                <a:latin typeface="Söhne"/>
              </a:rPr>
              <a:t>Community Engagement and Empowerment</a:t>
            </a:r>
            <a:endParaRPr lang="en-US" b="1" dirty="0">
              <a:solidFill>
                <a:srgbClr val="ECECEC"/>
              </a:solidFill>
              <a:latin typeface="Söhne"/>
            </a:endParaRPr>
          </a:p>
          <a:p>
            <a:pPr marL="285750" indent="-285750">
              <a:buFont typeface="Courier New" panose="02070309020205020404" pitchFamily="49" charset="0"/>
              <a:buChar char="o"/>
            </a:pPr>
            <a:r>
              <a:rPr lang="en-IN" b="1" i="0" dirty="0">
                <a:solidFill>
                  <a:srgbClr val="ECECEC"/>
                </a:solidFill>
                <a:effectLst/>
                <a:latin typeface="Söhne"/>
              </a:rPr>
              <a:t>Global Reach and Scalability</a:t>
            </a:r>
            <a:endParaRPr lang="en-US" b="1" i="0" dirty="0">
              <a:solidFill>
                <a:srgbClr val="ECECEC"/>
              </a:solidFill>
              <a:effectLst/>
              <a:latin typeface="Söhne"/>
            </a:endParaRPr>
          </a:p>
          <a:p>
            <a:endParaRPr lang="en-US" b="1" i="0" dirty="0">
              <a:solidFill>
                <a:srgbClr val="ECECEC"/>
              </a:solidFill>
              <a:effectLst/>
              <a:latin typeface="Söhne"/>
            </a:endParaRPr>
          </a:p>
        </p:txBody>
      </p:sp>
      <p:pic>
        <p:nvPicPr>
          <p:cNvPr id="8" name="Picture 2" descr="KIET GROUP OF INSTITUTIONS, GHAZIABAD">
            <a:extLst>
              <a:ext uri="{FF2B5EF4-FFF2-40B4-BE49-F238E27FC236}">
                <a16:creationId xmlns:a16="http://schemas.microsoft.com/office/drawing/2014/main" id="{5C67A21D-1759-7800-9213-F87FD7618B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5054" y="123648"/>
            <a:ext cx="1408120" cy="105473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4229C7EA-6AB3-8E2E-C7E3-936B0A02BD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26" y="145397"/>
            <a:ext cx="3277057" cy="1238423"/>
          </a:xfrm>
          <a:prstGeom prst="rect">
            <a:avLst/>
          </a:prstGeom>
        </p:spPr>
      </p:pic>
      <p:sp>
        <p:nvSpPr>
          <p:cNvPr id="10" name="TextBox 9">
            <a:extLst>
              <a:ext uri="{FF2B5EF4-FFF2-40B4-BE49-F238E27FC236}">
                <a16:creationId xmlns:a16="http://schemas.microsoft.com/office/drawing/2014/main" id="{35911D3D-DFE0-6037-209E-9FBBD2D48B21}"/>
              </a:ext>
            </a:extLst>
          </p:cNvPr>
          <p:cNvSpPr txBox="1"/>
          <p:nvPr/>
        </p:nvSpPr>
        <p:spPr>
          <a:xfrm>
            <a:off x="3652278" y="909874"/>
            <a:ext cx="6357574" cy="830997"/>
          </a:xfrm>
          <a:prstGeom prst="rect">
            <a:avLst/>
          </a:prstGeom>
          <a:noFill/>
        </p:spPr>
        <p:txBody>
          <a:bodyPr wrap="none" rtlCol="0">
            <a:spAutoFit/>
          </a:bodyPr>
          <a:lstStyle/>
          <a:p>
            <a:r>
              <a:rPr lang="en-IN" sz="4800" b="1" dirty="0">
                <a:solidFill>
                  <a:srgbClr val="ECECEC"/>
                </a:solidFill>
                <a:effectLst/>
                <a:latin typeface="Söhne"/>
              </a:rPr>
              <a:t>Market and opportunity</a:t>
            </a:r>
            <a:endParaRPr lang="en-IN" sz="4800" b="1" dirty="0"/>
          </a:p>
        </p:txBody>
      </p:sp>
    </p:spTree>
    <p:extLst>
      <p:ext uri="{BB962C8B-B14F-4D97-AF65-F5344CB8AC3E}">
        <p14:creationId xmlns:p14="http://schemas.microsoft.com/office/powerpoint/2010/main" val="2589012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ADED37-85DD-A057-91C3-C9C2BD912B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286" y="2356177"/>
            <a:ext cx="9825652" cy="1852377"/>
          </a:xfrm>
          <a:prstGeom prst="rect">
            <a:avLst/>
          </a:prstGeom>
        </p:spPr>
      </p:pic>
      <p:sp>
        <p:nvSpPr>
          <p:cNvPr id="7" name="TextBox 6">
            <a:extLst>
              <a:ext uri="{FF2B5EF4-FFF2-40B4-BE49-F238E27FC236}">
                <a16:creationId xmlns:a16="http://schemas.microsoft.com/office/drawing/2014/main" id="{4C901215-19F6-9734-3D04-321BCDC1DD68}"/>
              </a:ext>
            </a:extLst>
          </p:cNvPr>
          <p:cNvSpPr txBox="1"/>
          <p:nvPr/>
        </p:nvSpPr>
        <p:spPr>
          <a:xfrm>
            <a:off x="339971" y="4003113"/>
            <a:ext cx="11512057" cy="2031325"/>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rgbClr val="E8E8E8"/>
                </a:solidFill>
                <a:latin typeface="Google Sans"/>
              </a:rPr>
              <a:t>JAVA</a:t>
            </a:r>
          </a:p>
          <a:p>
            <a:endParaRPr lang="en-US" dirty="0">
              <a:solidFill>
                <a:srgbClr val="E8E8E8"/>
              </a:solidFill>
              <a:latin typeface="Google Sans"/>
            </a:endParaRPr>
          </a:p>
          <a:p>
            <a:pPr marL="285750" indent="-285750">
              <a:buFont typeface="Wingdings" panose="05000000000000000000" pitchFamily="2" charset="2"/>
              <a:buChar char="q"/>
            </a:pPr>
            <a:r>
              <a:rPr lang="en-US" b="0" i="0" dirty="0">
                <a:solidFill>
                  <a:srgbClr val="E8E8E8"/>
                </a:solidFill>
                <a:effectLst/>
                <a:latin typeface="Google Sans"/>
              </a:rPr>
              <a:t>XML</a:t>
            </a:r>
          </a:p>
          <a:p>
            <a:endParaRPr lang="en-US" b="0" i="0" dirty="0">
              <a:solidFill>
                <a:srgbClr val="E8E8E8"/>
              </a:solidFill>
              <a:effectLst/>
              <a:latin typeface="Google Sans"/>
            </a:endParaRPr>
          </a:p>
          <a:p>
            <a:pPr marL="285750" indent="-285750">
              <a:buFont typeface="Wingdings" panose="05000000000000000000" pitchFamily="2" charset="2"/>
              <a:buChar char="q"/>
            </a:pPr>
            <a:r>
              <a:rPr lang="en-US" dirty="0">
                <a:solidFill>
                  <a:srgbClr val="E8E8E8"/>
                </a:solidFill>
                <a:latin typeface="Google Sans"/>
              </a:rPr>
              <a:t>GEOLOCATION</a:t>
            </a:r>
          </a:p>
          <a:p>
            <a:endParaRPr lang="en-US" dirty="0">
              <a:solidFill>
                <a:srgbClr val="E8E8E8"/>
              </a:solidFill>
              <a:latin typeface="Google Sans"/>
            </a:endParaRPr>
          </a:p>
          <a:p>
            <a:pPr marL="285750" indent="-285750">
              <a:buFont typeface="Wingdings" panose="05000000000000000000" pitchFamily="2" charset="2"/>
              <a:buChar char="q"/>
            </a:pPr>
            <a:r>
              <a:rPr lang="en-US" b="0" i="0" dirty="0">
                <a:solidFill>
                  <a:srgbClr val="E8E8E8"/>
                </a:solidFill>
                <a:effectLst/>
                <a:latin typeface="Google Sans"/>
              </a:rPr>
              <a:t>ANDROID STUDIOS</a:t>
            </a:r>
            <a:endParaRPr lang="en-IN" b="0" i="0" dirty="0">
              <a:solidFill>
                <a:srgbClr val="E8E8E8"/>
              </a:solidFill>
              <a:effectLst/>
              <a:latin typeface="Google Sans"/>
            </a:endParaRPr>
          </a:p>
        </p:txBody>
      </p:sp>
      <p:pic>
        <p:nvPicPr>
          <p:cNvPr id="8" name="Picture 2" descr="KIET GROUP OF INSTITUTIONS, GHAZIABAD">
            <a:extLst>
              <a:ext uri="{FF2B5EF4-FFF2-40B4-BE49-F238E27FC236}">
                <a16:creationId xmlns:a16="http://schemas.microsoft.com/office/drawing/2014/main" id="{5C67A21D-1759-7800-9213-F87FD7618B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5054" y="123648"/>
            <a:ext cx="1408120" cy="105473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4229C7EA-6AB3-8E2E-C7E3-936B0A02BD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26" y="145397"/>
            <a:ext cx="3277057" cy="1238423"/>
          </a:xfrm>
          <a:prstGeom prst="rect">
            <a:avLst/>
          </a:prstGeom>
        </p:spPr>
      </p:pic>
      <p:sp>
        <p:nvSpPr>
          <p:cNvPr id="10" name="TextBox 9">
            <a:extLst>
              <a:ext uri="{FF2B5EF4-FFF2-40B4-BE49-F238E27FC236}">
                <a16:creationId xmlns:a16="http://schemas.microsoft.com/office/drawing/2014/main" id="{35911D3D-DFE0-6037-209E-9FBBD2D48B21}"/>
              </a:ext>
            </a:extLst>
          </p:cNvPr>
          <p:cNvSpPr txBox="1"/>
          <p:nvPr/>
        </p:nvSpPr>
        <p:spPr>
          <a:xfrm>
            <a:off x="4296696" y="1583729"/>
            <a:ext cx="3907929" cy="1323439"/>
          </a:xfrm>
          <a:prstGeom prst="rect">
            <a:avLst/>
          </a:prstGeom>
          <a:noFill/>
        </p:spPr>
        <p:txBody>
          <a:bodyPr wrap="none" rtlCol="0">
            <a:spAutoFit/>
          </a:bodyPr>
          <a:lstStyle/>
          <a:p>
            <a:r>
              <a:rPr lang="en-US" sz="4000" b="0" i="0" dirty="0">
                <a:solidFill>
                  <a:srgbClr val="ECECEC"/>
                </a:solidFill>
                <a:effectLst/>
                <a:latin typeface="Söhne"/>
              </a:rPr>
              <a:t>TECH STACK USED</a:t>
            </a:r>
          </a:p>
          <a:p>
            <a:endParaRPr lang="en-IN" sz="4000" dirty="0"/>
          </a:p>
        </p:txBody>
      </p:sp>
    </p:spTree>
    <p:extLst>
      <p:ext uri="{BB962C8B-B14F-4D97-AF65-F5344CB8AC3E}">
        <p14:creationId xmlns:p14="http://schemas.microsoft.com/office/powerpoint/2010/main" val="1297998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ADED37-85DD-A057-91C3-C9C2BD912B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286" y="2356177"/>
            <a:ext cx="9825652" cy="1852377"/>
          </a:xfrm>
          <a:prstGeom prst="rect">
            <a:avLst/>
          </a:prstGeom>
        </p:spPr>
      </p:pic>
      <p:pic>
        <p:nvPicPr>
          <p:cNvPr id="8" name="Picture 2" descr="KIET GROUP OF INSTITUTIONS, GHAZIABAD">
            <a:extLst>
              <a:ext uri="{FF2B5EF4-FFF2-40B4-BE49-F238E27FC236}">
                <a16:creationId xmlns:a16="http://schemas.microsoft.com/office/drawing/2014/main" id="{5C67A21D-1759-7800-9213-F87FD7618B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5054" y="123648"/>
            <a:ext cx="1408120" cy="105473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4229C7EA-6AB3-8E2E-C7E3-936B0A02BD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26" y="145397"/>
            <a:ext cx="3277057" cy="1238423"/>
          </a:xfrm>
          <a:prstGeom prst="rect">
            <a:avLst/>
          </a:prstGeom>
        </p:spPr>
      </p:pic>
      <p:sp>
        <p:nvSpPr>
          <p:cNvPr id="10" name="TextBox 9">
            <a:extLst>
              <a:ext uri="{FF2B5EF4-FFF2-40B4-BE49-F238E27FC236}">
                <a16:creationId xmlns:a16="http://schemas.microsoft.com/office/drawing/2014/main" id="{35911D3D-DFE0-6037-209E-9FBBD2D48B21}"/>
              </a:ext>
            </a:extLst>
          </p:cNvPr>
          <p:cNvSpPr txBox="1"/>
          <p:nvPr/>
        </p:nvSpPr>
        <p:spPr>
          <a:xfrm>
            <a:off x="4601496" y="297070"/>
            <a:ext cx="3163623" cy="707886"/>
          </a:xfrm>
          <a:prstGeom prst="rect">
            <a:avLst/>
          </a:prstGeom>
          <a:noFill/>
        </p:spPr>
        <p:txBody>
          <a:bodyPr wrap="none" rtlCol="0">
            <a:spAutoFit/>
          </a:bodyPr>
          <a:lstStyle/>
          <a:p>
            <a:r>
              <a:rPr lang="en-US" sz="4000" b="0" i="0" dirty="0">
                <a:solidFill>
                  <a:srgbClr val="ECECEC"/>
                </a:solidFill>
                <a:effectLst/>
                <a:latin typeface="Söhne"/>
              </a:rPr>
              <a:t>User-Interface</a:t>
            </a:r>
            <a:endParaRPr lang="en-IN" sz="4000" dirty="0"/>
          </a:p>
        </p:txBody>
      </p:sp>
      <p:pic>
        <p:nvPicPr>
          <p:cNvPr id="3" name="Picture 2">
            <a:extLst>
              <a:ext uri="{FF2B5EF4-FFF2-40B4-BE49-F238E27FC236}">
                <a16:creationId xmlns:a16="http://schemas.microsoft.com/office/drawing/2014/main" id="{1D9DCF34-1DC1-545F-8976-79317148300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0325" y="1524001"/>
            <a:ext cx="2855558" cy="5036574"/>
          </a:xfrm>
          <a:prstGeom prst="rect">
            <a:avLst/>
          </a:prstGeom>
        </p:spPr>
      </p:pic>
      <p:pic>
        <p:nvPicPr>
          <p:cNvPr id="6" name="Picture 5">
            <a:extLst>
              <a:ext uri="{FF2B5EF4-FFF2-40B4-BE49-F238E27FC236}">
                <a16:creationId xmlns:a16="http://schemas.microsoft.com/office/drawing/2014/main" id="{11B271F4-829D-DD6C-2B22-E35A44B5DF3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66944" y="1524001"/>
            <a:ext cx="2855559" cy="5049283"/>
          </a:xfrm>
          <a:prstGeom prst="rect">
            <a:avLst/>
          </a:prstGeom>
        </p:spPr>
      </p:pic>
      <p:pic>
        <p:nvPicPr>
          <p:cNvPr id="12" name="Picture 11">
            <a:extLst>
              <a:ext uri="{FF2B5EF4-FFF2-40B4-BE49-F238E27FC236}">
                <a16:creationId xmlns:a16="http://schemas.microsoft.com/office/drawing/2014/main" id="{8BE4438B-A8CD-96DA-9DDA-7A9E71A45B4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12464" y="1472694"/>
            <a:ext cx="2883698" cy="5139188"/>
          </a:xfrm>
          <a:prstGeom prst="rect">
            <a:avLst/>
          </a:prstGeom>
        </p:spPr>
      </p:pic>
    </p:spTree>
    <p:extLst>
      <p:ext uri="{BB962C8B-B14F-4D97-AF65-F5344CB8AC3E}">
        <p14:creationId xmlns:p14="http://schemas.microsoft.com/office/powerpoint/2010/main" val="3493668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ADED37-85DD-A057-91C3-C9C2BD912B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286" y="2356177"/>
            <a:ext cx="9825652" cy="1852377"/>
          </a:xfrm>
          <a:prstGeom prst="rect">
            <a:avLst/>
          </a:prstGeom>
        </p:spPr>
      </p:pic>
      <p:pic>
        <p:nvPicPr>
          <p:cNvPr id="8" name="Picture 2" descr="KIET GROUP OF INSTITUTIONS, GHAZIABAD">
            <a:extLst>
              <a:ext uri="{FF2B5EF4-FFF2-40B4-BE49-F238E27FC236}">
                <a16:creationId xmlns:a16="http://schemas.microsoft.com/office/drawing/2014/main" id="{5C67A21D-1759-7800-9213-F87FD7618B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5054" y="123648"/>
            <a:ext cx="1408120" cy="105473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4229C7EA-6AB3-8E2E-C7E3-936B0A02BD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26" y="145397"/>
            <a:ext cx="3277057" cy="1238423"/>
          </a:xfrm>
          <a:prstGeom prst="rect">
            <a:avLst/>
          </a:prstGeom>
        </p:spPr>
      </p:pic>
      <p:sp>
        <p:nvSpPr>
          <p:cNvPr id="10" name="TextBox 9">
            <a:extLst>
              <a:ext uri="{FF2B5EF4-FFF2-40B4-BE49-F238E27FC236}">
                <a16:creationId xmlns:a16="http://schemas.microsoft.com/office/drawing/2014/main" id="{35911D3D-DFE0-6037-209E-9FBBD2D48B21}"/>
              </a:ext>
            </a:extLst>
          </p:cNvPr>
          <p:cNvSpPr txBox="1"/>
          <p:nvPr/>
        </p:nvSpPr>
        <p:spPr>
          <a:xfrm>
            <a:off x="4601496" y="297070"/>
            <a:ext cx="3163623" cy="707886"/>
          </a:xfrm>
          <a:prstGeom prst="rect">
            <a:avLst/>
          </a:prstGeom>
          <a:noFill/>
        </p:spPr>
        <p:txBody>
          <a:bodyPr wrap="none" rtlCol="0">
            <a:spAutoFit/>
          </a:bodyPr>
          <a:lstStyle/>
          <a:p>
            <a:r>
              <a:rPr lang="en-US" sz="4000" b="0" i="0" dirty="0">
                <a:solidFill>
                  <a:srgbClr val="ECECEC"/>
                </a:solidFill>
                <a:effectLst/>
                <a:latin typeface="Söhne"/>
              </a:rPr>
              <a:t>User-Interface</a:t>
            </a:r>
            <a:endParaRPr lang="en-IN" sz="4000" dirty="0"/>
          </a:p>
        </p:txBody>
      </p:sp>
      <p:pic>
        <p:nvPicPr>
          <p:cNvPr id="4" name="Picture 3">
            <a:extLst>
              <a:ext uri="{FF2B5EF4-FFF2-40B4-BE49-F238E27FC236}">
                <a16:creationId xmlns:a16="http://schemas.microsoft.com/office/drawing/2014/main" id="{9DEB3307-C1E4-4A28-43C4-BFB0DF514E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6062" y="1504335"/>
            <a:ext cx="2862501" cy="5089721"/>
          </a:xfrm>
          <a:prstGeom prst="rect">
            <a:avLst/>
          </a:prstGeom>
        </p:spPr>
      </p:pic>
      <p:pic>
        <p:nvPicPr>
          <p:cNvPr id="11" name="Picture 10">
            <a:extLst>
              <a:ext uri="{FF2B5EF4-FFF2-40B4-BE49-F238E27FC236}">
                <a16:creationId xmlns:a16="http://schemas.microsoft.com/office/drawing/2014/main" id="{2A5987F6-C32D-47B2-069A-1DD6D16FE26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85997" y="1551121"/>
            <a:ext cx="2862501" cy="5107304"/>
          </a:xfrm>
          <a:prstGeom prst="rect">
            <a:avLst/>
          </a:prstGeom>
        </p:spPr>
      </p:pic>
      <p:pic>
        <p:nvPicPr>
          <p:cNvPr id="14" name="Picture 13">
            <a:extLst>
              <a:ext uri="{FF2B5EF4-FFF2-40B4-BE49-F238E27FC236}">
                <a16:creationId xmlns:a16="http://schemas.microsoft.com/office/drawing/2014/main" id="{BEA50CD6-A60D-1D70-0553-4129A26ACB4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14901" y="1551121"/>
            <a:ext cx="2904213" cy="5050146"/>
          </a:xfrm>
          <a:prstGeom prst="rect">
            <a:avLst/>
          </a:prstGeom>
        </p:spPr>
      </p:pic>
    </p:spTree>
    <p:extLst>
      <p:ext uri="{BB962C8B-B14F-4D97-AF65-F5344CB8AC3E}">
        <p14:creationId xmlns:p14="http://schemas.microsoft.com/office/powerpoint/2010/main" val="1840400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541387-8397-771E-E96F-ECFC83E28B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399" y="1592825"/>
            <a:ext cx="11943201" cy="2251587"/>
          </a:xfrm>
          <a:prstGeom prst="rect">
            <a:avLst/>
          </a:prstGeom>
        </p:spPr>
      </p:pic>
      <p:pic>
        <p:nvPicPr>
          <p:cNvPr id="7" name="Picture 6">
            <a:extLst>
              <a:ext uri="{FF2B5EF4-FFF2-40B4-BE49-F238E27FC236}">
                <a16:creationId xmlns:a16="http://schemas.microsoft.com/office/drawing/2014/main" id="{4E613013-B1C9-44CD-4059-26AC58E59B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768" y="273066"/>
            <a:ext cx="3277057" cy="1238423"/>
          </a:xfrm>
          <a:prstGeom prst="rect">
            <a:avLst/>
          </a:prstGeom>
        </p:spPr>
      </p:pic>
      <p:pic>
        <p:nvPicPr>
          <p:cNvPr id="1026" name="Picture 2" descr="KIET GROUP OF INSTITUTIONS, GHAZIABAD">
            <a:extLst>
              <a:ext uri="{FF2B5EF4-FFF2-40B4-BE49-F238E27FC236}">
                <a16:creationId xmlns:a16="http://schemas.microsoft.com/office/drawing/2014/main" id="{66E5F42F-86B2-2503-CEC4-BCACFD4A0C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83880" y="36650"/>
            <a:ext cx="1408120" cy="105473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1BCC625-FA32-C7FE-534B-2FF67C2FFD8B}"/>
              </a:ext>
            </a:extLst>
          </p:cNvPr>
          <p:cNvSpPr txBox="1"/>
          <p:nvPr/>
        </p:nvSpPr>
        <p:spPr>
          <a:xfrm>
            <a:off x="7689400" y="4239848"/>
            <a:ext cx="3240108" cy="523220"/>
          </a:xfrm>
          <a:prstGeom prst="rect">
            <a:avLst/>
          </a:prstGeom>
          <a:noFill/>
        </p:spPr>
        <p:txBody>
          <a:bodyPr wrap="square" rtlCol="0">
            <a:spAutoFit/>
          </a:bodyPr>
          <a:lstStyle/>
          <a:p>
            <a:r>
              <a:rPr lang="en-US" sz="2800" b="1" dirty="0">
                <a:solidFill>
                  <a:schemeClr val="bg1"/>
                </a:solidFill>
              </a:rPr>
              <a:t>TEAM SEMI-COLON </a:t>
            </a:r>
            <a:endParaRPr lang="en-IN" sz="2800" b="1" dirty="0">
              <a:solidFill>
                <a:schemeClr val="bg1"/>
              </a:solidFill>
            </a:endParaRPr>
          </a:p>
        </p:txBody>
      </p:sp>
      <p:sp>
        <p:nvSpPr>
          <p:cNvPr id="9" name="TextBox 8">
            <a:extLst>
              <a:ext uri="{FF2B5EF4-FFF2-40B4-BE49-F238E27FC236}">
                <a16:creationId xmlns:a16="http://schemas.microsoft.com/office/drawing/2014/main" id="{FBC54759-5670-7BAD-B5A2-B18BAC640C4B}"/>
              </a:ext>
            </a:extLst>
          </p:cNvPr>
          <p:cNvSpPr txBox="1"/>
          <p:nvPr/>
        </p:nvSpPr>
        <p:spPr>
          <a:xfrm>
            <a:off x="6577781" y="4837472"/>
            <a:ext cx="5463346" cy="1323439"/>
          </a:xfrm>
          <a:prstGeom prst="rect">
            <a:avLst/>
          </a:prstGeom>
          <a:noFill/>
        </p:spPr>
        <p:txBody>
          <a:bodyPr wrap="square" rtlCol="0">
            <a:spAutoFit/>
          </a:bodyPr>
          <a:lstStyle/>
          <a:p>
            <a:r>
              <a:rPr lang="en-US" sz="2000" dirty="0">
                <a:solidFill>
                  <a:schemeClr val="bg1"/>
                </a:solidFill>
              </a:rPr>
              <a:t>Group Leader : Shreyansh Singh (23-27)</a:t>
            </a:r>
          </a:p>
          <a:p>
            <a:r>
              <a:rPr lang="en-US" sz="2000" dirty="0">
                <a:solidFill>
                  <a:schemeClr val="bg1"/>
                </a:solidFill>
              </a:rPr>
              <a:t>Members :        Siddharth Gautam (23-27)</a:t>
            </a:r>
          </a:p>
          <a:p>
            <a:r>
              <a:rPr lang="en-US" sz="2000" dirty="0">
                <a:solidFill>
                  <a:schemeClr val="bg1"/>
                </a:solidFill>
              </a:rPr>
              <a:t>                            Prashant Singh (23-27)</a:t>
            </a:r>
          </a:p>
          <a:p>
            <a:r>
              <a:rPr lang="en-US" sz="2000" dirty="0">
                <a:solidFill>
                  <a:schemeClr val="bg1"/>
                </a:solidFill>
              </a:rPr>
              <a:t>	            Samarth Singh (23-27)</a:t>
            </a:r>
          </a:p>
        </p:txBody>
      </p:sp>
      <p:sp>
        <p:nvSpPr>
          <p:cNvPr id="2" name="TextBox 1">
            <a:extLst>
              <a:ext uri="{FF2B5EF4-FFF2-40B4-BE49-F238E27FC236}">
                <a16:creationId xmlns:a16="http://schemas.microsoft.com/office/drawing/2014/main" id="{DC72F9D3-3ED3-E0F5-61E3-017E0A22A1F4}"/>
              </a:ext>
            </a:extLst>
          </p:cNvPr>
          <p:cNvSpPr txBox="1"/>
          <p:nvPr/>
        </p:nvSpPr>
        <p:spPr>
          <a:xfrm>
            <a:off x="383458" y="4399934"/>
            <a:ext cx="3812519" cy="1015663"/>
          </a:xfrm>
          <a:prstGeom prst="rect">
            <a:avLst/>
          </a:prstGeom>
          <a:noFill/>
        </p:spPr>
        <p:txBody>
          <a:bodyPr wrap="none" rtlCol="0">
            <a:spAutoFit/>
          </a:bodyPr>
          <a:lstStyle/>
          <a:p>
            <a:r>
              <a:rPr lang="en-US" sz="6000" dirty="0">
                <a:solidFill>
                  <a:schemeClr val="bg1"/>
                </a:solidFill>
              </a:rPr>
              <a:t>Thank You !</a:t>
            </a:r>
            <a:endParaRPr lang="en-IN" sz="6000" dirty="0">
              <a:solidFill>
                <a:schemeClr val="bg1"/>
              </a:solidFill>
            </a:endParaRPr>
          </a:p>
        </p:txBody>
      </p:sp>
    </p:spTree>
    <p:extLst>
      <p:ext uri="{BB962C8B-B14F-4D97-AF65-F5344CB8AC3E}">
        <p14:creationId xmlns:p14="http://schemas.microsoft.com/office/powerpoint/2010/main" val="3067729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452</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Courier New</vt:lpstr>
      <vt:lpstr>Google Sans</vt:lpstr>
      <vt:lpstr>Söhne</vt:lpstr>
      <vt:lpstr>Wingdings</vt:lpstr>
      <vt:lpstr>Office Theme</vt:lpstr>
      <vt:lpstr>PowerPoint Presentation</vt:lpstr>
      <vt:lpstr>                    Problem Statement</vt:lpstr>
      <vt:lpstr>                    Proposed Solution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Shreyansh Singh</dc:creator>
  <cp:lastModifiedBy>Shreyansh Singh</cp:lastModifiedBy>
  <cp:revision>3</cp:revision>
  <dcterms:created xsi:type="dcterms:W3CDTF">2024-04-19T17:03:40Z</dcterms:created>
  <dcterms:modified xsi:type="dcterms:W3CDTF">2024-04-20T04:44:31Z</dcterms:modified>
</cp:coreProperties>
</file>