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17F82B-8B8C-4311-B2B6-447BA6118D75}">
  <a:tblStyle styleId="{8117F82B-8B8C-4311-B2B6-447BA6118D75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fill>
          <a:solidFill>
            <a:srgbClr val="E5CBCD"/>
          </a:solidFill>
        </a:fill>
      </a:tcStyle>
    </a:band1H>
    <a:band2H>
      <a:tcTxStyle/>
    </a:band2H>
    <a:band1V>
      <a:tcTxStyle/>
      <a:tcStyle>
        <a:fill>
          <a:solidFill>
            <a:srgbClr val="E5CBCD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0185b87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70185b87a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185b87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70185b87a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6" name="Google Shape;46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6" name="Google Shape;56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2" name="Google Shape;62;p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rcmalli/keras-vggface?tab=readme-ov-fil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2417780" y="3531204"/>
            <a:ext cx="3310667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UNDER THE GUIDANCE OF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DR.MRINAL KANTI DAS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7744183" y="3584993"/>
            <a:ext cx="3310667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ABHISHEK S MAYYA(142302014)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SHREYANSH ACHARYA(142302013)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974750" y="1238200"/>
            <a:ext cx="9714300" cy="18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700">
                <a:solidFill>
                  <a:schemeClr val="dk1"/>
                </a:solidFill>
              </a:rPr>
              <a:t>DEEP LEARNING </a:t>
            </a:r>
            <a:r>
              <a:rPr b="0" i="0" lang="en-IN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PRESENTATION-GROUP 12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700">
                <a:solidFill>
                  <a:schemeClr val="dk1"/>
                </a:solidFill>
              </a:rPr>
              <a:t>FACE RECOGNITION WITH OCCLUSION AND ORIENTATION</a:t>
            </a:r>
            <a:endParaRPr sz="2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163" y="5972999"/>
            <a:ext cx="4359674" cy="8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RESULTS –PRETRAINED MODEL WITH REGISTER1</a:t>
            </a:r>
            <a:endParaRPr/>
          </a:p>
        </p:txBody>
      </p:sp>
      <p:graphicFrame>
        <p:nvGraphicFramePr>
          <p:cNvPr id="190" name="Google Shape;190;p22"/>
          <p:cNvGraphicFramePr/>
          <p:nvPr/>
        </p:nvGraphicFramePr>
        <p:xfrm>
          <a:off x="1450975" y="2016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{8117F82B-8B8C-4311-B2B6-447BA6118D75}</a:tableStyleId>
              </a:tblPr>
              <a:tblGrid>
                <a:gridCol w="2401100"/>
                <a:gridCol w="2401100"/>
                <a:gridCol w="2401100"/>
                <a:gridCol w="2401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data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data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Orientation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 central occlusion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95.0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 central occlusion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 right occlusion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 right occlusion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 left occlusion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 left occlusion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91.0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COMPARISON - PRETRAINED MODEL</a:t>
            </a:r>
            <a:endParaRPr/>
          </a:p>
        </p:txBody>
      </p:sp>
      <p:graphicFrame>
        <p:nvGraphicFramePr>
          <p:cNvPr id="196" name="Google Shape;196;p23"/>
          <p:cNvGraphicFramePr/>
          <p:nvPr/>
        </p:nvGraphicFramePr>
        <p:xfrm>
          <a:off x="1451578" y="2356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{8117F82B-8B8C-4311-B2B6-447BA6118D75}</a:tableStyleId>
              </a:tblPr>
              <a:tblGrid>
                <a:gridCol w="3350050"/>
                <a:gridCol w="3350050"/>
                <a:gridCol w="3350050"/>
              </a:tblGrid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data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Orientation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 central occlusion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 right occlusion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 left occlusion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91.0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 central occlusion+orientation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74.0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 right occlusion+orientation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71.0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78.0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 left occlusion+orientation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74.0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97" name="Google Shape;197;p23"/>
          <p:cNvSpPr txBox="1"/>
          <p:nvPr/>
        </p:nvSpPr>
        <p:spPr>
          <a:xfrm>
            <a:off x="1348514" y="1920603"/>
            <a:ext cx="9494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have used the pretrained VGGFace model for the face recognition.The results are as follows.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COMPARISON - TRAINED MODEL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1284890" y="1876232"/>
            <a:ext cx="97699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have trained one convolution layer of the VGGFace with 400 images from the dataset, then the predictions are done.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118" y="2522563"/>
            <a:ext cx="4347882" cy="3331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7517" y="2451395"/>
            <a:ext cx="4611175" cy="3402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25"/>
          <p:cNvGraphicFramePr/>
          <p:nvPr/>
        </p:nvGraphicFramePr>
        <p:xfrm>
          <a:off x="867810" y="15354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{8117F82B-8B8C-4311-B2B6-447BA6118D75}</a:tableStyleId>
              </a:tblPr>
              <a:tblGrid>
                <a:gridCol w="3269725"/>
                <a:gridCol w="3269725"/>
                <a:gridCol w="3269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data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Orientation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93.0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 central occlusion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 right occlusion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 left occlusion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 central occlusion+orientation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56.0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 right occlusion+orientation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69.0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77.0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 left occlusion+orientation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11" name="Google Shape;211;p25"/>
          <p:cNvSpPr/>
          <p:nvPr/>
        </p:nvSpPr>
        <p:spPr>
          <a:xfrm>
            <a:off x="867810" y="885394"/>
            <a:ext cx="2960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results are as follows.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HEATMAPS </a:t>
            </a:r>
            <a:endParaRPr/>
          </a:p>
        </p:txBody>
      </p:sp>
      <p:pic>
        <p:nvPicPr>
          <p:cNvPr id="217" name="Google Shape;217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025" y="2668750"/>
            <a:ext cx="1560000" cy="15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6750" y="2668750"/>
            <a:ext cx="9511299" cy="15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/>
        </p:nvSpPr>
        <p:spPr>
          <a:xfrm>
            <a:off x="421342" y="1853754"/>
            <a:ext cx="109855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can see that the deeper Convolution layers are focusing more on important features of the faces such as eyes , nose etc..</a:t>
            </a:r>
            <a:endParaRPr/>
          </a:p>
        </p:txBody>
      </p:sp>
      <p:sp>
        <p:nvSpPr>
          <p:cNvPr descr="3.png" id="220" name="Google Shape;220;p26"/>
          <p:cNvSpPr/>
          <p:nvPr/>
        </p:nvSpPr>
        <p:spPr>
          <a:xfrm>
            <a:off x="5943599" y="3276599"/>
            <a:ext cx="1559859" cy="1559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descr="3.png" id="221" name="Google Shape;221;p2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100" y="4575599"/>
            <a:ext cx="1559850" cy="147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06750" y="4585600"/>
            <a:ext cx="9511299" cy="14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OBSERVATION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451579" y="2015733"/>
            <a:ext cx="9603275" cy="2861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Found that utilizing Register2, which combines both regular and occluded faces, consistently resulted in better accuracy, highlighting the importance of incorporating diverse data in training.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CHALLENGES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IN"/>
              <a:t>Dependency issues </a:t>
            </a:r>
            <a:endParaRPr b="1"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IN"/>
              <a:t>GPU Limitations</a:t>
            </a:r>
            <a:r>
              <a:rPr lang="en-IN"/>
              <a:t>: We faced challenges in training models with large images due to limitations in GPU capacity, affecting processing speed and scalability.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IN"/>
              <a:t>Quality vs. Size</a:t>
            </a:r>
            <a:r>
              <a:rPr lang="en-IN"/>
              <a:t>: Reduction of image size to address GPU constraints led to a trade-off between maintaining quality and preserving crucial facial details necessary for accurate recognition.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451575" y="2015723"/>
            <a:ext cx="96033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MTCNN works best for face extraction process.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VGGFace is able to identify crucial facial characteristics, enhances its accuracy in face recognition tasks with occlusions.</a:t>
            </a:r>
            <a:endParaRPr/>
          </a:p>
          <a:p>
            <a:pPr indent="-2159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By addressing the challenges of occlusion and orientation variations, we aim to contribute to the development of more reliable and robust face recognition technology capable of operating effectively in challenging environments.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/>
          <p:nvPr/>
        </p:nvSpPr>
        <p:spPr>
          <a:xfrm>
            <a:off x="1846730" y="2079829"/>
            <a:ext cx="767378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THANK YOU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1451575" y="2015725"/>
            <a:ext cx="94980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8125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I</a:t>
            </a:r>
            <a:r>
              <a:rPr lang="en-IN"/>
              <a:t>nvestigate the performance of an existing face recognition systems under combined challenges of occlusion and orientation variations, aiming to enhance robustness in real-world scenarios where faces may be partially covered and captured from different angles.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DATASET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We have used Brazilian face dataset.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Brazilian face database that contains a total of 2800 images, 14 images for each of 200 individuals and also there are 2 separate frontal images for each of the 200 individuals.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Each image of the same individual is consistently labeled with a name that begins with the same number, we have used this as a FaceID.</a:t>
            </a:r>
            <a:endParaRPr/>
          </a:p>
        </p:txBody>
      </p:sp>
      <p:pic>
        <p:nvPicPr>
          <p:cNvPr descr="https://fei.edu.br/~cet/examples_variations.jpg"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228" y="4271682"/>
            <a:ext cx="9015543" cy="157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PROJECT DESCRIPTION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1451575" y="2015725"/>
            <a:ext cx="8976000" cy="3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19075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This project aims on enhancing face recognition systems to effectively identify individuals in images focusing more on occlusions and variations in facial orientation.</a:t>
            </a:r>
            <a:endParaRPr/>
          </a:p>
          <a:p>
            <a:pPr indent="-211455" lvl="0" marL="228600" rtl="0" algn="just">
              <a:spcBef>
                <a:spcPts val="1000"/>
              </a:spcBef>
              <a:spcAft>
                <a:spcPts val="0"/>
              </a:spcAft>
              <a:buSzPct val="90000"/>
              <a:buChar char="•"/>
            </a:pPr>
            <a:r>
              <a:rPr lang="en-IN"/>
              <a:t>Leveraging existing face detection and recognition models to optimize performance.</a:t>
            </a:r>
            <a:endParaRPr/>
          </a:p>
          <a:p>
            <a:pPr indent="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35"/>
              <a:t>Starting Point:</a:t>
            </a:r>
            <a:endParaRPr/>
          </a:p>
          <a:p>
            <a:pPr indent="-219075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The baseline for this project consists of established face detection and recognition models.</a:t>
            </a:r>
            <a:endParaRPr/>
          </a:p>
          <a:p>
            <a:pPr indent="-4476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ill Sans"/>
              <a:buAutoNum type="arabicPeriod"/>
            </a:pPr>
            <a:r>
              <a:rPr lang="en-IN"/>
              <a:t>Face detection : MTCNN(Multi-task Cascaded Convolutional Networks)</a:t>
            </a:r>
            <a:endParaRPr/>
          </a:p>
          <a:p>
            <a:pPr indent="-4476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Gill Sans"/>
              <a:buAutoNum type="arabicPeriod"/>
            </a:pPr>
            <a:r>
              <a:rPr lang="en-IN"/>
              <a:t>Face recognition : VGG-face (Visual Geometry Group)</a:t>
            </a:r>
            <a:endParaRPr/>
          </a:p>
          <a:p>
            <a:pPr indent="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Source: Github </a:t>
            </a:r>
            <a:r>
              <a:rPr lang="en-I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51578" y="806645"/>
            <a:ext cx="9603275" cy="585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FACE EXTRACTION USING MTCNN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MTCNN works best for extracting faces from the image.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155" y="2686047"/>
            <a:ext cx="2259810" cy="1751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4110541" y="3032141"/>
            <a:ext cx="1689623" cy="10592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MTCNN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1861" y="2699383"/>
            <a:ext cx="2375648" cy="1724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APPLYING OCCLUSION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1451575" y="2015725"/>
            <a:ext cx="85266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We have used two types of occlusions, central and peripheral(left and right).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We introduced occlusions of 5% and 15% by manually setting pixels to zero for  rectangular shape in the images.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C:\Users\Abhishek\AppData\Local\Microsoft\Windows\INetCache\Content.MSO\5BC3DE51.tmp"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48772" t="0"/>
          <a:stretch/>
        </p:blipFill>
        <p:spPr>
          <a:xfrm>
            <a:off x="650613" y="3366247"/>
            <a:ext cx="122682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bhishek\AppData\Local\Microsoft\Windows\INetCache\Content.MSO\5604804A.tmp"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50652" r="0" t="0"/>
          <a:stretch/>
        </p:blipFill>
        <p:spPr>
          <a:xfrm>
            <a:off x="3433931" y="3366247"/>
            <a:ext cx="132588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bhishek\AppData\Local\Microsoft\Windows\INetCache\Content.MSO\1F0A9AA6.tmp" id="140" name="Google Shape;140;p18"/>
          <p:cNvPicPr preferRelativeResize="0"/>
          <p:nvPr/>
        </p:nvPicPr>
        <p:blipFill rotWithShape="1">
          <a:blip r:embed="rId4">
            <a:alphaModFix/>
          </a:blip>
          <a:srcRect b="0" l="50370" r="0" t="0"/>
          <a:stretch/>
        </p:blipFill>
        <p:spPr>
          <a:xfrm>
            <a:off x="1996552" y="3366247"/>
            <a:ext cx="131826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bhishek\AppData\Local\Microsoft\Windows\INetCache\Content.MSO\CBE43D36.tmp" id="141" name="Google Shape;141;p18"/>
          <p:cNvPicPr preferRelativeResize="0"/>
          <p:nvPr/>
        </p:nvPicPr>
        <p:blipFill rotWithShape="1">
          <a:blip r:embed="rId5">
            <a:alphaModFix/>
          </a:blip>
          <a:srcRect b="0" l="50367" r="0" t="0"/>
          <a:stretch/>
        </p:blipFill>
        <p:spPr>
          <a:xfrm>
            <a:off x="6091071" y="3345292"/>
            <a:ext cx="134112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bhishek\AppData\Local\Microsoft\Windows\INetCache\Content.MSO\BFD25A4.tmp" id="142" name="Google Shape;142;p18"/>
          <p:cNvPicPr preferRelativeResize="0"/>
          <p:nvPr/>
        </p:nvPicPr>
        <p:blipFill rotWithShape="1">
          <a:blip r:embed="rId6">
            <a:alphaModFix/>
          </a:blip>
          <a:srcRect b="0" l="51280" r="0" t="0"/>
          <a:stretch/>
        </p:blipFill>
        <p:spPr>
          <a:xfrm>
            <a:off x="4798037" y="3345292"/>
            <a:ext cx="1202690" cy="1552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bhishek\AppData\Local\Microsoft\Windows\INetCache\Content.MSO\DB9E2F52.tmp" id="143" name="Google Shape;143;p18"/>
          <p:cNvPicPr preferRelativeResize="0"/>
          <p:nvPr/>
        </p:nvPicPr>
        <p:blipFill rotWithShape="1">
          <a:blip r:embed="rId7">
            <a:alphaModFix/>
          </a:blip>
          <a:srcRect b="0" l="50085" r="0" t="0"/>
          <a:stretch/>
        </p:blipFill>
        <p:spPr>
          <a:xfrm>
            <a:off x="7565216" y="3366247"/>
            <a:ext cx="1341119" cy="1531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bhishek\AppData\Local\Microsoft\Windows\INetCache\Content.MSO\DD9536B4.tmp" id="144" name="Google Shape;144;p18"/>
          <p:cNvPicPr preferRelativeResize="0"/>
          <p:nvPr/>
        </p:nvPicPr>
        <p:blipFill rotWithShape="1">
          <a:blip r:embed="rId8">
            <a:alphaModFix/>
          </a:blip>
          <a:srcRect b="0" l="50370" r="1" t="0"/>
          <a:stretch/>
        </p:blipFill>
        <p:spPr>
          <a:xfrm>
            <a:off x="9055791" y="3366881"/>
            <a:ext cx="1303020" cy="153098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582586" y="5200685"/>
            <a:ext cx="1362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Original face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2517654" y="5219770"/>
            <a:ext cx="1832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Central occlusion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5219200" y="5219770"/>
            <a:ext cx="1484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Left occlusion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8137027" y="5196101"/>
            <a:ext cx="1606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Right occlusion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8073397" y="4897866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5%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2517654" y="4961891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5%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5327340" y="4951277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5%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3950778" y="4997440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15%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6572360" y="4981694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15%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9532235" y="4923927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15%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APPLYING OCCLUSION WITH ORIENTATION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We introduced occlusions of 15% by manually setting pixels to zero for  rectangular shape in the images with different face orientation.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1485984" y="5196607"/>
            <a:ext cx="1362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Original face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3523599" y="5224550"/>
            <a:ext cx="1832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Central occlusion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5813891" y="5256587"/>
            <a:ext cx="1484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Left occlusion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7994164" y="5258991"/>
            <a:ext cx="1606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Right occlusion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4089591" y="4961891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15%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6264860" y="4992134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15%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8440129" y="4992134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15%</a:t>
            </a:r>
            <a:endParaRPr/>
          </a:p>
        </p:txBody>
      </p:sp>
      <p:pic>
        <p:nvPicPr>
          <p:cNvPr descr="C:\Users\Abhishek\AppData\Local\Microsoft\Windows\INetCache\Content.MSO\8C781B30.tmp"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50216" t="0"/>
          <a:stretch/>
        </p:blipFill>
        <p:spPr>
          <a:xfrm>
            <a:off x="1298016" y="3429000"/>
            <a:ext cx="1701133" cy="16317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bhishek\AppData\Local\Microsoft\Windows\INetCache\Content.MSO\27A898BE.tmp"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52713" r="0" t="0"/>
          <a:stretch/>
        </p:blipFill>
        <p:spPr>
          <a:xfrm>
            <a:off x="3427286" y="3460779"/>
            <a:ext cx="1832552" cy="1501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bhishek\AppData\Local\Microsoft\Windows\INetCache\Content.MSO\40DA837C.tmp" id="170" name="Google Shape;170;p19"/>
          <p:cNvPicPr preferRelativeResize="0"/>
          <p:nvPr/>
        </p:nvPicPr>
        <p:blipFill rotWithShape="1">
          <a:blip r:embed="rId4">
            <a:alphaModFix/>
          </a:blip>
          <a:srcRect b="0" l="50370" r="0" t="0"/>
          <a:stretch/>
        </p:blipFill>
        <p:spPr>
          <a:xfrm>
            <a:off x="5464175" y="3460779"/>
            <a:ext cx="1832552" cy="15011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bhishek\AppData\Local\Microsoft\Windows\INetCache\Content.MSO\3EBAC2EA.tmp" id="171" name="Google Shape;171;p19"/>
          <p:cNvPicPr preferRelativeResize="0"/>
          <p:nvPr/>
        </p:nvPicPr>
        <p:blipFill rotWithShape="1">
          <a:blip r:embed="rId5">
            <a:alphaModFix/>
          </a:blip>
          <a:srcRect b="0" l="51541" r="0" t="0"/>
          <a:stretch/>
        </p:blipFill>
        <p:spPr>
          <a:xfrm>
            <a:off x="7614584" y="3420814"/>
            <a:ext cx="1986110" cy="157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FACE REGISTER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51647" y="2015732"/>
            <a:ext cx="10203207" cy="3694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IN" u="sng"/>
              <a:t>Register1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Used 200 frontal faces for creating register, which are passed through MTCNN to extract only the faces.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The extracted faces were then passed through the pretrained VGGFace model to obtain a 512-dimensional face embedding, which was stored in a dictionary, where the key is the faceID and the value is the embedding.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IN" u="sng"/>
              <a:t>Register2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Used 200 frontal faces , central occlusion faces, left occlusion faces and right occlusion faces each (in total 4 images for an individual) 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These faces passed through the pretrained VGGFace model to obtain </a:t>
            </a:r>
            <a:r>
              <a:rPr b="1" lang="en-IN"/>
              <a:t>four 512 dimensional face embeddings </a:t>
            </a:r>
            <a:r>
              <a:rPr lang="en-IN"/>
              <a:t>for each individuals.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Then, the mean of the embeddings for an individual was taken, which was stored in a dictionary where the key is the faceID and the value is the average of embeddings.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451579" y="248707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FACE RECOGNITION MODEL</a:t>
            </a:r>
            <a:endParaRPr/>
          </a:p>
        </p:txBody>
      </p:sp>
      <p:pic>
        <p:nvPicPr>
          <p:cNvPr id="183" name="Google Shape;18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0507" l="0" r="0" t="28836"/>
          <a:stretch/>
        </p:blipFill>
        <p:spPr>
          <a:xfrm>
            <a:off x="1451575" y="939350"/>
            <a:ext cx="9788100" cy="30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1451579" y="4123765"/>
            <a:ext cx="967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Extracted faces from the image using MTCNN.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Created face register(Register1 and Register2).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•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Test images - images with </a:t>
            </a: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different occlusions</a:t>
            </a: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Embeddings of test images is compared with the face register, face ID of most similar face from register is assigned.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