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Franklin Gothic" panose="020B0604020202020204" charset="0"/>
      <p:bold r:id="rId11"/>
    </p:embeddedFont>
    <p:embeddedFont>
      <p:font typeface="Libre Franklin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E307D7-54FB-498C-A08C-EF18DC59760D}"/>
              </a:ext>
            </a:extLst>
          </p:cNvPr>
          <p:cNvSpPr/>
          <p:nvPr/>
        </p:nvSpPr>
        <p:spPr>
          <a:xfrm>
            <a:off x="5630238" y="5568593"/>
            <a:ext cx="2589088" cy="6780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 dirty="0"/>
              <a:t>Basic Details of the Team and Problem Statement</a:t>
            </a:r>
            <a:endParaRPr dirty="0"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35721" y="1546439"/>
            <a:ext cx="6045695" cy="5163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sz="2000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lang="en-US" i="0" dirty="0">
                <a:solidFill>
                  <a:srgbClr val="212529"/>
                </a:solidFill>
                <a:effectLst/>
                <a:latin typeface="montserratregular"/>
              </a:rPr>
              <a:t>All India Council for Technical Education (AICTE)</a:t>
            </a:r>
            <a:endParaRPr lang="en-IN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sz="2000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indent="0">
              <a:spcBef>
                <a:spcPts val="600"/>
              </a:spcBef>
            </a:pPr>
            <a:r>
              <a:rPr lang="en-US" sz="2000" dirty="0">
                <a:latin typeface="Franklin Gothic"/>
                <a:ea typeface="Franklin Gothic"/>
                <a:cs typeface="Franklin Gothic"/>
                <a:sym typeface="Franklin Gothic"/>
              </a:rPr>
              <a:t>PS Code: </a:t>
            </a:r>
            <a:r>
              <a:rPr lang="en-US" i="0" dirty="0">
                <a:solidFill>
                  <a:srgbClr val="212529"/>
                </a:solidFill>
                <a:effectLst/>
                <a:latin typeface="montserratregular"/>
              </a:rPr>
              <a:t>DR708</a:t>
            </a:r>
          </a:p>
          <a:p>
            <a:pPr marL="0" indent="0">
              <a:spcBef>
                <a:spcPts val="600"/>
              </a:spcBef>
            </a:pPr>
            <a:endParaRPr lang="en-US" sz="800" dirty="0">
              <a:solidFill>
                <a:srgbClr val="212529"/>
              </a:solidFill>
              <a:latin typeface="montserratregular"/>
              <a:ea typeface="Franklin Gothic"/>
              <a:cs typeface="Franklin Gothic"/>
              <a:sym typeface="Franklin Gothic"/>
            </a:endParaRPr>
          </a:p>
          <a:p>
            <a:pPr marL="0" indent="0">
              <a:spcBef>
                <a:spcPts val="600"/>
              </a:spcBef>
            </a:pPr>
            <a:r>
              <a:rPr lang="en-US" sz="2000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 </a:t>
            </a:r>
            <a:r>
              <a:rPr lang="en-US" dirty="0">
                <a:solidFill>
                  <a:schemeClr val="tx1"/>
                </a:solidFill>
                <a:latin typeface="montserratregular"/>
                <a:ea typeface="Franklin Gothic"/>
                <a:cs typeface="Franklin Gothic"/>
                <a:sym typeface="Franklin Gothic"/>
              </a:rPr>
              <a:t>AI based tool to get information about 5 good institutes based on AISHE data.</a:t>
            </a:r>
            <a:endParaRPr lang="en-US" sz="2000" dirty="0">
              <a:solidFill>
                <a:schemeClr val="tx1"/>
              </a:solidFill>
              <a:ea typeface="Franklin Gothic"/>
              <a:cs typeface="Franklin Gothic"/>
            </a:endParaRPr>
          </a:p>
          <a:p>
            <a:pPr marL="0" indent="0">
              <a:spcBef>
                <a:spcPts val="600"/>
              </a:spcBef>
            </a:pPr>
            <a:r>
              <a:rPr lang="en-US" sz="800" dirty="0"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br>
              <a:rPr lang="en-US" sz="2000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2000" dirty="0">
                <a:latin typeface="Franklin Gothic"/>
                <a:ea typeface="Franklin Gothic"/>
                <a:cs typeface="Franklin Gothic"/>
                <a:sym typeface="Franklin Gothic"/>
              </a:rPr>
              <a:t>Team Name: </a:t>
            </a:r>
            <a:r>
              <a:rPr lang="en-US" dirty="0" err="1">
                <a:solidFill>
                  <a:schemeClr val="tx1"/>
                </a:solidFill>
                <a:latin typeface="montserratregular"/>
                <a:ea typeface="Franklin Gothic"/>
                <a:cs typeface="Franklin Gothic"/>
                <a:sym typeface="Franklin Gothic"/>
              </a:rPr>
              <a:t>Mahoot</a:t>
            </a:r>
            <a:endParaRPr dirty="0">
              <a:solidFill>
                <a:schemeClr val="tx1"/>
              </a:solidFill>
              <a:latin typeface="montserratregular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sz="2000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2000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 </a:t>
            </a:r>
            <a:r>
              <a:rPr lang="en-US" dirty="0">
                <a:solidFill>
                  <a:schemeClr val="tx1"/>
                </a:solidFill>
                <a:latin typeface="montserratregular"/>
                <a:ea typeface="Franklin Gothic"/>
                <a:cs typeface="Franklin Gothic"/>
                <a:sym typeface="Franklin Gothic"/>
              </a:rPr>
              <a:t>Shivani Rawat(Female)</a:t>
            </a:r>
            <a:endParaRPr dirty="0"/>
          </a:p>
          <a:p>
            <a:pPr marL="0" indent="0"/>
            <a:r>
              <a:rPr lang="en-US" sz="800" dirty="0"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lang="en-US" sz="1200" dirty="0"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br>
              <a:rPr lang="en-US" sz="2000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2000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 </a:t>
            </a:r>
            <a:r>
              <a:rPr lang="en-IN" sz="2000" b="0" i="0" dirty="0">
                <a:solidFill>
                  <a:srgbClr val="212529"/>
                </a:solidFill>
                <a:effectLst/>
                <a:latin typeface="montserratregular"/>
              </a:rPr>
              <a:t>C-46112</a:t>
            </a:r>
            <a:endParaRPr sz="2000" dirty="0"/>
          </a:p>
          <a:p>
            <a:pPr marL="0" indent="0"/>
            <a:r>
              <a:rPr lang="en-US" sz="1200" dirty="0"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br>
              <a:rPr lang="en-US" sz="2000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2000" dirty="0">
                <a:latin typeface="Franklin Gothic"/>
                <a:ea typeface="Franklin Gothic"/>
                <a:cs typeface="Franklin Gothic"/>
                <a:sym typeface="Franklin Gothic"/>
              </a:rPr>
              <a:t>Institute Name: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lang="en-US" dirty="0">
                <a:solidFill>
                  <a:srgbClr val="212529"/>
                </a:solidFill>
                <a:latin typeface="montserratregular"/>
              </a:rPr>
              <a:t>A</a:t>
            </a:r>
            <a:r>
              <a:rPr lang="en-IN" dirty="0">
                <a:solidFill>
                  <a:srgbClr val="212529"/>
                </a:solidFill>
                <a:latin typeface="montserratregular"/>
              </a:rPr>
              <a:t>BES Engineering College, Ghaziabad</a:t>
            </a:r>
            <a:endParaRPr dirty="0"/>
          </a:p>
          <a:p>
            <a:pPr marL="0" indent="0">
              <a:lnSpc>
                <a:spcPct val="150000"/>
              </a:lnSpc>
              <a:spcBef>
                <a:spcPts val="1800"/>
              </a:spcBef>
            </a:pPr>
            <a:r>
              <a:rPr lang="en-US" sz="2000" dirty="0">
                <a:latin typeface="Franklin Gothic"/>
                <a:ea typeface="Franklin Gothic"/>
                <a:cs typeface="Franklin Gothic"/>
                <a:sym typeface="Franklin Gothic"/>
              </a:rPr>
              <a:t>Theme Name: </a:t>
            </a:r>
            <a:r>
              <a:rPr lang="en-US" dirty="0">
                <a:solidFill>
                  <a:schemeClr val="tx1"/>
                </a:solidFill>
                <a:latin typeface="montserratregular"/>
              </a:rPr>
              <a:t>Smart Education</a:t>
            </a: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6320" y="252207"/>
            <a:ext cx="3431177" cy="1474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FAD9EC-45CF-40ED-A78D-80BDC5C5067C}"/>
              </a:ext>
            </a:extLst>
          </p:cNvPr>
          <p:cNvSpPr/>
          <p:nvPr/>
        </p:nvSpPr>
        <p:spPr>
          <a:xfrm>
            <a:off x="585628" y="1464517"/>
            <a:ext cx="2938409" cy="6108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861281" y="278129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385262" y="976046"/>
            <a:ext cx="6581239" cy="535617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chemeClr val="tx2"/>
                </a:solidFill>
                <a:latin typeface="Franklin Gothic" panose="020B0604020202020204" charset="0"/>
              </a:rPr>
              <a:t>IDEA:</a:t>
            </a:r>
            <a:r>
              <a:rPr lang="en-US" sz="1800" dirty="0">
                <a:latin typeface="Franklin Gothic" panose="020B0604020202020204" charset="0"/>
              </a:rPr>
              <a:t> To create a portal to find 5 good institutes based on AISHE data according to applied filter(s).</a:t>
            </a:r>
          </a:p>
          <a:p>
            <a:pPr marL="285750" indent="-285750">
              <a:spcBef>
                <a:spcPts val="0"/>
              </a:spcBef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chemeClr val="tx2"/>
                </a:solidFill>
                <a:latin typeface="Franklin Gothic" panose="020B0604020202020204" charset="0"/>
              </a:rPr>
              <a:t>Solutions:</a:t>
            </a:r>
            <a:r>
              <a:rPr lang="en-US" sz="2000" dirty="0">
                <a:solidFill>
                  <a:schemeClr val="tx2"/>
                </a:solidFill>
                <a:latin typeface="Franklin Gothic" panose="020B0604020202020204" charset="0"/>
              </a:rPr>
              <a:t> </a:t>
            </a:r>
            <a:r>
              <a:rPr lang="en-US" sz="1800" u="sng" dirty="0">
                <a:solidFill>
                  <a:schemeClr val="tx1"/>
                </a:solidFill>
                <a:latin typeface="Franklin Gothic" panose="020B0604020202020204" charset="0"/>
              </a:rPr>
              <a:t>College Quest</a:t>
            </a:r>
            <a:r>
              <a:rPr lang="en-US" sz="1800" dirty="0">
                <a:solidFill>
                  <a:schemeClr val="tx1"/>
                </a:solidFill>
                <a:latin typeface="Franklin Gothic" panose="020B0604020202020204" charset="0"/>
              </a:rPr>
              <a:t> – a web based portal, having ML algorithms in backend to analyze rankings of colleges, with chatbot for better interaction.</a:t>
            </a:r>
          </a:p>
          <a:p>
            <a:pPr marL="285750" indent="-285750">
              <a:spcBef>
                <a:spcPts val="0"/>
              </a:spcBef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chemeClr val="tx2"/>
                </a:solidFill>
                <a:latin typeface="Franklin Gothic" panose="020B0604020202020204" charset="0"/>
              </a:rPr>
              <a:t>Prototype: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endParaRPr sz="2000" u="sng" dirty="0">
              <a:solidFill>
                <a:schemeClr val="tx2"/>
              </a:solidFill>
              <a:latin typeface="Franklin Gothic" panose="020B0604020202020204" charset="0"/>
            </a:endParaRPr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3D5F5F1A-66DE-4C76-9803-78E252D85C74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3"/>
          <a:srcRect l="13457" t="15894" r="20760" b="22149"/>
          <a:stretch/>
        </p:blipFill>
        <p:spPr>
          <a:xfrm>
            <a:off x="7378575" y="482886"/>
            <a:ext cx="4428163" cy="29461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222" name="Google Shape;222;p2"/>
          <p:cNvSpPr txBox="1"/>
          <p:nvPr/>
        </p:nvSpPr>
        <p:spPr>
          <a:xfrm>
            <a:off x="7378575" y="3633757"/>
            <a:ext cx="4572001" cy="294611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2">
              <a:buClr>
                <a:schemeClr val="lt2"/>
              </a:buClr>
              <a:buSzPts val="1800"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lang="en-US" sz="2100" b="0" i="0" dirty="0">
                <a:solidFill>
                  <a:schemeClr val="lt2"/>
                </a:solidFill>
                <a:latin typeface="+mn-lt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2100" b="0" i="0" dirty="0">
                <a:solidFill>
                  <a:schemeClr val="dk1"/>
                </a:solidFill>
                <a:latin typeface="+mn-lt"/>
                <a:ea typeface="Libre Franklin"/>
                <a:cs typeface="Libre Franklin"/>
                <a:sym typeface="Libre Franklin"/>
              </a:rPr>
              <a:t>:</a:t>
            </a:r>
            <a:endParaRPr sz="2100" dirty="0">
              <a:latin typeface="+mn-lt"/>
            </a:endParaRPr>
          </a:p>
          <a:p>
            <a:pPr marL="285750" lvl="2" indent="-285750"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900" b="0" i="0" dirty="0">
                <a:solidFill>
                  <a:schemeClr val="dk1"/>
                </a:solidFill>
                <a:latin typeface="+mn-lt"/>
                <a:ea typeface="Libre Franklin"/>
                <a:cs typeface="Libre Franklin"/>
                <a:sym typeface="Libre Franklin"/>
              </a:rPr>
              <a:t> HTML</a:t>
            </a:r>
          </a:p>
          <a:p>
            <a:pPr marL="285750" lvl="2" indent="-285750"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900" dirty="0">
                <a:solidFill>
                  <a:schemeClr val="dk1"/>
                </a:solidFill>
                <a:latin typeface="+mn-lt"/>
                <a:sym typeface="Libre Franklin"/>
              </a:rPr>
              <a:t>CSS</a:t>
            </a:r>
          </a:p>
          <a:p>
            <a:pPr marL="285750" lvl="2" indent="-285750"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900" dirty="0">
                <a:solidFill>
                  <a:schemeClr val="dk1"/>
                </a:solidFill>
                <a:latin typeface="+mn-lt"/>
                <a:sym typeface="Libre Franklin"/>
              </a:rPr>
              <a:t>JavaScript</a:t>
            </a:r>
          </a:p>
          <a:p>
            <a:pPr marL="285750" lvl="2" indent="-285750"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900" dirty="0" err="1">
                <a:solidFill>
                  <a:schemeClr val="dk1"/>
                </a:solidFill>
                <a:latin typeface="+mn-lt"/>
                <a:sym typeface="Libre Franklin"/>
              </a:rPr>
              <a:t>Django</a:t>
            </a:r>
            <a:r>
              <a:rPr lang="en-US" sz="1900" dirty="0">
                <a:solidFill>
                  <a:schemeClr val="dk1"/>
                </a:solidFill>
                <a:latin typeface="+mn-lt"/>
                <a:sym typeface="Libre Franklin"/>
              </a:rPr>
              <a:t> </a:t>
            </a:r>
          </a:p>
          <a:p>
            <a:pPr marL="285750" lvl="2" indent="-285750"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900" dirty="0">
                <a:solidFill>
                  <a:schemeClr val="dk1"/>
                </a:solidFill>
                <a:latin typeface="+mn-lt"/>
                <a:sym typeface="Libre Franklin"/>
              </a:rPr>
              <a:t>Data Analysis</a:t>
            </a:r>
          </a:p>
          <a:p>
            <a:pPr marL="285750" lvl="2" indent="-285750"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900" dirty="0">
                <a:solidFill>
                  <a:schemeClr val="dk1"/>
                </a:solidFill>
                <a:latin typeface="+mn-lt"/>
                <a:sym typeface="Libre Franklin"/>
              </a:rPr>
              <a:t>Artificial Intelligence</a:t>
            </a:r>
            <a:endParaRPr sz="1900" dirty="0">
              <a:latin typeface="+mn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2D8FD0-C8C0-4B25-AC52-98CAE4FB3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077" y="3096932"/>
            <a:ext cx="3187021" cy="27850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22E482-EB11-424B-B1FA-64BAFA5FFC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9913" y="3096932"/>
            <a:ext cx="3187020" cy="29031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/>
              <a:t>Describe your Use Cases here</a:t>
            </a:r>
            <a:endParaRPr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dirty="0"/>
              <a:t>  </a:t>
            </a:r>
            <a:endParaRPr dirty="0"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/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sz="1600" b="1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Dependency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1) AISHE Portal data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2) System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3) Internet Connection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6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6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itchFamily="2" charset="2"/>
              <a:buChar char="q"/>
            </a:pPr>
            <a:r>
              <a:rPr lang="en-US" sz="16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Show Stopper </a:t>
            </a: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itchFamily="2" charset="2"/>
              <a:buChar char="q"/>
            </a:pPr>
            <a:endParaRPr lang="en-US" sz="16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1) Using AISHE survey data to rank colleges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2) Using multiple filters to get the best college of the choice.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3) Help college to analyze the reason for depreciation in ranking.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6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5797" t="2701" r="5435" b="6960"/>
          <a:stretch>
            <a:fillRect/>
          </a:stretch>
        </p:blipFill>
        <p:spPr bwMode="auto">
          <a:xfrm>
            <a:off x="1268363" y="2816941"/>
            <a:ext cx="4199668" cy="3746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100"/>
            <a:ext cx="11145119" cy="4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500" b="1" dirty="0">
                <a:solidFill>
                  <a:srgbClr val="5D7C3F"/>
                </a:solidFill>
              </a:rPr>
              <a:t>Team Leader Name: Shivani Rawat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500" dirty="0"/>
              <a:t>Branch: </a:t>
            </a:r>
            <a:r>
              <a:rPr lang="en-US" sz="1500" dirty="0" err="1"/>
              <a:t>B.Tech</a:t>
            </a:r>
            <a:r>
              <a:rPr lang="en-US" sz="1500" dirty="0"/>
              <a:t>			Stream: CS			Year:  III</a:t>
            </a:r>
            <a:endParaRPr sz="15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500" b="1" dirty="0">
                <a:solidFill>
                  <a:srgbClr val="5D7C3F"/>
                </a:solidFill>
              </a:rPr>
              <a:t>Team Member 1 Name: Geetanjali Sharma</a:t>
            </a:r>
            <a:endParaRPr sz="15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500" dirty="0"/>
              <a:t>Branch: </a:t>
            </a:r>
            <a:r>
              <a:rPr lang="en-US" sz="1500" dirty="0" err="1"/>
              <a:t>B.Tech</a:t>
            </a:r>
            <a:r>
              <a:rPr lang="en-US" sz="1500" dirty="0"/>
              <a:t>	 		Stream: CS			Year:  III</a:t>
            </a:r>
            <a:endParaRPr sz="15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500" b="1" dirty="0">
                <a:solidFill>
                  <a:srgbClr val="5D7C3F"/>
                </a:solidFill>
              </a:rPr>
              <a:t>Team Member 2 Name:  Yash Varshney</a:t>
            </a:r>
            <a:endParaRPr sz="15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500" dirty="0"/>
              <a:t>Branch: </a:t>
            </a:r>
            <a:r>
              <a:rPr lang="en-US" sz="1500" dirty="0" err="1"/>
              <a:t>B.Tech</a:t>
            </a:r>
            <a:r>
              <a:rPr lang="en-US" sz="1500" dirty="0"/>
              <a:t>	 		Stream: CS			Year:  III</a:t>
            </a:r>
            <a:endParaRPr sz="15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500" b="1" dirty="0">
                <a:solidFill>
                  <a:srgbClr val="5D7C3F"/>
                </a:solidFill>
              </a:rPr>
              <a:t>Team Member 3 Name: Shreyansh Sahai</a:t>
            </a:r>
            <a:endParaRPr sz="15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500" dirty="0"/>
              <a:t>Branch: </a:t>
            </a:r>
            <a:r>
              <a:rPr lang="en-US" sz="1500" dirty="0" err="1"/>
              <a:t>B.Tech</a:t>
            </a:r>
            <a:r>
              <a:rPr lang="en-US" sz="1500" dirty="0"/>
              <a:t>	 		Stream: CS			Year:  III</a:t>
            </a:r>
            <a:endParaRPr sz="15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500" b="1" dirty="0">
                <a:solidFill>
                  <a:srgbClr val="5D7C3F"/>
                </a:solidFill>
              </a:rPr>
              <a:t>Team Member 4 Name:  Shubham Raj</a:t>
            </a:r>
            <a:endParaRPr sz="15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500" dirty="0"/>
              <a:t>Branch: </a:t>
            </a:r>
            <a:r>
              <a:rPr lang="en-US" sz="1500" dirty="0" err="1"/>
              <a:t>B.Tech</a:t>
            </a:r>
            <a:r>
              <a:rPr lang="en-US" sz="1500" dirty="0"/>
              <a:t>	 		Stream: ECE			Year:  III</a:t>
            </a:r>
            <a:endParaRPr sz="15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500" b="1" dirty="0">
                <a:solidFill>
                  <a:srgbClr val="5D7C3F"/>
                </a:solidFill>
              </a:rPr>
              <a:t>Team Member 5 Name:  </a:t>
            </a:r>
            <a:r>
              <a:rPr lang="en-US" sz="1500" b="1" dirty="0" err="1">
                <a:solidFill>
                  <a:srgbClr val="5D7C3F"/>
                </a:solidFill>
              </a:rPr>
              <a:t>Pradumn</a:t>
            </a:r>
            <a:r>
              <a:rPr lang="en-US" sz="1500" b="1" dirty="0">
                <a:solidFill>
                  <a:srgbClr val="5D7C3F"/>
                </a:solidFill>
              </a:rPr>
              <a:t> </a:t>
            </a:r>
            <a:endParaRPr sz="15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500" dirty="0"/>
              <a:t>Branch: </a:t>
            </a:r>
            <a:r>
              <a:rPr lang="en-US" sz="1500" dirty="0" err="1"/>
              <a:t>B.Tech</a:t>
            </a:r>
            <a:r>
              <a:rPr lang="en-US" sz="1500" dirty="0"/>
              <a:t>			Stream: ECE			Year:  III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500" b="1" dirty="0">
                <a:solidFill>
                  <a:srgbClr val="804160"/>
                </a:solidFill>
              </a:rPr>
              <a:t>Team Mentor  Name: Rohit </a:t>
            </a:r>
            <a:r>
              <a:rPr lang="en-US" sz="1500" b="1" dirty="0" err="1">
                <a:solidFill>
                  <a:srgbClr val="804160"/>
                </a:solidFill>
              </a:rPr>
              <a:t>Vashisht</a:t>
            </a:r>
            <a:endParaRPr sz="15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00" dirty="0"/>
              <a:t>Category:  Academic			Expertise: AI/ML		Domain Experience: 6.5 years</a:t>
            </a:r>
            <a:endParaRPr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420</Words>
  <Application>Microsoft Office PowerPoint</Application>
  <PresentationFormat>Widescreen</PresentationFormat>
  <Paragraphs>58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Franklin Gothic</vt:lpstr>
      <vt:lpstr>Libre Franklin</vt:lpstr>
      <vt:lpstr>Arial</vt:lpstr>
      <vt:lpstr>Calibri</vt:lpstr>
      <vt:lpstr>Wingdings</vt:lpstr>
      <vt:lpstr>Noto Sans Symbols</vt:lpstr>
      <vt:lpstr>montserratregular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Shivani Rawat</cp:lastModifiedBy>
  <cp:revision>10</cp:revision>
  <dcterms:created xsi:type="dcterms:W3CDTF">2022-02-11T07:14:46Z</dcterms:created>
  <dcterms:modified xsi:type="dcterms:W3CDTF">2022-04-15T07:02:54Z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