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2"/>
    <p:sldId id="257" r:id="rId3"/>
    <p:sldId id="258" r:id="rId4"/>
    <p:sldId id="29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6" r:id="rId32"/>
    <p:sldId id="285" r:id="rId33"/>
    <p:sldId id="286" r:id="rId34"/>
    <p:sldId id="287" r:id="rId35"/>
    <p:sldId id="288" r:id="rId36"/>
    <p:sldId id="289" r:id="rId37"/>
    <p:sldId id="290" r:id="rId38"/>
    <p:sldId id="297" r:id="rId39"/>
    <p:sldId id="298" r:id="rId40"/>
    <p:sldId id="291" r:id="rId41"/>
    <p:sldId id="292" r:id="rId42"/>
    <p:sldId id="299" r:id="rId43"/>
    <p:sldId id="300" r:id="rId44"/>
    <p:sldId id="301" r:id="rId4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66ED-F196-818B-7EA0-C5674C2CD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C307B3-0A39-4815-55FD-1FD40A757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D858F3-5813-C890-FE10-50E6472A5DF6}"/>
              </a:ext>
            </a:extLst>
          </p:cNvPr>
          <p:cNvSpPr>
            <a:spLocks noGrp="1"/>
          </p:cNvSpPr>
          <p:nvPr>
            <p:ph type="dt" sz="half" idx="10"/>
          </p:nvPr>
        </p:nvSpPr>
        <p:spPr/>
        <p:txBody>
          <a:bodyPr/>
          <a:lstStyle/>
          <a:p>
            <a:fld id="{CE8F38DF-E21C-4304-8217-1164F9478B63}" type="datetimeFigureOut">
              <a:rPr lang="en-IN" smtClean="0"/>
              <a:t>21-06-2022</a:t>
            </a:fld>
            <a:endParaRPr lang="en-IN"/>
          </a:p>
        </p:txBody>
      </p:sp>
      <p:sp>
        <p:nvSpPr>
          <p:cNvPr id="5" name="Footer Placeholder 4">
            <a:extLst>
              <a:ext uri="{FF2B5EF4-FFF2-40B4-BE49-F238E27FC236}">
                <a16:creationId xmlns:a16="http://schemas.microsoft.com/office/drawing/2014/main" id="{5619BB15-D154-0A96-29CF-7BA05D7F2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B5CCD-73F7-A00B-87AC-C7F78620DE9C}"/>
              </a:ext>
            </a:extLst>
          </p:cNvPr>
          <p:cNvSpPr>
            <a:spLocks noGrp="1"/>
          </p:cNvSpPr>
          <p:nvPr>
            <p:ph type="sldNum" sz="quarter" idx="12"/>
          </p:nvPr>
        </p:nvSpPr>
        <p:spPr/>
        <p:txBody>
          <a:bodyPr/>
          <a:lstStyle/>
          <a:p>
            <a:fld id="{122394F0-2A31-4DB7-844F-60FECF57BA91}" type="slidenum">
              <a:rPr lang="en-IN" smtClean="0"/>
              <a:t>‹#›</a:t>
            </a:fld>
            <a:endParaRPr lang="en-IN"/>
          </a:p>
        </p:txBody>
      </p:sp>
    </p:spTree>
    <p:extLst>
      <p:ext uri="{BB962C8B-B14F-4D97-AF65-F5344CB8AC3E}">
        <p14:creationId xmlns:p14="http://schemas.microsoft.com/office/powerpoint/2010/main" val="3435522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700" y="611886"/>
            <a:ext cx="12217400" cy="983310"/>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a:xfrm>
            <a:off x="298500" y="1827733"/>
            <a:ext cx="11569065" cy="4142740"/>
          </a:xfrm>
          <a:prstGeom prst="rect">
            <a:avLst/>
          </a:prstGeom>
        </p:spPr>
        <p:txBody>
          <a:bodyPr wrap="square" lIns="0" tIns="0" rIns="0" bIns="0">
            <a:spAutoFit/>
          </a:bodyPr>
          <a:lstStyle>
            <a:lvl1pPr>
              <a:defRPr sz="1800" b="1"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IT Bangalore and upGrad host their fifth graduation ceremony for digital  learners - Higher Education Digest">
            <a:extLst>
              <a:ext uri="{FF2B5EF4-FFF2-40B4-BE49-F238E27FC236}">
                <a16:creationId xmlns:a16="http://schemas.microsoft.com/office/drawing/2014/main" id="{6B22A23A-944E-6BF2-A416-5686F8398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287" y="0"/>
            <a:ext cx="6118458" cy="36710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5B752A-ED70-5171-33A5-4E16C09480E9}"/>
              </a:ext>
            </a:extLst>
          </p:cNvPr>
          <p:cNvSpPr txBox="1"/>
          <p:nvPr/>
        </p:nvSpPr>
        <p:spPr>
          <a:xfrm>
            <a:off x="7620000" y="5524900"/>
            <a:ext cx="4267199" cy="954107"/>
          </a:xfrm>
          <a:prstGeom prst="rect">
            <a:avLst/>
          </a:prstGeom>
          <a:noFill/>
        </p:spPr>
        <p:txBody>
          <a:bodyPr wrap="square" rtlCol="0">
            <a:spAutoFit/>
          </a:bodyPr>
          <a:lstStyle/>
          <a:p>
            <a:r>
              <a:rPr lang="en-IN" sz="2800" b="1" dirty="0">
                <a:solidFill>
                  <a:schemeClr val="accent2">
                    <a:lumMod val="75000"/>
                  </a:schemeClr>
                </a:solidFill>
              </a:rPr>
              <a:t>Submitted By:</a:t>
            </a:r>
          </a:p>
          <a:p>
            <a:r>
              <a:rPr lang="en-IN" sz="2800" dirty="0">
                <a:solidFill>
                  <a:schemeClr val="accent2">
                    <a:lumMod val="75000"/>
                  </a:schemeClr>
                </a:solidFill>
              </a:rPr>
              <a:t>Shreyansha Tai Sonwane</a:t>
            </a:r>
          </a:p>
        </p:txBody>
      </p:sp>
      <p:sp>
        <p:nvSpPr>
          <p:cNvPr id="8" name="TextBox 7">
            <a:extLst>
              <a:ext uri="{FF2B5EF4-FFF2-40B4-BE49-F238E27FC236}">
                <a16:creationId xmlns:a16="http://schemas.microsoft.com/office/drawing/2014/main" id="{18226CAC-CA09-4DFE-7948-D6965ABDB299}"/>
              </a:ext>
            </a:extLst>
          </p:cNvPr>
          <p:cNvSpPr txBox="1"/>
          <p:nvPr/>
        </p:nvSpPr>
        <p:spPr>
          <a:xfrm>
            <a:off x="3107355" y="3671074"/>
            <a:ext cx="5977289" cy="707886"/>
          </a:xfrm>
          <a:prstGeom prst="rect">
            <a:avLst/>
          </a:prstGeom>
          <a:noFill/>
        </p:spPr>
        <p:txBody>
          <a:bodyPr wrap="square" rtlCol="0">
            <a:spAutoFit/>
          </a:bodyPr>
          <a:lstStyle/>
          <a:p>
            <a:pPr algn="ctr"/>
            <a:r>
              <a:rPr lang="en-IN" sz="4000" b="1" dirty="0">
                <a:solidFill>
                  <a:schemeClr val="accent3">
                    <a:lumMod val="75000"/>
                  </a:schemeClr>
                </a:solidFill>
              </a:rPr>
              <a:t>Credit EDA Case Study</a:t>
            </a:r>
          </a:p>
        </p:txBody>
      </p:sp>
    </p:spTree>
    <p:extLst>
      <p:ext uri="{BB962C8B-B14F-4D97-AF65-F5344CB8AC3E}">
        <p14:creationId xmlns:p14="http://schemas.microsoft.com/office/powerpoint/2010/main" val="1062975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109720" cy="1398270"/>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Default</a:t>
            </a:r>
            <a:r>
              <a:rPr sz="1800" b="1" spc="-25" dirty="0">
                <a:latin typeface="Cambria"/>
                <a:cs typeface="Cambria"/>
              </a:rPr>
              <a:t> </a:t>
            </a:r>
            <a:r>
              <a:rPr sz="1800" b="1" dirty="0">
                <a:latin typeface="Cambria"/>
                <a:cs typeface="Cambria"/>
              </a:rPr>
              <a:t>rate</a:t>
            </a:r>
            <a:r>
              <a:rPr sz="1800" b="1" spc="-30" dirty="0">
                <a:latin typeface="Cambria"/>
                <a:cs typeface="Cambria"/>
              </a:rPr>
              <a:t> </a:t>
            </a:r>
            <a:r>
              <a:rPr sz="1800" b="1" dirty="0">
                <a:latin typeface="Cambria"/>
                <a:cs typeface="Cambria"/>
              </a:rPr>
              <a:t>fall</a:t>
            </a:r>
            <a:r>
              <a:rPr sz="1800" b="1" spc="-15" dirty="0">
                <a:latin typeface="Cambria"/>
                <a:cs typeface="Cambria"/>
              </a:rPr>
              <a:t> </a:t>
            </a:r>
            <a:r>
              <a:rPr sz="1800" b="1" dirty="0">
                <a:latin typeface="Cambria"/>
                <a:cs typeface="Cambria"/>
              </a:rPr>
              <a:t>with </a:t>
            </a:r>
            <a:r>
              <a:rPr sz="1800" b="1" spc="-20" dirty="0">
                <a:latin typeface="Cambria"/>
                <a:cs typeface="Cambria"/>
              </a:rPr>
              <a:t>age.</a:t>
            </a:r>
            <a:endParaRPr sz="1800">
              <a:latin typeface="Cambria"/>
              <a:cs typeface="Cambria"/>
            </a:endParaRPr>
          </a:p>
          <a:p>
            <a:pPr marL="12700" marR="5080">
              <a:lnSpc>
                <a:spcPct val="200100"/>
              </a:lnSpc>
              <a:buSzPct val="94444"/>
              <a:buAutoNum type="arabicParenR"/>
              <a:tabLst>
                <a:tab pos="241300" algn="l"/>
              </a:tabLst>
            </a:pPr>
            <a:r>
              <a:rPr sz="1800" b="1" dirty="0">
                <a:latin typeface="Cambria"/>
                <a:cs typeface="Cambria"/>
              </a:rPr>
              <a:t>People(&lt;30)</a:t>
            </a:r>
            <a:r>
              <a:rPr sz="1800" b="1" spc="-45" dirty="0">
                <a:latin typeface="Cambria"/>
                <a:cs typeface="Cambria"/>
              </a:rPr>
              <a:t> </a:t>
            </a:r>
            <a:r>
              <a:rPr sz="1800" b="1" dirty="0">
                <a:latin typeface="Cambria"/>
                <a:cs typeface="Cambria"/>
              </a:rPr>
              <a:t>had</a:t>
            </a:r>
            <a:r>
              <a:rPr sz="1800" b="1" spc="-10" dirty="0">
                <a:latin typeface="Cambria"/>
                <a:cs typeface="Cambria"/>
              </a:rPr>
              <a:t> </a:t>
            </a:r>
            <a:r>
              <a:rPr sz="1800" b="1" dirty="0">
                <a:latin typeface="Cambria"/>
                <a:cs typeface="Cambria"/>
              </a:rPr>
              <a:t>highest</a:t>
            </a:r>
            <a:r>
              <a:rPr sz="1800" b="1" spc="-35" dirty="0">
                <a:latin typeface="Cambria"/>
                <a:cs typeface="Cambria"/>
              </a:rPr>
              <a:t> </a:t>
            </a:r>
            <a:r>
              <a:rPr sz="1800" b="1" dirty="0">
                <a:latin typeface="Cambria"/>
                <a:cs typeface="Cambria"/>
              </a:rPr>
              <a:t>default</a:t>
            </a:r>
            <a:r>
              <a:rPr sz="1800" b="1" spc="-15" dirty="0">
                <a:latin typeface="Cambria"/>
                <a:cs typeface="Cambria"/>
              </a:rPr>
              <a:t> </a:t>
            </a:r>
            <a:r>
              <a:rPr sz="1800" b="1" spc="-20" dirty="0">
                <a:latin typeface="Cambria"/>
                <a:cs typeface="Cambria"/>
              </a:rPr>
              <a:t>rate </a:t>
            </a:r>
            <a:r>
              <a:rPr sz="1800" b="1" dirty="0">
                <a:latin typeface="Cambria"/>
                <a:cs typeface="Cambria"/>
              </a:rPr>
              <a:t>3)people(&gt;60)</a:t>
            </a:r>
            <a:r>
              <a:rPr sz="1800" b="1" spc="-55" dirty="0">
                <a:latin typeface="Cambria"/>
                <a:cs typeface="Cambria"/>
              </a:rPr>
              <a:t> </a:t>
            </a:r>
            <a:r>
              <a:rPr sz="1800" b="1" dirty="0">
                <a:latin typeface="Cambria"/>
                <a:cs typeface="Cambria"/>
              </a:rPr>
              <a:t>had</a:t>
            </a:r>
            <a:r>
              <a:rPr sz="1800" b="1" spc="-10" dirty="0">
                <a:latin typeface="Cambria"/>
                <a:cs typeface="Cambria"/>
              </a:rPr>
              <a:t> </a:t>
            </a:r>
            <a:r>
              <a:rPr sz="1800" b="1" dirty="0">
                <a:latin typeface="Cambria"/>
                <a:cs typeface="Cambria"/>
              </a:rPr>
              <a:t>least</a:t>
            </a:r>
            <a:r>
              <a:rPr sz="1800" b="1" spc="-25" dirty="0">
                <a:latin typeface="Cambria"/>
                <a:cs typeface="Cambria"/>
              </a:rPr>
              <a:t> </a:t>
            </a:r>
            <a:r>
              <a:rPr sz="1800" b="1" dirty="0">
                <a:latin typeface="Cambria"/>
                <a:cs typeface="Cambria"/>
              </a:rPr>
              <a:t>default</a:t>
            </a:r>
            <a:r>
              <a:rPr sz="1800" b="1" spc="-20" dirty="0">
                <a:latin typeface="Cambria"/>
                <a:cs typeface="Cambria"/>
              </a:rPr>
              <a:t> rate</a:t>
            </a:r>
            <a:endParaRPr sz="1800">
              <a:latin typeface="Cambria"/>
              <a:cs typeface="Cambria"/>
            </a:endParaRPr>
          </a:p>
        </p:txBody>
      </p:sp>
      <p:pic>
        <p:nvPicPr>
          <p:cNvPr id="3" name="object 3"/>
          <p:cNvPicPr/>
          <p:nvPr/>
        </p:nvPicPr>
        <p:blipFill>
          <a:blip r:embed="rId2" cstate="print"/>
          <a:stretch>
            <a:fillRect/>
          </a:stretch>
        </p:blipFill>
        <p:spPr>
          <a:xfrm>
            <a:off x="5805588" y="653845"/>
            <a:ext cx="6080726" cy="45769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5088890" cy="1398270"/>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Default</a:t>
            </a:r>
            <a:r>
              <a:rPr sz="1800" b="1" spc="-25" dirty="0">
                <a:latin typeface="Cambria"/>
                <a:cs typeface="Cambria"/>
              </a:rPr>
              <a:t> </a:t>
            </a:r>
            <a:r>
              <a:rPr sz="1800" b="1" dirty="0">
                <a:latin typeface="Cambria"/>
                <a:cs typeface="Cambria"/>
              </a:rPr>
              <a:t>rate</a:t>
            </a:r>
            <a:r>
              <a:rPr sz="1800" b="1" spc="-30" dirty="0">
                <a:latin typeface="Cambria"/>
                <a:cs typeface="Cambria"/>
              </a:rPr>
              <a:t> </a:t>
            </a:r>
            <a:r>
              <a:rPr sz="1800" b="1" dirty="0">
                <a:latin typeface="Cambria"/>
                <a:cs typeface="Cambria"/>
              </a:rPr>
              <a:t>fall</a:t>
            </a:r>
            <a:r>
              <a:rPr sz="1800" b="1" spc="-15" dirty="0">
                <a:latin typeface="Cambria"/>
                <a:cs typeface="Cambria"/>
              </a:rPr>
              <a:t> </a:t>
            </a:r>
            <a:r>
              <a:rPr sz="1800" b="1" dirty="0">
                <a:latin typeface="Cambria"/>
                <a:cs typeface="Cambria"/>
              </a:rPr>
              <a:t>with </a:t>
            </a:r>
            <a:r>
              <a:rPr sz="1800" b="1" spc="-10" dirty="0">
                <a:latin typeface="Cambria"/>
                <a:cs typeface="Cambria"/>
              </a:rPr>
              <a:t>income.</a:t>
            </a:r>
            <a:endParaRPr sz="1800">
              <a:latin typeface="Cambria"/>
              <a:cs typeface="Cambria"/>
            </a:endParaRPr>
          </a:p>
          <a:p>
            <a:pPr>
              <a:lnSpc>
                <a:spcPct val="100000"/>
              </a:lnSpc>
              <a:spcBef>
                <a:spcPts val="50"/>
              </a:spcBef>
              <a:buFont typeface="Cambria"/>
              <a:buAutoNum type="arabicParenR"/>
            </a:pPr>
            <a:endParaRPr sz="1800">
              <a:latin typeface="Cambria"/>
              <a:cs typeface="Cambria"/>
            </a:endParaRPr>
          </a:p>
          <a:p>
            <a:pPr marL="240665" indent="-228600">
              <a:lnSpc>
                <a:spcPct val="100000"/>
              </a:lnSpc>
              <a:spcBef>
                <a:spcPts val="5"/>
              </a:spcBef>
              <a:buSzPct val="94444"/>
              <a:buAutoNum type="arabicParenR"/>
              <a:tabLst>
                <a:tab pos="241300" algn="l"/>
              </a:tabLst>
            </a:pPr>
            <a:r>
              <a:rPr sz="1800" b="1" dirty="0">
                <a:latin typeface="Cambria"/>
                <a:cs typeface="Cambria"/>
              </a:rPr>
              <a:t>People</a:t>
            </a:r>
            <a:r>
              <a:rPr sz="1800" b="1" spc="-55" dirty="0">
                <a:latin typeface="Cambria"/>
                <a:cs typeface="Cambria"/>
              </a:rPr>
              <a:t> </a:t>
            </a:r>
            <a:r>
              <a:rPr sz="1800" b="1" dirty="0">
                <a:latin typeface="Cambria"/>
                <a:cs typeface="Cambria"/>
              </a:rPr>
              <a:t>having</a:t>
            </a:r>
            <a:r>
              <a:rPr sz="1800" b="1" spc="-25" dirty="0">
                <a:latin typeface="Cambria"/>
                <a:cs typeface="Cambria"/>
              </a:rPr>
              <a:t> </a:t>
            </a:r>
            <a:r>
              <a:rPr sz="1800" b="1" dirty="0">
                <a:latin typeface="Cambria"/>
                <a:cs typeface="Cambria"/>
              </a:rPr>
              <a:t>income</a:t>
            </a:r>
            <a:r>
              <a:rPr sz="1800" b="1" spc="-15" dirty="0">
                <a:latin typeface="Cambria"/>
                <a:cs typeface="Cambria"/>
              </a:rPr>
              <a:t> </a:t>
            </a:r>
            <a:r>
              <a:rPr sz="1800" b="1" dirty="0">
                <a:latin typeface="Cambria"/>
                <a:cs typeface="Cambria"/>
              </a:rPr>
              <a:t>&lt;200k</a:t>
            </a:r>
            <a:r>
              <a:rPr sz="1800" b="1" spc="15" dirty="0">
                <a:latin typeface="Cambria"/>
                <a:cs typeface="Cambria"/>
              </a:rPr>
              <a:t> </a:t>
            </a:r>
            <a:r>
              <a:rPr sz="1800" b="1" dirty="0">
                <a:latin typeface="Cambria"/>
                <a:cs typeface="Cambria"/>
              </a:rPr>
              <a:t>are</a:t>
            </a:r>
            <a:r>
              <a:rPr sz="1800" b="1" spc="-20" dirty="0">
                <a:latin typeface="Cambria"/>
                <a:cs typeface="Cambria"/>
              </a:rPr>
              <a:t> </a:t>
            </a:r>
            <a:r>
              <a:rPr sz="1800" b="1" dirty="0">
                <a:latin typeface="Cambria"/>
                <a:cs typeface="Cambria"/>
              </a:rPr>
              <a:t>highest</a:t>
            </a:r>
            <a:r>
              <a:rPr sz="1800" b="1" spc="-30" dirty="0">
                <a:latin typeface="Cambria"/>
                <a:cs typeface="Cambria"/>
              </a:rPr>
              <a:t> </a:t>
            </a:r>
            <a:r>
              <a:rPr sz="1800" b="1" spc="-10" dirty="0">
                <a:latin typeface="Cambria"/>
                <a:cs typeface="Cambria"/>
              </a:rPr>
              <a:t>risky</a:t>
            </a:r>
            <a:endParaRPr sz="1800">
              <a:latin typeface="Cambria"/>
              <a:cs typeface="Cambria"/>
            </a:endParaRPr>
          </a:p>
          <a:p>
            <a:pPr>
              <a:lnSpc>
                <a:spcPct val="100000"/>
              </a:lnSpc>
              <a:spcBef>
                <a:spcPts val="50"/>
              </a:spcBef>
              <a:buFont typeface="Cambria"/>
              <a:buAutoNum type="arabicParenR"/>
            </a:pPr>
            <a:endParaRPr sz="1800">
              <a:latin typeface="Cambria"/>
              <a:cs typeface="Cambria"/>
            </a:endParaRPr>
          </a:p>
          <a:p>
            <a:pPr marL="240665" indent="-228600">
              <a:lnSpc>
                <a:spcPct val="100000"/>
              </a:lnSpc>
              <a:buSzPct val="94444"/>
              <a:buAutoNum type="arabicParenR"/>
              <a:tabLst>
                <a:tab pos="241300" algn="l"/>
              </a:tabLst>
            </a:pPr>
            <a:r>
              <a:rPr sz="1800" b="1" dirty="0">
                <a:latin typeface="Cambria"/>
                <a:cs typeface="Cambria"/>
              </a:rPr>
              <a:t>People</a:t>
            </a:r>
            <a:r>
              <a:rPr sz="1800" b="1" spc="-55" dirty="0">
                <a:latin typeface="Cambria"/>
                <a:cs typeface="Cambria"/>
              </a:rPr>
              <a:t> </a:t>
            </a:r>
            <a:r>
              <a:rPr sz="1800" b="1" dirty="0">
                <a:latin typeface="Cambria"/>
                <a:cs typeface="Cambria"/>
              </a:rPr>
              <a:t>with</a:t>
            </a:r>
            <a:r>
              <a:rPr sz="1800" b="1" spc="-20" dirty="0">
                <a:latin typeface="Cambria"/>
                <a:cs typeface="Cambria"/>
              </a:rPr>
              <a:t> </a:t>
            </a:r>
            <a:r>
              <a:rPr sz="1800" b="1" dirty="0">
                <a:latin typeface="Cambria"/>
                <a:cs typeface="Cambria"/>
              </a:rPr>
              <a:t>income</a:t>
            </a:r>
            <a:r>
              <a:rPr sz="1800" b="1" spc="-20" dirty="0">
                <a:latin typeface="Cambria"/>
                <a:cs typeface="Cambria"/>
              </a:rPr>
              <a:t> </a:t>
            </a:r>
            <a:r>
              <a:rPr sz="1800" b="1" dirty="0">
                <a:latin typeface="Cambria"/>
                <a:cs typeface="Cambria"/>
              </a:rPr>
              <a:t>&gt;500k</a:t>
            </a:r>
            <a:r>
              <a:rPr sz="1800" b="1" spc="15" dirty="0">
                <a:latin typeface="Cambria"/>
                <a:cs typeface="Cambria"/>
              </a:rPr>
              <a:t> </a:t>
            </a:r>
            <a:r>
              <a:rPr sz="1800" b="1" dirty="0">
                <a:latin typeface="Cambria"/>
                <a:cs typeface="Cambria"/>
              </a:rPr>
              <a:t>are</a:t>
            </a:r>
            <a:r>
              <a:rPr sz="1800" b="1" spc="-15" dirty="0">
                <a:latin typeface="Cambria"/>
                <a:cs typeface="Cambria"/>
              </a:rPr>
              <a:t> </a:t>
            </a:r>
            <a:r>
              <a:rPr sz="1800" b="1" spc="-10" dirty="0">
                <a:latin typeface="Cambria"/>
                <a:cs typeface="Cambria"/>
              </a:rPr>
              <a:t>safest</a:t>
            </a:r>
            <a:endParaRPr sz="1800">
              <a:latin typeface="Cambria"/>
              <a:cs typeface="Cambria"/>
            </a:endParaRPr>
          </a:p>
        </p:txBody>
      </p:sp>
      <p:pic>
        <p:nvPicPr>
          <p:cNvPr id="3" name="object 3"/>
          <p:cNvPicPr/>
          <p:nvPr/>
        </p:nvPicPr>
        <p:blipFill>
          <a:blip r:embed="rId2" cstate="print"/>
          <a:stretch>
            <a:fillRect/>
          </a:stretch>
        </p:blipFill>
        <p:spPr>
          <a:xfrm>
            <a:off x="5726069" y="800225"/>
            <a:ext cx="5857935" cy="4740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621029"/>
            <a:ext cx="11277600" cy="751488"/>
          </a:xfrm>
          <a:prstGeom prst="rect">
            <a:avLst/>
          </a:prstGeom>
        </p:spPr>
        <p:txBody>
          <a:bodyPr vert="horz" wrap="square" lIns="0" tIns="12700" rIns="0" bIns="0" rtlCol="0">
            <a:spAutoFit/>
          </a:bodyPr>
          <a:lstStyle/>
          <a:p>
            <a:pPr marL="253365" indent="-241300" algn="l">
              <a:lnSpc>
                <a:spcPct val="100000"/>
              </a:lnSpc>
              <a:spcBef>
                <a:spcPts val="100"/>
              </a:spcBef>
              <a:buFont typeface="Calibri"/>
              <a:buAutoNum type="arabicParenR"/>
              <a:tabLst>
                <a:tab pos="254000" algn="l"/>
              </a:tabLst>
            </a:pPr>
            <a:r>
              <a:rPr sz="2400" dirty="0">
                <a:latin typeface="Calibri"/>
                <a:cs typeface="Calibri"/>
              </a:rPr>
              <a:t>low</a:t>
            </a:r>
            <a:r>
              <a:rPr sz="2400" spc="-70" dirty="0">
                <a:latin typeface="Calibri"/>
                <a:cs typeface="Calibri"/>
              </a:rPr>
              <a:t> </a:t>
            </a:r>
            <a:r>
              <a:rPr sz="2400" dirty="0">
                <a:latin typeface="Calibri"/>
                <a:cs typeface="Calibri"/>
              </a:rPr>
              <a:t>skill</a:t>
            </a:r>
            <a:r>
              <a:rPr sz="2400" spc="-20" dirty="0">
                <a:latin typeface="Calibri"/>
                <a:cs typeface="Calibri"/>
              </a:rPr>
              <a:t> </a:t>
            </a:r>
            <a:r>
              <a:rPr sz="2400" dirty="0">
                <a:latin typeface="Calibri"/>
                <a:cs typeface="Calibri"/>
              </a:rPr>
              <a:t>labours(highest),waiters,drivers,labourers</a:t>
            </a:r>
            <a:r>
              <a:rPr sz="2400" spc="70" dirty="0">
                <a:latin typeface="Calibri"/>
                <a:cs typeface="Calibri"/>
              </a:rPr>
              <a:t> </a:t>
            </a:r>
            <a:r>
              <a:rPr sz="2400" dirty="0">
                <a:latin typeface="Calibri"/>
                <a:cs typeface="Calibri"/>
              </a:rPr>
              <a:t>defaulter</a:t>
            </a:r>
            <a:r>
              <a:rPr sz="2400" spc="20" dirty="0">
                <a:latin typeface="Calibri"/>
                <a:cs typeface="Calibri"/>
              </a:rPr>
              <a:t> </a:t>
            </a:r>
            <a:r>
              <a:rPr sz="2400" dirty="0">
                <a:latin typeface="Calibri"/>
                <a:cs typeface="Calibri"/>
              </a:rPr>
              <a:t>rate</a:t>
            </a:r>
            <a:r>
              <a:rPr sz="2400" spc="-50" dirty="0">
                <a:latin typeface="Calibri"/>
                <a:cs typeface="Calibri"/>
              </a:rPr>
              <a:t> </a:t>
            </a:r>
            <a:r>
              <a:rPr sz="2400" dirty="0">
                <a:latin typeface="Calibri"/>
                <a:cs typeface="Calibri"/>
              </a:rPr>
              <a:t>is</a:t>
            </a:r>
            <a:r>
              <a:rPr sz="2400" spc="-30" dirty="0">
                <a:latin typeface="Calibri"/>
                <a:cs typeface="Calibri"/>
              </a:rPr>
              <a:t> </a:t>
            </a:r>
            <a:r>
              <a:rPr sz="2400" spc="-20" dirty="0">
                <a:latin typeface="Calibri"/>
                <a:cs typeface="Calibri"/>
              </a:rPr>
              <a:t>high</a:t>
            </a:r>
            <a:endParaRPr sz="2400" dirty="0">
              <a:latin typeface="Calibri"/>
              <a:cs typeface="Calibri"/>
            </a:endParaRPr>
          </a:p>
          <a:p>
            <a:pPr marL="250190" indent="-238125" algn="l">
              <a:lnSpc>
                <a:spcPct val="100000"/>
              </a:lnSpc>
              <a:buAutoNum type="arabicParenR"/>
              <a:tabLst>
                <a:tab pos="250825" algn="l"/>
              </a:tabLst>
            </a:pPr>
            <a:r>
              <a:rPr sz="2400" dirty="0">
                <a:latin typeface="Calibri"/>
                <a:cs typeface="Calibri"/>
              </a:rPr>
              <a:t>accountant,core</a:t>
            </a:r>
            <a:r>
              <a:rPr sz="2400" spc="5" dirty="0">
                <a:latin typeface="Calibri"/>
                <a:cs typeface="Calibri"/>
              </a:rPr>
              <a:t> </a:t>
            </a:r>
            <a:r>
              <a:rPr sz="2400" dirty="0">
                <a:latin typeface="Calibri"/>
                <a:cs typeface="Calibri"/>
              </a:rPr>
              <a:t>staff,hr</a:t>
            </a:r>
            <a:r>
              <a:rPr sz="2400" spc="-25" dirty="0">
                <a:latin typeface="Calibri"/>
                <a:cs typeface="Calibri"/>
              </a:rPr>
              <a:t> </a:t>
            </a:r>
            <a:r>
              <a:rPr sz="2400" dirty="0">
                <a:latin typeface="Calibri"/>
                <a:cs typeface="Calibri"/>
              </a:rPr>
              <a:t>staff,IT</a:t>
            </a:r>
            <a:r>
              <a:rPr sz="2400" spc="-15" dirty="0">
                <a:latin typeface="Calibri"/>
                <a:cs typeface="Calibri"/>
              </a:rPr>
              <a:t> </a:t>
            </a:r>
            <a:r>
              <a:rPr sz="2400" dirty="0">
                <a:latin typeface="Calibri"/>
                <a:cs typeface="Calibri"/>
              </a:rPr>
              <a:t>staffs</a:t>
            </a:r>
            <a:r>
              <a:rPr sz="2400" spc="5" dirty="0">
                <a:latin typeface="Calibri"/>
                <a:cs typeface="Calibri"/>
              </a:rPr>
              <a:t> </a:t>
            </a:r>
            <a:r>
              <a:rPr sz="2400" dirty="0">
                <a:latin typeface="Calibri"/>
                <a:cs typeface="Calibri"/>
              </a:rPr>
              <a:t>are</a:t>
            </a:r>
            <a:r>
              <a:rPr sz="2400" spc="-20" dirty="0">
                <a:latin typeface="Calibri"/>
                <a:cs typeface="Calibri"/>
              </a:rPr>
              <a:t> </a:t>
            </a:r>
            <a:r>
              <a:rPr sz="2400" spc="-10" dirty="0">
                <a:latin typeface="Calibri"/>
                <a:cs typeface="Calibri"/>
              </a:rPr>
              <a:t>safest</a:t>
            </a:r>
            <a:endParaRPr sz="2400" dirty="0">
              <a:latin typeface="Calibri"/>
              <a:cs typeface="Calibri"/>
            </a:endParaRPr>
          </a:p>
        </p:txBody>
      </p:sp>
      <p:pic>
        <p:nvPicPr>
          <p:cNvPr id="3" name="object 3"/>
          <p:cNvPicPr/>
          <p:nvPr/>
        </p:nvPicPr>
        <p:blipFill>
          <a:blip r:embed="rId2" cstate="print"/>
          <a:stretch>
            <a:fillRect/>
          </a:stretch>
        </p:blipFill>
        <p:spPr>
          <a:xfrm>
            <a:off x="391276" y="1475274"/>
            <a:ext cx="11041683" cy="5065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542155" cy="848994"/>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Defaulter</a:t>
            </a:r>
            <a:r>
              <a:rPr sz="1800" b="1" spc="-30" dirty="0">
                <a:latin typeface="Cambria"/>
                <a:cs typeface="Cambria"/>
              </a:rPr>
              <a:t> </a:t>
            </a:r>
            <a:r>
              <a:rPr sz="1800" b="1" dirty="0">
                <a:latin typeface="Cambria"/>
                <a:cs typeface="Cambria"/>
              </a:rPr>
              <a:t>seem</a:t>
            </a:r>
            <a:r>
              <a:rPr sz="1800" b="1" spc="-30" dirty="0">
                <a:latin typeface="Cambria"/>
                <a:cs typeface="Cambria"/>
              </a:rPr>
              <a:t> </a:t>
            </a:r>
            <a:r>
              <a:rPr sz="1800" b="1" dirty="0">
                <a:latin typeface="Cambria"/>
                <a:cs typeface="Cambria"/>
              </a:rPr>
              <a:t>to</a:t>
            </a:r>
            <a:r>
              <a:rPr sz="1800" b="1" spc="-10" dirty="0">
                <a:latin typeface="Cambria"/>
                <a:cs typeface="Cambria"/>
              </a:rPr>
              <a:t> </a:t>
            </a:r>
            <a:r>
              <a:rPr sz="1800" b="1" dirty="0">
                <a:latin typeface="Cambria"/>
                <a:cs typeface="Cambria"/>
              </a:rPr>
              <a:t>apply</a:t>
            </a:r>
            <a:r>
              <a:rPr sz="1800" b="1" spc="-55" dirty="0">
                <a:latin typeface="Cambria"/>
                <a:cs typeface="Cambria"/>
              </a:rPr>
              <a:t> </a:t>
            </a:r>
            <a:r>
              <a:rPr sz="1800" b="1" dirty="0">
                <a:latin typeface="Cambria"/>
                <a:cs typeface="Cambria"/>
              </a:rPr>
              <a:t>for</a:t>
            </a:r>
            <a:r>
              <a:rPr sz="1800" b="1" spc="-5" dirty="0">
                <a:latin typeface="Cambria"/>
                <a:cs typeface="Cambria"/>
              </a:rPr>
              <a:t> </a:t>
            </a:r>
            <a:r>
              <a:rPr sz="1800" b="1" dirty="0">
                <a:latin typeface="Cambria"/>
                <a:cs typeface="Cambria"/>
              </a:rPr>
              <a:t>cash</a:t>
            </a:r>
            <a:r>
              <a:rPr sz="1800" b="1" spc="-5" dirty="0">
                <a:latin typeface="Cambria"/>
                <a:cs typeface="Cambria"/>
              </a:rPr>
              <a:t> </a:t>
            </a:r>
            <a:r>
              <a:rPr sz="1800" b="1" spc="-20" dirty="0">
                <a:latin typeface="Cambria"/>
                <a:cs typeface="Cambria"/>
              </a:rPr>
              <a:t>loan</a:t>
            </a:r>
            <a:endParaRPr sz="1800">
              <a:latin typeface="Cambria"/>
              <a:cs typeface="Cambria"/>
            </a:endParaRPr>
          </a:p>
          <a:p>
            <a:pPr>
              <a:lnSpc>
                <a:spcPct val="100000"/>
              </a:lnSpc>
              <a:spcBef>
                <a:spcPts val="50"/>
              </a:spcBef>
              <a:buFont typeface="Cambria"/>
              <a:buAutoNum type="arabicParenR"/>
            </a:pPr>
            <a:endParaRPr sz="1800">
              <a:latin typeface="Cambria"/>
              <a:cs typeface="Cambria"/>
            </a:endParaRPr>
          </a:p>
          <a:p>
            <a:pPr marL="240665" indent="-228600">
              <a:lnSpc>
                <a:spcPct val="100000"/>
              </a:lnSpc>
              <a:spcBef>
                <a:spcPts val="5"/>
              </a:spcBef>
              <a:buSzPct val="94444"/>
              <a:buAutoNum type="arabicParenR"/>
              <a:tabLst>
                <a:tab pos="241300" algn="l"/>
              </a:tabLst>
            </a:pPr>
            <a:r>
              <a:rPr sz="1800" b="1" spc="-10" dirty="0">
                <a:latin typeface="Cambria"/>
                <a:cs typeface="Cambria"/>
              </a:rPr>
              <a:t>non-</a:t>
            </a:r>
            <a:r>
              <a:rPr sz="1800" b="1" dirty="0">
                <a:latin typeface="Cambria"/>
                <a:cs typeface="Cambria"/>
              </a:rPr>
              <a:t>defaulter applies</a:t>
            </a:r>
            <a:r>
              <a:rPr sz="1800" b="1" spc="-55" dirty="0">
                <a:latin typeface="Cambria"/>
                <a:cs typeface="Cambria"/>
              </a:rPr>
              <a:t> </a:t>
            </a:r>
            <a:r>
              <a:rPr sz="1800" b="1" dirty="0">
                <a:latin typeface="Cambria"/>
                <a:cs typeface="Cambria"/>
              </a:rPr>
              <a:t>for</a:t>
            </a:r>
            <a:r>
              <a:rPr sz="1800" b="1" spc="5" dirty="0">
                <a:latin typeface="Cambria"/>
                <a:cs typeface="Cambria"/>
              </a:rPr>
              <a:t> </a:t>
            </a:r>
            <a:r>
              <a:rPr sz="1800" b="1" dirty="0">
                <a:latin typeface="Cambria"/>
                <a:cs typeface="Cambria"/>
              </a:rPr>
              <a:t>revolving</a:t>
            </a:r>
            <a:r>
              <a:rPr sz="1800" b="1" spc="-65" dirty="0">
                <a:latin typeface="Cambria"/>
                <a:cs typeface="Cambria"/>
              </a:rPr>
              <a:t> </a:t>
            </a:r>
            <a:r>
              <a:rPr sz="1800" b="1" spc="-10" dirty="0">
                <a:latin typeface="Cambria"/>
                <a:cs typeface="Cambria"/>
              </a:rPr>
              <a:t>loans</a:t>
            </a:r>
            <a:endParaRPr sz="1800">
              <a:latin typeface="Cambria"/>
              <a:cs typeface="Cambria"/>
            </a:endParaRPr>
          </a:p>
        </p:txBody>
      </p:sp>
      <p:pic>
        <p:nvPicPr>
          <p:cNvPr id="3" name="object 3"/>
          <p:cNvPicPr/>
          <p:nvPr/>
        </p:nvPicPr>
        <p:blipFill>
          <a:blip r:embed="rId2" cstate="print"/>
          <a:stretch>
            <a:fillRect/>
          </a:stretch>
        </p:blipFill>
        <p:spPr>
          <a:xfrm>
            <a:off x="5204971" y="1305389"/>
            <a:ext cx="6683749" cy="38785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157979"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Males</a:t>
            </a:r>
            <a:r>
              <a:rPr sz="1800" b="1" spc="-25" dirty="0">
                <a:latin typeface="Cambria"/>
                <a:cs typeface="Cambria"/>
              </a:rPr>
              <a:t> </a:t>
            </a:r>
            <a:r>
              <a:rPr sz="1800" b="1" dirty="0">
                <a:latin typeface="Cambria"/>
                <a:cs typeface="Cambria"/>
              </a:rPr>
              <a:t>seem</a:t>
            </a:r>
            <a:r>
              <a:rPr sz="1800" b="1" spc="-20" dirty="0">
                <a:latin typeface="Cambria"/>
                <a:cs typeface="Cambria"/>
              </a:rPr>
              <a:t> </a:t>
            </a:r>
            <a:r>
              <a:rPr sz="1800" b="1" dirty="0">
                <a:latin typeface="Cambria"/>
                <a:cs typeface="Cambria"/>
              </a:rPr>
              <a:t>to be more</a:t>
            </a:r>
            <a:r>
              <a:rPr sz="1800" b="1" spc="-45" dirty="0">
                <a:latin typeface="Cambria"/>
                <a:cs typeface="Cambria"/>
              </a:rPr>
              <a:t> </a:t>
            </a:r>
            <a:r>
              <a:rPr sz="1800" b="1" dirty="0">
                <a:latin typeface="Cambria"/>
                <a:cs typeface="Cambria"/>
              </a:rPr>
              <a:t>prone</a:t>
            </a:r>
            <a:r>
              <a:rPr sz="1800" b="1" spc="-45" dirty="0">
                <a:latin typeface="Cambria"/>
                <a:cs typeface="Cambria"/>
              </a:rPr>
              <a:t> </a:t>
            </a:r>
            <a:r>
              <a:rPr sz="1800" b="1" dirty="0">
                <a:latin typeface="Cambria"/>
                <a:cs typeface="Cambria"/>
              </a:rPr>
              <a:t>to </a:t>
            </a:r>
            <a:r>
              <a:rPr sz="1800" b="1" spc="-10" dirty="0">
                <a:latin typeface="Cambria"/>
                <a:cs typeface="Cambria"/>
              </a:rPr>
              <a:t>default</a:t>
            </a:r>
            <a:endParaRPr sz="1800">
              <a:latin typeface="Cambria"/>
              <a:cs typeface="Cambria"/>
            </a:endParaRPr>
          </a:p>
        </p:txBody>
      </p:sp>
      <p:pic>
        <p:nvPicPr>
          <p:cNvPr id="3" name="object 3"/>
          <p:cNvPicPr/>
          <p:nvPr/>
        </p:nvPicPr>
        <p:blipFill>
          <a:blip r:embed="rId2" cstate="print"/>
          <a:stretch>
            <a:fillRect/>
          </a:stretch>
        </p:blipFill>
        <p:spPr>
          <a:xfrm>
            <a:off x="5658852" y="651259"/>
            <a:ext cx="6460957" cy="43439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612640" cy="574675"/>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1)Those</a:t>
            </a:r>
            <a:r>
              <a:rPr sz="1800" b="1" spc="-30" dirty="0">
                <a:latin typeface="Cambria"/>
                <a:cs typeface="Cambria"/>
              </a:rPr>
              <a:t> </a:t>
            </a:r>
            <a:r>
              <a:rPr sz="1800" b="1" dirty="0">
                <a:latin typeface="Cambria"/>
                <a:cs typeface="Cambria"/>
              </a:rPr>
              <a:t>who</a:t>
            </a:r>
            <a:r>
              <a:rPr sz="1800" b="1" spc="-20" dirty="0">
                <a:latin typeface="Cambria"/>
                <a:cs typeface="Cambria"/>
              </a:rPr>
              <a:t> </a:t>
            </a:r>
            <a:r>
              <a:rPr sz="1800" b="1" dirty="0">
                <a:latin typeface="Cambria"/>
                <a:cs typeface="Cambria"/>
              </a:rPr>
              <a:t>don’t</a:t>
            </a:r>
            <a:r>
              <a:rPr sz="1800" b="1" spc="-10" dirty="0">
                <a:latin typeface="Cambria"/>
                <a:cs typeface="Cambria"/>
              </a:rPr>
              <a:t> </a:t>
            </a:r>
            <a:r>
              <a:rPr sz="1800" b="1" dirty="0">
                <a:latin typeface="Cambria"/>
                <a:cs typeface="Cambria"/>
              </a:rPr>
              <a:t>have</a:t>
            </a:r>
            <a:r>
              <a:rPr sz="1800" b="1" spc="-20" dirty="0">
                <a:latin typeface="Cambria"/>
                <a:cs typeface="Cambria"/>
              </a:rPr>
              <a:t> </a:t>
            </a:r>
            <a:r>
              <a:rPr sz="1800" b="1" dirty="0">
                <a:latin typeface="Cambria"/>
                <a:cs typeface="Cambria"/>
              </a:rPr>
              <a:t>car</a:t>
            </a:r>
            <a:r>
              <a:rPr sz="1800" b="1" spc="-15" dirty="0">
                <a:latin typeface="Cambria"/>
                <a:cs typeface="Cambria"/>
              </a:rPr>
              <a:t> </a:t>
            </a:r>
            <a:r>
              <a:rPr sz="1800" b="1" dirty="0">
                <a:latin typeface="Cambria"/>
                <a:cs typeface="Cambria"/>
              </a:rPr>
              <a:t>are</a:t>
            </a:r>
            <a:r>
              <a:rPr sz="1800" b="1" spc="-20" dirty="0">
                <a:latin typeface="Cambria"/>
                <a:cs typeface="Cambria"/>
              </a:rPr>
              <a:t> </a:t>
            </a:r>
            <a:r>
              <a:rPr sz="1800" b="1" dirty="0">
                <a:latin typeface="Cambria"/>
                <a:cs typeface="Cambria"/>
              </a:rPr>
              <a:t>more</a:t>
            </a:r>
            <a:r>
              <a:rPr sz="1800" b="1" spc="-40" dirty="0">
                <a:latin typeface="Cambria"/>
                <a:cs typeface="Cambria"/>
              </a:rPr>
              <a:t> </a:t>
            </a:r>
            <a:r>
              <a:rPr sz="1800" b="1" spc="-10" dirty="0">
                <a:latin typeface="Cambria"/>
                <a:cs typeface="Cambria"/>
              </a:rPr>
              <a:t>prone</a:t>
            </a:r>
            <a:endParaRPr sz="1800">
              <a:latin typeface="Cambria"/>
              <a:cs typeface="Cambria"/>
            </a:endParaRPr>
          </a:p>
          <a:p>
            <a:pPr marL="12700">
              <a:lnSpc>
                <a:spcPct val="100000"/>
              </a:lnSpc>
              <a:spcBef>
                <a:spcPts val="5"/>
              </a:spcBef>
            </a:pPr>
            <a:r>
              <a:rPr sz="1800" b="1" dirty="0">
                <a:latin typeface="Cambria"/>
                <a:cs typeface="Cambria"/>
              </a:rPr>
              <a:t>To</a:t>
            </a:r>
            <a:r>
              <a:rPr sz="1800" b="1" spc="-25" dirty="0">
                <a:latin typeface="Cambria"/>
                <a:cs typeface="Cambria"/>
              </a:rPr>
              <a:t> </a:t>
            </a:r>
            <a:r>
              <a:rPr sz="1800" b="1" spc="-10" dirty="0">
                <a:latin typeface="Cambria"/>
                <a:cs typeface="Cambria"/>
              </a:rPr>
              <a:t>default</a:t>
            </a:r>
            <a:endParaRPr sz="1800">
              <a:latin typeface="Cambria"/>
              <a:cs typeface="Cambria"/>
            </a:endParaRPr>
          </a:p>
        </p:txBody>
      </p:sp>
      <p:pic>
        <p:nvPicPr>
          <p:cNvPr id="3" name="object 3"/>
          <p:cNvPicPr/>
          <p:nvPr/>
        </p:nvPicPr>
        <p:blipFill>
          <a:blip r:embed="rId2" cstate="print"/>
          <a:stretch>
            <a:fillRect/>
          </a:stretch>
        </p:blipFill>
        <p:spPr>
          <a:xfrm>
            <a:off x="5126426" y="823031"/>
            <a:ext cx="6526310" cy="47834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595495" cy="574675"/>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1)Those</a:t>
            </a:r>
            <a:r>
              <a:rPr sz="1800" b="1" spc="-30" dirty="0">
                <a:latin typeface="Cambria"/>
                <a:cs typeface="Cambria"/>
              </a:rPr>
              <a:t> </a:t>
            </a:r>
            <a:r>
              <a:rPr sz="1800" b="1" dirty="0">
                <a:latin typeface="Cambria"/>
                <a:cs typeface="Cambria"/>
              </a:rPr>
              <a:t>who</a:t>
            </a:r>
            <a:r>
              <a:rPr sz="1800" b="1" spc="-25" dirty="0">
                <a:latin typeface="Cambria"/>
                <a:cs typeface="Cambria"/>
              </a:rPr>
              <a:t> </a:t>
            </a:r>
            <a:r>
              <a:rPr sz="1800" b="1" dirty="0">
                <a:latin typeface="Cambria"/>
                <a:cs typeface="Cambria"/>
              </a:rPr>
              <a:t>don’t</a:t>
            </a:r>
            <a:r>
              <a:rPr sz="1800" b="1" spc="-25" dirty="0">
                <a:latin typeface="Cambria"/>
                <a:cs typeface="Cambria"/>
              </a:rPr>
              <a:t> </a:t>
            </a:r>
            <a:r>
              <a:rPr sz="1800" b="1" dirty="0">
                <a:latin typeface="Cambria"/>
                <a:cs typeface="Cambria"/>
              </a:rPr>
              <a:t>own</a:t>
            </a:r>
            <a:r>
              <a:rPr sz="1800" b="1" spc="-40" dirty="0">
                <a:latin typeface="Cambria"/>
                <a:cs typeface="Cambria"/>
              </a:rPr>
              <a:t> </a:t>
            </a:r>
            <a:r>
              <a:rPr sz="1800" b="1" dirty="0">
                <a:latin typeface="Cambria"/>
                <a:cs typeface="Cambria"/>
              </a:rPr>
              <a:t>flat/house</a:t>
            </a:r>
            <a:r>
              <a:rPr sz="1800" b="1" spc="15" dirty="0">
                <a:latin typeface="Cambria"/>
                <a:cs typeface="Cambria"/>
              </a:rPr>
              <a:t> </a:t>
            </a:r>
            <a:r>
              <a:rPr sz="1800" b="1" dirty="0">
                <a:latin typeface="Cambria"/>
                <a:cs typeface="Cambria"/>
              </a:rPr>
              <a:t>had</a:t>
            </a:r>
            <a:r>
              <a:rPr sz="1800" b="1" spc="-25" dirty="0">
                <a:latin typeface="Cambria"/>
                <a:cs typeface="Cambria"/>
              </a:rPr>
              <a:t> </a:t>
            </a:r>
            <a:r>
              <a:rPr sz="1800" b="1" spc="-20" dirty="0">
                <a:latin typeface="Cambria"/>
                <a:cs typeface="Cambria"/>
              </a:rPr>
              <a:t>high</a:t>
            </a:r>
            <a:endParaRPr sz="1800">
              <a:latin typeface="Cambria"/>
              <a:cs typeface="Cambria"/>
            </a:endParaRPr>
          </a:p>
          <a:p>
            <a:pPr marL="12700">
              <a:lnSpc>
                <a:spcPct val="100000"/>
              </a:lnSpc>
              <a:spcBef>
                <a:spcPts val="5"/>
              </a:spcBef>
            </a:pPr>
            <a:r>
              <a:rPr sz="1800" b="1" dirty="0">
                <a:latin typeface="Cambria"/>
                <a:cs typeface="Cambria"/>
              </a:rPr>
              <a:t>Chance</a:t>
            </a:r>
            <a:r>
              <a:rPr sz="1800" b="1" spc="-5" dirty="0">
                <a:latin typeface="Cambria"/>
                <a:cs typeface="Cambria"/>
              </a:rPr>
              <a:t> </a:t>
            </a:r>
            <a:r>
              <a:rPr sz="1800" b="1" dirty="0">
                <a:latin typeface="Cambria"/>
                <a:cs typeface="Cambria"/>
              </a:rPr>
              <a:t>of</a:t>
            </a:r>
            <a:r>
              <a:rPr sz="1800" b="1" spc="-15" dirty="0">
                <a:latin typeface="Cambria"/>
                <a:cs typeface="Cambria"/>
              </a:rPr>
              <a:t> </a:t>
            </a:r>
            <a:r>
              <a:rPr sz="1800" b="1" spc="-10" dirty="0">
                <a:latin typeface="Cambria"/>
                <a:cs typeface="Cambria"/>
              </a:rPr>
              <a:t>default</a:t>
            </a:r>
            <a:endParaRPr sz="1800">
              <a:latin typeface="Cambria"/>
              <a:cs typeface="Cambria"/>
            </a:endParaRPr>
          </a:p>
        </p:txBody>
      </p:sp>
      <p:pic>
        <p:nvPicPr>
          <p:cNvPr id="3" name="object 3"/>
          <p:cNvPicPr/>
          <p:nvPr/>
        </p:nvPicPr>
        <p:blipFill>
          <a:blip r:embed="rId2" cstate="print"/>
          <a:stretch>
            <a:fillRect/>
          </a:stretch>
        </p:blipFill>
        <p:spPr>
          <a:xfrm>
            <a:off x="5500788" y="897155"/>
            <a:ext cx="6080726" cy="4711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5000" y="838200"/>
            <a:ext cx="8934132"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Defaulter</a:t>
            </a:r>
            <a:r>
              <a:rPr sz="2000" b="1" spc="-55" dirty="0">
                <a:latin typeface="Calibri"/>
                <a:cs typeface="Calibri"/>
              </a:rPr>
              <a:t> </a:t>
            </a:r>
            <a:r>
              <a:rPr sz="2000" b="1" dirty="0">
                <a:latin typeface="Calibri"/>
                <a:cs typeface="Calibri"/>
              </a:rPr>
              <a:t>had</a:t>
            </a:r>
            <a:r>
              <a:rPr sz="2000" b="1" spc="-10" dirty="0">
                <a:latin typeface="Calibri"/>
                <a:cs typeface="Calibri"/>
              </a:rPr>
              <a:t> </a:t>
            </a:r>
            <a:r>
              <a:rPr sz="2000" b="1" dirty="0">
                <a:latin typeface="Calibri"/>
                <a:cs typeface="Calibri"/>
              </a:rPr>
              <a:t>a</a:t>
            </a:r>
            <a:r>
              <a:rPr sz="2000" b="1" spc="-20" dirty="0">
                <a:latin typeface="Calibri"/>
                <a:cs typeface="Calibri"/>
              </a:rPr>
              <a:t> </a:t>
            </a:r>
            <a:r>
              <a:rPr sz="2000" b="1" dirty="0">
                <a:latin typeface="Calibri"/>
                <a:cs typeface="Calibri"/>
              </a:rPr>
              <a:t>tendency</a:t>
            </a:r>
            <a:r>
              <a:rPr sz="2000" b="1" spc="-35" dirty="0">
                <a:latin typeface="Calibri"/>
                <a:cs typeface="Calibri"/>
              </a:rPr>
              <a:t> </a:t>
            </a:r>
            <a:r>
              <a:rPr sz="2000" b="1" dirty="0">
                <a:latin typeface="Calibri"/>
                <a:cs typeface="Calibri"/>
              </a:rPr>
              <a:t>of</a:t>
            </a:r>
            <a:r>
              <a:rPr sz="2000" b="1" spc="-25" dirty="0">
                <a:latin typeface="Calibri"/>
                <a:cs typeface="Calibri"/>
              </a:rPr>
              <a:t> </a:t>
            </a:r>
            <a:r>
              <a:rPr sz="2000" b="1" dirty="0">
                <a:latin typeface="Calibri"/>
                <a:cs typeface="Calibri"/>
              </a:rPr>
              <a:t>giving</a:t>
            </a:r>
            <a:r>
              <a:rPr sz="2000" b="1" spc="-20" dirty="0">
                <a:latin typeface="Calibri"/>
                <a:cs typeface="Calibri"/>
              </a:rPr>
              <a:t> </a:t>
            </a:r>
            <a:r>
              <a:rPr sz="2000" b="1" dirty="0">
                <a:latin typeface="Calibri"/>
                <a:cs typeface="Calibri"/>
              </a:rPr>
              <a:t>work</a:t>
            </a:r>
            <a:r>
              <a:rPr sz="2000" b="1" spc="-20" dirty="0">
                <a:latin typeface="Calibri"/>
                <a:cs typeface="Calibri"/>
              </a:rPr>
              <a:t> </a:t>
            </a:r>
            <a:r>
              <a:rPr sz="2000" b="1" dirty="0">
                <a:latin typeface="Calibri"/>
                <a:cs typeface="Calibri"/>
              </a:rPr>
              <a:t>phone</a:t>
            </a:r>
            <a:r>
              <a:rPr sz="2000" b="1" spc="-25" dirty="0">
                <a:latin typeface="Calibri"/>
                <a:cs typeface="Calibri"/>
              </a:rPr>
              <a:t> </a:t>
            </a:r>
            <a:r>
              <a:rPr sz="2000" b="1" dirty="0">
                <a:latin typeface="Calibri"/>
                <a:cs typeface="Calibri"/>
              </a:rPr>
              <a:t>but not</a:t>
            </a:r>
            <a:r>
              <a:rPr sz="2000" b="1" spc="-25" dirty="0">
                <a:latin typeface="Calibri"/>
                <a:cs typeface="Calibri"/>
              </a:rPr>
              <a:t> </a:t>
            </a:r>
            <a:r>
              <a:rPr sz="2000" b="1" dirty="0">
                <a:latin typeface="Calibri"/>
                <a:cs typeface="Calibri"/>
              </a:rPr>
              <a:t>home</a:t>
            </a:r>
            <a:r>
              <a:rPr sz="2000" b="1" spc="-25" dirty="0">
                <a:latin typeface="Calibri"/>
                <a:cs typeface="Calibri"/>
              </a:rPr>
              <a:t> </a:t>
            </a:r>
            <a:r>
              <a:rPr sz="2000" b="1" dirty="0">
                <a:latin typeface="Calibri"/>
                <a:cs typeface="Calibri"/>
              </a:rPr>
              <a:t>phone</a:t>
            </a:r>
            <a:r>
              <a:rPr sz="2000" b="1" spc="-20" dirty="0">
                <a:latin typeface="Calibri"/>
                <a:cs typeface="Calibri"/>
              </a:rPr>
              <a:t> </a:t>
            </a:r>
            <a:r>
              <a:rPr sz="2000" b="1" dirty="0">
                <a:latin typeface="Calibri"/>
                <a:cs typeface="Calibri"/>
              </a:rPr>
              <a:t>in</a:t>
            </a:r>
            <a:r>
              <a:rPr sz="2000" b="1" spc="-30" dirty="0">
                <a:latin typeface="Calibri"/>
                <a:cs typeface="Calibri"/>
              </a:rPr>
              <a:t> </a:t>
            </a:r>
            <a:r>
              <a:rPr sz="2000" b="1" spc="-10" dirty="0">
                <a:latin typeface="Calibri"/>
                <a:cs typeface="Calibri"/>
              </a:rPr>
              <a:t>application</a:t>
            </a:r>
            <a:endParaRPr sz="2000" dirty="0">
              <a:latin typeface="Calibri"/>
              <a:cs typeface="Calibri"/>
            </a:endParaRPr>
          </a:p>
        </p:txBody>
      </p:sp>
      <p:pic>
        <p:nvPicPr>
          <p:cNvPr id="3" name="object 3"/>
          <p:cNvPicPr/>
          <p:nvPr/>
        </p:nvPicPr>
        <p:blipFill>
          <a:blip r:embed="rId2" cstate="print"/>
          <a:stretch>
            <a:fillRect/>
          </a:stretch>
        </p:blipFill>
        <p:spPr>
          <a:xfrm>
            <a:off x="312682" y="1405400"/>
            <a:ext cx="5644055" cy="3834312"/>
          </a:xfrm>
          <a:prstGeom prst="rect">
            <a:avLst/>
          </a:prstGeom>
        </p:spPr>
      </p:pic>
      <p:pic>
        <p:nvPicPr>
          <p:cNvPr id="4" name="object 4"/>
          <p:cNvPicPr/>
          <p:nvPr/>
        </p:nvPicPr>
        <p:blipFill>
          <a:blip r:embed="rId3" cstate="print"/>
          <a:stretch>
            <a:fillRect/>
          </a:stretch>
        </p:blipFill>
        <p:spPr>
          <a:xfrm>
            <a:off x="7019549" y="1479525"/>
            <a:ext cx="5115296" cy="37619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855210"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a:cs typeface="Cambria"/>
              </a:rPr>
              <a:t>1)People</a:t>
            </a:r>
            <a:r>
              <a:rPr sz="2400" spc="-50" dirty="0">
                <a:latin typeface="Cambria"/>
                <a:cs typeface="Cambria"/>
              </a:rPr>
              <a:t> </a:t>
            </a:r>
            <a:r>
              <a:rPr sz="2400" dirty="0">
                <a:latin typeface="Cambria"/>
                <a:cs typeface="Cambria"/>
              </a:rPr>
              <a:t>who</a:t>
            </a:r>
            <a:r>
              <a:rPr sz="2400" spc="-20" dirty="0">
                <a:latin typeface="Cambria"/>
                <a:cs typeface="Cambria"/>
              </a:rPr>
              <a:t> </a:t>
            </a:r>
            <a:r>
              <a:rPr sz="2400" dirty="0">
                <a:latin typeface="Cambria"/>
                <a:cs typeface="Cambria"/>
              </a:rPr>
              <a:t>submitted document</a:t>
            </a:r>
            <a:r>
              <a:rPr sz="2400" spc="-35" dirty="0">
                <a:latin typeface="Cambria"/>
                <a:cs typeface="Cambria"/>
              </a:rPr>
              <a:t> </a:t>
            </a:r>
            <a:r>
              <a:rPr sz="2400" dirty="0">
                <a:latin typeface="Cambria"/>
                <a:cs typeface="Cambria"/>
              </a:rPr>
              <a:t>3</a:t>
            </a:r>
            <a:r>
              <a:rPr sz="2400" spc="-20" dirty="0">
                <a:latin typeface="Cambria"/>
                <a:cs typeface="Cambria"/>
              </a:rPr>
              <a:t> </a:t>
            </a:r>
            <a:r>
              <a:rPr sz="2400" dirty="0">
                <a:latin typeface="Cambria"/>
                <a:cs typeface="Cambria"/>
              </a:rPr>
              <a:t>had </a:t>
            </a:r>
            <a:r>
              <a:rPr sz="2400" spc="-20" dirty="0">
                <a:latin typeface="Cambria"/>
                <a:cs typeface="Cambria"/>
              </a:rPr>
              <a:t>high</a:t>
            </a:r>
            <a:r>
              <a:rPr lang="en-IN" sz="2400" spc="-20" dirty="0">
                <a:latin typeface="Cambria"/>
                <a:cs typeface="Cambria"/>
              </a:rPr>
              <a:t> </a:t>
            </a:r>
            <a:r>
              <a:rPr sz="2400" dirty="0">
                <a:latin typeface="Cambria"/>
                <a:cs typeface="Cambria"/>
              </a:rPr>
              <a:t>Default</a:t>
            </a:r>
            <a:r>
              <a:rPr sz="2400" spc="-35" dirty="0">
                <a:latin typeface="Cambria"/>
                <a:cs typeface="Cambria"/>
              </a:rPr>
              <a:t> </a:t>
            </a:r>
            <a:r>
              <a:rPr sz="2400" spc="-20" dirty="0">
                <a:latin typeface="Cambria"/>
                <a:cs typeface="Cambria"/>
              </a:rPr>
              <a:t>rate</a:t>
            </a:r>
            <a:endParaRPr sz="2400" dirty="0">
              <a:latin typeface="Cambria"/>
              <a:cs typeface="Cambria"/>
            </a:endParaRPr>
          </a:p>
        </p:txBody>
      </p:sp>
      <p:pic>
        <p:nvPicPr>
          <p:cNvPr id="3" name="object 3"/>
          <p:cNvPicPr/>
          <p:nvPr/>
        </p:nvPicPr>
        <p:blipFill>
          <a:blip r:embed="rId2" cstate="print"/>
          <a:stretch>
            <a:fillRect/>
          </a:stretch>
        </p:blipFill>
        <p:spPr>
          <a:xfrm>
            <a:off x="5733946" y="1634249"/>
            <a:ext cx="6386693" cy="38429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681190" cy="1490152"/>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2400" dirty="0">
                <a:latin typeface="Cambria"/>
                <a:cs typeface="Cambria"/>
              </a:rPr>
              <a:t>Default</a:t>
            </a:r>
            <a:r>
              <a:rPr sz="2400" spc="-30" dirty="0">
                <a:latin typeface="Cambria"/>
                <a:cs typeface="Cambria"/>
              </a:rPr>
              <a:t> </a:t>
            </a:r>
            <a:r>
              <a:rPr sz="2400" dirty="0">
                <a:latin typeface="Cambria"/>
                <a:cs typeface="Cambria"/>
              </a:rPr>
              <a:t>rate</a:t>
            </a:r>
            <a:r>
              <a:rPr sz="2400" spc="-25" dirty="0">
                <a:latin typeface="Cambria"/>
                <a:cs typeface="Cambria"/>
              </a:rPr>
              <a:t> </a:t>
            </a:r>
            <a:r>
              <a:rPr sz="2400" dirty="0">
                <a:latin typeface="Cambria"/>
                <a:cs typeface="Cambria"/>
              </a:rPr>
              <a:t>fall</a:t>
            </a:r>
            <a:r>
              <a:rPr sz="2400" spc="-5" dirty="0">
                <a:latin typeface="Cambria"/>
                <a:cs typeface="Cambria"/>
              </a:rPr>
              <a:t> </a:t>
            </a:r>
            <a:r>
              <a:rPr sz="2400" dirty="0">
                <a:latin typeface="Cambria"/>
                <a:cs typeface="Cambria"/>
              </a:rPr>
              <a:t>with credit</a:t>
            </a:r>
            <a:r>
              <a:rPr sz="2400" spc="-60" dirty="0">
                <a:latin typeface="Cambria"/>
                <a:cs typeface="Cambria"/>
              </a:rPr>
              <a:t> </a:t>
            </a:r>
            <a:r>
              <a:rPr sz="2400" spc="-10" dirty="0">
                <a:latin typeface="Cambria"/>
                <a:cs typeface="Cambria"/>
              </a:rPr>
              <a:t>amount.</a:t>
            </a:r>
            <a:endParaRPr sz="2400" dirty="0">
              <a:latin typeface="Cambria"/>
              <a:cs typeface="Cambria"/>
            </a:endParaRPr>
          </a:p>
          <a:p>
            <a:pPr marL="240665" indent="-228600">
              <a:lnSpc>
                <a:spcPct val="100000"/>
              </a:lnSpc>
              <a:spcBef>
                <a:spcPts val="5"/>
              </a:spcBef>
              <a:buSzPct val="94444"/>
              <a:buAutoNum type="arabicParenR"/>
              <a:tabLst>
                <a:tab pos="241300" algn="l"/>
              </a:tabLst>
            </a:pPr>
            <a:r>
              <a:rPr sz="2400" dirty="0">
                <a:latin typeface="Cambria"/>
                <a:cs typeface="Cambria"/>
              </a:rPr>
              <a:t>Highest</a:t>
            </a:r>
            <a:r>
              <a:rPr sz="2400" spc="15" dirty="0">
                <a:latin typeface="Cambria"/>
                <a:cs typeface="Cambria"/>
              </a:rPr>
              <a:t> </a:t>
            </a:r>
            <a:r>
              <a:rPr sz="2400" dirty="0">
                <a:latin typeface="Cambria"/>
                <a:cs typeface="Cambria"/>
              </a:rPr>
              <a:t>default</a:t>
            </a:r>
            <a:r>
              <a:rPr sz="2400" spc="20" dirty="0">
                <a:latin typeface="Cambria"/>
                <a:cs typeface="Cambria"/>
              </a:rPr>
              <a:t> </a:t>
            </a:r>
            <a:r>
              <a:rPr sz="2400" spc="-10" dirty="0">
                <a:latin typeface="Cambria"/>
                <a:cs typeface="Cambria"/>
              </a:rPr>
              <a:t>rate(300k-800k)</a:t>
            </a:r>
            <a:endParaRPr sz="2400" dirty="0">
              <a:latin typeface="Cambria"/>
              <a:cs typeface="Cambria"/>
            </a:endParaRPr>
          </a:p>
          <a:p>
            <a:pPr marL="240665" indent="-228600">
              <a:lnSpc>
                <a:spcPct val="100000"/>
              </a:lnSpc>
              <a:buSzPct val="94444"/>
              <a:buAutoNum type="arabicParenR"/>
              <a:tabLst>
                <a:tab pos="241300" algn="l"/>
              </a:tabLst>
            </a:pPr>
            <a:r>
              <a:rPr sz="2400" dirty="0">
                <a:latin typeface="Cambria"/>
                <a:cs typeface="Cambria"/>
              </a:rPr>
              <a:t>Lowest</a:t>
            </a:r>
            <a:r>
              <a:rPr sz="2400" spc="-30" dirty="0">
                <a:latin typeface="Cambria"/>
                <a:cs typeface="Cambria"/>
              </a:rPr>
              <a:t> </a:t>
            </a:r>
            <a:r>
              <a:rPr sz="2400" dirty="0">
                <a:latin typeface="Cambria"/>
                <a:cs typeface="Cambria"/>
              </a:rPr>
              <a:t>default</a:t>
            </a:r>
            <a:r>
              <a:rPr sz="2400" spc="-25" dirty="0">
                <a:latin typeface="Cambria"/>
                <a:cs typeface="Cambria"/>
              </a:rPr>
              <a:t> </a:t>
            </a:r>
            <a:r>
              <a:rPr sz="2400" spc="-10" dirty="0">
                <a:latin typeface="Cambria"/>
                <a:cs typeface="Cambria"/>
              </a:rPr>
              <a:t>rate(&gt;1800k)</a:t>
            </a:r>
            <a:endParaRPr sz="2400" dirty="0">
              <a:latin typeface="Cambria"/>
              <a:cs typeface="Cambria"/>
            </a:endParaRPr>
          </a:p>
        </p:txBody>
      </p:sp>
      <p:pic>
        <p:nvPicPr>
          <p:cNvPr id="3" name="object 3"/>
          <p:cNvPicPr/>
          <p:nvPr/>
        </p:nvPicPr>
        <p:blipFill>
          <a:blip r:embed="rId2" cstate="print"/>
          <a:stretch>
            <a:fillRect/>
          </a:stretch>
        </p:blipFill>
        <p:spPr>
          <a:xfrm>
            <a:off x="4979690" y="873406"/>
            <a:ext cx="6906541" cy="48223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9223"/>
            <a:ext cx="12192000" cy="551815"/>
          </a:xfrm>
          <a:custGeom>
            <a:avLst/>
            <a:gdLst/>
            <a:ahLst/>
            <a:cxnLst/>
            <a:rect l="l" t="t" r="r" b="b"/>
            <a:pathLst>
              <a:path w="12192000" h="551815">
                <a:moveTo>
                  <a:pt x="12192000" y="0"/>
                </a:moveTo>
                <a:lnTo>
                  <a:pt x="0" y="0"/>
                </a:lnTo>
                <a:lnTo>
                  <a:pt x="0" y="551688"/>
                </a:lnTo>
                <a:lnTo>
                  <a:pt x="12192000" y="551688"/>
                </a:lnTo>
                <a:lnTo>
                  <a:pt x="12192000" y="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2700" y="611886"/>
            <a:ext cx="12217400" cy="628377"/>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algn="ctr">
              <a:lnSpc>
                <a:spcPct val="100000"/>
              </a:lnSpc>
              <a:spcBef>
                <a:spcPts val="100"/>
              </a:spcBef>
            </a:pPr>
            <a:r>
              <a:rPr sz="4000" b="0" dirty="0">
                <a:latin typeface="Britannic Bold" panose="020B0903060703020204" pitchFamily="34" charset="0"/>
              </a:rPr>
              <a:t>PROBLEM</a:t>
            </a:r>
            <a:r>
              <a:rPr sz="4000" b="0" spc="-25" dirty="0">
                <a:latin typeface="Britannic Bold" panose="020B0903060703020204" pitchFamily="34" charset="0"/>
              </a:rPr>
              <a:t> </a:t>
            </a:r>
            <a:r>
              <a:rPr sz="4000" b="0" spc="-10" dirty="0">
                <a:latin typeface="Britannic Bold" panose="020B0903060703020204" pitchFamily="34" charset="0"/>
              </a:rPr>
              <a:t>STATEMENT</a:t>
            </a:r>
            <a:endParaRPr sz="4000" b="0" dirty="0">
              <a:latin typeface="Britannic Bold" panose="020B0903060703020204" pitchFamily="34" charset="0"/>
            </a:endParaRPr>
          </a:p>
        </p:txBody>
      </p:sp>
      <p:sp>
        <p:nvSpPr>
          <p:cNvPr id="4" name="object 4"/>
          <p:cNvSpPr txBox="1"/>
          <p:nvPr/>
        </p:nvSpPr>
        <p:spPr>
          <a:xfrm>
            <a:off x="298500" y="1827733"/>
            <a:ext cx="11278235" cy="3642023"/>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a:cs typeface="Cambria"/>
              </a:rPr>
              <a:t>Two</a:t>
            </a:r>
            <a:r>
              <a:rPr sz="2400" spc="-20" dirty="0">
                <a:latin typeface="Cambria"/>
                <a:cs typeface="Cambria"/>
              </a:rPr>
              <a:t> </a:t>
            </a:r>
            <a:r>
              <a:rPr sz="2400" dirty="0">
                <a:latin typeface="Cambria"/>
                <a:cs typeface="Cambria"/>
              </a:rPr>
              <a:t>types</a:t>
            </a:r>
            <a:r>
              <a:rPr sz="2400" spc="-30" dirty="0">
                <a:latin typeface="Cambria"/>
                <a:cs typeface="Cambria"/>
              </a:rPr>
              <a:t> </a:t>
            </a:r>
            <a:r>
              <a:rPr sz="2400" dirty="0">
                <a:latin typeface="Cambria"/>
                <a:cs typeface="Cambria"/>
              </a:rPr>
              <a:t>of risks</a:t>
            </a:r>
            <a:r>
              <a:rPr sz="2400" spc="15" dirty="0">
                <a:latin typeface="Cambria"/>
                <a:cs typeface="Cambria"/>
              </a:rPr>
              <a:t> </a:t>
            </a:r>
            <a:r>
              <a:rPr sz="2400" dirty="0">
                <a:latin typeface="Cambria"/>
                <a:cs typeface="Cambria"/>
              </a:rPr>
              <a:t>are</a:t>
            </a:r>
            <a:r>
              <a:rPr sz="2400" spc="-45" dirty="0">
                <a:latin typeface="Cambria"/>
                <a:cs typeface="Cambria"/>
              </a:rPr>
              <a:t> </a:t>
            </a:r>
            <a:r>
              <a:rPr sz="2400" dirty="0">
                <a:latin typeface="Cambria"/>
                <a:cs typeface="Cambria"/>
              </a:rPr>
              <a:t>associated</a:t>
            </a:r>
            <a:r>
              <a:rPr sz="2400" spc="-40" dirty="0">
                <a:latin typeface="Cambria"/>
                <a:cs typeface="Cambria"/>
              </a:rPr>
              <a:t> </a:t>
            </a:r>
            <a:r>
              <a:rPr sz="2400" dirty="0">
                <a:latin typeface="Cambria"/>
                <a:cs typeface="Cambria"/>
              </a:rPr>
              <a:t>with</a:t>
            </a:r>
            <a:r>
              <a:rPr sz="2400" spc="5" dirty="0">
                <a:latin typeface="Cambria"/>
                <a:cs typeface="Cambria"/>
              </a:rPr>
              <a:t> </a:t>
            </a:r>
            <a:r>
              <a:rPr sz="2400" dirty="0">
                <a:latin typeface="Cambria"/>
                <a:cs typeface="Cambria"/>
              </a:rPr>
              <a:t>the</a:t>
            </a:r>
            <a:r>
              <a:rPr sz="2400" spc="5" dirty="0">
                <a:latin typeface="Cambria"/>
                <a:cs typeface="Cambria"/>
              </a:rPr>
              <a:t> </a:t>
            </a:r>
            <a:r>
              <a:rPr sz="2400" dirty="0">
                <a:latin typeface="Cambria"/>
                <a:cs typeface="Cambria"/>
              </a:rPr>
              <a:t>bank’s</a:t>
            </a:r>
            <a:r>
              <a:rPr sz="2400" spc="-30" dirty="0">
                <a:latin typeface="Cambria"/>
                <a:cs typeface="Cambria"/>
              </a:rPr>
              <a:t> </a:t>
            </a:r>
            <a:r>
              <a:rPr sz="2400" spc="-10" dirty="0">
                <a:latin typeface="Cambria"/>
                <a:cs typeface="Cambria"/>
              </a:rPr>
              <a:t>decision:</a:t>
            </a:r>
            <a:endParaRPr sz="2400" dirty="0">
              <a:latin typeface="Cambria"/>
              <a:cs typeface="Cambria"/>
            </a:endParaRPr>
          </a:p>
          <a:p>
            <a:pPr>
              <a:lnSpc>
                <a:spcPct val="100000"/>
              </a:lnSpc>
            </a:pPr>
            <a:endParaRPr sz="2800" dirty="0">
              <a:latin typeface="Cambria"/>
              <a:cs typeface="Cambria"/>
            </a:endParaRPr>
          </a:p>
          <a:p>
            <a:pPr marL="354965" indent="-342900">
              <a:lnSpc>
                <a:spcPct val="100000"/>
              </a:lnSpc>
              <a:spcBef>
                <a:spcPts val="1860"/>
              </a:spcBef>
              <a:buFont typeface="Wingdings" panose="05000000000000000000" pitchFamily="2" charset="2"/>
              <a:buChar char="v"/>
              <a:tabLst>
                <a:tab pos="356870" algn="l"/>
                <a:tab pos="357505" algn="l"/>
              </a:tabLst>
            </a:pPr>
            <a:r>
              <a:rPr sz="2400" dirty="0">
                <a:latin typeface="Cambria"/>
                <a:cs typeface="Cambria"/>
              </a:rPr>
              <a:t>TARGET(0)</a:t>
            </a:r>
            <a:r>
              <a:rPr lang="en-IN" sz="2400" dirty="0">
                <a:latin typeface="Cambria"/>
                <a:cs typeface="Cambria"/>
              </a:rPr>
              <a:t>: </a:t>
            </a:r>
            <a:r>
              <a:rPr lang="en-US" sz="2400" dirty="0">
                <a:latin typeface="Cambria"/>
                <a:cs typeface="Cambria"/>
              </a:rPr>
              <a:t>If</a:t>
            </a:r>
            <a:r>
              <a:rPr lang="en-US" sz="2400" spc="-25" dirty="0">
                <a:latin typeface="Cambria"/>
                <a:cs typeface="Cambria"/>
              </a:rPr>
              <a:t> </a:t>
            </a:r>
            <a:r>
              <a:rPr lang="en-US" sz="2400" dirty="0">
                <a:latin typeface="Cambria"/>
                <a:cs typeface="Cambria"/>
              </a:rPr>
              <a:t>the</a:t>
            </a:r>
            <a:r>
              <a:rPr lang="en-US" sz="2400" spc="5" dirty="0">
                <a:latin typeface="Cambria"/>
                <a:cs typeface="Cambria"/>
              </a:rPr>
              <a:t> </a:t>
            </a:r>
            <a:r>
              <a:rPr lang="en-US" sz="2400" dirty="0">
                <a:latin typeface="Cambria"/>
                <a:cs typeface="Cambria"/>
              </a:rPr>
              <a:t>applicant</a:t>
            </a:r>
            <a:r>
              <a:rPr lang="en-US" sz="2400" spc="-60" dirty="0">
                <a:latin typeface="Cambria"/>
                <a:cs typeface="Cambria"/>
              </a:rPr>
              <a:t> </a:t>
            </a:r>
            <a:r>
              <a:rPr lang="en-US" sz="2400" dirty="0">
                <a:latin typeface="Cambria"/>
                <a:cs typeface="Cambria"/>
              </a:rPr>
              <a:t>is</a:t>
            </a:r>
            <a:r>
              <a:rPr lang="en-US" sz="2400" spc="-5" dirty="0">
                <a:latin typeface="Cambria"/>
                <a:cs typeface="Cambria"/>
              </a:rPr>
              <a:t> </a:t>
            </a:r>
            <a:r>
              <a:rPr lang="en-US" sz="2400" dirty="0">
                <a:latin typeface="Cambria"/>
                <a:cs typeface="Cambria"/>
              </a:rPr>
              <a:t>likely</a:t>
            </a:r>
            <a:r>
              <a:rPr lang="en-US" sz="2400" spc="-5" dirty="0">
                <a:latin typeface="Cambria"/>
                <a:cs typeface="Cambria"/>
              </a:rPr>
              <a:t> </a:t>
            </a:r>
            <a:r>
              <a:rPr lang="en-US" sz="2400" dirty="0">
                <a:latin typeface="Cambria"/>
                <a:cs typeface="Cambria"/>
              </a:rPr>
              <a:t>to</a:t>
            </a:r>
            <a:r>
              <a:rPr lang="en-US" sz="2400" spc="-20" dirty="0">
                <a:latin typeface="Cambria"/>
                <a:cs typeface="Cambria"/>
              </a:rPr>
              <a:t> </a:t>
            </a:r>
            <a:r>
              <a:rPr lang="en-US" sz="2400" dirty="0">
                <a:latin typeface="Cambria"/>
                <a:cs typeface="Cambria"/>
              </a:rPr>
              <a:t>repay</a:t>
            </a:r>
            <a:r>
              <a:rPr lang="en-US" sz="2400" spc="-25" dirty="0">
                <a:latin typeface="Cambria"/>
                <a:cs typeface="Cambria"/>
              </a:rPr>
              <a:t> </a:t>
            </a:r>
            <a:r>
              <a:rPr lang="en-US" sz="2400" dirty="0">
                <a:latin typeface="Cambria"/>
                <a:cs typeface="Cambria"/>
              </a:rPr>
              <a:t>the</a:t>
            </a:r>
            <a:r>
              <a:rPr lang="en-US" sz="2400" spc="5" dirty="0">
                <a:latin typeface="Cambria"/>
                <a:cs typeface="Cambria"/>
              </a:rPr>
              <a:t> </a:t>
            </a:r>
            <a:r>
              <a:rPr lang="en-US" sz="2400" dirty="0">
                <a:latin typeface="Cambria"/>
                <a:cs typeface="Cambria"/>
              </a:rPr>
              <a:t>loan,</a:t>
            </a:r>
            <a:r>
              <a:rPr lang="en-US" sz="2400" spc="-30" dirty="0">
                <a:latin typeface="Cambria"/>
                <a:cs typeface="Cambria"/>
              </a:rPr>
              <a:t> </a:t>
            </a:r>
            <a:r>
              <a:rPr lang="en-US" sz="2400" dirty="0">
                <a:latin typeface="Cambria"/>
                <a:cs typeface="Cambria"/>
              </a:rPr>
              <a:t>then</a:t>
            </a:r>
            <a:r>
              <a:rPr lang="en-US" sz="2400" spc="-5" dirty="0">
                <a:latin typeface="Cambria"/>
                <a:cs typeface="Cambria"/>
              </a:rPr>
              <a:t> </a:t>
            </a:r>
            <a:r>
              <a:rPr lang="en-US" sz="2400" dirty="0">
                <a:latin typeface="Cambria"/>
                <a:cs typeface="Cambria"/>
              </a:rPr>
              <a:t>not</a:t>
            </a:r>
            <a:r>
              <a:rPr lang="en-US" sz="2400" spc="-30" dirty="0">
                <a:latin typeface="Cambria"/>
                <a:cs typeface="Cambria"/>
              </a:rPr>
              <a:t> </a:t>
            </a:r>
            <a:r>
              <a:rPr lang="en-US" sz="2400" dirty="0">
                <a:latin typeface="Cambria"/>
                <a:cs typeface="Cambria"/>
              </a:rPr>
              <a:t>approving</a:t>
            </a:r>
            <a:r>
              <a:rPr lang="en-US" sz="2400" spc="-55" dirty="0">
                <a:latin typeface="Cambria"/>
                <a:cs typeface="Cambria"/>
              </a:rPr>
              <a:t> </a:t>
            </a:r>
            <a:r>
              <a:rPr lang="en-US" sz="2400" dirty="0">
                <a:latin typeface="Cambria"/>
                <a:cs typeface="Cambria"/>
              </a:rPr>
              <a:t>the</a:t>
            </a:r>
            <a:r>
              <a:rPr lang="en-US" sz="2400" spc="5" dirty="0">
                <a:latin typeface="Cambria"/>
                <a:cs typeface="Cambria"/>
              </a:rPr>
              <a:t> </a:t>
            </a:r>
            <a:r>
              <a:rPr lang="en-US" sz="2400" dirty="0">
                <a:latin typeface="Cambria"/>
                <a:cs typeface="Cambria"/>
              </a:rPr>
              <a:t>loan</a:t>
            </a:r>
            <a:r>
              <a:rPr lang="en-US" sz="2400" spc="-45" dirty="0">
                <a:latin typeface="Cambria"/>
                <a:cs typeface="Cambria"/>
              </a:rPr>
              <a:t> </a:t>
            </a:r>
            <a:r>
              <a:rPr lang="en-US" sz="2400" dirty="0">
                <a:latin typeface="Cambria"/>
                <a:cs typeface="Cambria"/>
              </a:rPr>
              <a:t>results</a:t>
            </a:r>
            <a:r>
              <a:rPr lang="en-US" sz="2400" spc="35" dirty="0">
                <a:latin typeface="Cambria"/>
                <a:cs typeface="Cambria"/>
              </a:rPr>
              <a:t> </a:t>
            </a:r>
            <a:r>
              <a:rPr lang="en-US" sz="2400" dirty="0">
                <a:latin typeface="Cambria"/>
                <a:cs typeface="Cambria"/>
              </a:rPr>
              <a:t>in</a:t>
            </a:r>
            <a:r>
              <a:rPr lang="en-US" sz="2400" spc="-25" dirty="0">
                <a:latin typeface="Cambria"/>
                <a:cs typeface="Cambria"/>
              </a:rPr>
              <a:t> </a:t>
            </a:r>
            <a:r>
              <a:rPr lang="en-US" sz="2400" dirty="0">
                <a:latin typeface="Cambria"/>
                <a:cs typeface="Cambria"/>
              </a:rPr>
              <a:t>a</a:t>
            </a:r>
            <a:r>
              <a:rPr lang="en-US" sz="2400" spc="-20" dirty="0">
                <a:latin typeface="Cambria"/>
                <a:cs typeface="Cambria"/>
              </a:rPr>
              <a:t> </a:t>
            </a:r>
            <a:r>
              <a:rPr lang="en-US" sz="2400" dirty="0">
                <a:latin typeface="Cambria"/>
                <a:cs typeface="Cambria"/>
              </a:rPr>
              <a:t>loss</a:t>
            </a:r>
            <a:r>
              <a:rPr lang="en-US" sz="2400" spc="-15" dirty="0">
                <a:latin typeface="Cambria"/>
                <a:cs typeface="Cambria"/>
              </a:rPr>
              <a:t> </a:t>
            </a:r>
            <a:r>
              <a:rPr lang="en-US" sz="2400" dirty="0">
                <a:latin typeface="Cambria"/>
                <a:cs typeface="Cambria"/>
              </a:rPr>
              <a:t>of</a:t>
            </a:r>
            <a:r>
              <a:rPr lang="en-US" sz="2400" spc="-20" dirty="0">
                <a:latin typeface="Cambria"/>
                <a:cs typeface="Cambria"/>
              </a:rPr>
              <a:t> </a:t>
            </a:r>
            <a:r>
              <a:rPr lang="en-US" sz="2400" dirty="0">
                <a:latin typeface="Cambria"/>
                <a:cs typeface="Cambria"/>
              </a:rPr>
              <a:t>business</a:t>
            </a:r>
            <a:r>
              <a:rPr lang="en-US" sz="2400" spc="15" dirty="0">
                <a:latin typeface="Cambria"/>
                <a:cs typeface="Cambria"/>
              </a:rPr>
              <a:t> </a:t>
            </a:r>
            <a:r>
              <a:rPr lang="en-US" sz="2400" spc="-25" dirty="0">
                <a:latin typeface="Cambria"/>
                <a:cs typeface="Cambria"/>
              </a:rPr>
              <a:t>to</a:t>
            </a:r>
            <a:endParaRPr lang="en-US" sz="2400" dirty="0">
              <a:latin typeface="Cambria"/>
              <a:cs typeface="Cambria"/>
            </a:endParaRPr>
          </a:p>
          <a:p>
            <a:pPr marL="356870">
              <a:lnSpc>
                <a:spcPct val="100000"/>
              </a:lnSpc>
              <a:spcBef>
                <a:spcPts val="5"/>
              </a:spcBef>
            </a:pPr>
            <a:r>
              <a:rPr lang="en-US" sz="2400" dirty="0">
                <a:latin typeface="Cambria"/>
                <a:cs typeface="Cambria"/>
              </a:rPr>
              <a:t>the</a:t>
            </a:r>
            <a:r>
              <a:rPr lang="en-US" sz="2400" spc="-5" dirty="0">
                <a:latin typeface="Cambria"/>
                <a:cs typeface="Cambria"/>
              </a:rPr>
              <a:t> </a:t>
            </a:r>
            <a:r>
              <a:rPr lang="en-US" sz="2400" spc="-10" dirty="0">
                <a:latin typeface="Cambria"/>
                <a:cs typeface="Cambria"/>
              </a:rPr>
              <a:t>company</a:t>
            </a:r>
          </a:p>
          <a:p>
            <a:pPr marL="356870">
              <a:lnSpc>
                <a:spcPct val="100000"/>
              </a:lnSpc>
              <a:spcBef>
                <a:spcPts val="5"/>
              </a:spcBef>
            </a:pPr>
            <a:endParaRPr lang="en-US" sz="2400" dirty="0">
              <a:latin typeface="Cambria"/>
              <a:cs typeface="Cambria"/>
            </a:endParaRPr>
          </a:p>
          <a:p>
            <a:pPr marL="354965" indent="-342900">
              <a:lnSpc>
                <a:spcPct val="100000"/>
              </a:lnSpc>
              <a:buFont typeface="Wingdings" panose="05000000000000000000" pitchFamily="2" charset="2"/>
              <a:buChar char="v"/>
              <a:tabLst>
                <a:tab pos="356870" algn="l"/>
                <a:tab pos="357505" algn="l"/>
              </a:tabLst>
            </a:pPr>
            <a:r>
              <a:rPr lang="en-US" sz="2400" dirty="0">
                <a:latin typeface="Cambria"/>
                <a:cs typeface="Cambria"/>
              </a:rPr>
              <a:t>TARGET(1): If</a:t>
            </a:r>
            <a:r>
              <a:rPr lang="en-US" sz="2400" spc="-35" dirty="0">
                <a:latin typeface="Cambria"/>
                <a:cs typeface="Cambria"/>
              </a:rPr>
              <a:t> </a:t>
            </a:r>
            <a:r>
              <a:rPr lang="en-US" sz="2400" dirty="0">
                <a:latin typeface="Cambria"/>
                <a:cs typeface="Cambria"/>
              </a:rPr>
              <a:t>the applicant</a:t>
            </a:r>
            <a:r>
              <a:rPr lang="en-US" sz="2400" spc="-55" dirty="0">
                <a:latin typeface="Cambria"/>
                <a:cs typeface="Cambria"/>
              </a:rPr>
              <a:t> </a:t>
            </a:r>
            <a:r>
              <a:rPr lang="en-US" sz="2400" dirty="0">
                <a:latin typeface="Cambria"/>
                <a:cs typeface="Cambria"/>
              </a:rPr>
              <a:t>is</a:t>
            </a:r>
            <a:r>
              <a:rPr lang="en-US" sz="2400" spc="-10" dirty="0">
                <a:latin typeface="Cambria"/>
                <a:cs typeface="Cambria"/>
              </a:rPr>
              <a:t> </a:t>
            </a:r>
            <a:r>
              <a:rPr lang="en-US" sz="2400" dirty="0">
                <a:latin typeface="Cambria"/>
                <a:cs typeface="Cambria"/>
              </a:rPr>
              <a:t>not</a:t>
            </a:r>
            <a:r>
              <a:rPr lang="en-US" sz="2400" spc="-30" dirty="0">
                <a:latin typeface="Cambria"/>
                <a:cs typeface="Cambria"/>
              </a:rPr>
              <a:t> </a:t>
            </a:r>
            <a:r>
              <a:rPr lang="en-US" sz="2400" dirty="0">
                <a:latin typeface="Cambria"/>
                <a:cs typeface="Cambria"/>
              </a:rPr>
              <a:t>likely</a:t>
            </a:r>
            <a:r>
              <a:rPr lang="en-US" sz="2400" spc="-5" dirty="0">
                <a:latin typeface="Cambria"/>
                <a:cs typeface="Cambria"/>
              </a:rPr>
              <a:t> </a:t>
            </a:r>
            <a:r>
              <a:rPr lang="en-US" sz="2400" dirty="0">
                <a:latin typeface="Cambria"/>
                <a:cs typeface="Cambria"/>
              </a:rPr>
              <a:t>to</a:t>
            </a:r>
            <a:r>
              <a:rPr lang="en-US" sz="2400" spc="-5" dirty="0">
                <a:latin typeface="Cambria"/>
                <a:cs typeface="Cambria"/>
              </a:rPr>
              <a:t> </a:t>
            </a:r>
            <a:r>
              <a:rPr lang="en-US" sz="2400" dirty="0">
                <a:latin typeface="Cambria"/>
                <a:cs typeface="Cambria"/>
              </a:rPr>
              <a:t>repay</a:t>
            </a:r>
            <a:r>
              <a:rPr lang="en-US" sz="2400" spc="-45" dirty="0">
                <a:latin typeface="Cambria"/>
                <a:cs typeface="Cambria"/>
              </a:rPr>
              <a:t> </a:t>
            </a:r>
            <a:r>
              <a:rPr lang="en-US" sz="2400" dirty="0">
                <a:latin typeface="Cambria"/>
                <a:cs typeface="Cambria"/>
              </a:rPr>
              <a:t>the loan,</a:t>
            </a:r>
            <a:r>
              <a:rPr lang="en-US" sz="2400" spc="-15" dirty="0">
                <a:latin typeface="Cambria"/>
                <a:cs typeface="Cambria"/>
              </a:rPr>
              <a:t> </a:t>
            </a:r>
            <a:r>
              <a:rPr lang="en-US" sz="2400" dirty="0">
                <a:latin typeface="Cambria"/>
                <a:cs typeface="Cambria"/>
              </a:rPr>
              <a:t>i.e.</a:t>
            </a:r>
            <a:r>
              <a:rPr lang="en-US" sz="2400" spc="-10" dirty="0">
                <a:latin typeface="Cambria"/>
                <a:cs typeface="Cambria"/>
              </a:rPr>
              <a:t> </a:t>
            </a:r>
            <a:r>
              <a:rPr lang="en-US" sz="2400" dirty="0">
                <a:latin typeface="Cambria"/>
                <a:cs typeface="Cambria"/>
              </a:rPr>
              <a:t>he/she</a:t>
            </a:r>
            <a:r>
              <a:rPr lang="en-US" sz="2400" spc="-20" dirty="0">
                <a:latin typeface="Cambria"/>
                <a:cs typeface="Cambria"/>
              </a:rPr>
              <a:t> </a:t>
            </a:r>
            <a:r>
              <a:rPr lang="en-US" sz="2400" dirty="0">
                <a:latin typeface="Cambria"/>
                <a:cs typeface="Cambria"/>
              </a:rPr>
              <a:t>is</a:t>
            </a:r>
            <a:r>
              <a:rPr lang="en-US" sz="2400" spc="-10" dirty="0">
                <a:latin typeface="Cambria"/>
                <a:cs typeface="Cambria"/>
              </a:rPr>
              <a:t> </a:t>
            </a:r>
            <a:r>
              <a:rPr lang="en-US" sz="2400" dirty="0">
                <a:latin typeface="Cambria"/>
                <a:cs typeface="Cambria"/>
              </a:rPr>
              <a:t>likely to</a:t>
            </a:r>
            <a:r>
              <a:rPr lang="en-US" sz="2400" spc="-5" dirty="0">
                <a:latin typeface="Cambria"/>
                <a:cs typeface="Cambria"/>
              </a:rPr>
              <a:t> </a:t>
            </a:r>
            <a:r>
              <a:rPr lang="en-US" sz="2400" dirty="0">
                <a:latin typeface="Cambria"/>
                <a:cs typeface="Cambria"/>
              </a:rPr>
              <a:t>default,</a:t>
            </a:r>
            <a:r>
              <a:rPr lang="en-US" sz="2400" spc="-15" dirty="0">
                <a:latin typeface="Cambria"/>
                <a:cs typeface="Cambria"/>
              </a:rPr>
              <a:t> </a:t>
            </a:r>
            <a:r>
              <a:rPr lang="en-US" sz="2400" dirty="0">
                <a:latin typeface="Cambria"/>
                <a:cs typeface="Cambria"/>
              </a:rPr>
              <a:t>then</a:t>
            </a:r>
            <a:r>
              <a:rPr lang="en-US" sz="2400" spc="-25" dirty="0">
                <a:latin typeface="Cambria"/>
                <a:cs typeface="Cambria"/>
              </a:rPr>
              <a:t> </a:t>
            </a:r>
            <a:r>
              <a:rPr lang="en-US" sz="2400" dirty="0">
                <a:latin typeface="Cambria"/>
                <a:cs typeface="Cambria"/>
              </a:rPr>
              <a:t>approving</a:t>
            </a:r>
            <a:r>
              <a:rPr lang="en-US" sz="2400" spc="-55" dirty="0">
                <a:latin typeface="Cambria"/>
                <a:cs typeface="Cambria"/>
              </a:rPr>
              <a:t> </a:t>
            </a:r>
            <a:r>
              <a:rPr lang="en-US" sz="2400" dirty="0">
                <a:latin typeface="Cambria"/>
                <a:cs typeface="Cambria"/>
              </a:rPr>
              <a:t>the</a:t>
            </a:r>
            <a:r>
              <a:rPr lang="en-US" sz="2400" spc="5" dirty="0">
                <a:latin typeface="Cambria"/>
                <a:cs typeface="Cambria"/>
              </a:rPr>
              <a:t> </a:t>
            </a:r>
            <a:r>
              <a:rPr lang="en-US" sz="2400" spc="-20" dirty="0">
                <a:latin typeface="Cambria"/>
                <a:cs typeface="Cambria"/>
              </a:rPr>
              <a:t>loan</a:t>
            </a:r>
            <a:endParaRPr lang="en-US" sz="2400" dirty="0">
              <a:latin typeface="Cambria"/>
              <a:cs typeface="Cambria"/>
            </a:endParaRPr>
          </a:p>
          <a:p>
            <a:pPr marL="356870">
              <a:lnSpc>
                <a:spcPct val="100000"/>
              </a:lnSpc>
            </a:pPr>
            <a:r>
              <a:rPr sz="2400" dirty="0">
                <a:latin typeface="Cambria"/>
                <a:cs typeface="Cambria"/>
              </a:rPr>
              <a:t>may</a:t>
            </a:r>
            <a:r>
              <a:rPr sz="2400" spc="5" dirty="0">
                <a:latin typeface="Cambria"/>
                <a:cs typeface="Cambria"/>
              </a:rPr>
              <a:t> </a:t>
            </a:r>
            <a:r>
              <a:rPr sz="2400" dirty="0">
                <a:latin typeface="Cambria"/>
                <a:cs typeface="Cambria"/>
              </a:rPr>
              <a:t>lead</a:t>
            </a:r>
            <a:r>
              <a:rPr sz="2400" spc="-30" dirty="0">
                <a:latin typeface="Cambria"/>
                <a:cs typeface="Cambria"/>
              </a:rPr>
              <a:t> </a:t>
            </a:r>
            <a:r>
              <a:rPr sz="2400" dirty="0">
                <a:latin typeface="Cambria"/>
                <a:cs typeface="Cambria"/>
              </a:rPr>
              <a:t>to</a:t>
            </a:r>
            <a:r>
              <a:rPr sz="2400" spc="10" dirty="0">
                <a:latin typeface="Cambria"/>
                <a:cs typeface="Cambria"/>
              </a:rPr>
              <a:t> </a:t>
            </a:r>
            <a:r>
              <a:rPr sz="2400" dirty="0">
                <a:latin typeface="Cambria"/>
                <a:cs typeface="Cambria"/>
              </a:rPr>
              <a:t>a</a:t>
            </a:r>
            <a:r>
              <a:rPr sz="2400" spc="-10" dirty="0">
                <a:latin typeface="Cambria"/>
                <a:cs typeface="Cambria"/>
              </a:rPr>
              <a:t> </a:t>
            </a:r>
            <a:r>
              <a:rPr sz="2400" dirty="0">
                <a:latin typeface="Cambria"/>
                <a:cs typeface="Cambria"/>
              </a:rPr>
              <a:t>financial</a:t>
            </a:r>
            <a:r>
              <a:rPr sz="2400" spc="-45" dirty="0">
                <a:latin typeface="Cambria"/>
                <a:cs typeface="Cambria"/>
              </a:rPr>
              <a:t> </a:t>
            </a:r>
            <a:r>
              <a:rPr sz="2400" dirty="0">
                <a:latin typeface="Cambria"/>
                <a:cs typeface="Cambria"/>
              </a:rPr>
              <a:t>loss for</a:t>
            </a:r>
            <a:r>
              <a:rPr sz="2400" spc="-15" dirty="0">
                <a:latin typeface="Cambria"/>
                <a:cs typeface="Cambria"/>
              </a:rPr>
              <a:t> </a:t>
            </a:r>
            <a:r>
              <a:rPr sz="2400" dirty="0">
                <a:latin typeface="Cambria"/>
                <a:cs typeface="Cambria"/>
              </a:rPr>
              <a:t>the</a:t>
            </a:r>
            <a:r>
              <a:rPr sz="2400" spc="15" dirty="0">
                <a:latin typeface="Cambria"/>
                <a:cs typeface="Cambria"/>
              </a:rPr>
              <a:t> </a:t>
            </a:r>
            <a:r>
              <a:rPr sz="2400" spc="-10" dirty="0">
                <a:latin typeface="Cambria"/>
                <a:cs typeface="Cambria"/>
              </a:rPr>
              <a:t>company</a:t>
            </a:r>
            <a:r>
              <a:rPr sz="1800" spc="-10" dirty="0">
                <a:latin typeface="Cambria"/>
                <a:cs typeface="Cambria"/>
              </a:rPr>
              <a:t>.</a:t>
            </a:r>
            <a:endParaRPr sz="1800" dirty="0">
              <a:latin typeface="Cambria"/>
              <a:cs typeface="Cambria"/>
            </a:endParaRPr>
          </a:p>
        </p:txBody>
      </p:sp>
      <p:sp>
        <p:nvSpPr>
          <p:cNvPr id="5" name="object 5"/>
          <p:cNvSpPr txBox="1"/>
          <p:nvPr/>
        </p:nvSpPr>
        <p:spPr>
          <a:xfrm>
            <a:off x="2057400" y="6246114"/>
            <a:ext cx="8077200" cy="320601"/>
          </a:xfrm>
          <a:prstGeom prst="rect">
            <a:avLst/>
          </a:prstGeom>
        </p:spPr>
        <p:txBody>
          <a:bodyPr vert="horz" wrap="square" lIns="0" tIns="12700" rIns="0" bIns="0" rtlCol="0">
            <a:spAutoFit/>
          </a:bodyPr>
          <a:lstStyle/>
          <a:p>
            <a:pPr marL="12700" algn="ctr">
              <a:lnSpc>
                <a:spcPct val="100000"/>
              </a:lnSpc>
              <a:spcBef>
                <a:spcPts val="100"/>
              </a:spcBef>
            </a:pPr>
            <a:r>
              <a:rPr sz="2000" b="1" dirty="0">
                <a:solidFill>
                  <a:schemeClr val="accent3">
                    <a:lumMod val="50000"/>
                  </a:schemeClr>
                </a:solidFill>
                <a:latin typeface="Cambria"/>
                <a:cs typeface="Cambria"/>
              </a:rPr>
              <a:t>ANALYSIS</a:t>
            </a:r>
            <a:r>
              <a:rPr sz="2000" b="1" spc="-10"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OF</a:t>
            </a:r>
            <a:r>
              <a:rPr sz="2000" b="1" spc="-30"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DATA</a:t>
            </a:r>
            <a:r>
              <a:rPr sz="2000" b="1" spc="5"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IS</a:t>
            </a:r>
            <a:r>
              <a:rPr sz="2000" b="1" spc="-10"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DONE</a:t>
            </a:r>
            <a:r>
              <a:rPr sz="2000" b="1" spc="-30"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IN</a:t>
            </a:r>
            <a:r>
              <a:rPr sz="2000" b="1" spc="-5"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PYTHON</a:t>
            </a:r>
            <a:r>
              <a:rPr sz="2000" b="1" spc="-5"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ON</a:t>
            </a:r>
            <a:r>
              <a:rPr sz="2000" b="1" spc="-5"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A</a:t>
            </a:r>
            <a:r>
              <a:rPr sz="2000" b="1" spc="-20" dirty="0">
                <a:solidFill>
                  <a:schemeClr val="accent3">
                    <a:lumMod val="50000"/>
                  </a:schemeClr>
                </a:solidFill>
                <a:latin typeface="Cambria"/>
                <a:cs typeface="Cambria"/>
              </a:rPr>
              <a:t> </a:t>
            </a:r>
            <a:r>
              <a:rPr sz="2000" b="1" dirty="0">
                <a:solidFill>
                  <a:schemeClr val="accent3">
                    <a:lumMod val="50000"/>
                  </a:schemeClr>
                </a:solidFill>
                <a:latin typeface="Cambria"/>
                <a:cs typeface="Cambria"/>
              </a:rPr>
              <a:t>JUPITER</a:t>
            </a:r>
            <a:r>
              <a:rPr sz="2000" b="1" spc="-15" dirty="0">
                <a:solidFill>
                  <a:schemeClr val="accent3">
                    <a:lumMod val="50000"/>
                  </a:schemeClr>
                </a:solidFill>
                <a:latin typeface="Cambria"/>
                <a:cs typeface="Cambria"/>
              </a:rPr>
              <a:t> </a:t>
            </a:r>
            <a:r>
              <a:rPr sz="2000" b="1" spc="-10" dirty="0">
                <a:solidFill>
                  <a:schemeClr val="accent3">
                    <a:lumMod val="50000"/>
                  </a:schemeClr>
                </a:solidFill>
                <a:latin typeface="Cambria"/>
                <a:cs typeface="Cambria"/>
              </a:rPr>
              <a:t>NOTEBOOK</a:t>
            </a:r>
            <a:endParaRPr sz="2000" b="1" dirty="0">
              <a:solidFill>
                <a:schemeClr val="accent3">
                  <a:lumMod val="50000"/>
                </a:schemeClr>
              </a:solidFill>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5035500" cy="1490152"/>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2400" dirty="0">
                <a:latin typeface="Cambria"/>
                <a:cs typeface="Cambria"/>
              </a:rPr>
              <a:t>Default</a:t>
            </a:r>
            <a:r>
              <a:rPr sz="2400" spc="-30" dirty="0">
                <a:latin typeface="Cambria"/>
                <a:cs typeface="Cambria"/>
              </a:rPr>
              <a:t> </a:t>
            </a:r>
            <a:r>
              <a:rPr sz="2400" dirty="0">
                <a:latin typeface="Cambria"/>
                <a:cs typeface="Cambria"/>
              </a:rPr>
              <a:t>rate</a:t>
            </a:r>
            <a:r>
              <a:rPr sz="2400" spc="-30" dirty="0">
                <a:latin typeface="Cambria"/>
                <a:cs typeface="Cambria"/>
              </a:rPr>
              <a:t> </a:t>
            </a:r>
            <a:r>
              <a:rPr sz="2400" dirty="0">
                <a:latin typeface="Cambria"/>
                <a:cs typeface="Cambria"/>
              </a:rPr>
              <a:t>fall</a:t>
            </a:r>
            <a:r>
              <a:rPr sz="2400" spc="-20" dirty="0">
                <a:latin typeface="Cambria"/>
                <a:cs typeface="Cambria"/>
              </a:rPr>
              <a:t> </a:t>
            </a:r>
            <a:r>
              <a:rPr sz="2400" dirty="0">
                <a:latin typeface="Cambria"/>
                <a:cs typeface="Cambria"/>
              </a:rPr>
              <a:t>with</a:t>
            </a:r>
            <a:r>
              <a:rPr sz="2400" spc="-5" dirty="0">
                <a:latin typeface="Cambria"/>
                <a:cs typeface="Cambria"/>
              </a:rPr>
              <a:t> </a:t>
            </a:r>
            <a:r>
              <a:rPr sz="2400" dirty="0">
                <a:latin typeface="Cambria"/>
                <a:cs typeface="Cambria"/>
              </a:rPr>
              <a:t>annuity</a:t>
            </a:r>
            <a:r>
              <a:rPr sz="2400" spc="-30" dirty="0">
                <a:latin typeface="Cambria"/>
                <a:cs typeface="Cambria"/>
              </a:rPr>
              <a:t> </a:t>
            </a:r>
            <a:r>
              <a:rPr sz="2400" spc="-10" dirty="0">
                <a:latin typeface="Cambria"/>
                <a:cs typeface="Cambria"/>
              </a:rPr>
              <a:t>amount.</a:t>
            </a:r>
            <a:endParaRPr sz="2400" dirty="0">
              <a:latin typeface="Cambria"/>
              <a:cs typeface="Cambria"/>
            </a:endParaRPr>
          </a:p>
          <a:p>
            <a:pPr marL="240665" indent="-228600">
              <a:lnSpc>
                <a:spcPct val="100000"/>
              </a:lnSpc>
              <a:spcBef>
                <a:spcPts val="5"/>
              </a:spcBef>
              <a:buSzPct val="94444"/>
              <a:buAutoNum type="arabicParenR"/>
              <a:tabLst>
                <a:tab pos="241300" algn="l"/>
              </a:tabLst>
            </a:pPr>
            <a:r>
              <a:rPr sz="2400" dirty="0">
                <a:latin typeface="Cambria"/>
                <a:cs typeface="Cambria"/>
              </a:rPr>
              <a:t>Highest</a:t>
            </a:r>
            <a:r>
              <a:rPr sz="2400" spc="15" dirty="0">
                <a:latin typeface="Cambria"/>
                <a:cs typeface="Cambria"/>
              </a:rPr>
              <a:t> </a:t>
            </a:r>
            <a:r>
              <a:rPr sz="2400" dirty="0">
                <a:latin typeface="Cambria"/>
                <a:cs typeface="Cambria"/>
              </a:rPr>
              <a:t>default</a:t>
            </a:r>
            <a:r>
              <a:rPr sz="2400" spc="15" dirty="0">
                <a:latin typeface="Cambria"/>
                <a:cs typeface="Cambria"/>
              </a:rPr>
              <a:t> </a:t>
            </a:r>
            <a:r>
              <a:rPr sz="2400" spc="-10" dirty="0">
                <a:latin typeface="Cambria"/>
                <a:cs typeface="Cambria"/>
              </a:rPr>
              <a:t>rate(20k-</a:t>
            </a:r>
            <a:r>
              <a:rPr sz="2400" spc="-20" dirty="0">
                <a:latin typeface="Cambria"/>
                <a:cs typeface="Cambria"/>
              </a:rPr>
              <a:t>30k)</a:t>
            </a:r>
            <a:endParaRPr sz="2400" dirty="0">
              <a:latin typeface="Cambria"/>
              <a:cs typeface="Cambria"/>
            </a:endParaRPr>
          </a:p>
          <a:p>
            <a:pPr marL="240665" indent="-228600">
              <a:lnSpc>
                <a:spcPct val="100000"/>
              </a:lnSpc>
              <a:buSzPct val="94444"/>
              <a:buAutoNum type="arabicParenR"/>
              <a:tabLst>
                <a:tab pos="241300" algn="l"/>
              </a:tabLst>
            </a:pPr>
            <a:r>
              <a:rPr sz="2400" dirty="0">
                <a:latin typeface="Cambria"/>
                <a:cs typeface="Cambria"/>
              </a:rPr>
              <a:t>Lowest</a:t>
            </a:r>
            <a:r>
              <a:rPr sz="2400" spc="-30" dirty="0">
                <a:latin typeface="Cambria"/>
                <a:cs typeface="Cambria"/>
              </a:rPr>
              <a:t> </a:t>
            </a:r>
            <a:r>
              <a:rPr sz="2400" dirty="0">
                <a:latin typeface="Cambria"/>
                <a:cs typeface="Cambria"/>
              </a:rPr>
              <a:t>default</a:t>
            </a:r>
            <a:r>
              <a:rPr sz="2400" spc="-25" dirty="0">
                <a:latin typeface="Cambria"/>
                <a:cs typeface="Cambria"/>
              </a:rPr>
              <a:t> </a:t>
            </a:r>
            <a:r>
              <a:rPr sz="2400" spc="-10" dirty="0">
                <a:latin typeface="Cambria"/>
                <a:cs typeface="Cambria"/>
              </a:rPr>
              <a:t>rate(&gt;70k)</a:t>
            </a:r>
            <a:endParaRPr sz="2400" dirty="0">
              <a:latin typeface="Cambria"/>
              <a:cs typeface="Cambria"/>
            </a:endParaRPr>
          </a:p>
        </p:txBody>
      </p:sp>
      <p:pic>
        <p:nvPicPr>
          <p:cNvPr id="3" name="object 3"/>
          <p:cNvPicPr/>
          <p:nvPr/>
        </p:nvPicPr>
        <p:blipFill>
          <a:blip r:embed="rId2" cstate="print"/>
          <a:stretch>
            <a:fillRect/>
          </a:stretch>
        </p:blipFill>
        <p:spPr>
          <a:xfrm>
            <a:off x="5801162" y="811305"/>
            <a:ext cx="5783671" cy="48947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5035500" cy="1120820"/>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2400" dirty="0">
                <a:latin typeface="Cambria"/>
                <a:cs typeface="Cambria"/>
              </a:rPr>
              <a:t>Default</a:t>
            </a:r>
            <a:r>
              <a:rPr sz="2400" spc="-35" dirty="0">
                <a:latin typeface="Cambria"/>
                <a:cs typeface="Cambria"/>
              </a:rPr>
              <a:t> </a:t>
            </a:r>
            <a:r>
              <a:rPr sz="2400" dirty="0">
                <a:latin typeface="Cambria"/>
                <a:cs typeface="Cambria"/>
              </a:rPr>
              <a:t>rate</a:t>
            </a:r>
            <a:r>
              <a:rPr sz="2400" spc="-30" dirty="0">
                <a:latin typeface="Cambria"/>
                <a:cs typeface="Cambria"/>
              </a:rPr>
              <a:t> </a:t>
            </a:r>
            <a:r>
              <a:rPr sz="2400" dirty="0">
                <a:latin typeface="Cambria"/>
                <a:cs typeface="Cambria"/>
              </a:rPr>
              <a:t>fall</a:t>
            </a:r>
            <a:r>
              <a:rPr sz="2400" spc="-15" dirty="0">
                <a:latin typeface="Cambria"/>
                <a:cs typeface="Cambria"/>
              </a:rPr>
              <a:t> </a:t>
            </a:r>
            <a:r>
              <a:rPr sz="2400" dirty="0">
                <a:latin typeface="Cambria"/>
                <a:cs typeface="Cambria"/>
              </a:rPr>
              <a:t>with</a:t>
            </a:r>
            <a:r>
              <a:rPr sz="2400" spc="5" dirty="0">
                <a:latin typeface="Cambria"/>
                <a:cs typeface="Cambria"/>
              </a:rPr>
              <a:t> </a:t>
            </a:r>
            <a:r>
              <a:rPr sz="2400" spc="-10" dirty="0">
                <a:latin typeface="Cambria"/>
                <a:cs typeface="Cambria"/>
              </a:rPr>
              <a:t>goods_price.</a:t>
            </a:r>
            <a:endParaRPr sz="2400" dirty="0">
              <a:latin typeface="Cambria"/>
              <a:cs typeface="Cambria"/>
            </a:endParaRPr>
          </a:p>
          <a:p>
            <a:pPr marL="240665" indent="-228600">
              <a:lnSpc>
                <a:spcPct val="100000"/>
              </a:lnSpc>
              <a:spcBef>
                <a:spcPts val="5"/>
              </a:spcBef>
              <a:buSzPct val="94444"/>
              <a:buAutoNum type="arabicParenR"/>
              <a:tabLst>
                <a:tab pos="241300" algn="l"/>
              </a:tabLst>
            </a:pPr>
            <a:r>
              <a:rPr sz="2400" dirty="0">
                <a:latin typeface="Cambria"/>
                <a:cs typeface="Cambria"/>
              </a:rPr>
              <a:t>Highest</a:t>
            </a:r>
            <a:r>
              <a:rPr sz="2400" spc="15" dirty="0">
                <a:latin typeface="Cambria"/>
                <a:cs typeface="Cambria"/>
              </a:rPr>
              <a:t> </a:t>
            </a:r>
            <a:r>
              <a:rPr sz="2400" dirty="0">
                <a:latin typeface="Cambria"/>
                <a:cs typeface="Cambria"/>
              </a:rPr>
              <a:t>default</a:t>
            </a:r>
            <a:r>
              <a:rPr sz="2400" spc="20" dirty="0">
                <a:latin typeface="Cambria"/>
                <a:cs typeface="Cambria"/>
              </a:rPr>
              <a:t> </a:t>
            </a:r>
            <a:r>
              <a:rPr sz="2400" spc="-10" dirty="0">
                <a:latin typeface="Cambria"/>
                <a:cs typeface="Cambria"/>
              </a:rPr>
              <a:t>rate(300k-700k)</a:t>
            </a:r>
            <a:endParaRPr sz="2400" dirty="0">
              <a:latin typeface="Cambria"/>
              <a:cs typeface="Cambria"/>
            </a:endParaRPr>
          </a:p>
          <a:p>
            <a:pPr marL="240665" indent="-228600">
              <a:lnSpc>
                <a:spcPct val="100000"/>
              </a:lnSpc>
              <a:buSzPct val="94444"/>
              <a:buAutoNum type="arabicParenR"/>
              <a:tabLst>
                <a:tab pos="241300" algn="l"/>
              </a:tabLst>
            </a:pPr>
            <a:r>
              <a:rPr sz="2400" dirty="0">
                <a:latin typeface="Cambria"/>
                <a:cs typeface="Cambria"/>
              </a:rPr>
              <a:t>Lowest</a:t>
            </a:r>
            <a:r>
              <a:rPr sz="2400" spc="-30" dirty="0">
                <a:latin typeface="Cambria"/>
                <a:cs typeface="Cambria"/>
              </a:rPr>
              <a:t> </a:t>
            </a:r>
            <a:r>
              <a:rPr sz="2400" dirty="0">
                <a:latin typeface="Cambria"/>
                <a:cs typeface="Cambria"/>
              </a:rPr>
              <a:t>default</a:t>
            </a:r>
            <a:r>
              <a:rPr sz="2400" spc="-25" dirty="0">
                <a:latin typeface="Cambria"/>
                <a:cs typeface="Cambria"/>
              </a:rPr>
              <a:t> </a:t>
            </a:r>
            <a:r>
              <a:rPr sz="2400" spc="-10" dirty="0">
                <a:latin typeface="Cambria"/>
                <a:cs typeface="Cambria"/>
              </a:rPr>
              <a:t>rate(&gt;1800k)</a:t>
            </a:r>
            <a:endParaRPr sz="2400" dirty="0">
              <a:latin typeface="Cambria"/>
              <a:cs typeface="Cambria"/>
            </a:endParaRPr>
          </a:p>
        </p:txBody>
      </p:sp>
      <p:sp>
        <p:nvSpPr>
          <p:cNvPr id="3" name="object 3"/>
          <p:cNvSpPr txBox="1"/>
          <p:nvPr/>
        </p:nvSpPr>
        <p:spPr>
          <a:xfrm>
            <a:off x="298500" y="3474846"/>
            <a:ext cx="4907915" cy="751488"/>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mbria"/>
                <a:cs typeface="Cambria"/>
              </a:rPr>
              <a:t>So</a:t>
            </a:r>
            <a:r>
              <a:rPr sz="2400" spc="-5" dirty="0">
                <a:latin typeface="Cambria"/>
                <a:cs typeface="Cambria"/>
              </a:rPr>
              <a:t> </a:t>
            </a:r>
            <a:r>
              <a:rPr sz="2400" dirty="0">
                <a:latin typeface="Cambria"/>
                <a:cs typeface="Cambria"/>
              </a:rPr>
              <a:t>credit,annuity</a:t>
            </a:r>
            <a:r>
              <a:rPr sz="2400" spc="-10" dirty="0">
                <a:latin typeface="Cambria"/>
                <a:cs typeface="Cambria"/>
              </a:rPr>
              <a:t> </a:t>
            </a:r>
            <a:r>
              <a:rPr sz="2400" dirty="0">
                <a:latin typeface="Cambria"/>
                <a:cs typeface="Cambria"/>
              </a:rPr>
              <a:t>and</a:t>
            </a:r>
            <a:r>
              <a:rPr sz="2400" spc="-5" dirty="0">
                <a:latin typeface="Cambria"/>
                <a:cs typeface="Cambria"/>
              </a:rPr>
              <a:t> </a:t>
            </a:r>
            <a:r>
              <a:rPr sz="2400" dirty="0">
                <a:latin typeface="Cambria"/>
                <a:cs typeface="Cambria"/>
              </a:rPr>
              <a:t>good_price</a:t>
            </a:r>
            <a:r>
              <a:rPr sz="2400" spc="-60" dirty="0">
                <a:latin typeface="Cambria"/>
                <a:cs typeface="Cambria"/>
              </a:rPr>
              <a:t> </a:t>
            </a:r>
            <a:r>
              <a:rPr sz="2400" dirty="0">
                <a:latin typeface="Cambria"/>
                <a:cs typeface="Cambria"/>
              </a:rPr>
              <a:t>showing</a:t>
            </a:r>
            <a:r>
              <a:rPr sz="2400" spc="-30" dirty="0">
                <a:latin typeface="Cambria"/>
                <a:cs typeface="Cambria"/>
              </a:rPr>
              <a:t> </a:t>
            </a:r>
            <a:r>
              <a:rPr sz="2400" spc="-20" dirty="0">
                <a:latin typeface="Cambria"/>
                <a:cs typeface="Cambria"/>
              </a:rPr>
              <a:t>very </a:t>
            </a:r>
            <a:r>
              <a:rPr sz="2400" dirty="0">
                <a:latin typeface="Cambria"/>
                <a:cs typeface="Cambria"/>
              </a:rPr>
              <a:t>High</a:t>
            </a:r>
            <a:r>
              <a:rPr sz="2400" spc="-5" dirty="0">
                <a:latin typeface="Cambria"/>
                <a:cs typeface="Cambria"/>
              </a:rPr>
              <a:t> </a:t>
            </a:r>
            <a:r>
              <a:rPr sz="2400" spc="-10" dirty="0">
                <a:latin typeface="Cambria"/>
                <a:cs typeface="Cambria"/>
              </a:rPr>
              <a:t>correlation</a:t>
            </a:r>
            <a:endParaRPr sz="2400" dirty="0">
              <a:latin typeface="Cambria"/>
              <a:cs typeface="Cambria"/>
            </a:endParaRPr>
          </a:p>
        </p:txBody>
      </p:sp>
      <p:pic>
        <p:nvPicPr>
          <p:cNvPr id="4" name="object 4"/>
          <p:cNvPicPr/>
          <p:nvPr/>
        </p:nvPicPr>
        <p:blipFill>
          <a:blip r:embed="rId2" cstate="print"/>
          <a:stretch>
            <a:fillRect/>
          </a:stretch>
        </p:blipFill>
        <p:spPr>
          <a:xfrm>
            <a:off x="5575881" y="792142"/>
            <a:ext cx="6006462" cy="460310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4950460" cy="1672589"/>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Defaulter</a:t>
            </a:r>
            <a:r>
              <a:rPr sz="1800" b="1" spc="-35" dirty="0">
                <a:latin typeface="Cambria"/>
                <a:cs typeface="Cambria"/>
              </a:rPr>
              <a:t> </a:t>
            </a:r>
            <a:r>
              <a:rPr sz="1800" b="1" dirty="0">
                <a:latin typeface="Cambria"/>
                <a:cs typeface="Cambria"/>
              </a:rPr>
              <a:t>seem</a:t>
            </a:r>
            <a:r>
              <a:rPr sz="1800" b="1" spc="-25" dirty="0">
                <a:latin typeface="Cambria"/>
                <a:cs typeface="Cambria"/>
              </a:rPr>
              <a:t> </a:t>
            </a:r>
            <a:r>
              <a:rPr sz="1800" b="1" dirty="0">
                <a:latin typeface="Cambria"/>
                <a:cs typeface="Cambria"/>
              </a:rPr>
              <a:t>to</a:t>
            </a:r>
            <a:r>
              <a:rPr sz="1800" b="1" spc="-5" dirty="0">
                <a:latin typeface="Cambria"/>
                <a:cs typeface="Cambria"/>
              </a:rPr>
              <a:t> </a:t>
            </a:r>
            <a:r>
              <a:rPr sz="1800" b="1" dirty="0">
                <a:latin typeface="Cambria"/>
                <a:cs typeface="Cambria"/>
              </a:rPr>
              <a:t>change</a:t>
            </a:r>
            <a:r>
              <a:rPr sz="1800" b="1" spc="-5" dirty="0">
                <a:latin typeface="Cambria"/>
                <a:cs typeface="Cambria"/>
              </a:rPr>
              <a:t> </a:t>
            </a:r>
            <a:r>
              <a:rPr sz="1800" b="1" dirty="0">
                <a:latin typeface="Cambria"/>
                <a:cs typeface="Cambria"/>
              </a:rPr>
              <a:t>their</a:t>
            </a:r>
            <a:r>
              <a:rPr sz="1800" b="1" spc="-45" dirty="0">
                <a:latin typeface="Cambria"/>
                <a:cs typeface="Cambria"/>
              </a:rPr>
              <a:t> </a:t>
            </a:r>
            <a:r>
              <a:rPr sz="1800" b="1" dirty="0">
                <a:latin typeface="Cambria"/>
                <a:cs typeface="Cambria"/>
              </a:rPr>
              <a:t>phone</a:t>
            </a:r>
            <a:r>
              <a:rPr sz="1800" b="1" spc="-25" dirty="0">
                <a:latin typeface="Cambria"/>
                <a:cs typeface="Cambria"/>
              </a:rPr>
              <a:t> </a:t>
            </a:r>
            <a:r>
              <a:rPr sz="1800" b="1" spc="-10" dirty="0">
                <a:latin typeface="Cambria"/>
                <a:cs typeface="Cambria"/>
              </a:rPr>
              <a:t>before</a:t>
            </a:r>
            <a:endParaRPr sz="1800">
              <a:latin typeface="Cambria"/>
              <a:cs typeface="Cambria"/>
            </a:endParaRPr>
          </a:p>
          <a:p>
            <a:pPr marL="12700">
              <a:lnSpc>
                <a:spcPct val="100000"/>
              </a:lnSpc>
              <a:spcBef>
                <a:spcPts val="5"/>
              </a:spcBef>
            </a:pPr>
            <a:r>
              <a:rPr sz="1800" b="1" spc="-10" dirty="0">
                <a:latin typeface="Cambria"/>
                <a:cs typeface="Cambria"/>
              </a:rPr>
              <a:t>Applying</a:t>
            </a:r>
            <a:endParaRPr sz="1800">
              <a:latin typeface="Cambria"/>
              <a:cs typeface="Cambria"/>
            </a:endParaRPr>
          </a:p>
          <a:p>
            <a:pPr>
              <a:lnSpc>
                <a:spcPct val="100000"/>
              </a:lnSpc>
              <a:spcBef>
                <a:spcPts val="45"/>
              </a:spcBef>
            </a:pPr>
            <a:endParaRPr sz="1800">
              <a:latin typeface="Cambria"/>
              <a:cs typeface="Cambria"/>
            </a:endParaRPr>
          </a:p>
          <a:p>
            <a:pPr marL="240665" indent="-228600">
              <a:lnSpc>
                <a:spcPct val="100000"/>
              </a:lnSpc>
              <a:spcBef>
                <a:spcPts val="5"/>
              </a:spcBef>
              <a:buSzPct val="94444"/>
              <a:buAutoNum type="arabicParenR" startAt="2"/>
              <a:tabLst>
                <a:tab pos="241300" algn="l"/>
              </a:tabLst>
            </a:pPr>
            <a:r>
              <a:rPr sz="1800" b="1" dirty="0">
                <a:latin typeface="Cambria"/>
                <a:cs typeface="Cambria"/>
              </a:rPr>
              <a:t>People</a:t>
            </a:r>
            <a:r>
              <a:rPr sz="1800" b="1" spc="-40" dirty="0">
                <a:latin typeface="Cambria"/>
                <a:cs typeface="Cambria"/>
              </a:rPr>
              <a:t> </a:t>
            </a:r>
            <a:r>
              <a:rPr sz="1800" b="1" dirty="0">
                <a:latin typeface="Cambria"/>
                <a:cs typeface="Cambria"/>
              </a:rPr>
              <a:t>who</a:t>
            </a:r>
            <a:r>
              <a:rPr sz="1800" b="1" spc="-15" dirty="0">
                <a:latin typeface="Cambria"/>
                <a:cs typeface="Cambria"/>
              </a:rPr>
              <a:t> </a:t>
            </a:r>
            <a:r>
              <a:rPr sz="1800" b="1" spc="-10" dirty="0">
                <a:latin typeface="Cambria"/>
                <a:cs typeface="Cambria"/>
              </a:rPr>
              <a:t>changed(&lt;1y)</a:t>
            </a:r>
            <a:endParaRPr sz="1800">
              <a:latin typeface="Cambria"/>
              <a:cs typeface="Cambria"/>
            </a:endParaRPr>
          </a:p>
          <a:p>
            <a:pPr>
              <a:lnSpc>
                <a:spcPct val="100000"/>
              </a:lnSpc>
              <a:spcBef>
                <a:spcPts val="50"/>
              </a:spcBef>
              <a:buFont typeface="Cambria"/>
              <a:buAutoNum type="arabicParenR" startAt="2"/>
            </a:pPr>
            <a:endParaRPr sz="1800">
              <a:latin typeface="Cambria"/>
              <a:cs typeface="Cambria"/>
            </a:endParaRPr>
          </a:p>
          <a:p>
            <a:pPr marL="240665" indent="-228600">
              <a:lnSpc>
                <a:spcPct val="100000"/>
              </a:lnSpc>
              <a:buSzPct val="94444"/>
              <a:buAutoNum type="arabicParenR" startAt="2"/>
              <a:tabLst>
                <a:tab pos="241300" algn="l"/>
              </a:tabLst>
            </a:pPr>
            <a:r>
              <a:rPr sz="1800" b="1" dirty="0">
                <a:latin typeface="Cambria"/>
                <a:cs typeface="Cambria"/>
              </a:rPr>
              <a:t>People</a:t>
            </a:r>
            <a:r>
              <a:rPr sz="1800" b="1" spc="-65" dirty="0">
                <a:latin typeface="Cambria"/>
                <a:cs typeface="Cambria"/>
              </a:rPr>
              <a:t> </a:t>
            </a:r>
            <a:r>
              <a:rPr sz="1800" b="1" dirty="0">
                <a:latin typeface="Cambria"/>
                <a:cs typeface="Cambria"/>
              </a:rPr>
              <a:t>who</a:t>
            </a:r>
            <a:r>
              <a:rPr sz="1800" b="1" spc="-30" dirty="0">
                <a:latin typeface="Cambria"/>
                <a:cs typeface="Cambria"/>
              </a:rPr>
              <a:t> </a:t>
            </a:r>
            <a:r>
              <a:rPr sz="1800" b="1" dirty="0">
                <a:latin typeface="Cambria"/>
                <a:cs typeface="Cambria"/>
              </a:rPr>
              <a:t>changed(&gt;8y)</a:t>
            </a:r>
            <a:r>
              <a:rPr sz="1800" b="1" spc="-25" dirty="0">
                <a:latin typeface="Cambria"/>
                <a:cs typeface="Cambria"/>
              </a:rPr>
              <a:t> </a:t>
            </a:r>
            <a:r>
              <a:rPr sz="1800" b="1" dirty="0">
                <a:latin typeface="Cambria"/>
                <a:cs typeface="Cambria"/>
              </a:rPr>
              <a:t>are</a:t>
            </a:r>
            <a:r>
              <a:rPr sz="1800" b="1" spc="-30" dirty="0">
                <a:latin typeface="Cambria"/>
                <a:cs typeface="Cambria"/>
              </a:rPr>
              <a:t> </a:t>
            </a:r>
            <a:r>
              <a:rPr sz="1800" b="1" dirty="0">
                <a:latin typeface="Cambria"/>
                <a:cs typeface="Cambria"/>
              </a:rPr>
              <a:t>least</a:t>
            </a:r>
            <a:r>
              <a:rPr sz="1800" b="1" spc="-20" dirty="0">
                <a:latin typeface="Cambria"/>
                <a:cs typeface="Cambria"/>
              </a:rPr>
              <a:t> </a:t>
            </a:r>
            <a:r>
              <a:rPr sz="1800" b="1" spc="-10" dirty="0">
                <a:latin typeface="Cambria"/>
                <a:cs typeface="Cambria"/>
              </a:rPr>
              <a:t>defaulter</a:t>
            </a:r>
            <a:endParaRPr sz="1800">
              <a:latin typeface="Cambria"/>
              <a:cs typeface="Cambria"/>
            </a:endParaRPr>
          </a:p>
        </p:txBody>
      </p:sp>
      <p:pic>
        <p:nvPicPr>
          <p:cNvPr id="3" name="object 3"/>
          <p:cNvPicPr/>
          <p:nvPr/>
        </p:nvPicPr>
        <p:blipFill>
          <a:blip r:embed="rId2" cstate="print"/>
          <a:stretch>
            <a:fillRect/>
          </a:stretch>
        </p:blipFill>
        <p:spPr>
          <a:xfrm>
            <a:off x="5727175" y="1177793"/>
            <a:ext cx="5932199" cy="42018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0788DC-5F4C-7A10-B234-0B01898CDD3D}"/>
              </a:ext>
            </a:extLst>
          </p:cNvPr>
          <p:cNvPicPr>
            <a:picLocks noChangeAspect="1"/>
          </p:cNvPicPr>
          <p:nvPr/>
        </p:nvPicPr>
        <p:blipFill>
          <a:blip r:embed="rId2"/>
          <a:stretch>
            <a:fillRect/>
          </a:stretch>
        </p:blipFill>
        <p:spPr>
          <a:xfrm>
            <a:off x="76200" y="11866"/>
            <a:ext cx="11963400" cy="683427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35B9D7-D12F-002E-6B5D-CDE476AD349D}"/>
              </a:ext>
            </a:extLst>
          </p:cNvPr>
          <p:cNvPicPr>
            <a:picLocks noChangeAspect="1"/>
          </p:cNvPicPr>
          <p:nvPr/>
        </p:nvPicPr>
        <p:blipFill rotWithShape="1">
          <a:blip r:embed="rId2"/>
          <a:srcRect l="3731"/>
          <a:stretch/>
        </p:blipFill>
        <p:spPr>
          <a:xfrm>
            <a:off x="76200" y="76200"/>
            <a:ext cx="11963400" cy="6781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9223"/>
            <a:ext cx="12192000" cy="551815"/>
          </a:xfrm>
          <a:custGeom>
            <a:avLst/>
            <a:gdLst/>
            <a:ahLst/>
            <a:cxnLst/>
            <a:rect l="l" t="t" r="r" b="b"/>
            <a:pathLst>
              <a:path w="12192000" h="551815">
                <a:moveTo>
                  <a:pt x="12192000" y="0"/>
                </a:moveTo>
                <a:lnTo>
                  <a:pt x="0" y="0"/>
                </a:lnTo>
                <a:lnTo>
                  <a:pt x="0" y="551688"/>
                </a:lnTo>
                <a:lnTo>
                  <a:pt x="12192000" y="551688"/>
                </a:lnTo>
                <a:lnTo>
                  <a:pt x="1219200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3" name="object 3"/>
          <p:cNvSpPr txBox="1">
            <a:spLocks noGrp="1"/>
          </p:cNvSpPr>
          <p:nvPr>
            <p:ph type="title"/>
          </p:nvPr>
        </p:nvSpPr>
        <p:spPr>
          <a:xfrm>
            <a:off x="-12700" y="611886"/>
            <a:ext cx="12217400" cy="505267"/>
          </a:xfrm>
          <a:prstGeom prst="rect">
            <a:avLst/>
          </a:prstGeom>
        </p:spPr>
        <p:txBody>
          <a:bodyPr vert="horz" wrap="square" lIns="0" tIns="12700" rIns="0" bIns="0" rtlCol="0">
            <a:spAutoFit/>
          </a:bodyPr>
          <a:lstStyle/>
          <a:p>
            <a:pPr marL="12700" algn="ctr">
              <a:lnSpc>
                <a:spcPct val="100000"/>
              </a:lnSpc>
              <a:spcBef>
                <a:spcPts val="100"/>
              </a:spcBef>
            </a:pPr>
            <a:r>
              <a:rPr lang="en-US" sz="3200" b="0" dirty="0">
                <a:latin typeface="Britannic Bold" panose="020B0903060703020204" pitchFamily="34" charset="0"/>
              </a:rPr>
              <a:t>Top</a:t>
            </a:r>
            <a:r>
              <a:rPr lang="en-US" sz="3200" b="0" spc="-15" dirty="0">
                <a:latin typeface="Britannic Bold" panose="020B0903060703020204" pitchFamily="34" charset="0"/>
              </a:rPr>
              <a:t> </a:t>
            </a:r>
            <a:r>
              <a:rPr lang="en-US" sz="3200" b="0" dirty="0">
                <a:latin typeface="Britannic Bold" panose="020B0903060703020204" pitchFamily="34" charset="0"/>
              </a:rPr>
              <a:t>10</a:t>
            </a:r>
            <a:r>
              <a:rPr lang="en-US" sz="3200" b="0" spc="15" dirty="0">
                <a:latin typeface="Britannic Bold" panose="020B0903060703020204" pitchFamily="34" charset="0"/>
              </a:rPr>
              <a:t> </a:t>
            </a:r>
            <a:r>
              <a:rPr lang="en-US" sz="3200" b="0" dirty="0">
                <a:latin typeface="Britannic Bold" panose="020B0903060703020204" pitchFamily="34" charset="0"/>
              </a:rPr>
              <a:t>Correlation</a:t>
            </a:r>
            <a:r>
              <a:rPr lang="en-US" sz="3200" b="0" spc="-10" dirty="0">
                <a:latin typeface="Britannic Bold" panose="020B0903060703020204" pitchFamily="34" charset="0"/>
              </a:rPr>
              <a:t> </a:t>
            </a:r>
            <a:r>
              <a:rPr lang="en-US" sz="3200" b="0" dirty="0">
                <a:latin typeface="Britannic Bold" panose="020B0903060703020204" pitchFamily="34" charset="0"/>
              </a:rPr>
              <a:t>For </a:t>
            </a:r>
            <a:r>
              <a:rPr lang="en-US" sz="3200" b="0" spc="-10" dirty="0">
                <a:latin typeface="Britannic Bold" panose="020B0903060703020204" pitchFamily="34" charset="0"/>
              </a:rPr>
              <a:t>Defaulters</a:t>
            </a:r>
            <a:endParaRPr lang="en-US" sz="3200" dirty="0">
              <a:latin typeface="Britannic Bold" panose="020B0903060703020204" pitchFamily="34" charset="0"/>
            </a:endParaRPr>
          </a:p>
        </p:txBody>
      </p:sp>
      <p:sp>
        <p:nvSpPr>
          <p:cNvPr id="4" name="object 4"/>
          <p:cNvSpPr txBox="1"/>
          <p:nvPr/>
        </p:nvSpPr>
        <p:spPr>
          <a:xfrm>
            <a:off x="298500" y="1827733"/>
            <a:ext cx="7496175" cy="2770505"/>
          </a:xfrm>
          <a:prstGeom prst="rect">
            <a:avLst/>
          </a:prstGeom>
        </p:spPr>
        <p:txBody>
          <a:bodyPr vert="horz" wrap="square" lIns="0" tIns="12700" rIns="0" bIns="0" rtlCol="0">
            <a:spAutoFit/>
          </a:bodyPr>
          <a:lstStyle/>
          <a:p>
            <a:pPr marL="228600" indent="-216535">
              <a:lnSpc>
                <a:spcPct val="100000"/>
              </a:lnSpc>
              <a:spcBef>
                <a:spcPts val="100"/>
              </a:spcBef>
              <a:buSzPct val="94444"/>
              <a:buAutoNum type="arabicParenR"/>
              <a:tabLst>
                <a:tab pos="229235" algn="l"/>
              </a:tabLst>
            </a:pPr>
            <a:r>
              <a:rPr sz="1800" dirty="0">
                <a:latin typeface="Cambria"/>
                <a:cs typeface="Cambria"/>
              </a:rPr>
              <a:t>amt_credit</a:t>
            </a:r>
            <a:r>
              <a:rPr sz="1800" spc="-30" dirty="0">
                <a:latin typeface="Cambria"/>
                <a:cs typeface="Cambria"/>
              </a:rPr>
              <a:t> </a:t>
            </a:r>
            <a:r>
              <a:rPr sz="1800" dirty="0">
                <a:latin typeface="Cambria"/>
                <a:cs typeface="Cambria"/>
              </a:rPr>
              <a:t>vs </a:t>
            </a:r>
            <a:r>
              <a:rPr sz="1800" spc="-10" dirty="0">
                <a:latin typeface="Cambria"/>
                <a:cs typeface="Cambria"/>
              </a:rPr>
              <a:t>amt_goods_price(corr=0.98)</a:t>
            </a:r>
            <a:endParaRPr sz="1800">
              <a:latin typeface="Cambria"/>
              <a:cs typeface="Cambria"/>
            </a:endParaRPr>
          </a:p>
          <a:p>
            <a:pPr marL="12700" marR="53340">
              <a:lnSpc>
                <a:spcPct val="100000"/>
              </a:lnSpc>
              <a:spcBef>
                <a:spcPts val="5"/>
              </a:spcBef>
              <a:buSzPct val="94444"/>
              <a:buAutoNum type="arabicParenR"/>
              <a:tabLst>
                <a:tab pos="229235" algn="l"/>
              </a:tabLst>
            </a:pPr>
            <a:r>
              <a:rPr sz="1800" dirty="0">
                <a:latin typeface="Cambria"/>
                <a:cs typeface="Cambria"/>
              </a:rPr>
              <a:t>cnt_family_member</a:t>
            </a:r>
            <a:r>
              <a:rPr sz="1800" spc="-25" dirty="0">
                <a:latin typeface="Cambria"/>
                <a:cs typeface="Cambria"/>
              </a:rPr>
              <a:t> </a:t>
            </a:r>
            <a:r>
              <a:rPr sz="1800" dirty="0">
                <a:latin typeface="Cambria"/>
                <a:cs typeface="Cambria"/>
              </a:rPr>
              <a:t>vs </a:t>
            </a:r>
            <a:r>
              <a:rPr sz="1800" spc="-10" dirty="0">
                <a:latin typeface="Cambria"/>
                <a:cs typeface="Cambria"/>
              </a:rPr>
              <a:t>cnt_children(corr=0.89) </a:t>
            </a:r>
            <a:r>
              <a:rPr sz="1800" dirty="0">
                <a:latin typeface="Cambria"/>
                <a:cs typeface="Cambria"/>
              </a:rPr>
              <a:t>3)DEF_30_CNT_SOCIAL_CIRCLE</a:t>
            </a:r>
            <a:r>
              <a:rPr sz="1800" spc="-55" dirty="0">
                <a:latin typeface="Cambria"/>
                <a:cs typeface="Cambria"/>
              </a:rPr>
              <a:t> </a:t>
            </a:r>
            <a:r>
              <a:rPr sz="1800" dirty="0">
                <a:latin typeface="Cambria"/>
                <a:cs typeface="Cambria"/>
              </a:rPr>
              <a:t>vs</a:t>
            </a:r>
            <a:r>
              <a:rPr sz="1800" spc="-10" dirty="0">
                <a:latin typeface="Cambria"/>
                <a:cs typeface="Cambria"/>
              </a:rPr>
              <a:t> DEF_60_CNT_SOCIAL_CIRCLE(corr=0.87)</a:t>
            </a:r>
            <a:endParaRPr sz="1800">
              <a:latin typeface="Cambria"/>
              <a:cs typeface="Cambria"/>
            </a:endParaRPr>
          </a:p>
          <a:p>
            <a:pPr marL="12700" marR="2955925">
              <a:lnSpc>
                <a:spcPct val="100000"/>
              </a:lnSpc>
              <a:buSzPct val="94444"/>
              <a:buAutoNum type="arabicParenR" startAt="4"/>
              <a:tabLst>
                <a:tab pos="229235" algn="l"/>
              </a:tabLst>
            </a:pPr>
            <a:r>
              <a:rPr sz="1800" dirty="0">
                <a:latin typeface="Cambria"/>
                <a:cs typeface="Cambria"/>
              </a:rPr>
              <a:t>amt_credit</a:t>
            </a:r>
            <a:r>
              <a:rPr sz="1800" spc="-30" dirty="0">
                <a:latin typeface="Cambria"/>
                <a:cs typeface="Cambria"/>
              </a:rPr>
              <a:t> </a:t>
            </a:r>
            <a:r>
              <a:rPr sz="1800" dirty="0">
                <a:latin typeface="Cambria"/>
                <a:cs typeface="Cambria"/>
              </a:rPr>
              <a:t>vs </a:t>
            </a:r>
            <a:r>
              <a:rPr sz="1800" spc="-10" dirty="0">
                <a:latin typeface="Cambria"/>
                <a:cs typeface="Cambria"/>
              </a:rPr>
              <a:t>amt_annuity(corr=0.75) </a:t>
            </a:r>
            <a:r>
              <a:rPr sz="1800" dirty="0">
                <a:latin typeface="Cambria"/>
                <a:cs typeface="Cambria"/>
              </a:rPr>
              <a:t>5)amt_annuity</a:t>
            </a:r>
            <a:r>
              <a:rPr sz="1800" spc="-20" dirty="0">
                <a:latin typeface="Cambria"/>
                <a:cs typeface="Cambria"/>
              </a:rPr>
              <a:t> </a:t>
            </a:r>
            <a:r>
              <a:rPr sz="1800" dirty="0">
                <a:latin typeface="Cambria"/>
                <a:cs typeface="Cambria"/>
              </a:rPr>
              <a:t>vs</a:t>
            </a:r>
            <a:r>
              <a:rPr sz="1800" spc="10" dirty="0">
                <a:latin typeface="Cambria"/>
                <a:cs typeface="Cambria"/>
              </a:rPr>
              <a:t> </a:t>
            </a:r>
            <a:r>
              <a:rPr sz="1800" spc="-10" dirty="0">
                <a:latin typeface="Cambria"/>
                <a:cs typeface="Cambria"/>
              </a:rPr>
              <a:t>amt_goods_price(corr=0.75) </a:t>
            </a:r>
            <a:r>
              <a:rPr sz="1800" dirty="0">
                <a:latin typeface="Cambria"/>
                <a:cs typeface="Cambria"/>
              </a:rPr>
              <a:t>6)days_birth</a:t>
            </a:r>
            <a:r>
              <a:rPr sz="1800" spc="-3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days_employed(corr=0.58)</a:t>
            </a:r>
            <a:endParaRPr sz="1800">
              <a:latin typeface="Cambria"/>
              <a:cs typeface="Cambria"/>
            </a:endParaRPr>
          </a:p>
          <a:p>
            <a:pPr marL="280035" lvl="1" indent="-216535">
              <a:lnSpc>
                <a:spcPct val="100000"/>
              </a:lnSpc>
              <a:spcBef>
                <a:spcPts val="5"/>
              </a:spcBef>
              <a:buSzPct val="94444"/>
              <a:buAutoNum type="arabicParenR" startAt="7"/>
              <a:tabLst>
                <a:tab pos="280670" algn="l"/>
              </a:tabLst>
            </a:pPr>
            <a:r>
              <a:rPr sz="1800" dirty="0">
                <a:latin typeface="Cambria"/>
                <a:cs typeface="Cambria"/>
              </a:rPr>
              <a:t>DEF_30_CNT_SOCIAL_CIRCLE</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OBS_60_CNT_SOCIAL_CIRCLE(corr=0.34)</a:t>
            </a:r>
            <a:endParaRPr sz="1800">
              <a:latin typeface="Cambria"/>
              <a:cs typeface="Cambria"/>
            </a:endParaRPr>
          </a:p>
          <a:p>
            <a:pPr marL="228600" lvl="1" indent="-216535">
              <a:lnSpc>
                <a:spcPct val="100000"/>
              </a:lnSpc>
              <a:buSzPct val="94444"/>
              <a:buAutoNum type="arabicParenR" startAt="7"/>
              <a:tabLst>
                <a:tab pos="229235" algn="l"/>
              </a:tabLst>
            </a:pPr>
            <a:r>
              <a:rPr sz="1800" dirty="0">
                <a:latin typeface="Cambria"/>
                <a:cs typeface="Cambria"/>
              </a:rPr>
              <a:t>DEF_30_CNT_SOCIAL_CIRCLE</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OBS_30_CNT_SOCIAL_CIRCLE(corr=0.33)</a:t>
            </a:r>
            <a:endParaRPr sz="1800">
              <a:latin typeface="Cambria"/>
              <a:cs typeface="Cambria"/>
            </a:endParaRPr>
          </a:p>
          <a:p>
            <a:pPr marL="227965" lvl="1" indent="-215900">
              <a:lnSpc>
                <a:spcPct val="100000"/>
              </a:lnSpc>
              <a:buSzPct val="94444"/>
              <a:buAutoNum type="arabicParenR" startAt="7"/>
              <a:tabLst>
                <a:tab pos="228600" algn="l"/>
              </a:tabLst>
            </a:pPr>
            <a:r>
              <a:rPr sz="1800" spc="-10" dirty="0">
                <a:latin typeface="Cambria"/>
                <a:cs typeface="Cambria"/>
              </a:rPr>
              <a:t>DEF_60_CNT_SOCIAL_CIRCLE</a:t>
            </a:r>
            <a:r>
              <a:rPr sz="1800" spc="30" dirty="0">
                <a:latin typeface="Cambria"/>
                <a:cs typeface="Cambria"/>
              </a:rPr>
              <a:t> </a:t>
            </a:r>
            <a:r>
              <a:rPr sz="1800" dirty="0">
                <a:latin typeface="Cambria"/>
                <a:cs typeface="Cambria"/>
              </a:rPr>
              <a:t>vs</a:t>
            </a:r>
            <a:r>
              <a:rPr sz="1800" spc="80" dirty="0">
                <a:latin typeface="Cambria"/>
                <a:cs typeface="Cambria"/>
              </a:rPr>
              <a:t> </a:t>
            </a:r>
            <a:r>
              <a:rPr sz="1800" spc="-10" dirty="0">
                <a:latin typeface="Cambria"/>
                <a:cs typeface="Cambria"/>
              </a:rPr>
              <a:t>OBS_30_CNT_SOCIAL_CIRCLE(corr=0.26)</a:t>
            </a:r>
            <a:endParaRPr sz="1800">
              <a:latin typeface="Cambria"/>
              <a:cs typeface="Cambria"/>
            </a:endParaRPr>
          </a:p>
          <a:p>
            <a:pPr marL="356870" lvl="1" indent="-344805">
              <a:lnSpc>
                <a:spcPct val="100000"/>
              </a:lnSpc>
              <a:buSzPct val="94444"/>
              <a:buAutoNum type="arabicParenR" startAt="7"/>
              <a:tabLst>
                <a:tab pos="357505" algn="l"/>
              </a:tabLst>
            </a:pPr>
            <a:r>
              <a:rPr sz="1800" dirty="0">
                <a:latin typeface="Cambria"/>
                <a:cs typeface="Cambria"/>
              </a:rPr>
              <a:t>days_birth</a:t>
            </a:r>
            <a:r>
              <a:rPr sz="1800" spc="-3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days_id_publish(corr=0.25)</a:t>
            </a:r>
            <a:endParaRPr sz="1800">
              <a:latin typeface="Cambria"/>
              <a:cs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9223"/>
            <a:ext cx="12192000" cy="277495"/>
          </a:xfrm>
          <a:custGeom>
            <a:avLst/>
            <a:gdLst/>
            <a:ahLst/>
            <a:cxnLst/>
            <a:rect l="l" t="t" r="r" b="b"/>
            <a:pathLst>
              <a:path w="12192000" h="277494">
                <a:moveTo>
                  <a:pt x="12192000" y="0"/>
                </a:moveTo>
                <a:lnTo>
                  <a:pt x="0" y="0"/>
                </a:lnTo>
                <a:lnTo>
                  <a:pt x="0" y="277367"/>
                </a:lnTo>
                <a:lnTo>
                  <a:pt x="12192000" y="277367"/>
                </a:lnTo>
                <a:lnTo>
                  <a:pt x="12192000" y="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2700" y="611886"/>
            <a:ext cx="12217400" cy="566822"/>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algn="ctr">
              <a:lnSpc>
                <a:spcPct val="100000"/>
              </a:lnSpc>
              <a:spcBef>
                <a:spcPts val="100"/>
              </a:spcBef>
            </a:pPr>
            <a:r>
              <a:rPr lang="en-IN" sz="3600" dirty="0">
                <a:latin typeface="Britannic Bold" panose="020B0903060703020204" pitchFamily="34" charset="0"/>
              </a:rPr>
              <a:t>Top</a:t>
            </a:r>
            <a:r>
              <a:rPr lang="en-IN" sz="3600" spc="-35" dirty="0">
                <a:latin typeface="Britannic Bold" panose="020B0903060703020204" pitchFamily="34" charset="0"/>
              </a:rPr>
              <a:t> </a:t>
            </a:r>
            <a:r>
              <a:rPr lang="en-IN" sz="3600" dirty="0">
                <a:latin typeface="Britannic Bold" panose="020B0903060703020204" pitchFamily="34" charset="0"/>
              </a:rPr>
              <a:t>10</a:t>
            </a:r>
            <a:r>
              <a:rPr lang="en-IN" sz="3600" spc="5" dirty="0">
                <a:latin typeface="Britannic Bold" panose="020B0903060703020204" pitchFamily="34" charset="0"/>
              </a:rPr>
              <a:t> </a:t>
            </a:r>
            <a:r>
              <a:rPr lang="en-IN" sz="3600" dirty="0">
                <a:latin typeface="Britannic Bold" panose="020B0903060703020204" pitchFamily="34" charset="0"/>
              </a:rPr>
              <a:t>Correlation</a:t>
            </a:r>
            <a:r>
              <a:rPr lang="en-IN" sz="3600" spc="-50" dirty="0">
                <a:latin typeface="Britannic Bold" panose="020B0903060703020204" pitchFamily="34" charset="0"/>
              </a:rPr>
              <a:t> </a:t>
            </a:r>
            <a:r>
              <a:rPr lang="en-IN" sz="3600" dirty="0">
                <a:latin typeface="Britannic Bold" panose="020B0903060703020204" pitchFamily="34" charset="0"/>
              </a:rPr>
              <a:t>In</a:t>
            </a:r>
            <a:r>
              <a:rPr lang="en-IN" sz="3600" spc="5" dirty="0">
                <a:latin typeface="Britannic Bold" panose="020B0903060703020204" pitchFamily="34" charset="0"/>
              </a:rPr>
              <a:t> </a:t>
            </a:r>
            <a:r>
              <a:rPr lang="en-IN" sz="3600" spc="-10" dirty="0">
                <a:latin typeface="Britannic Bold" panose="020B0903060703020204" pitchFamily="34" charset="0"/>
              </a:rPr>
              <a:t>Non-defaulter</a:t>
            </a:r>
            <a:endParaRPr lang="en-IN" sz="3600" dirty="0">
              <a:latin typeface="Britannic Bold" panose="020B0903060703020204" pitchFamily="34" charset="0"/>
            </a:endParaRPr>
          </a:p>
        </p:txBody>
      </p:sp>
      <p:sp>
        <p:nvSpPr>
          <p:cNvPr id="4" name="object 4"/>
          <p:cNvSpPr txBox="1"/>
          <p:nvPr/>
        </p:nvSpPr>
        <p:spPr>
          <a:xfrm>
            <a:off x="215900" y="1827733"/>
            <a:ext cx="8717280" cy="3319145"/>
          </a:xfrm>
          <a:prstGeom prst="rect">
            <a:avLst/>
          </a:prstGeom>
        </p:spPr>
        <p:txBody>
          <a:bodyPr vert="horz" wrap="square" lIns="0" tIns="12700" rIns="0" bIns="0" rtlCol="0">
            <a:spAutoFit/>
          </a:bodyPr>
          <a:lstStyle/>
          <a:p>
            <a:pPr marL="228600" indent="-216535">
              <a:lnSpc>
                <a:spcPct val="100000"/>
              </a:lnSpc>
              <a:spcBef>
                <a:spcPts val="100"/>
              </a:spcBef>
              <a:buSzPct val="94444"/>
              <a:buAutoNum type="arabicParenR"/>
              <a:tabLst>
                <a:tab pos="229235" algn="l"/>
              </a:tabLst>
            </a:pPr>
            <a:r>
              <a:rPr sz="1800" dirty="0">
                <a:latin typeface="Cambria"/>
                <a:cs typeface="Cambria"/>
              </a:rPr>
              <a:t>amt_credit</a:t>
            </a:r>
            <a:r>
              <a:rPr sz="1800" spc="-35" dirty="0">
                <a:latin typeface="Cambria"/>
                <a:cs typeface="Cambria"/>
              </a:rPr>
              <a:t> </a:t>
            </a:r>
            <a:r>
              <a:rPr sz="1800" dirty="0">
                <a:latin typeface="Cambria"/>
                <a:cs typeface="Cambria"/>
              </a:rPr>
              <a:t>vs</a:t>
            </a:r>
            <a:r>
              <a:rPr sz="1800" spc="5" dirty="0">
                <a:latin typeface="Cambria"/>
                <a:cs typeface="Cambria"/>
              </a:rPr>
              <a:t> </a:t>
            </a:r>
            <a:r>
              <a:rPr sz="1800" spc="-10" dirty="0">
                <a:latin typeface="Cambria"/>
                <a:cs typeface="Cambria"/>
              </a:rPr>
              <a:t>amt_goods_price(corr=0.99)</a:t>
            </a:r>
            <a:endParaRPr sz="1800" dirty="0">
              <a:latin typeface="Cambria"/>
              <a:cs typeface="Cambria"/>
            </a:endParaRPr>
          </a:p>
          <a:p>
            <a:pPr marL="12700" marR="1274445">
              <a:lnSpc>
                <a:spcPct val="100000"/>
              </a:lnSpc>
              <a:spcBef>
                <a:spcPts val="5"/>
              </a:spcBef>
              <a:buSzPct val="94444"/>
              <a:buAutoNum type="arabicParenR"/>
              <a:tabLst>
                <a:tab pos="229235" algn="l"/>
              </a:tabLst>
            </a:pPr>
            <a:r>
              <a:rPr sz="1800" dirty="0">
                <a:latin typeface="Cambria"/>
                <a:cs typeface="Cambria"/>
              </a:rPr>
              <a:t>cnt_family_member</a:t>
            </a:r>
            <a:r>
              <a:rPr sz="1800" spc="-25" dirty="0">
                <a:latin typeface="Cambria"/>
                <a:cs typeface="Cambria"/>
              </a:rPr>
              <a:t> </a:t>
            </a:r>
            <a:r>
              <a:rPr sz="1800" dirty="0">
                <a:latin typeface="Cambria"/>
                <a:cs typeface="Cambria"/>
              </a:rPr>
              <a:t>vs</a:t>
            </a:r>
            <a:r>
              <a:rPr sz="1800" spc="5" dirty="0">
                <a:latin typeface="Cambria"/>
                <a:cs typeface="Cambria"/>
              </a:rPr>
              <a:t> </a:t>
            </a:r>
            <a:r>
              <a:rPr sz="1800" spc="-10" dirty="0">
                <a:latin typeface="Cambria"/>
                <a:cs typeface="Cambria"/>
              </a:rPr>
              <a:t>cnt_children(corr=0.88) </a:t>
            </a:r>
            <a:r>
              <a:rPr sz="1800" dirty="0">
                <a:latin typeface="Cambria"/>
                <a:cs typeface="Cambria"/>
              </a:rPr>
              <a:t>3)DEF_30_CNT_SOCIAL_CIRCLE</a:t>
            </a:r>
            <a:r>
              <a:rPr sz="1800" spc="-55" dirty="0">
                <a:latin typeface="Cambria"/>
                <a:cs typeface="Cambria"/>
              </a:rPr>
              <a:t> </a:t>
            </a:r>
            <a:r>
              <a:rPr sz="1800" dirty="0">
                <a:latin typeface="Cambria"/>
                <a:cs typeface="Cambria"/>
              </a:rPr>
              <a:t>vs</a:t>
            </a:r>
            <a:r>
              <a:rPr sz="1800" spc="-10" dirty="0">
                <a:latin typeface="Cambria"/>
                <a:cs typeface="Cambria"/>
              </a:rPr>
              <a:t> DEF_60_CNT_SOCIAL_CIRCLE(corr=0.86)</a:t>
            </a:r>
            <a:endParaRPr sz="1800" dirty="0">
              <a:latin typeface="Cambria"/>
              <a:cs typeface="Cambria"/>
            </a:endParaRPr>
          </a:p>
          <a:p>
            <a:pPr marL="12700" marR="4177029">
              <a:lnSpc>
                <a:spcPct val="100000"/>
              </a:lnSpc>
            </a:pPr>
            <a:r>
              <a:rPr sz="1800" dirty="0">
                <a:latin typeface="Cambria"/>
                <a:cs typeface="Cambria"/>
              </a:rPr>
              <a:t>4)amt_annuity</a:t>
            </a:r>
            <a:r>
              <a:rPr sz="1800" spc="-30" dirty="0">
                <a:latin typeface="Cambria"/>
                <a:cs typeface="Cambria"/>
              </a:rPr>
              <a:t> </a:t>
            </a:r>
            <a:r>
              <a:rPr sz="1800" dirty="0">
                <a:latin typeface="Cambria"/>
                <a:cs typeface="Cambria"/>
              </a:rPr>
              <a:t>vs </a:t>
            </a:r>
            <a:r>
              <a:rPr sz="1800" spc="-10" dirty="0">
                <a:latin typeface="Cambria"/>
                <a:cs typeface="Cambria"/>
              </a:rPr>
              <a:t>amt_goods_price(corr=0.78) </a:t>
            </a:r>
            <a:r>
              <a:rPr sz="1800" dirty="0">
                <a:latin typeface="Cambria"/>
                <a:cs typeface="Cambria"/>
              </a:rPr>
              <a:t>5)amt_credit</a:t>
            </a:r>
            <a:r>
              <a:rPr sz="1800" spc="-2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amt_annuity(corr=0.77) </a:t>
            </a:r>
            <a:r>
              <a:rPr sz="1800" dirty="0">
                <a:latin typeface="Cambria"/>
                <a:cs typeface="Cambria"/>
              </a:rPr>
              <a:t>6)days_birth</a:t>
            </a:r>
            <a:r>
              <a:rPr sz="1800" spc="-3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days_employed(corr=0.63)</a:t>
            </a:r>
            <a:endParaRPr sz="1800" dirty="0">
              <a:latin typeface="Cambria"/>
              <a:cs typeface="Cambria"/>
            </a:endParaRPr>
          </a:p>
          <a:p>
            <a:pPr marL="228600" indent="-216535">
              <a:lnSpc>
                <a:spcPct val="100000"/>
              </a:lnSpc>
              <a:spcBef>
                <a:spcPts val="5"/>
              </a:spcBef>
              <a:buSzPct val="94444"/>
              <a:buAutoNum type="arabicParenR" startAt="7"/>
              <a:tabLst>
                <a:tab pos="229235" algn="l"/>
              </a:tabLst>
            </a:pPr>
            <a:r>
              <a:rPr sz="1800" dirty="0">
                <a:latin typeface="Cambria"/>
                <a:cs typeface="Cambria"/>
              </a:rPr>
              <a:t>DEF_30_CNT_SOCIAL_CIRCLE</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OBS_60_CNT_SOCIAL_CIRCLE(corr=0.33)</a:t>
            </a:r>
            <a:endParaRPr sz="1800" dirty="0">
              <a:latin typeface="Cambria"/>
              <a:cs typeface="Cambria"/>
            </a:endParaRPr>
          </a:p>
          <a:p>
            <a:pPr marL="228600" indent="-216535">
              <a:lnSpc>
                <a:spcPct val="100000"/>
              </a:lnSpc>
              <a:buSzPct val="94444"/>
              <a:buAutoNum type="arabicParenR" startAt="7"/>
              <a:tabLst>
                <a:tab pos="229235" algn="l"/>
              </a:tabLst>
            </a:pPr>
            <a:r>
              <a:rPr sz="1800" dirty="0">
                <a:latin typeface="Cambria"/>
                <a:cs typeface="Cambria"/>
              </a:rPr>
              <a:t>DEF_30_CNT_SOCIAL_CIRCLE</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OBS_30_CNT_SOCIAL_CIRCLE(corr=0.33)</a:t>
            </a:r>
            <a:endParaRPr sz="1800" dirty="0">
              <a:latin typeface="Cambria"/>
              <a:cs typeface="Cambria"/>
            </a:endParaRPr>
          </a:p>
          <a:p>
            <a:pPr marL="228600" indent="-216535">
              <a:lnSpc>
                <a:spcPct val="100000"/>
              </a:lnSpc>
              <a:buSzPct val="94444"/>
              <a:buAutoNum type="arabicParenR" startAt="7"/>
              <a:tabLst>
                <a:tab pos="229235" algn="l"/>
              </a:tabLst>
            </a:pPr>
            <a:r>
              <a:rPr sz="1800" dirty="0">
                <a:latin typeface="Cambria"/>
                <a:cs typeface="Cambria"/>
              </a:rPr>
              <a:t>days_employed</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days_id_publish(corr=0.28)</a:t>
            </a:r>
            <a:endParaRPr sz="1800" dirty="0">
              <a:latin typeface="Cambria"/>
              <a:cs typeface="Cambria"/>
            </a:endParaRPr>
          </a:p>
          <a:p>
            <a:pPr marL="356235" indent="-344170">
              <a:lnSpc>
                <a:spcPct val="100000"/>
              </a:lnSpc>
              <a:buSzPct val="94444"/>
              <a:buAutoNum type="arabicParenR" startAt="7"/>
              <a:tabLst>
                <a:tab pos="356870" algn="l"/>
              </a:tabLst>
            </a:pPr>
            <a:r>
              <a:rPr sz="1800" dirty="0">
                <a:latin typeface="Cambria"/>
                <a:cs typeface="Cambria"/>
              </a:rPr>
              <a:t>DEF_60_CNT_SOCIAL_CIRCLE</a:t>
            </a:r>
            <a:r>
              <a:rPr sz="1800" spc="-60" dirty="0">
                <a:latin typeface="Cambria"/>
                <a:cs typeface="Cambria"/>
              </a:rPr>
              <a:t> </a:t>
            </a:r>
            <a:r>
              <a:rPr sz="1800" dirty="0">
                <a:latin typeface="Cambria"/>
                <a:cs typeface="Cambria"/>
              </a:rPr>
              <a:t>vs</a:t>
            </a:r>
            <a:r>
              <a:rPr sz="1800" spc="-15" dirty="0">
                <a:latin typeface="Cambria"/>
                <a:cs typeface="Cambria"/>
              </a:rPr>
              <a:t> </a:t>
            </a:r>
            <a:r>
              <a:rPr sz="1800" spc="-10" dirty="0">
                <a:latin typeface="Cambria"/>
                <a:cs typeface="Cambria"/>
              </a:rPr>
              <a:t>OBS_30_CNT_SOCIAL_CIRCLE(corr=0.25)</a:t>
            </a:r>
            <a:endParaRPr sz="1800" dirty="0">
              <a:latin typeface="Cambria"/>
              <a:cs typeface="Cambria"/>
            </a:endParaRPr>
          </a:p>
          <a:p>
            <a:pPr>
              <a:lnSpc>
                <a:spcPct val="100000"/>
              </a:lnSpc>
              <a:spcBef>
                <a:spcPts val="50"/>
              </a:spcBef>
            </a:pPr>
            <a:endParaRPr sz="1800" dirty="0">
              <a:latin typeface="Cambria"/>
              <a:cs typeface="Cambria"/>
            </a:endParaRPr>
          </a:p>
          <a:p>
            <a:pPr marL="12700">
              <a:lnSpc>
                <a:spcPct val="100000"/>
              </a:lnSpc>
              <a:spcBef>
                <a:spcPts val="5"/>
              </a:spcBef>
            </a:pPr>
            <a:r>
              <a:rPr sz="1800" u="sng" dirty="0">
                <a:uFill>
                  <a:solidFill>
                    <a:srgbClr val="000000"/>
                  </a:solidFill>
                </a:uFill>
                <a:latin typeface="Cambria"/>
                <a:cs typeface="Cambria"/>
              </a:rPr>
              <a:t>observation-sequence</a:t>
            </a:r>
            <a:r>
              <a:rPr sz="1800" u="sng" spc="-65" dirty="0">
                <a:uFill>
                  <a:solidFill>
                    <a:srgbClr val="000000"/>
                  </a:solidFill>
                </a:uFill>
                <a:latin typeface="Cambria"/>
                <a:cs typeface="Cambria"/>
              </a:rPr>
              <a:t> </a:t>
            </a:r>
            <a:r>
              <a:rPr sz="1800" u="sng" dirty="0">
                <a:uFill>
                  <a:solidFill>
                    <a:srgbClr val="000000"/>
                  </a:solidFill>
                </a:uFill>
                <a:latin typeface="Cambria"/>
                <a:cs typeface="Cambria"/>
              </a:rPr>
              <a:t>of</a:t>
            </a:r>
            <a:r>
              <a:rPr sz="1800" u="sng" spc="15" dirty="0">
                <a:uFill>
                  <a:solidFill>
                    <a:srgbClr val="000000"/>
                  </a:solidFill>
                </a:uFill>
                <a:latin typeface="Cambria"/>
                <a:cs typeface="Cambria"/>
              </a:rPr>
              <a:t> </a:t>
            </a:r>
            <a:r>
              <a:rPr sz="1800" u="sng" dirty="0">
                <a:uFill>
                  <a:solidFill>
                    <a:srgbClr val="000000"/>
                  </a:solidFill>
                </a:uFill>
                <a:latin typeface="Cambria"/>
                <a:cs typeface="Cambria"/>
              </a:rPr>
              <a:t>top</a:t>
            </a:r>
            <a:r>
              <a:rPr sz="1800" u="sng" spc="-5" dirty="0">
                <a:uFill>
                  <a:solidFill>
                    <a:srgbClr val="000000"/>
                  </a:solidFill>
                </a:uFill>
                <a:latin typeface="Cambria"/>
                <a:cs typeface="Cambria"/>
              </a:rPr>
              <a:t> </a:t>
            </a:r>
            <a:r>
              <a:rPr sz="1800" u="sng" dirty="0">
                <a:uFill>
                  <a:solidFill>
                    <a:srgbClr val="000000"/>
                  </a:solidFill>
                </a:uFill>
                <a:latin typeface="Cambria"/>
                <a:cs typeface="Cambria"/>
              </a:rPr>
              <a:t>10 correlation</a:t>
            </a:r>
            <a:r>
              <a:rPr sz="1800" u="sng" spc="-35" dirty="0">
                <a:uFill>
                  <a:solidFill>
                    <a:srgbClr val="000000"/>
                  </a:solidFill>
                </a:uFill>
                <a:latin typeface="Cambria"/>
                <a:cs typeface="Cambria"/>
              </a:rPr>
              <a:t> </a:t>
            </a:r>
            <a:r>
              <a:rPr sz="1800" u="sng" dirty="0">
                <a:uFill>
                  <a:solidFill>
                    <a:srgbClr val="000000"/>
                  </a:solidFill>
                </a:uFill>
                <a:latin typeface="Cambria"/>
                <a:cs typeface="Cambria"/>
              </a:rPr>
              <a:t>in</a:t>
            </a:r>
            <a:r>
              <a:rPr sz="1800" u="sng" spc="15" dirty="0">
                <a:uFill>
                  <a:solidFill>
                    <a:srgbClr val="000000"/>
                  </a:solidFill>
                </a:uFill>
                <a:latin typeface="Cambria"/>
                <a:cs typeface="Cambria"/>
              </a:rPr>
              <a:t> </a:t>
            </a:r>
            <a:r>
              <a:rPr sz="1800" u="sng" dirty="0">
                <a:uFill>
                  <a:solidFill>
                    <a:srgbClr val="000000"/>
                  </a:solidFill>
                </a:uFill>
                <a:latin typeface="Cambria"/>
                <a:cs typeface="Cambria"/>
              </a:rPr>
              <a:t>defaulter</a:t>
            </a:r>
            <a:r>
              <a:rPr sz="1800" u="sng" spc="-15" dirty="0">
                <a:uFill>
                  <a:solidFill>
                    <a:srgbClr val="000000"/>
                  </a:solidFill>
                </a:uFill>
                <a:latin typeface="Cambria"/>
                <a:cs typeface="Cambria"/>
              </a:rPr>
              <a:t> </a:t>
            </a:r>
            <a:r>
              <a:rPr sz="1800" u="sng" dirty="0">
                <a:uFill>
                  <a:solidFill>
                    <a:srgbClr val="000000"/>
                  </a:solidFill>
                </a:uFill>
                <a:latin typeface="Cambria"/>
                <a:cs typeface="Cambria"/>
              </a:rPr>
              <a:t>and</a:t>
            </a:r>
            <a:r>
              <a:rPr sz="1800" u="sng" spc="-25" dirty="0">
                <a:uFill>
                  <a:solidFill>
                    <a:srgbClr val="000000"/>
                  </a:solidFill>
                </a:uFill>
                <a:latin typeface="Cambria"/>
                <a:cs typeface="Cambria"/>
              </a:rPr>
              <a:t> </a:t>
            </a:r>
            <a:r>
              <a:rPr sz="1800" u="sng" dirty="0">
                <a:uFill>
                  <a:solidFill>
                    <a:srgbClr val="000000"/>
                  </a:solidFill>
                </a:uFill>
                <a:latin typeface="Cambria"/>
                <a:cs typeface="Cambria"/>
              </a:rPr>
              <a:t>non-defaulter</a:t>
            </a:r>
            <a:r>
              <a:rPr sz="1800" u="sng" spc="-15" dirty="0">
                <a:uFill>
                  <a:solidFill>
                    <a:srgbClr val="000000"/>
                  </a:solidFill>
                </a:uFill>
                <a:latin typeface="Cambria"/>
                <a:cs typeface="Cambria"/>
              </a:rPr>
              <a:t> </a:t>
            </a:r>
            <a:r>
              <a:rPr sz="1800" u="sng" dirty="0">
                <a:uFill>
                  <a:solidFill>
                    <a:srgbClr val="000000"/>
                  </a:solidFill>
                </a:uFill>
                <a:latin typeface="Cambria"/>
                <a:cs typeface="Cambria"/>
              </a:rPr>
              <a:t>is</a:t>
            </a:r>
            <a:r>
              <a:rPr sz="1800" u="sng" spc="5" dirty="0">
                <a:uFill>
                  <a:solidFill>
                    <a:srgbClr val="000000"/>
                  </a:solidFill>
                </a:uFill>
                <a:latin typeface="Cambria"/>
                <a:cs typeface="Cambria"/>
              </a:rPr>
              <a:t> </a:t>
            </a:r>
            <a:r>
              <a:rPr sz="1800" u="sng" dirty="0">
                <a:uFill>
                  <a:solidFill>
                    <a:srgbClr val="000000"/>
                  </a:solidFill>
                </a:uFill>
                <a:latin typeface="Cambria"/>
                <a:cs typeface="Cambria"/>
              </a:rPr>
              <a:t>almost</a:t>
            </a:r>
            <a:r>
              <a:rPr sz="1800" u="sng" spc="5" dirty="0">
                <a:uFill>
                  <a:solidFill>
                    <a:srgbClr val="000000"/>
                  </a:solidFill>
                </a:uFill>
                <a:latin typeface="Cambria"/>
                <a:cs typeface="Cambria"/>
              </a:rPr>
              <a:t> </a:t>
            </a:r>
            <a:r>
              <a:rPr sz="1800" u="sng" spc="-20" dirty="0">
                <a:uFill>
                  <a:solidFill>
                    <a:srgbClr val="000000"/>
                  </a:solidFill>
                </a:uFill>
                <a:latin typeface="Cambria"/>
                <a:cs typeface="Cambria"/>
              </a:rPr>
              <a:t>same</a:t>
            </a:r>
            <a:endParaRPr sz="1800" dirty="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CA3D3-E6DE-52D5-8A3A-E83583C093FB}"/>
              </a:ext>
            </a:extLst>
          </p:cNvPr>
          <p:cNvPicPr>
            <a:picLocks noChangeAspect="1"/>
          </p:cNvPicPr>
          <p:nvPr/>
        </p:nvPicPr>
        <p:blipFill>
          <a:blip r:embed="rId2"/>
          <a:stretch>
            <a:fillRect/>
          </a:stretch>
        </p:blipFill>
        <p:spPr>
          <a:xfrm>
            <a:off x="35103" y="0"/>
            <a:ext cx="12156897" cy="6781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3751D8-806D-4069-2D62-22F8025D5C31}"/>
              </a:ext>
            </a:extLst>
          </p:cNvPr>
          <p:cNvPicPr>
            <a:picLocks noChangeAspect="1"/>
          </p:cNvPicPr>
          <p:nvPr/>
        </p:nvPicPr>
        <p:blipFill>
          <a:blip r:embed="rId2"/>
          <a:stretch>
            <a:fillRect/>
          </a:stretch>
        </p:blipFill>
        <p:spPr>
          <a:xfrm>
            <a:off x="0" y="22832"/>
            <a:ext cx="12192000" cy="68351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58358-BDC9-689E-CD27-86220D18466B}"/>
              </a:ext>
            </a:extLst>
          </p:cNvPr>
          <p:cNvPicPr>
            <a:picLocks noChangeAspect="1"/>
          </p:cNvPicPr>
          <p:nvPr/>
        </p:nvPicPr>
        <p:blipFill>
          <a:blip r:embed="rId2"/>
          <a:stretch>
            <a:fillRect/>
          </a:stretch>
        </p:blipFill>
        <p:spPr>
          <a:xfrm>
            <a:off x="0" y="31509"/>
            <a:ext cx="12192000" cy="67502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9223"/>
            <a:ext cx="12192000" cy="429895"/>
          </a:xfrm>
          <a:custGeom>
            <a:avLst/>
            <a:gdLst/>
            <a:ahLst/>
            <a:cxnLst/>
            <a:rect l="l" t="t" r="r" b="b"/>
            <a:pathLst>
              <a:path w="12192000" h="429894">
                <a:moveTo>
                  <a:pt x="12192000" y="0"/>
                </a:moveTo>
                <a:lnTo>
                  <a:pt x="0" y="0"/>
                </a:lnTo>
                <a:lnTo>
                  <a:pt x="0" y="429767"/>
                </a:lnTo>
                <a:lnTo>
                  <a:pt x="12192000" y="429767"/>
                </a:lnTo>
                <a:lnTo>
                  <a:pt x="12192000" y="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2700" y="611886"/>
            <a:ext cx="12217400" cy="62901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3335" rIns="0" bIns="0" rtlCol="0">
            <a:spAutoFit/>
          </a:bodyPr>
          <a:lstStyle/>
          <a:p>
            <a:pPr marL="12700" algn="ctr">
              <a:lnSpc>
                <a:spcPct val="100000"/>
              </a:lnSpc>
              <a:spcBef>
                <a:spcPts val="105"/>
              </a:spcBef>
            </a:pPr>
            <a:r>
              <a:rPr sz="3600" dirty="0">
                <a:latin typeface="Britannic Bold" panose="020B0903060703020204" pitchFamily="34" charset="0"/>
              </a:rPr>
              <a:t>DATA</a:t>
            </a:r>
            <a:r>
              <a:rPr sz="3600" spc="-40" dirty="0">
                <a:latin typeface="Britannic Bold" panose="020B0903060703020204" pitchFamily="34" charset="0"/>
              </a:rPr>
              <a:t> </a:t>
            </a:r>
            <a:r>
              <a:rPr sz="3600" dirty="0">
                <a:latin typeface="Britannic Bold" panose="020B0903060703020204" pitchFamily="34" charset="0"/>
              </a:rPr>
              <a:t>PRE</a:t>
            </a:r>
            <a:r>
              <a:rPr sz="3600" spc="-25" dirty="0">
                <a:latin typeface="Britannic Bold" panose="020B0903060703020204" pitchFamily="34" charset="0"/>
              </a:rPr>
              <a:t> </a:t>
            </a:r>
            <a:r>
              <a:rPr sz="4000" spc="-10" dirty="0">
                <a:latin typeface="Britannic Bold" panose="020B0903060703020204" pitchFamily="34" charset="0"/>
              </a:rPr>
              <a:t>PROCESSING</a:t>
            </a:r>
            <a:endParaRPr sz="3600" spc="-10" dirty="0">
              <a:latin typeface="Britannic Bold" panose="020B0903060703020204" pitchFamily="34" charset="0"/>
            </a:endParaRPr>
          </a:p>
        </p:txBody>
      </p:sp>
      <p:sp>
        <p:nvSpPr>
          <p:cNvPr id="4" name="object 4"/>
          <p:cNvSpPr txBox="1"/>
          <p:nvPr/>
        </p:nvSpPr>
        <p:spPr>
          <a:xfrm>
            <a:off x="350837" y="1828800"/>
            <a:ext cx="11490325" cy="3547125"/>
          </a:xfrm>
          <a:prstGeom prst="rect">
            <a:avLst/>
          </a:prstGeom>
        </p:spPr>
        <p:txBody>
          <a:bodyPr vert="horz" wrap="square" lIns="0" tIns="12700" rIns="0" bIns="0" rtlCol="0">
            <a:spAutoFit/>
          </a:bodyPr>
          <a:lstStyle/>
          <a:p>
            <a:pPr marL="12700">
              <a:lnSpc>
                <a:spcPct val="100000"/>
              </a:lnSpc>
              <a:spcBef>
                <a:spcPts val="100"/>
              </a:spcBef>
            </a:pPr>
            <a:r>
              <a:rPr sz="3600" spc="-10" dirty="0">
                <a:latin typeface="Algerian" panose="04020705040A02060702" pitchFamily="82" charset="0"/>
                <a:cs typeface="Cambria"/>
              </a:rPr>
              <a:t>STEPS:</a:t>
            </a:r>
            <a:endParaRPr sz="3600" dirty="0">
              <a:latin typeface="Algerian" panose="04020705040A02060702" pitchFamily="82" charset="0"/>
              <a:cs typeface="Cambria"/>
            </a:endParaRPr>
          </a:p>
          <a:p>
            <a:pPr>
              <a:lnSpc>
                <a:spcPct val="100000"/>
              </a:lnSpc>
              <a:spcBef>
                <a:spcPts val="50"/>
              </a:spcBef>
            </a:pPr>
            <a:endParaRPr sz="2400" dirty="0">
              <a:latin typeface="Cambria"/>
              <a:cs typeface="Cambria"/>
            </a:endParaRPr>
          </a:p>
          <a:p>
            <a:pPr marL="356870" indent="-344805">
              <a:lnSpc>
                <a:spcPct val="100000"/>
              </a:lnSpc>
              <a:spcBef>
                <a:spcPts val="5"/>
              </a:spcBef>
              <a:buAutoNum type="arabicPeriod"/>
              <a:tabLst>
                <a:tab pos="356870" algn="l"/>
                <a:tab pos="357505" algn="l"/>
              </a:tabLst>
            </a:pPr>
            <a:r>
              <a:rPr sz="2800" dirty="0">
                <a:latin typeface="Cambria"/>
                <a:cs typeface="Cambria"/>
              </a:rPr>
              <a:t>Check</a:t>
            </a:r>
            <a:r>
              <a:rPr sz="2800" spc="-15" dirty="0">
                <a:latin typeface="Cambria"/>
                <a:cs typeface="Cambria"/>
              </a:rPr>
              <a:t> </a:t>
            </a:r>
            <a:r>
              <a:rPr sz="2800" dirty="0">
                <a:latin typeface="Cambria"/>
                <a:cs typeface="Cambria"/>
              </a:rPr>
              <a:t>the</a:t>
            </a:r>
            <a:r>
              <a:rPr sz="2800" spc="10" dirty="0">
                <a:latin typeface="Cambria"/>
                <a:cs typeface="Cambria"/>
              </a:rPr>
              <a:t> </a:t>
            </a:r>
            <a:r>
              <a:rPr sz="2800" dirty="0">
                <a:latin typeface="Cambria"/>
                <a:cs typeface="Cambria"/>
              </a:rPr>
              <a:t>structure</a:t>
            </a:r>
            <a:r>
              <a:rPr sz="2800" spc="-15" dirty="0">
                <a:latin typeface="Cambria"/>
                <a:cs typeface="Cambria"/>
              </a:rPr>
              <a:t> </a:t>
            </a:r>
            <a:r>
              <a:rPr sz="2800" dirty="0">
                <a:latin typeface="Cambria"/>
                <a:cs typeface="Cambria"/>
              </a:rPr>
              <a:t>of</a:t>
            </a:r>
            <a:r>
              <a:rPr sz="2800" spc="-5" dirty="0">
                <a:latin typeface="Cambria"/>
                <a:cs typeface="Cambria"/>
              </a:rPr>
              <a:t> </a:t>
            </a:r>
            <a:r>
              <a:rPr sz="2800" spc="-10" dirty="0">
                <a:latin typeface="Cambria"/>
                <a:cs typeface="Cambria"/>
              </a:rPr>
              <a:t>data</a:t>
            </a:r>
            <a:r>
              <a:rPr lang="en-IN" sz="2800" spc="-10" dirty="0">
                <a:latin typeface="Cambria"/>
                <a:cs typeface="Cambria"/>
              </a:rPr>
              <a:t> </a:t>
            </a:r>
            <a:r>
              <a:rPr sz="2800" spc="-10" dirty="0">
                <a:latin typeface="Cambria"/>
                <a:cs typeface="Cambria"/>
              </a:rPr>
              <a:t>(shape,</a:t>
            </a:r>
            <a:r>
              <a:rPr lang="en-IN" sz="2800" spc="-10" dirty="0">
                <a:latin typeface="Cambria"/>
                <a:cs typeface="Cambria"/>
              </a:rPr>
              <a:t> </a:t>
            </a:r>
            <a:r>
              <a:rPr sz="2800" spc="-10" dirty="0">
                <a:latin typeface="Cambria"/>
                <a:cs typeface="Cambria"/>
              </a:rPr>
              <a:t>size,</a:t>
            </a:r>
            <a:r>
              <a:rPr lang="en-IN" sz="2800" spc="-10" dirty="0">
                <a:latin typeface="Cambria"/>
                <a:cs typeface="Cambria"/>
              </a:rPr>
              <a:t> </a:t>
            </a:r>
            <a:r>
              <a:rPr sz="2800" spc="-10" dirty="0">
                <a:latin typeface="Cambria"/>
                <a:cs typeface="Cambria"/>
              </a:rPr>
              <a:t>info,</a:t>
            </a:r>
            <a:r>
              <a:rPr lang="en-IN" sz="2800" spc="-10" dirty="0">
                <a:latin typeface="Cambria"/>
                <a:cs typeface="Cambria"/>
              </a:rPr>
              <a:t> </a:t>
            </a:r>
            <a:r>
              <a:rPr sz="2800" spc="-10" dirty="0">
                <a:latin typeface="Cambria"/>
                <a:cs typeface="Cambria"/>
              </a:rPr>
              <a:t>describe)</a:t>
            </a:r>
            <a:endParaRPr sz="2800" dirty="0">
              <a:latin typeface="Cambria"/>
              <a:cs typeface="Cambria"/>
            </a:endParaRPr>
          </a:p>
          <a:p>
            <a:pPr>
              <a:lnSpc>
                <a:spcPct val="100000"/>
              </a:lnSpc>
              <a:spcBef>
                <a:spcPts val="50"/>
              </a:spcBef>
              <a:buFont typeface="Cambria"/>
              <a:buAutoNum type="arabicPeriod"/>
            </a:pPr>
            <a:endParaRPr sz="2800" dirty="0">
              <a:latin typeface="Cambria"/>
              <a:cs typeface="Cambria"/>
            </a:endParaRPr>
          </a:p>
          <a:p>
            <a:pPr marL="356870" indent="-344805">
              <a:lnSpc>
                <a:spcPct val="100000"/>
              </a:lnSpc>
              <a:buAutoNum type="arabicPeriod"/>
              <a:tabLst>
                <a:tab pos="356870" algn="l"/>
                <a:tab pos="357505" algn="l"/>
              </a:tabLst>
            </a:pPr>
            <a:r>
              <a:rPr lang="en-US" sz="2800" dirty="0">
                <a:latin typeface="Cambria"/>
                <a:cs typeface="Cambria"/>
              </a:rPr>
              <a:t>Check for missing value columns (which should be dropped, which should be handled and how, and which should be left alone).</a:t>
            </a:r>
          </a:p>
          <a:p>
            <a:pPr marL="12065">
              <a:lnSpc>
                <a:spcPct val="100000"/>
              </a:lnSpc>
              <a:tabLst>
                <a:tab pos="356870" algn="l"/>
                <a:tab pos="357505" algn="l"/>
              </a:tabLst>
            </a:pPr>
            <a:endParaRPr sz="2800" dirty="0">
              <a:latin typeface="Cambria"/>
              <a:cs typeface="Cambria"/>
            </a:endParaRPr>
          </a:p>
          <a:p>
            <a:pPr marL="356870" indent="-344805">
              <a:lnSpc>
                <a:spcPct val="100000"/>
              </a:lnSpc>
              <a:buAutoNum type="arabicPeriod" startAt="3"/>
              <a:tabLst>
                <a:tab pos="356870" algn="l"/>
                <a:tab pos="357505" algn="l"/>
              </a:tabLst>
            </a:pPr>
            <a:r>
              <a:rPr lang="en-US" sz="2800" dirty="0">
                <a:latin typeface="Cambria"/>
                <a:cs typeface="Cambria"/>
              </a:rPr>
              <a:t>Drop/Remove any columns that aren't relevant to the TARGET variable</a:t>
            </a:r>
            <a:endParaRPr sz="2000" dirty="0">
              <a:latin typeface="Cambria"/>
              <a:cs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49223"/>
            <a:ext cx="12192000" cy="429895"/>
          </a:xfrm>
          <a:custGeom>
            <a:avLst/>
            <a:gdLst/>
            <a:ahLst/>
            <a:cxnLst/>
            <a:rect l="l" t="t" r="r" b="b"/>
            <a:pathLst>
              <a:path w="12192000" h="429894">
                <a:moveTo>
                  <a:pt x="12192000" y="0"/>
                </a:moveTo>
                <a:lnTo>
                  <a:pt x="0" y="0"/>
                </a:lnTo>
                <a:lnTo>
                  <a:pt x="0" y="429767"/>
                </a:lnTo>
                <a:lnTo>
                  <a:pt x="12192000" y="429767"/>
                </a:lnTo>
                <a:lnTo>
                  <a:pt x="12192000" y="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2700" y="611886"/>
            <a:ext cx="12217400" cy="50590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3335" rIns="0" bIns="0" rtlCol="0">
            <a:spAutoFit/>
          </a:bodyPr>
          <a:lstStyle/>
          <a:p>
            <a:pPr marL="12700" algn="ctr">
              <a:lnSpc>
                <a:spcPct val="100000"/>
              </a:lnSpc>
              <a:spcBef>
                <a:spcPts val="105"/>
              </a:spcBef>
            </a:pPr>
            <a:r>
              <a:rPr lang="en-IN" sz="3200" spc="-10" dirty="0">
                <a:latin typeface="Britannic Bold" panose="020B0903060703020204" pitchFamily="34" charset="0"/>
              </a:rPr>
              <a:t>OBSERVATIONS</a:t>
            </a:r>
            <a:endParaRPr sz="3200" spc="-10" dirty="0">
              <a:latin typeface="Britannic Bold" panose="020B0903060703020204" pitchFamily="34" charset="0"/>
            </a:endParaRPr>
          </a:p>
        </p:txBody>
      </p:sp>
      <p:sp>
        <p:nvSpPr>
          <p:cNvPr id="4" name="object 4"/>
          <p:cNvSpPr txBox="1">
            <a:spLocks noGrp="1"/>
          </p:cNvSpPr>
          <p:nvPr>
            <p:ph type="body" idx="1"/>
          </p:nvPr>
        </p:nvSpPr>
        <p:spPr>
          <a:xfrm>
            <a:off x="298500" y="1827733"/>
            <a:ext cx="11569065" cy="4231928"/>
          </a:xfrm>
          <a:prstGeom prst="rect">
            <a:avLst/>
          </a:prstGeom>
        </p:spPr>
        <p:txBody>
          <a:bodyPr vert="horz" wrap="square" lIns="0" tIns="12700" rIns="0" bIns="0" rtlCol="0">
            <a:spAutoFit/>
          </a:bodyPr>
          <a:lstStyle/>
          <a:p>
            <a:pPr marL="356870" indent="-344805">
              <a:spcBef>
                <a:spcPts val="100"/>
              </a:spcBef>
              <a:buFontTx/>
              <a:buAutoNum type="arabicPeriod"/>
              <a:tabLst>
                <a:tab pos="356870" algn="l"/>
                <a:tab pos="357505" algn="l"/>
              </a:tabLst>
            </a:pPr>
            <a:r>
              <a:rPr lang="en-US" sz="2800" b="0" dirty="0"/>
              <a:t>Married</a:t>
            </a:r>
            <a:r>
              <a:rPr lang="en-US" sz="2800" b="0" spc="-75" dirty="0"/>
              <a:t> </a:t>
            </a:r>
            <a:r>
              <a:rPr lang="en-US" sz="2800" b="0" dirty="0"/>
              <a:t>person</a:t>
            </a:r>
            <a:r>
              <a:rPr lang="en-US" sz="2800" b="0" spc="-20" dirty="0"/>
              <a:t> </a:t>
            </a:r>
            <a:r>
              <a:rPr lang="en-US" sz="2800" b="0" dirty="0"/>
              <a:t>are</a:t>
            </a:r>
            <a:r>
              <a:rPr lang="en-US" sz="2800" b="0" spc="-15" dirty="0"/>
              <a:t> </a:t>
            </a:r>
            <a:r>
              <a:rPr lang="en-US" sz="2800" b="0" dirty="0"/>
              <a:t>comparative</a:t>
            </a:r>
            <a:r>
              <a:rPr lang="en-US" sz="2800" b="0" spc="-40" dirty="0"/>
              <a:t> </a:t>
            </a:r>
            <a:r>
              <a:rPr lang="en-US" sz="2800" b="0" dirty="0"/>
              <a:t>safe</a:t>
            </a:r>
            <a:r>
              <a:rPr lang="en-US" sz="2800" b="0" spc="10" dirty="0"/>
              <a:t> </a:t>
            </a:r>
            <a:r>
              <a:rPr lang="en-US" sz="2800" b="0" dirty="0"/>
              <a:t>to</a:t>
            </a:r>
            <a:r>
              <a:rPr lang="en-US" sz="2800" b="0" spc="5" dirty="0"/>
              <a:t> </a:t>
            </a:r>
            <a:r>
              <a:rPr lang="en-US" sz="2800" b="0" dirty="0"/>
              <a:t>give</a:t>
            </a:r>
            <a:r>
              <a:rPr lang="en-US" sz="2800" b="0" spc="-45" dirty="0"/>
              <a:t> </a:t>
            </a:r>
            <a:r>
              <a:rPr lang="en-US" sz="2800" b="0" dirty="0"/>
              <a:t>loan, only</a:t>
            </a:r>
            <a:r>
              <a:rPr lang="en-US" sz="2800" b="0" spc="15" dirty="0"/>
              <a:t> </a:t>
            </a:r>
            <a:r>
              <a:rPr lang="en-US" sz="2800" b="0" dirty="0"/>
              <a:t>when</a:t>
            </a:r>
            <a:r>
              <a:rPr lang="en-US" sz="2800" b="0" spc="-20" dirty="0"/>
              <a:t> </a:t>
            </a:r>
            <a:r>
              <a:rPr lang="en-US" sz="2800" b="0" dirty="0"/>
              <a:t>you</a:t>
            </a:r>
            <a:r>
              <a:rPr lang="en-US" sz="2800" b="0" spc="-15" dirty="0"/>
              <a:t> </a:t>
            </a:r>
            <a:r>
              <a:rPr lang="en-US" sz="2800" b="0" dirty="0"/>
              <a:t>are</a:t>
            </a:r>
            <a:r>
              <a:rPr lang="en-US" sz="2800" b="0" spc="-45" dirty="0"/>
              <a:t> </a:t>
            </a:r>
            <a:r>
              <a:rPr lang="en-US" sz="2800" b="0" dirty="0"/>
              <a:t>giving</a:t>
            </a:r>
            <a:r>
              <a:rPr lang="en-US" sz="2800" b="0" spc="-20" dirty="0"/>
              <a:t> </a:t>
            </a:r>
            <a:r>
              <a:rPr lang="en-US" sz="2800" b="0" dirty="0"/>
              <a:t>above</a:t>
            </a:r>
            <a:r>
              <a:rPr lang="en-US" sz="2800" b="0" spc="-15" dirty="0"/>
              <a:t> </a:t>
            </a:r>
            <a:r>
              <a:rPr lang="en-US" sz="2800" b="0" dirty="0"/>
              <a:t>800k</a:t>
            </a:r>
            <a:r>
              <a:rPr lang="en-US" sz="2800" b="0" spc="-5" dirty="0"/>
              <a:t> </a:t>
            </a:r>
            <a:r>
              <a:rPr lang="en-US" sz="2800" b="0" dirty="0"/>
              <a:t>credit (just</a:t>
            </a:r>
            <a:r>
              <a:rPr lang="en-US" sz="2800" b="0" spc="-5" dirty="0"/>
              <a:t> </a:t>
            </a:r>
            <a:r>
              <a:rPr lang="en-US" sz="2800" b="0" spc="-10" dirty="0"/>
              <a:t>increase </a:t>
            </a:r>
            <a:r>
              <a:rPr lang="en-US" sz="2800" b="0" dirty="0"/>
              <a:t>credit</a:t>
            </a:r>
            <a:r>
              <a:rPr lang="en-US" sz="2800" b="0" spc="-35" dirty="0"/>
              <a:t> </a:t>
            </a:r>
            <a:r>
              <a:rPr lang="en-US" sz="2800" b="0" dirty="0"/>
              <a:t>amount to</a:t>
            </a:r>
            <a:r>
              <a:rPr lang="en-US" sz="2800" b="0" spc="20" dirty="0"/>
              <a:t> </a:t>
            </a:r>
            <a:r>
              <a:rPr lang="en-US" sz="2800" b="0" dirty="0"/>
              <a:t>ensure</a:t>
            </a:r>
            <a:r>
              <a:rPr lang="en-US" sz="2800" b="0" spc="-30" dirty="0"/>
              <a:t> </a:t>
            </a:r>
            <a:r>
              <a:rPr lang="en-US" sz="2800" b="0" dirty="0"/>
              <a:t>further more</a:t>
            </a:r>
            <a:r>
              <a:rPr lang="en-US" sz="2800" b="0" spc="-30" dirty="0"/>
              <a:t> </a:t>
            </a:r>
            <a:r>
              <a:rPr lang="en-US" sz="2800" b="0" spc="-10" dirty="0"/>
              <a:t>safety)</a:t>
            </a:r>
          </a:p>
          <a:p>
            <a:pPr marL="356870" indent="-344805">
              <a:lnSpc>
                <a:spcPct val="100000"/>
              </a:lnSpc>
              <a:spcBef>
                <a:spcPts val="100"/>
              </a:spcBef>
              <a:buAutoNum type="arabicPeriod"/>
              <a:tabLst>
                <a:tab pos="356870" algn="l"/>
                <a:tab pos="357505" algn="l"/>
              </a:tabLst>
            </a:pPr>
            <a:endParaRPr lang="en-US" sz="2800" b="0" dirty="0"/>
          </a:p>
          <a:p>
            <a:pPr marL="356870" indent="-344805">
              <a:lnSpc>
                <a:spcPct val="100000"/>
              </a:lnSpc>
              <a:spcBef>
                <a:spcPts val="100"/>
              </a:spcBef>
              <a:buAutoNum type="arabicPeriod"/>
              <a:tabLst>
                <a:tab pos="356870" algn="l"/>
                <a:tab pos="357505" algn="l"/>
              </a:tabLst>
            </a:pPr>
            <a:r>
              <a:rPr lang="en-US" sz="2800" b="0" dirty="0"/>
              <a:t>Women who sought for high credit while on maternity leave had a very high chance of defaulting.</a:t>
            </a:r>
          </a:p>
          <a:p>
            <a:pPr marL="356870" indent="-344805">
              <a:lnSpc>
                <a:spcPct val="100000"/>
              </a:lnSpc>
              <a:spcBef>
                <a:spcPts val="100"/>
              </a:spcBef>
              <a:buAutoNum type="arabicPeriod"/>
              <a:tabLst>
                <a:tab pos="356870" algn="l"/>
                <a:tab pos="357505" algn="l"/>
              </a:tabLst>
            </a:pPr>
            <a:endParaRPr sz="2800" b="0" spc="-10" dirty="0"/>
          </a:p>
          <a:p>
            <a:pPr marL="356870" indent="-344805">
              <a:lnSpc>
                <a:spcPct val="100000"/>
              </a:lnSpc>
              <a:spcBef>
                <a:spcPts val="5"/>
              </a:spcBef>
              <a:buAutoNum type="arabicPeriod"/>
              <a:tabLst>
                <a:tab pos="356870" algn="l"/>
                <a:tab pos="357505" algn="l"/>
              </a:tabLst>
            </a:pPr>
            <a:r>
              <a:rPr lang="en-IN" sz="2800" b="0" dirty="0"/>
              <a:t>T</a:t>
            </a:r>
            <a:r>
              <a:rPr sz="2800" b="0" dirty="0"/>
              <a:t>o</a:t>
            </a:r>
            <a:r>
              <a:rPr sz="2800" b="0" spc="-5" dirty="0"/>
              <a:t> </a:t>
            </a:r>
            <a:r>
              <a:rPr sz="2800" b="0" dirty="0"/>
              <a:t>give</a:t>
            </a:r>
            <a:r>
              <a:rPr sz="2800" b="0" spc="-45" dirty="0"/>
              <a:t> </a:t>
            </a:r>
            <a:r>
              <a:rPr sz="2800" b="0" dirty="0"/>
              <a:t>small</a:t>
            </a:r>
            <a:r>
              <a:rPr sz="2800" b="0" spc="-10" dirty="0"/>
              <a:t> </a:t>
            </a:r>
            <a:r>
              <a:rPr sz="2800" b="0" dirty="0"/>
              <a:t>credit</a:t>
            </a:r>
            <a:r>
              <a:rPr sz="2800" b="0" spc="-30" dirty="0"/>
              <a:t> </a:t>
            </a:r>
            <a:r>
              <a:rPr sz="2800" b="0" dirty="0"/>
              <a:t>loan</a:t>
            </a:r>
            <a:r>
              <a:rPr lang="en-IN" sz="2800" b="0" dirty="0"/>
              <a:t> </a:t>
            </a:r>
            <a:r>
              <a:rPr sz="2800" b="0" dirty="0"/>
              <a:t>(below</a:t>
            </a:r>
            <a:r>
              <a:rPr sz="2800" b="0" spc="-20" dirty="0"/>
              <a:t> </a:t>
            </a:r>
            <a:r>
              <a:rPr sz="2800" b="0" dirty="0"/>
              <a:t>800k),</a:t>
            </a:r>
            <a:r>
              <a:rPr lang="en-IN" sz="2800" b="0" dirty="0"/>
              <a:t> </a:t>
            </a:r>
            <a:r>
              <a:rPr sz="2800" b="0" dirty="0"/>
              <a:t>students</a:t>
            </a:r>
            <a:r>
              <a:rPr sz="2800" b="0" spc="35" dirty="0"/>
              <a:t> </a:t>
            </a:r>
            <a:r>
              <a:rPr sz="2800" b="0" dirty="0"/>
              <a:t>are</a:t>
            </a:r>
            <a:r>
              <a:rPr sz="2800" b="0" spc="-45" dirty="0"/>
              <a:t> </a:t>
            </a:r>
            <a:r>
              <a:rPr sz="2800" b="0" dirty="0"/>
              <a:t>good</a:t>
            </a:r>
            <a:r>
              <a:rPr sz="2800" b="0" spc="-15" dirty="0"/>
              <a:t> </a:t>
            </a:r>
            <a:r>
              <a:rPr sz="2800" b="0" spc="-10" dirty="0"/>
              <a:t>choice</a:t>
            </a:r>
            <a:r>
              <a:rPr lang="en-IN" sz="2800" b="0" spc="-10" dirty="0"/>
              <a:t>.</a:t>
            </a:r>
            <a:endParaRPr sz="2800" b="0" spc="-10" dirty="0"/>
          </a:p>
          <a:p>
            <a:pPr>
              <a:lnSpc>
                <a:spcPct val="100000"/>
              </a:lnSpc>
              <a:spcBef>
                <a:spcPts val="50"/>
              </a:spcBef>
              <a:buFont typeface="Cambria"/>
              <a:buAutoNum type="arabicPeriod"/>
            </a:pPr>
            <a:endParaRPr sz="2800" b="0" spc="-10" dirty="0"/>
          </a:p>
          <a:p>
            <a:pPr>
              <a:lnSpc>
                <a:spcPct val="100000"/>
              </a:lnSpc>
              <a:spcBef>
                <a:spcPts val="50"/>
              </a:spcBef>
              <a:buFont typeface="Cambria"/>
              <a:buAutoNum type="arabicPeriod"/>
            </a:pPr>
            <a:endParaRPr spc="-1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F69342-C38A-81A2-4E44-FE2D1025F59C}"/>
              </a:ext>
            </a:extLst>
          </p:cNvPr>
          <p:cNvSpPr>
            <a:spLocks noGrp="1"/>
          </p:cNvSpPr>
          <p:nvPr>
            <p:ph type="body" idx="1"/>
          </p:nvPr>
        </p:nvSpPr>
        <p:spPr>
          <a:xfrm>
            <a:off x="298500" y="838201"/>
            <a:ext cx="11569065" cy="4611519"/>
          </a:xfrm>
        </p:spPr>
        <p:txBody>
          <a:bodyPr/>
          <a:lstStyle/>
          <a:p>
            <a:pPr marL="526415" indent="-514350">
              <a:lnSpc>
                <a:spcPct val="100000"/>
              </a:lnSpc>
              <a:buFont typeface="+mj-lt"/>
              <a:buAutoNum type="arabicPeriod" startAt="4"/>
              <a:tabLst>
                <a:tab pos="356870" algn="l"/>
                <a:tab pos="357505" algn="l"/>
              </a:tabLst>
            </a:pPr>
            <a:r>
              <a:rPr lang="en-US" sz="2800" b="0" spc="-65" dirty="0"/>
              <a:t>Unemployed </a:t>
            </a:r>
            <a:r>
              <a:rPr lang="en-US" sz="2800" b="0" dirty="0"/>
              <a:t>people</a:t>
            </a:r>
            <a:r>
              <a:rPr lang="en-US" sz="2800" b="0" spc="-35" dirty="0"/>
              <a:t> </a:t>
            </a:r>
            <a:r>
              <a:rPr lang="en-US" sz="2800" b="0" dirty="0"/>
              <a:t>are</a:t>
            </a:r>
            <a:r>
              <a:rPr lang="en-US" sz="2800" b="0" spc="-5" dirty="0"/>
              <a:t> </a:t>
            </a:r>
            <a:r>
              <a:rPr lang="en-US" sz="2800" b="0" dirty="0"/>
              <a:t>comparatively</a:t>
            </a:r>
            <a:r>
              <a:rPr lang="en-US" sz="2800" b="0" spc="-35" dirty="0"/>
              <a:t> </a:t>
            </a:r>
            <a:r>
              <a:rPr lang="en-US" sz="2800" b="0" dirty="0"/>
              <a:t>safer to</a:t>
            </a:r>
            <a:r>
              <a:rPr lang="en-US" sz="2800" b="0" spc="15" dirty="0"/>
              <a:t> </a:t>
            </a:r>
            <a:r>
              <a:rPr lang="en-US" sz="2800" b="0" dirty="0"/>
              <a:t>give</a:t>
            </a:r>
            <a:r>
              <a:rPr lang="en-US" sz="2800" b="0" spc="-5" dirty="0"/>
              <a:t> </a:t>
            </a:r>
            <a:r>
              <a:rPr lang="en-US" sz="2800" b="0" dirty="0"/>
              <a:t>big</a:t>
            </a:r>
            <a:r>
              <a:rPr lang="en-US" sz="2800" b="0" spc="-10" dirty="0"/>
              <a:t> </a:t>
            </a:r>
            <a:r>
              <a:rPr lang="en-US" sz="2800" b="0" dirty="0"/>
              <a:t>credit (above</a:t>
            </a:r>
            <a:r>
              <a:rPr lang="en-US" sz="2800" b="0" spc="-30" dirty="0"/>
              <a:t> </a:t>
            </a:r>
            <a:r>
              <a:rPr lang="en-US" sz="2800" b="0" spc="-10" dirty="0"/>
              <a:t>800k)</a:t>
            </a:r>
          </a:p>
          <a:p>
            <a:pPr marL="526415" indent="-514350">
              <a:lnSpc>
                <a:spcPct val="100000"/>
              </a:lnSpc>
              <a:buFont typeface="+mj-lt"/>
              <a:buAutoNum type="arabicPeriod" startAt="4"/>
              <a:tabLst>
                <a:tab pos="356870" algn="l"/>
                <a:tab pos="357505" algn="l"/>
              </a:tabLst>
            </a:pPr>
            <a:endParaRPr lang="en-US" sz="2800" b="0" spc="-10" dirty="0"/>
          </a:p>
          <a:p>
            <a:pPr marL="526415" indent="-514350">
              <a:lnSpc>
                <a:spcPct val="100000"/>
              </a:lnSpc>
              <a:buFont typeface="+mj-lt"/>
              <a:buAutoNum type="arabicPeriod" startAt="4"/>
              <a:tabLst>
                <a:tab pos="356870" algn="l"/>
                <a:tab pos="357505" algn="l"/>
              </a:tabLst>
            </a:pPr>
            <a:r>
              <a:rPr lang="en-US" sz="2800" b="0" dirty="0"/>
              <a:t>Below</a:t>
            </a:r>
            <a:r>
              <a:rPr lang="en-US" sz="2800" b="0" spc="-15" dirty="0"/>
              <a:t> </a:t>
            </a:r>
            <a:r>
              <a:rPr lang="en-US" sz="2800" b="0" dirty="0"/>
              <a:t>500k</a:t>
            </a:r>
            <a:r>
              <a:rPr lang="en-US" sz="2800" b="0" spc="10" dirty="0"/>
              <a:t> </a:t>
            </a:r>
            <a:r>
              <a:rPr lang="en-US" sz="2800" b="0" dirty="0"/>
              <a:t>credit, person</a:t>
            </a:r>
            <a:r>
              <a:rPr lang="en-US" sz="2800" b="0" spc="-45" dirty="0"/>
              <a:t> </a:t>
            </a:r>
            <a:r>
              <a:rPr lang="en-US" sz="2800" b="0" dirty="0"/>
              <a:t>with</a:t>
            </a:r>
            <a:r>
              <a:rPr lang="en-US" sz="2800" b="0" spc="-15" dirty="0"/>
              <a:t> </a:t>
            </a:r>
            <a:r>
              <a:rPr lang="en-US" sz="2800" b="0" dirty="0"/>
              <a:t>academic</a:t>
            </a:r>
            <a:r>
              <a:rPr lang="en-US" sz="2800" b="0" spc="5" dirty="0"/>
              <a:t> </a:t>
            </a:r>
            <a:r>
              <a:rPr lang="en-US" sz="2800" b="0" dirty="0"/>
              <a:t>degree</a:t>
            </a:r>
            <a:r>
              <a:rPr lang="en-US" sz="2800" b="0" spc="-60" dirty="0"/>
              <a:t> </a:t>
            </a:r>
            <a:r>
              <a:rPr lang="en-US" sz="2800" b="0" dirty="0"/>
              <a:t>is</a:t>
            </a:r>
            <a:r>
              <a:rPr lang="en-US" sz="2800" b="0" spc="-10" dirty="0"/>
              <a:t> </a:t>
            </a:r>
            <a:r>
              <a:rPr lang="en-US" sz="2800" b="0" dirty="0"/>
              <a:t>very</a:t>
            </a:r>
            <a:r>
              <a:rPr lang="en-US" sz="2800" b="0" spc="-35" dirty="0"/>
              <a:t> </a:t>
            </a:r>
            <a:r>
              <a:rPr lang="en-US" sz="2800" b="0" spc="-20" dirty="0"/>
              <a:t>safe</a:t>
            </a:r>
          </a:p>
          <a:p>
            <a:pPr>
              <a:lnSpc>
                <a:spcPct val="100000"/>
              </a:lnSpc>
              <a:spcBef>
                <a:spcPts val="50"/>
              </a:spcBef>
              <a:buFont typeface="Cambria"/>
              <a:buAutoNum type="arabicPeriod" startAt="4"/>
            </a:pPr>
            <a:endParaRPr lang="en-US" sz="2800" b="0" spc="-20" dirty="0"/>
          </a:p>
          <a:p>
            <a:pPr marL="356870" indent="-344805">
              <a:lnSpc>
                <a:spcPct val="100000"/>
              </a:lnSpc>
              <a:buAutoNum type="arabicPeriod" startAt="4"/>
              <a:tabLst>
                <a:tab pos="356870" algn="l"/>
                <a:tab pos="357505" algn="l"/>
              </a:tabLst>
            </a:pPr>
            <a:r>
              <a:rPr lang="en-US" sz="2800" b="0" dirty="0"/>
              <a:t>For</a:t>
            </a:r>
            <a:r>
              <a:rPr lang="en-US" sz="2800" b="0" spc="-20" dirty="0"/>
              <a:t> </a:t>
            </a:r>
            <a:r>
              <a:rPr lang="en-US" sz="2800" b="0" dirty="0"/>
              <a:t>giving</a:t>
            </a:r>
            <a:r>
              <a:rPr lang="en-US" sz="2800" b="0" spc="-15" dirty="0"/>
              <a:t> </a:t>
            </a:r>
            <a:r>
              <a:rPr lang="en-US" sz="2800" b="0" dirty="0"/>
              <a:t>loan</a:t>
            </a:r>
            <a:r>
              <a:rPr lang="en-US" sz="2800" b="0" spc="-5" dirty="0"/>
              <a:t> </a:t>
            </a:r>
            <a:r>
              <a:rPr lang="en-US" sz="2800" b="0" dirty="0"/>
              <a:t>to</a:t>
            </a:r>
            <a:r>
              <a:rPr lang="en-US" sz="2800" b="0" spc="-5" dirty="0"/>
              <a:t> </a:t>
            </a:r>
            <a:r>
              <a:rPr lang="en-US" sz="2800" b="0" dirty="0"/>
              <a:t>person</a:t>
            </a:r>
            <a:r>
              <a:rPr lang="en-US" sz="2800" b="0" spc="-20" dirty="0"/>
              <a:t> </a:t>
            </a:r>
            <a:r>
              <a:rPr lang="en-US" sz="2800" b="0" dirty="0"/>
              <a:t>with</a:t>
            </a:r>
            <a:r>
              <a:rPr lang="en-US" sz="2800" b="0" spc="15" dirty="0"/>
              <a:t> </a:t>
            </a:r>
            <a:r>
              <a:rPr lang="en-US" sz="2800" b="0" dirty="0"/>
              <a:t>secondary</a:t>
            </a:r>
            <a:r>
              <a:rPr lang="en-US" sz="2800" b="0" spc="-15" dirty="0"/>
              <a:t> </a:t>
            </a:r>
            <a:r>
              <a:rPr lang="en-US" sz="2800" b="0" dirty="0"/>
              <a:t>education</a:t>
            </a:r>
            <a:r>
              <a:rPr lang="en-US" sz="2800" b="0" spc="-15" dirty="0"/>
              <a:t> </a:t>
            </a:r>
            <a:r>
              <a:rPr lang="en-US" sz="2800" b="0" dirty="0"/>
              <a:t>go</a:t>
            </a:r>
            <a:r>
              <a:rPr lang="en-US" sz="2800" b="0" spc="-10" dirty="0"/>
              <a:t> </a:t>
            </a:r>
            <a:r>
              <a:rPr lang="en-US" sz="2800" b="0" dirty="0"/>
              <a:t>beyond</a:t>
            </a:r>
            <a:r>
              <a:rPr lang="en-US" sz="2800" b="0" spc="-10" dirty="0"/>
              <a:t> </a:t>
            </a:r>
            <a:r>
              <a:rPr lang="en-US" sz="2800" b="0" dirty="0"/>
              <a:t>1000k (toward</a:t>
            </a:r>
            <a:r>
              <a:rPr lang="en-US" sz="2800" b="0" spc="30" dirty="0"/>
              <a:t> </a:t>
            </a:r>
            <a:r>
              <a:rPr lang="en-US" sz="2800" b="0" dirty="0"/>
              <a:t>high</a:t>
            </a:r>
            <a:r>
              <a:rPr lang="en-US" sz="2800" b="0" spc="-30" dirty="0"/>
              <a:t> </a:t>
            </a:r>
            <a:r>
              <a:rPr lang="en-US" sz="2800" b="0" spc="-10" dirty="0"/>
              <a:t>credit)</a:t>
            </a:r>
          </a:p>
          <a:p>
            <a:pPr>
              <a:lnSpc>
                <a:spcPct val="100000"/>
              </a:lnSpc>
              <a:spcBef>
                <a:spcPts val="50"/>
              </a:spcBef>
              <a:buFont typeface="Cambria"/>
              <a:buAutoNum type="arabicPeriod" startAt="4"/>
            </a:pPr>
            <a:endParaRPr lang="en-US" sz="2800" b="0" spc="-10" dirty="0"/>
          </a:p>
          <a:p>
            <a:pPr marL="356870" marR="462915" indent="-344805">
              <a:lnSpc>
                <a:spcPct val="100000"/>
              </a:lnSpc>
              <a:spcBef>
                <a:spcPts val="5"/>
              </a:spcBef>
              <a:buAutoNum type="arabicPeriod" startAt="4"/>
              <a:tabLst>
                <a:tab pos="356870" algn="l"/>
                <a:tab pos="357505" algn="l"/>
              </a:tabLst>
            </a:pPr>
            <a:r>
              <a:rPr lang="en-US" sz="2800" b="0" dirty="0"/>
              <a:t>Person</a:t>
            </a:r>
            <a:r>
              <a:rPr lang="en-US" sz="2800" b="0" spc="-35" dirty="0"/>
              <a:t> </a:t>
            </a:r>
            <a:r>
              <a:rPr lang="en-US" sz="2800" b="0" dirty="0"/>
              <a:t>with</a:t>
            </a:r>
            <a:r>
              <a:rPr lang="en-US" sz="2800" b="0" spc="-15" dirty="0"/>
              <a:t> </a:t>
            </a:r>
            <a:r>
              <a:rPr lang="en-US" sz="2800" b="0" dirty="0"/>
              <a:t>lower</a:t>
            </a:r>
            <a:r>
              <a:rPr lang="en-US" sz="2800" b="0" spc="-40" dirty="0"/>
              <a:t> </a:t>
            </a:r>
            <a:r>
              <a:rPr lang="en-US" sz="2800" b="0" dirty="0"/>
              <a:t>secondary</a:t>
            </a:r>
            <a:r>
              <a:rPr lang="en-US" sz="2800" b="0" spc="-15" dirty="0"/>
              <a:t> </a:t>
            </a:r>
            <a:r>
              <a:rPr lang="en-US" sz="2800" b="0" dirty="0"/>
              <a:t>education</a:t>
            </a:r>
            <a:r>
              <a:rPr lang="en-US" sz="2800" b="0" spc="-5" dirty="0"/>
              <a:t> </a:t>
            </a:r>
            <a:r>
              <a:rPr lang="en-US" sz="2800" b="0" dirty="0"/>
              <a:t>is</a:t>
            </a:r>
            <a:r>
              <a:rPr lang="en-US" sz="2800" b="0" spc="-40" dirty="0"/>
              <a:t> </a:t>
            </a:r>
            <a:r>
              <a:rPr lang="en-US" sz="2800" b="0" dirty="0"/>
              <a:t>high risk, choosing</a:t>
            </a:r>
            <a:r>
              <a:rPr lang="en-US" sz="2800" b="0" spc="-5" dirty="0"/>
              <a:t> </a:t>
            </a:r>
            <a:r>
              <a:rPr lang="en-US" sz="2800" b="0" dirty="0"/>
              <a:t>those</a:t>
            </a:r>
            <a:r>
              <a:rPr lang="en-US" sz="2800" b="0" spc="5" dirty="0"/>
              <a:t> </a:t>
            </a:r>
            <a:r>
              <a:rPr lang="en-US" sz="2800" b="0" dirty="0"/>
              <a:t>who</a:t>
            </a:r>
            <a:r>
              <a:rPr lang="en-US" sz="2800" b="0" spc="-20" dirty="0"/>
              <a:t> </a:t>
            </a:r>
            <a:r>
              <a:rPr lang="en-US" sz="2800" b="0" dirty="0"/>
              <a:t>ask</a:t>
            </a:r>
            <a:r>
              <a:rPr lang="en-US" sz="2800" b="0" spc="-5" dirty="0"/>
              <a:t> </a:t>
            </a:r>
            <a:r>
              <a:rPr lang="en-US" sz="2800" b="0" dirty="0"/>
              <a:t>for</a:t>
            </a:r>
            <a:r>
              <a:rPr lang="en-US" sz="2800" b="0" spc="-15" dirty="0"/>
              <a:t> </a:t>
            </a:r>
            <a:r>
              <a:rPr lang="en-US" sz="2800" b="0" dirty="0"/>
              <a:t>credit</a:t>
            </a:r>
            <a:r>
              <a:rPr lang="en-US" sz="2800" b="0" spc="-30" dirty="0"/>
              <a:t> </a:t>
            </a:r>
            <a:r>
              <a:rPr lang="en-US" sz="2800" b="0" dirty="0"/>
              <a:t>beyond</a:t>
            </a:r>
            <a:r>
              <a:rPr lang="en-US" sz="2800" b="0" spc="-15" dirty="0"/>
              <a:t> </a:t>
            </a:r>
            <a:r>
              <a:rPr lang="en-US" sz="2800" b="0" spc="-10" dirty="0"/>
              <a:t>1500k </a:t>
            </a:r>
            <a:r>
              <a:rPr lang="en-US" sz="2800" b="0" dirty="0"/>
              <a:t>ensure</a:t>
            </a:r>
            <a:r>
              <a:rPr lang="en-US" sz="2800" b="0" spc="-10" dirty="0"/>
              <a:t> safety</a:t>
            </a:r>
          </a:p>
          <a:p>
            <a:endParaRPr lang="en-IN" dirty="0"/>
          </a:p>
        </p:txBody>
      </p:sp>
    </p:spTree>
    <p:extLst>
      <p:ext uri="{BB962C8B-B14F-4D97-AF65-F5344CB8AC3E}">
        <p14:creationId xmlns:p14="http://schemas.microsoft.com/office/powerpoint/2010/main" val="10286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384175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a:cs typeface="Cambria"/>
              </a:rPr>
              <a:t>as</a:t>
            </a:r>
            <a:r>
              <a:rPr sz="1800" spc="-25" dirty="0">
                <a:latin typeface="Cambria"/>
                <a:cs typeface="Cambria"/>
              </a:rPr>
              <a:t> </a:t>
            </a:r>
            <a:r>
              <a:rPr sz="1800" dirty="0">
                <a:latin typeface="Cambria"/>
                <a:cs typeface="Cambria"/>
              </a:rPr>
              <a:t>you</a:t>
            </a:r>
            <a:r>
              <a:rPr sz="1800" spc="-10" dirty="0">
                <a:latin typeface="Cambria"/>
                <a:cs typeface="Cambria"/>
              </a:rPr>
              <a:t> </a:t>
            </a:r>
            <a:r>
              <a:rPr sz="1800" dirty="0">
                <a:latin typeface="Cambria"/>
                <a:cs typeface="Cambria"/>
              </a:rPr>
              <a:t>move</a:t>
            </a:r>
            <a:r>
              <a:rPr sz="1800" spc="10" dirty="0">
                <a:latin typeface="Cambria"/>
                <a:cs typeface="Cambria"/>
              </a:rPr>
              <a:t> </a:t>
            </a:r>
            <a:r>
              <a:rPr sz="1800" dirty="0">
                <a:latin typeface="Cambria"/>
                <a:cs typeface="Cambria"/>
              </a:rPr>
              <a:t>toward</a:t>
            </a:r>
            <a:r>
              <a:rPr sz="1800" spc="-10" dirty="0">
                <a:latin typeface="Cambria"/>
                <a:cs typeface="Cambria"/>
              </a:rPr>
              <a:t> </a:t>
            </a:r>
            <a:r>
              <a:rPr sz="1800" dirty="0">
                <a:latin typeface="Cambria"/>
                <a:cs typeface="Cambria"/>
              </a:rPr>
              <a:t>higher days</a:t>
            </a:r>
            <a:r>
              <a:rPr sz="1800" spc="-20" dirty="0">
                <a:latin typeface="Cambria"/>
                <a:cs typeface="Cambria"/>
              </a:rPr>
              <a:t> </a:t>
            </a:r>
            <a:r>
              <a:rPr sz="1800" spc="-25" dirty="0">
                <a:latin typeface="Cambria"/>
                <a:cs typeface="Cambria"/>
              </a:rPr>
              <a:t>of</a:t>
            </a:r>
            <a:endParaRPr sz="1800" dirty="0">
              <a:latin typeface="Cambria"/>
              <a:cs typeface="Cambria"/>
            </a:endParaRPr>
          </a:p>
          <a:p>
            <a:pPr marL="12700">
              <a:lnSpc>
                <a:spcPct val="100000"/>
              </a:lnSpc>
              <a:spcBef>
                <a:spcPts val="5"/>
              </a:spcBef>
            </a:pPr>
            <a:r>
              <a:rPr sz="1800" dirty="0">
                <a:latin typeface="Cambria"/>
                <a:cs typeface="Cambria"/>
              </a:rPr>
              <a:t>employment,defaulting</a:t>
            </a:r>
            <a:r>
              <a:rPr sz="1800" spc="-40" dirty="0">
                <a:latin typeface="Cambria"/>
                <a:cs typeface="Cambria"/>
              </a:rPr>
              <a:t> </a:t>
            </a:r>
            <a:r>
              <a:rPr sz="1800" dirty="0">
                <a:latin typeface="Cambria"/>
                <a:cs typeface="Cambria"/>
              </a:rPr>
              <a:t>chance</a:t>
            </a:r>
            <a:r>
              <a:rPr sz="1800" spc="-55" dirty="0">
                <a:latin typeface="Cambria"/>
                <a:cs typeface="Cambria"/>
              </a:rPr>
              <a:t> </a:t>
            </a:r>
            <a:r>
              <a:rPr sz="1800" spc="-10" dirty="0">
                <a:latin typeface="Cambria"/>
                <a:cs typeface="Cambria"/>
              </a:rPr>
              <a:t>reduces</a:t>
            </a:r>
            <a:endParaRPr sz="1800" dirty="0">
              <a:latin typeface="Cambria"/>
              <a:cs typeface="Cambria"/>
            </a:endParaRPr>
          </a:p>
        </p:txBody>
      </p:sp>
      <p:pic>
        <p:nvPicPr>
          <p:cNvPr id="3" name="object 3"/>
          <p:cNvPicPr/>
          <p:nvPr/>
        </p:nvPicPr>
        <p:blipFill>
          <a:blip r:embed="rId2" cstate="print"/>
          <a:stretch>
            <a:fillRect/>
          </a:stretch>
        </p:blipFill>
        <p:spPr>
          <a:xfrm>
            <a:off x="4419600" y="381000"/>
            <a:ext cx="7467600" cy="6248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625671"/>
            <a:ext cx="9677400" cy="505267"/>
          </a:xfrm>
          <a:prstGeom prst="rect">
            <a:avLst/>
          </a:prstGeom>
        </p:spPr>
        <p:txBody>
          <a:bodyPr vert="horz" wrap="square" lIns="0" tIns="12700" rIns="0" bIns="0" rtlCol="0">
            <a:spAutoFit/>
          </a:bodyPr>
          <a:lstStyle/>
          <a:p>
            <a:pPr marL="12700" algn="ctr">
              <a:lnSpc>
                <a:spcPct val="100000"/>
              </a:lnSpc>
              <a:spcBef>
                <a:spcPts val="100"/>
              </a:spcBef>
            </a:pPr>
            <a:r>
              <a:rPr sz="3200" b="1" dirty="0">
                <a:latin typeface="Calibri"/>
                <a:cs typeface="Calibri"/>
              </a:rPr>
              <a:t>For</a:t>
            </a:r>
            <a:r>
              <a:rPr sz="3200" b="1" spc="-35" dirty="0">
                <a:latin typeface="Calibri"/>
                <a:cs typeface="Calibri"/>
              </a:rPr>
              <a:t> </a:t>
            </a:r>
            <a:r>
              <a:rPr sz="3200" b="1" dirty="0">
                <a:latin typeface="Calibri"/>
                <a:cs typeface="Calibri"/>
              </a:rPr>
              <a:t>previous</a:t>
            </a:r>
            <a:r>
              <a:rPr sz="3200" b="1" spc="-35" dirty="0">
                <a:latin typeface="Calibri"/>
                <a:cs typeface="Calibri"/>
              </a:rPr>
              <a:t> </a:t>
            </a:r>
            <a:r>
              <a:rPr sz="3200" b="1" dirty="0">
                <a:latin typeface="Calibri"/>
                <a:cs typeface="Calibri"/>
              </a:rPr>
              <a:t>applicants,8.7%</a:t>
            </a:r>
            <a:r>
              <a:rPr sz="3200" b="1" spc="-15" dirty="0">
                <a:latin typeface="Calibri"/>
                <a:cs typeface="Calibri"/>
              </a:rPr>
              <a:t> </a:t>
            </a:r>
            <a:r>
              <a:rPr sz="3200" b="1" dirty="0">
                <a:latin typeface="Calibri"/>
                <a:cs typeface="Calibri"/>
              </a:rPr>
              <a:t>are</a:t>
            </a:r>
            <a:r>
              <a:rPr sz="3200" b="1" spc="-50" dirty="0">
                <a:latin typeface="Calibri"/>
                <a:cs typeface="Calibri"/>
              </a:rPr>
              <a:t> </a:t>
            </a:r>
            <a:r>
              <a:rPr sz="3200" b="1" spc="-10" dirty="0">
                <a:latin typeface="Calibri"/>
                <a:cs typeface="Calibri"/>
              </a:rPr>
              <a:t>defaults</a:t>
            </a:r>
            <a:endParaRPr sz="3200" dirty="0">
              <a:latin typeface="Calibri"/>
              <a:cs typeface="Calibri"/>
            </a:endParaRPr>
          </a:p>
        </p:txBody>
      </p:sp>
      <p:pic>
        <p:nvPicPr>
          <p:cNvPr id="3" name="object 3"/>
          <p:cNvPicPr/>
          <p:nvPr/>
        </p:nvPicPr>
        <p:blipFill>
          <a:blip r:embed="rId2" cstate="print"/>
          <a:stretch>
            <a:fillRect/>
          </a:stretch>
        </p:blipFill>
        <p:spPr>
          <a:xfrm>
            <a:off x="2591957" y="1600200"/>
            <a:ext cx="7008086" cy="40605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48207"/>
            <a:ext cx="12192000" cy="505267"/>
          </a:xfrm>
          <a:custGeom>
            <a:avLst/>
            <a:gdLst/>
            <a:ahLst/>
            <a:cxnLst/>
            <a:rect l="l" t="t" r="r" b="b"/>
            <a:pathLst>
              <a:path w="12192000" h="277494">
                <a:moveTo>
                  <a:pt x="12192000" y="0"/>
                </a:moveTo>
                <a:lnTo>
                  <a:pt x="0" y="0"/>
                </a:lnTo>
                <a:lnTo>
                  <a:pt x="0" y="277367"/>
                </a:lnTo>
                <a:lnTo>
                  <a:pt x="12192000" y="277367"/>
                </a:lnTo>
                <a:lnTo>
                  <a:pt x="1219200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sz="3600"/>
          </a:p>
        </p:txBody>
      </p:sp>
      <p:sp>
        <p:nvSpPr>
          <p:cNvPr id="3" name="object 3"/>
          <p:cNvSpPr txBox="1"/>
          <p:nvPr/>
        </p:nvSpPr>
        <p:spPr>
          <a:xfrm>
            <a:off x="914400" y="502531"/>
            <a:ext cx="9690100" cy="505267"/>
          </a:xfrm>
          <a:prstGeom prst="rect">
            <a:avLst/>
          </a:prstGeom>
        </p:spPr>
        <p:txBody>
          <a:bodyPr vert="horz" wrap="square" lIns="0" tIns="12700" rIns="0" bIns="0" rtlCol="0">
            <a:spAutoFit/>
          </a:bodyPr>
          <a:lstStyle/>
          <a:p>
            <a:pPr marL="12700" algn="ctr">
              <a:lnSpc>
                <a:spcPct val="100000"/>
              </a:lnSpc>
              <a:spcBef>
                <a:spcPts val="100"/>
              </a:spcBef>
            </a:pPr>
            <a:r>
              <a:rPr sz="3200" b="1" dirty="0">
                <a:latin typeface="Britannic Bold" panose="020B0903060703020204" pitchFamily="34" charset="0"/>
                <a:cs typeface="Calibri"/>
              </a:rPr>
              <a:t>Previous</a:t>
            </a:r>
            <a:r>
              <a:rPr sz="3200" b="1" spc="-30" dirty="0">
                <a:latin typeface="Britannic Bold" panose="020B0903060703020204" pitchFamily="34" charset="0"/>
                <a:cs typeface="Calibri"/>
              </a:rPr>
              <a:t> </a:t>
            </a:r>
            <a:r>
              <a:rPr sz="3200" b="1" dirty="0">
                <a:latin typeface="Britannic Bold" panose="020B0903060703020204" pitchFamily="34" charset="0"/>
                <a:cs typeface="Calibri"/>
              </a:rPr>
              <a:t>data</a:t>
            </a:r>
            <a:r>
              <a:rPr sz="3200" b="1" spc="-30" dirty="0">
                <a:latin typeface="Britannic Bold" panose="020B0903060703020204" pitchFamily="34" charset="0"/>
                <a:cs typeface="Calibri"/>
              </a:rPr>
              <a:t> </a:t>
            </a:r>
            <a:r>
              <a:rPr sz="3200" b="1" spc="-10" dirty="0">
                <a:latin typeface="Britannic Bold" panose="020B0903060703020204" pitchFamily="34" charset="0"/>
                <a:cs typeface="Calibri"/>
              </a:rPr>
              <a:t>insights</a:t>
            </a:r>
            <a:endParaRPr sz="3200" dirty="0">
              <a:latin typeface="Britannic Bold" panose="020B0903060703020204" pitchFamily="34" charset="0"/>
              <a:cs typeface="Calibri"/>
            </a:endParaRPr>
          </a:p>
        </p:txBody>
      </p:sp>
      <p:pic>
        <p:nvPicPr>
          <p:cNvPr id="4" name="object 4"/>
          <p:cNvPicPr/>
          <p:nvPr/>
        </p:nvPicPr>
        <p:blipFill>
          <a:blip r:embed="rId2" cstate="print"/>
          <a:stretch>
            <a:fillRect/>
          </a:stretch>
        </p:blipFill>
        <p:spPr>
          <a:xfrm>
            <a:off x="6597952" y="1996029"/>
            <a:ext cx="5503332" cy="4174345"/>
          </a:xfrm>
          <a:prstGeom prst="rect">
            <a:avLst/>
          </a:prstGeom>
        </p:spPr>
      </p:pic>
      <p:pic>
        <p:nvPicPr>
          <p:cNvPr id="5" name="object 5"/>
          <p:cNvPicPr/>
          <p:nvPr/>
        </p:nvPicPr>
        <p:blipFill>
          <a:blip r:embed="rId3" cstate="print"/>
          <a:stretch>
            <a:fillRect/>
          </a:stretch>
        </p:blipFill>
        <p:spPr>
          <a:xfrm>
            <a:off x="128587" y="1556551"/>
            <a:ext cx="5963245" cy="459863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5142" y="406109"/>
            <a:ext cx="6604000" cy="6136454"/>
          </a:xfrm>
          <a:prstGeom prst="rect">
            <a:avLst/>
          </a:prstGeom>
        </p:spPr>
      </p:pic>
      <p:pic>
        <p:nvPicPr>
          <p:cNvPr id="3" name="object 3"/>
          <p:cNvPicPr/>
          <p:nvPr/>
        </p:nvPicPr>
        <p:blipFill>
          <a:blip r:embed="rId3" cstate="print"/>
          <a:stretch>
            <a:fillRect/>
          </a:stretch>
        </p:blipFill>
        <p:spPr>
          <a:xfrm>
            <a:off x="6970889" y="744704"/>
            <a:ext cx="5136444" cy="55971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3672" y="152400"/>
            <a:ext cx="11844655" cy="666849"/>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algn="ctr">
              <a:lnSpc>
                <a:spcPct val="100000"/>
              </a:lnSpc>
              <a:spcBef>
                <a:spcPts val="100"/>
              </a:spcBef>
            </a:pPr>
            <a:r>
              <a:rPr sz="2800" b="1" dirty="0">
                <a:latin typeface="Britannic Bold" panose="020B0903060703020204" pitchFamily="34" charset="0"/>
                <a:cs typeface="Calibri"/>
              </a:rPr>
              <a:t>CONCLUSIONS</a:t>
            </a:r>
            <a:r>
              <a:rPr sz="2800" b="1" spc="-40" dirty="0">
                <a:latin typeface="Britannic Bold" panose="020B0903060703020204" pitchFamily="34" charset="0"/>
                <a:cs typeface="Calibri"/>
              </a:rPr>
              <a:t> </a:t>
            </a:r>
            <a:r>
              <a:rPr sz="2800" b="1" dirty="0">
                <a:latin typeface="Britannic Bold" panose="020B0903060703020204" pitchFamily="34" charset="0"/>
                <a:cs typeface="Calibri"/>
              </a:rPr>
              <a:t>ABOUT</a:t>
            </a:r>
            <a:r>
              <a:rPr sz="2800" b="1" spc="-20" dirty="0">
                <a:latin typeface="Britannic Bold" panose="020B0903060703020204" pitchFamily="34" charset="0"/>
                <a:cs typeface="Calibri"/>
              </a:rPr>
              <a:t> </a:t>
            </a:r>
            <a:r>
              <a:rPr sz="2800" b="1" spc="-10" dirty="0">
                <a:latin typeface="Britannic Bold" panose="020B0903060703020204" pitchFamily="34" charset="0"/>
                <a:cs typeface="Calibri"/>
              </a:rPr>
              <a:t>DEFAULTERS</a:t>
            </a:r>
            <a:endParaRPr sz="2800" dirty="0">
              <a:latin typeface="Britannic Bold" panose="020B0903060703020204" pitchFamily="34" charset="0"/>
              <a:cs typeface="Calibri"/>
            </a:endParaRPr>
          </a:p>
          <a:p>
            <a:pPr>
              <a:lnSpc>
                <a:spcPct val="100000"/>
              </a:lnSpc>
              <a:spcBef>
                <a:spcPts val="35"/>
              </a:spcBef>
            </a:pPr>
            <a:endParaRPr sz="1450" dirty="0">
              <a:latin typeface="Calibri"/>
              <a:cs typeface="Calibri"/>
            </a:endParaRPr>
          </a:p>
        </p:txBody>
      </p:sp>
      <p:sp>
        <p:nvSpPr>
          <p:cNvPr id="4" name="TextBox 3">
            <a:extLst>
              <a:ext uri="{FF2B5EF4-FFF2-40B4-BE49-F238E27FC236}">
                <a16:creationId xmlns:a16="http://schemas.microsoft.com/office/drawing/2014/main" id="{604A9345-CF26-6D64-6969-1C227D0C268A}"/>
              </a:ext>
            </a:extLst>
          </p:cNvPr>
          <p:cNvSpPr txBox="1"/>
          <p:nvPr/>
        </p:nvSpPr>
        <p:spPr>
          <a:xfrm>
            <a:off x="304800" y="951259"/>
            <a:ext cx="11582400" cy="5909310"/>
          </a:xfrm>
          <a:prstGeom prst="rect">
            <a:avLst/>
          </a:prstGeom>
          <a:noFill/>
        </p:spPr>
        <p:txBody>
          <a:bodyPr wrap="square" rtlCol="0">
            <a:spAutoFit/>
          </a:bodyPr>
          <a:lstStyle/>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To begin with, roughly 8% of the population is found to be defaulters, with men being more likely than women to be defaulters.</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Income: With a decrease in income, the default rate rises. People with a total income of less than 200,000 are the most vulnerable.</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Income type: The highest default rates were among the unemployed (second highest defaulter rate) and pregnant women (highest defaulter rate).</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Education: Persons with lower secondary education and then secondary education had the greatest default rate, so people with lower secondary education and then secondary education had the highest default rate</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Age: The rate of defaulters decreases with age, therefore persons under 30 and then in their 30s had the highest default rate.</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700" y="438658"/>
            <a:ext cx="11701145" cy="6581289"/>
          </a:xfrm>
          <a:prstGeom prst="rect">
            <a:avLst/>
          </a:prstGeom>
        </p:spPr>
        <p:txBody>
          <a:bodyPr vert="horz" wrap="square" lIns="0" tIns="12700" rIns="0" bIns="0" rtlCol="0">
            <a:spAutoFit/>
          </a:bodyPr>
          <a:lstStyle/>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Occupation type: The default rate was higher among low-skilled workers. Other serving classes, such as waiters, drivers, and </a:t>
            </a:r>
            <a:r>
              <a:rPr lang="en-US" sz="2400" b="0" i="0" dirty="0" err="1">
                <a:solidFill>
                  <a:srgbClr val="000000"/>
                </a:solidFill>
                <a:effectLst/>
                <a:latin typeface="Cambria" panose="02040503050406030204" pitchFamily="18" charset="0"/>
                <a:ea typeface="Cambria" panose="02040503050406030204" pitchFamily="18" charset="0"/>
              </a:rPr>
              <a:t>labourers</a:t>
            </a:r>
            <a:r>
              <a:rPr lang="en-US" sz="2400" b="0" i="0" dirty="0">
                <a:solidFill>
                  <a:srgbClr val="000000"/>
                </a:solidFill>
                <a:effectLst/>
                <a:latin typeface="Cambria" panose="02040503050406030204" pitchFamily="18" charset="0"/>
                <a:ea typeface="Cambria" panose="02040503050406030204" pitchFamily="18" charset="0"/>
              </a:rPr>
              <a:t>, are also at risk.</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House/flat: People who did not own real estate (a house or a flat) were more likely to default.</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Family status: Civil married people have the highest defaulter rate, followed by single people (second)</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err="1">
                <a:solidFill>
                  <a:srgbClr val="000000"/>
                </a:solidFill>
                <a:effectLst/>
                <a:latin typeface="Cambria" panose="02040503050406030204" pitchFamily="18" charset="0"/>
                <a:ea typeface="Cambria" panose="02040503050406030204" pitchFamily="18" charset="0"/>
              </a:rPr>
              <a:t>Employment_days</a:t>
            </a:r>
            <a:r>
              <a:rPr lang="en-US" sz="2400" b="0" i="0" dirty="0">
                <a:solidFill>
                  <a:srgbClr val="000000"/>
                </a:solidFill>
                <a:effectLst/>
                <a:latin typeface="Cambria" panose="02040503050406030204" pitchFamily="18" charset="0"/>
                <a:ea typeface="Cambria" panose="02040503050406030204" pitchFamily="18" charset="0"/>
              </a:rPr>
              <a:t>: People who had lately been employed had the highest risk of default.</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dirty="0">
                <a:solidFill>
                  <a:srgbClr val="000000"/>
                </a:solidFill>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Own_car</a:t>
            </a:r>
            <a:r>
              <a:rPr lang="en-US" sz="2400" b="0" i="0" dirty="0">
                <a:solidFill>
                  <a:srgbClr val="000000"/>
                </a:solidFill>
                <a:effectLst/>
                <a:latin typeface="Cambria" panose="02040503050406030204" pitchFamily="18" charset="0"/>
                <a:ea typeface="Cambria" panose="02040503050406030204" pitchFamily="18" charset="0"/>
              </a:rPr>
              <a:t>: People who did not own a car were more likely to default.</a:t>
            </a:r>
          </a:p>
          <a:p>
            <a:pPr marL="457200" indent="-457200" algn="l">
              <a:buFont typeface="+mj-lt"/>
              <a:buAutoNum type="arabicParenR" startAt="6"/>
            </a:pPr>
            <a:endParaRPr lang="en-US" sz="2400" dirty="0">
              <a:solidFill>
                <a:srgbClr val="000000"/>
              </a:solidFill>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Housing status: The biggest percentage of defaulters were those who lived in rented apartments, followed by those who lived with their parents.</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12065">
              <a:lnSpc>
                <a:spcPct val="100000"/>
              </a:lnSpc>
              <a:spcBef>
                <a:spcPts val="100"/>
              </a:spcBef>
              <a:buSzPct val="94444"/>
              <a:tabLst>
                <a:tab pos="356870" algn="l"/>
              </a:tabLst>
            </a:pPr>
            <a:endParaRPr sz="1800" dirty="0">
              <a:latin typeface="Cambria"/>
              <a:cs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13D54-D933-0B6D-13B6-B5A8D0DB392A}"/>
              </a:ext>
            </a:extLst>
          </p:cNvPr>
          <p:cNvSpPr txBox="1"/>
          <p:nvPr/>
        </p:nvSpPr>
        <p:spPr>
          <a:xfrm>
            <a:off x="419100" y="685800"/>
            <a:ext cx="11353800" cy="5170646"/>
          </a:xfrm>
          <a:prstGeom prst="rect">
            <a:avLst/>
          </a:prstGeom>
          <a:noFill/>
        </p:spPr>
        <p:txBody>
          <a:bodyPr wrap="square">
            <a:spAutoFit/>
          </a:bodyPr>
          <a:lstStyle/>
          <a:p>
            <a:pPr marL="457200" indent="-457200" algn="l">
              <a:buFont typeface="+mj-lt"/>
              <a:buAutoNum type="arabicParenR" startAt="12"/>
            </a:pPr>
            <a:r>
              <a:rPr lang="en-US" sz="2400" b="0" i="0" dirty="0">
                <a:solidFill>
                  <a:srgbClr val="000000"/>
                </a:solidFill>
                <a:effectLst/>
                <a:latin typeface="Cambria" panose="02040503050406030204" pitchFamily="18" charset="0"/>
                <a:ea typeface="Cambria" panose="02040503050406030204" pitchFamily="18" charset="0"/>
              </a:rPr>
              <a:t> Changing phone: The defaulter had a habit of switching phones right before the application. People who change phones frequently (1 year) are at the greatest risk. With time, the default rate diminishes.</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dirty="0">
                <a:solidFill>
                  <a:srgbClr val="000000"/>
                </a:solidFill>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Total_credit</a:t>
            </a:r>
            <a:r>
              <a:rPr lang="en-US" sz="2400" b="0" i="0" dirty="0">
                <a:solidFill>
                  <a:srgbClr val="000000"/>
                </a:solidFill>
                <a:effectLst/>
                <a:latin typeface="Cambria" panose="02040503050406030204" pitchFamily="18" charset="0"/>
                <a:ea typeface="Cambria" panose="02040503050406030204" pitchFamily="18" charset="0"/>
              </a:rPr>
              <a:t>: Those who asked for loan between 3 lacs and 8 lacs had the greatest default rate; however, as credit amounts increase, the default rate decreases.</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b="0" i="0" dirty="0">
                <a:solidFill>
                  <a:srgbClr val="000000"/>
                </a:solidFill>
                <a:effectLst/>
                <a:latin typeface="Cambria" panose="02040503050406030204" pitchFamily="18" charset="0"/>
                <a:ea typeface="Cambria" panose="02040503050406030204" pitchFamily="18" charset="0"/>
              </a:rPr>
              <a:t> Annuity and goods price: following same trend as credit, people with annuity (20k-30k) and good price (300k-700k) had the highest default rate, which fell as the value increased.</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Contract type: A large percentage of persons who applied for a cash loan defaulted.</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721803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B6577-26AA-EDC2-7F47-B7B7D9D4F766}"/>
              </a:ext>
            </a:extLst>
          </p:cNvPr>
          <p:cNvSpPr txBox="1"/>
          <p:nvPr/>
        </p:nvSpPr>
        <p:spPr>
          <a:xfrm>
            <a:off x="228600" y="609600"/>
            <a:ext cx="11734800" cy="5262979"/>
          </a:xfrm>
          <a:prstGeom prst="rect">
            <a:avLst/>
          </a:prstGeom>
          <a:noFill/>
        </p:spPr>
        <p:txBody>
          <a:bodyPr wrap="square">
            <a:spAutoFit/>
          </a:bodyPr>
          <a:lstStyle/>
          <a:p>
            <a:pPr marL="457200" indent="-457200" algn="l">
              <a:buFont typeface="+mj-lt"/>
              <a:buAutoNum type="arabicParenR" startAt="16"/>
            </a:pPr>
            <a:r>
              <a:rPr lang="en-US" sz="2400" b="0" i="0" dirty="0">
                <a:solidFill>
                  <a:srgbClr val="000000"/>
                </a:solidFill>
                <a:effectLst/>
                <a:latin typeface="Cambria" panose="02040503050406030204" pitchFamily="18" charset="0"/>
                <a:ea typeface="Cambria" panose="02040503050406030204" pitchFamily="18" charset="0"/>
              </a:rPr>
              <a:t> Doc_3: The default rate was greater among those who submitted this document</a:t>
            </a:r>
          </a:p>
          <a:p>
            <a:pPr marL="457200" indent="-457200" algn="l">
              <a:buFont typeface="+mj-lt"/>
              <a:buAutoNum type="arabicParenR" startAt="16"/>
            </a:pPr>
            <a:endParaRPr lang="en-US" sz="2400" b="0" i="0" dirty="0">
              <a:solidFill>
                <a:srgbClr val="000000"/>
              </a:solidFill>
              <a:effectLst/>
              <a:latin typeface="Cambria" panose="02040503050406030204" pitchFamily="18" charset="0"/>
              <a:ea typeface="Cambria" panose="02040503050406030204" pitchFamily="18" charset="0"/>
            </a:endParaRPr>
          </a:p>
          <a:p>
            <a:pPr algn="l"/>
            <a:r>
              <a:rPr lang="en-US" sz="2400" b="0" i="0" dirty="0">
                <a:solidFill>
                  <a:srgbClr val="000000"/>
                </a:solidFill>
                <a:effectLst/>
                <a:latin typeface="Cambria" panose="02040503050406030204" pitchFamily="18" charset="0"/>
                <a:ea typeface="Cambria" panose="02040503050406030204" pitchFamily="18" charset="0"/>
              </a:rPr>
              <a:t>17) Defaulters appear to apply for subsequent loans more quickly than non-defaulters.</a:t>
            </a:r>
          </a:p>
          <a:p>
            <a:pPr algn="l"/>
            <a:endParaRPr lang="en-US" sz="2400" b="0" i="0" dirty="0">
              <a:solidFill>
                <a:srgbClr val="000000"/>
              </a:solidFill>
              <a:effectLst/>
              <a:latin typeface="Cambria" panose="02040503050406030204" pitchFamily="18" charset="0"/>
              <a:ea typeface="Cambria" panose="02040503050406030204" pitchFamily="18" charset="0"/>
            </a:endParaRPr>
          </a:p>
          <a:p>
            <a:pPr algn="l"/>
            <a:r>
              <a:rPr lang="en-US" sz="2400" b="0" i="0" dirty="0">
                <a:solidFill>
                  <a:srgbClr val="000000"/>
                </a:solidFill>
                <a:effectLst/>
                <a:latin typeface="Cambria" panose="02040503050406030204" pitchFamily="18" charset="0"/>
                <a:ea typeface="Cambria" panose="02040503050406030204" pitchFamily="18" charset="0"/>
              </a:rPr>
              <a:t>18) As noticed, defaulters had a tendency to refuse to disclose the purpose for which they requested for a cash loan.</a:t>
            </a:r>
          </a:p>
          <a:p>
            <a:pPr algn="l"/>
            <a:endParaRPr lang="en-US" sz="2400" b="0" i="0" dirty="0">
              <a:solidFill>
                <a:srgbClr val="000000"/>
              </a:solidFill>
              <a:effectLst/>
              <a:latin typeface="Cambria" panose="02040503050406030204" pitchFamily="18" charset="0"/>
              <a:ea typeface="Cambria" panose="02040503050406030204" pitchFamily="18" charset="0"/>
            </a:endParaRPr>
          </a:p>
          <a:p>
            <a:pPr algn="l"/>
            <a:r>
              <a:rPr lang="en-US" sz="2400" b="0" i="0" dirty="0">
                <a:solidFill>
                  <a:srgbClr val="000000"/>
                </a:solidFill>
                <a:effectLst/>
                <a:latin typeface="Cambria" panose="02040503050406030204" pitchFamily="18" charset="0"/>
                <a:ea typeface="Cambria" panose="02040503050406030204" pitchFamily="18" charset="0"/>
              </a:rPr>
              <a:t>19) There is a pattern in defaulter where they provide work phone but not home phone.</a:t>
            </a:r>
          </a:p>
          <a:p>
            <a:pPr algn="l"/>
            <a:endParaRPr lang="en-US" sz="2400" b="0" i="0" dirty="0">
              <a:solidFill>
                <a:srgbClr val="000000"/>
              </a:solidFill>
              <a:effectLst/>
              <a:latin typeface="Cambria" panose="02040503050406030204" pitchFamily="18" charset="0"/>
              <a:ea typeface="Cambria" panose="02040503050406030204" pitchFamily="18" charset="0"/>
            </a:endParaRPr>
          </a:p>
          <a:p>
            <a:pPr algn="l"/>
            <a:r>
              <a:rPr lang="en-US" sz="2400" b="0" i="0" dirty="0">
                <a:solidFill>
                  <a:srgbClr val="000000"/>
                </a:solidFill>
                <a:effectLst/>
                <a:latin typeface="Cambria" panose="02040503050406030204" pitchFamily="18" charset="0"/>
                <a:ea typeface="Cambria" panose="02040503050406030204" pitchFamily="18" charset="0"/>
              </a:rPr>
              <a:t>20) Women who sought for high credit while on maternity leave had a very high likelihood of defaulting.</a:t>
            </a:r>
          </a:p>
          <a:p>
            <a:pPr algn="l"/>
            <a:endParaRPr lang="en-US" sz="2400" b="0" i="0" dirty="0">
              <a:solidFill>
                <a:srgbClr val="000000"/>
              </a:solidFill>
              <a:effectLst/>
              <a:latin typeface="Cambria" panose="02040503050406030204" pitchFamily="18" charset="0"/>
              <a:ea typeface="Cambria" panose="02040503050406030204" pitchFamily="18" charset="0"/>
            </a:endParaRPr>
          </a:p>
          <a:p>
            <a:pPr algn="l"/>
            <a:r>
              <a:rPr lang="en-US" sz="2400" b="0" i="0" dirty="0">
                <a:solidFill>
                  <a:srgbClr val="000000"/>
                </a:solidFill>
                <a:effectLst/>
                <a:latin typeface="Cambria" panose="02040503050406030204" pitchFamily="18" charset="0"/>
                <a:ea typeface="Cambria" panose="02040503050406030204" pitchFamily="18" charset="0"/>
              </a:rPr>
              <a:t>21) In the majority of cases, people who were refused in the previous application due to the reject code SCOFR became defaulters.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126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3570E5-A0A0-9A67-C3B1-23F48C91F2DE}"/>
              </a:ext>
            </a:extLst>
          </p:cNvPr>
          <p:cNvSpPr>
            <a:spLocks noGrp="1"/>
          </p:cNvSpPr>
          <p:nvPr>
            <p:ph type="body" idx="1"/>
          </p:nvPr>
        </p:nvSpPr>
        <p:spPr>
          <a:xfrm>
            <a:off x="311467" y="1295400"/>
            <a:ext cx="11569065" cy="3724096"/>
          </a:xfrm>
        </p:spPr>
        <p:txBody>
          <a:bodyPr/>
          <a:lstStyle/>
          <a:p>
            <a:pPr marL="526415" indent="-514350" algn="l">
              <a:buFont typeface="+mj-lt"/>
              <a:buAutoNum type="arabicPeriod" startAt="4"/>
              <a:tabLst>
                <a:tab pos="356870" algn="l"/>
                <a:tab pos="357505" algn="l"/>
              </a:tabLst>
            </a:pPr>
            <a:r>
              <a:rPr lang="en-US" sz="2800" b="0" dirty="0">
                <a:latin typeface="Cambria"/>
                <a:cs typeface="Cambria"/>
              </a:rPr>
              <a:t>Check each column's data type, and fix any columns with an inappropriate data type or a binary categorical column (into 0 and 1)</a:t>
            </a:r>
          </a:p>
          <a:p>
            <a:pPr marL="12065" algn="just">
              <a:tabLst>
                <a:tab pos="356870" algn="l"/>
                <a:tab pos="357505" algn="l"/>
              </a:tabLst>
            </a:pPr>
            <a:endParaRPr lang="en-US" sz="2800" b="0" dirty="0">
              <a:latin typeface="Cambria"/>
              <a:cs typeface="Cambria"/>
            </a:endParaRPr>
          </a:p>
          <a:p>
            <a:pPr marL="526415" indent="-514350" algn="just">
              <a:buFont typeface="+mj-lt"/>
              <a:buAutoNum type="arabicPeriod" startAt="5"/>
              <a:tabLst>
                <a:tab pos="356870" algn="l"/>
                <a:tab pos="357505" algn="l"/>
              </a:tabLst>
            </a:pPr>
            <a:r>
              <a:rPr lang="en-US" sz="2800" b="0" dirty="0">
                <a:latin typeface="Cambria"/>
                <a:cs typeface="Cambria"/>
              </a:rPr>
              <a:t>Check</a:t>
            </a:r>
            <a:r>
              <a:rPr lang="en-US" sz="2800" b="0" spc="-15" dirty="0">
                <a:latin typeface="Cambria"/>
                <a:cs typeface="Cambria"/>
              </a:rPr>
              <a:t> </a:t>
            </a:r>
            <a:r>
              <a:rPr lang="en-US" sz="2800" b="0" dirty="0">
                <a:latin typeface="Cambria"/>
                <a:cs typeface="Cambria"/>
              </a:rPr>
              <a:t>outliers</a:t>
            </a:r>
            <a:r>
              <a:rPr lang="en-US" sz="2800" b="0" spc="-55" dirty="0">
                <a:latin typeface="Cambria"/>
                <a:cs typeface="Cambria"/>
              </a:rPr>
              <a:t> </a:t>
            </a:r>
            <a:r>
              <a:rPr lang="en-US" sz="2800" b="0" dirty="0">
                <a:latin typeface="Cambria"/>
                <a:cs typeface="Cambria"/>
              </a:rPr>
              <a:t>and data</a:t>
            </a:r>
            <a:r>
              <a:rPr lang="en-US" sz="2800" b="0" spc="15" dirty="0">
                <a:latin typeface="Cambria"/>
                <a:cs typeface="Cambria"/>
              </a:rPr>
              <a:t> </a:t>
            </a:r>
            <a:r>
              <a:rPr lang="en-US" sz="2800" b="0" dirty="0">
                <a:latin typeface="Cambria"/>
                <a:cs typeface="Cambria"/>
              </a:rPr>
              <a:t>imbalance</a:t>
            </a:r>
            <a:r>
              <a:rPr lang="en-US" sz="2800" b="0" spc="-20" dirty="0">
                <a:latin typeface="Cambria"/>
                <a:cs typeface="Cambria"/>
              </a:rPr>
              <a:t> </a:t>
            </a:r>
            <a:r>
              <a:rPr lang="en-US" sz="2800" b="0" spc="-50" dirty="0">
                <a:latin typeface="Cambria"/>
                <a:cs typeface="Cambria"/>
              </a:rPr>
              <a:t>.</a:t>
            </a:r>
          </a:p>
          <a:p>
            <a:pPr marL="526415" indent="-514350" algn="just">
              <a:buFont typeface="+mj-lt"/>
              <a:buAutoNum type="arabicPeriod" startAt="5"/>
              <a:tabLst>
                <a:tab pos="356870" algn="l"/>
                <a:tab pos="357505" algn="l"/>
              </a:tabLst>
            </a:pPr>
            <a:endParaRPr lang="en-US" sz="2800" b="0" spc="-50" dirty="0"/>
          </a:p>
          <a:p>
            <a:pPr marL="526415" indent="-514350" algn="just">
              <a:buFont typeface="+mj-lt"/>
              <a:buAutoNum type="arabicPeriod" startAt="5"/>
              <a:tabLst>
                <a:tab pos="356870" algn="l"/>
                <a:tab pos="357505" algn="l"/>
              </a:tabLst>
            </a:pPr>
            <a:r>
              <a:rPr lang="en-US" sz="2800" b="0" dirty="0">
                <a:latin typeface="Cambria"/>
                <a:cs typeface="Cambria"/>
              </a:rPr>
              <a:t>Binning</a:t>
            </a:r>
            <a:r>
              <a:rPr lang="en-US" sz="2800" b="0" spc="5" dirty="0">
                <a:latin typeface="Cambria"/>
                <a:cs typeface="Cambria"/>
              </a:rPr>
              <a:t> </a:t>
            </a:r>
            <a:r>
              <a:rPr lang="en-US" sz="2800" b="0" dirty="0">
                <a:latin typeface="Cambria"/>
                <a:cs typeface="Cambria"/>
              </a:rPr>
              <a:t>of</a:t>
            </a:r>
            <a:r>
              <a:rPr lang="en-US" sz="2800" b="0" spc="-20" dirty="0">
                <a:latin typeface="Cambria"/>
                <a:cs typeface="Cambria"/>
              </a:rPr>
              <a:t> </a:t>
            </a:r>
            <a:r>
              <a:rPr lang="en-US" sz="2800" b="0" dirty="0">
                <a:latin typeface="Cambria"/>
                <a:cs typeface="Cambria"/>
              </a:rPr>
              <a:t>continuous variables</a:t>
            </a:r>
            <a:r>
              <a:rPr lang="en-US" sz="2800" b="0" spc="-15" dirty="0">
                <a:latin typeface="Cambria"/>
                <a:cs typeface="Cambria"/>
              </a:rPr>
              <a:t> </a:t>
            </a:r>
            <a:r>
              <a:rPr lang="en-US" sz="2800" b="0" dirty="0">
                <a:latin typeface="Cambria"/>
                <a:cs typeface="Cambria"/>
              </a:rPr>
              <a:t>as required</a:t>
            </a:r>
            <a:r>
              <a:rPr lang="en-US" sz="2800" b="0" spc="-50" dirty="0">
                <a:latin typeface="Cambria"/>
                <a:cs typeface="Cambria"/>
              </a:rPr>
              <a:t> </a:t>
            </a:r>
            <a:r>
              <a:rPr lang="en-US" sz="2800" b="0" dirty="0">
                <a:latin typeface="Cambria"/>
                <a:cs typeface="Cambria"/>
              </a:rPr>
              <a:t>during</a:t>
            </a:r>
            <a:r>
              <a:rPr lang="en-US" sz="2800" b="0" spc="-35" dirty="0">
                <a:latin typeface="Cambria"/>
                <a:cs typeface="Cambria"/>
              </a:rPr>
              <a:t> </a:t>
            </a:r>
            <a:r>
              <a:rPr lang="en-US" sz="2800" b="0" spc="-10" dirty="0">
                <a:latin typeface="Cambria"/>
                <a:cs typeface="Cambria"/>
              </a:rPr>
              <a:t>analysis</a:t>
            </a:r>
          </a:p>
          <a:p>
            <a:pPr marL="12065" algn="just">
              <a:tabLst>
                <a:tab pos="356870" algn="l"/>
                <a:tab pos="357505" algn="l"/>
              </a:tabLst>
            </a:pPr>
            <a:endParaRPr lang="en-US" sz="2800" b="0" spc="-10" dirty="0"/>
          </a:p>
          <a:p>
            <a:pPr marL="526415" indent="-514350" algn="just">
              <a:buFont typeface="+mj-lt"/>
              <a:buAutoNum type="arabicPeriod" startAt="7"/>
              <a:tabLst>
                <a:tab pos="356870" algn="l"/>
                <a:tab pos="357505" algn="l"/>
              </a:tabLst>
            </a:pPr>
            <a:r>
              <a:rPr lang="en-US" sz="2800" b="0" dirty="0">
                <a:latin typeface="Cambria"/>
                <a:cs typeface="Cambria"/>
              </a:rPr>
              <a:t>Top</a:t>
            </a:r>
            <a:r>
              <a:rPr lang="en-US" sz="2800" b="0" spc="-30" dirty="0">
                <a:latin typeface="Cambria"/>
                <a:cs typeface="Cambria"/>
              </a:rPr>
              <a:t> </a:t>
            </a:r>
            <a:r>
              <a:rPr lang="en-US" sz="2800" b="0" dirty="0">
                <a:latin typeface="Cambria"/>
                <a:cs typeface="Cambria"/>
              </a:rPr>
              <a:t>10</a:t>
            </a:r>
            <a:r>
              <a:rPr lang="en-US" sz="2800" b="0" spc="-5" dirty="0">
                <a:latin typeface="Cambria"/>
                <a:cs typeface="Cambria"/>
              </a:rPr>
              <a:t> </a:t>
            </a:r>
            <a:r>
              <a:rPr lang="en-US" sz="2800" b="0" dirty="0">
                <a:latin typeface="Cambria"/>
                <a:cs typeface="Cambria"/>
              </a:rPr>
              <a:t>correlation</a:t>
            </a:r>
            <a:r>
              <a:rPr lang="en-US" sz="2800" b="0" spc="-25" dirty="0">
                <a:latin typeface="Cambria"/>
                <a:cs typeface="Cambria"/>
              </a:rPr>
              <a:t> </a:t>
            </a:r>
            <a:r>
              <a:rPr lang="en-US" sz="2800" b="0" dirty="0">
                <a:latin typeface="Cambria"/>
                <a:cs typeface="Cambria"/>
              </a:rPr>
              <a:t>for</a:t>
            </a:r>
            <a:r>
              <a:rPr lang="en-US" sz="2800" b="0" spc="-10" dirty="0">
                <a:latin typeface="Cambria"/>
                <a:cs typeface="Cambria"/>
              </a:rPr>
              <a:t> </a:t>
            </a:r>
            <a:r>
              <a:rPr lang="en-US" sz="2800" b="0" dirty="0">
                <a:latin typeface="Cambria"/>
                <a:cs typeface="Cambria"/>
              </a:rPr>
              <a:t>defaulter</a:t>
            </a:r>
            <a:r>
              <a:rPr lang="en-US" sz="2800" b="0" spc="-15" dirty="0">
                <a:latin typeface="Cambria"/>
                <a:cs typeface="Cambria"/>
              </a:rPr>
              <a:t> </a:t>
            </a:r>
            <a:r>
              <a:rPr lang="en-US" sz="2800" b="0" dirty="0">
                <a:latin typeface="Cambria"/>
                <a:cs typeface="Cambria"/>
              </a:rPr>
              <a:t>and</a:t>
            </a:r>
            <a:r>
              <a:rPr lang="en-US" sz="2800" b="0" spc="10" dirty="0">
                <a:latin typeface="Cambria"/>
                <a:cs typeface="Cambria"/>
              </a:rPr>
              <a:t> </a:t>
            </a:r>
            <a:r>
              <a:rPr lang="en-US" sz="2800" b="0" dirty="0">
                <a:latin typeface="Cambria"/>
                <a:cs typeface="Cambria"/>
              </a:rPr>
              <a:t>non </a:t>
            </a:r>
            <a:r>
              <a:rPr lang="en-US" sz="2800" b="0" spc="-10" dirty="0">
                <a:latin typeface="Cambria"/>
                <a:cs typeface="Cambria"/>
              </a:rPr>
              <a:t>defaulter</a:t>
            </a:r>
            <a:endParaRPr lang="en-US" sz="2800" b="0" dirty="0">
              <a:latin typeface="Cambria"/>
              <a:cs typeface="Cambria"/>
            </a:endParaRPr>
          </a:p>
          <a:p>
            <a:endParaRPr lang="en-IN" dirty="0"/>
          </a:p>
        </p:txBody>
      </p:sp>
    </p:spTree>
    <p:extLst>
      <p:ext uri="{BB962C8B-B14F-4D97-AF65-F5344CB8AC3E}">
        <p14:creationId xmlns:p14="http://schemas.microsoft.com/office/powerpoint/2010/main" val="3149376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0" y="228600"/>
            <a:ext cx="12204700" cy="666849"/>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2700" rIns="0" bIns="0" rtlCol="0">
            <a:spAutoFit/>
          </a:bodyPr>
          <a:lstStyle/>
          <a:p>
            <a:pPr marL="12700" algn="ctr">
              <a:lnSpc>
                <a:spcPct val="100000"/>
              </a:lnSpc>
              <a:spcBef>
                <a:spcPts val="100"/>
              </a:spcBef>
            </a:pPr>
            <a:r>
              <a:rPr lang="en-IN" sz="2800" b="1" dirty="0">
                <a:latin typeface="Britannic Bold" panose="020B0903060703020204" pitchFamily="34" charset="0"/>
                <a:cs typeface="Calibri"/>
              </a:rPr>
              <a:t>CONCLUSION</a:t>
            </a:r>
            <a:r>
              <a:rPr lang="en-IN" sz="2800" b="1" spc="-50" dirty="0">
                <a:latin typeface="Britannic Bold" panose="020B0903060703020204" pitchFamily="34" charset="0"/>
                <a:cs typeface="Calibri"/>
              </a:rPr>
              <a:t> </a:t>
            </a:r>
            <a:r>
              <a:rPr lang="en-IN" sz="2800" b="1" dirty="0">
                <a:latin typeface="Britannic Bold" panose="020B0903060703020204" pitchFamily="34" charset="0"/>
                <a:cs typeface="Calibri"/>
              </a:rPr>
              <a:t>ABOUT </a:t>
            </a:r>
            <a:r>
              <a:rPr lang="en-IN" sz="2800" b="1" spc="-10" dirty="0">
                <a:latin typeface="Britannic Bold" panose="020B0903060703020204" pitchFamily="34" charset="0"/>
                <a:cs typeface="Calibri"/>
              </a:rPr>
              <a:t>NON-DEFAULTERS</a:t>
            </a:r>
            <a:endParaRPr lang="en-IN" sz="2800" dirty="0">
              <a:latin typeface="Britannic Bold" panose="020B0903060703020204" pitchFamily="34" charset="0"/>
              <a:cs typeface="Calibri"/>
            </a:endParaRPr>
          </a:p>
          <a:p>
            <a:pPr>
              <a:lnSpc>
                <a:spcPct val="100000"/>
              </a:lnSpc>
              <a:spcBef>
                <a:spcPts val="35"/>
              </a:spcBef>
            </a:pPr>
            <a:endParaRPr sz="1450" dirty="0">
              <a:latin typeface="Calibri"/>
              <a:cs typeface="Calibri"/>
            </a:endParaRPr>
          </a:p>
        </p:txBody>
      </p:sp>
      <p:sp>
        <p:nvSpPr>
          <p:cNvPr id="5" name="TextBox 4">
            <a:extLst>
              <a:ext uri="{FF2B5EF4-FFF2-40B4-BE49-F238E27FC236}">
                <a16:creationId xmlns:a16="http://schemas.microsoft.com/office/drawing/2014/main" id="{738FE655-44F5-AE8D-C410-FB951B0E5C6F}"/>
              </a:ext>
            </a:extLst>
          </p:cNvPr>
          <p:cNvSpPr txBox="1"/>
          <p:nvPr/>
        </p:nvSpPr>
        <p:spPr>
          <a:xfrm>
            <a:off x="152400" y="1219200"/>
            <a:ext cx="11887200" cy="5539978"/>
          </a:xfrm>
          <a:prstGeom prst="rect">
            <a:avLst/>
          </a:prstGeom>
          <a:noFill/>
        </p:spPr>
        <p:txBody>
          <a:bodyPr wrap="square">
            <a:spAutoFit/>
          </a:bodyPr>
          <a:lstStyle/>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To begin with, roughly 92% of the population is determined to be non-defaulters, with females being more likely than males to be non-defaulters.</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Income: The default rate decreases as income rises. People with a total income of more than 500k are the ones who are least at risk.</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Income type: Non-defaulters are most likely to be students and business owners (minimum risk)</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Education: The probability of not defaulting increases with education level, therefore persons with a college education had the lowest risk of default.</a:t>
            </a:r>
          </a:p>
          <a:p>
            <a:pPr marL="457200" indent="-457200" algn="l">
              <a:buFont typeface="+mj-lt"/>
              <a:buAutoNum type="arabicParenR"/>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a:pPr>
            <a:r>
              <a:rPr lang="en-US" sz="2400" b="0" i="0" dirty="0">
                <a:solidFill>
                  <a:srgbClr val="000000"/>
                </a:solidFill>
                <a:effectLst/>
                <a:latin typeface="Cambria" panose="02040503050406030204" pitchFamily="18" charset="0"/>
                <a:ea typeface="Cambria" panose="02040503050406030204" pitchFamily="18" charset="0"/>
              </a:rPr>
              <a:t>Age: The rate of defaulters decreases with age, hence those over 60 are the least likely to default.</a:t>
            </a:r>
          </a:p>
          <a:p>
            <a:pPr algn="l"/>
            <a:endParaRPr lang="en-US" b="0" i="0" dirty="0">
              <a:solidFill>
                <a:srgbClr val="000000"/>
              </a:solidFill>
              <a:effectLst/>
              <a:latin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5605" y="652599"/>
            <a:ext cx="11400790" cy="5552802"/>
          </a:xfrm>
          <a:prstGeom prst="rect">
            <a:avLst/>
          </a:prstGeom>
        </p:spPr>
        <p:txBody>
          <a:bodyPr vert="horz" wrap="square" lIns="0" tIns="12700" rIns="0" bIns="0" rtlCol="0">
            <a:spAutoFit/>
          </a:bodyPr>
          <a:lstStyle/>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Occupation type: Accountants, key workers, HR personnel, and IT personnel are the most secure.</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House/flat: Owners of real estate (a house or a flat) exhibited a non-default inclination.</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Family status: Widow's are the less risky.</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err="1">
                <a:solidFill>
                  <a:srgbClr val="000000"/>
                </a:solidFill>
                <a:effectLst/>
                <a:latin typeface="Cambria" panose="02040503050406030204" pitchFamily="18" charset="0"/>
                <a:ea typeface="Cambria" panose="02040503050406030204" pitchFamily="18" charset="0"/>
              </a:rPr>
              <a:t>Own_car</a:t>
            </a:r>
            <a:r>
              <a:rPr lang="en-US" sz="2400" b="0" i="0" dirty="0">
                <a:solidFill>
                  <a:srgbClr val="000000"/>
                </a:solidFill>
                <a:effectLst/>
                <a:latin typeface="Cambria" panose="02040503050406030204" pitchFamily="18" charset="0"/>
                <a:ea typeface="Cambria" panose="02040503050406030204" pitchFamily="18" charset="0"/>
              </a:rPr>
              <a:t>: People who own a car are less likely to default.</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 Housing status: People who live in office apartments are safest.</a:t>
            </a:r>
          </a:p>
          <a:p>
            <a:pPr marL="457200" indent="-457200" algn="l">
              <a:buFont typeface="+mj-lt"/>
              <a:buAutoNum type="arabicParenR" startAt="6"/>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6"/>
            </a:pPr>
            <a:r>
              <a:rPr lang="en-US" sz="2400" b="0" i="0" dirty="0">
                <a:solidFill>
                  <a:srgbClr val="000000"/>
                </a:solidFill>
                <a:effectLst/>
                <a:latin typeface="Cambria" panose="02040503050406030204" pitchFamily="18" charset="0"/>
                <a:ea typeface="Cambria" panose="02040503050406030204" pitchFamily="18" charset="0"/>
              </a:rPr>
              <a:t> Changing phone: The longer a person does not change his phone from the app date, the lower the risk. The person who did not update their phone after becoming eight years old was the least at risk.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CA1A4-8A80-52CD-D95A-C5B65D367790}"/>
              </a:ext>
            </a:extLst>
          </p:cNvPr>
          <p:cNvSpPr txBox="1"/>
          <p:nvPr/>
        </p:nvSpPr>
        <p:spPr>
          <a:xfrm>
            <a:off x="381000" y="1066800"/>
            <a:ext cx="11506200" cy="4524315"/>
          </a:xfrm>
          <a:prstGeom prst="rect">
            <a:avLst/>
          </a:prstGeom>
          <a:noFill/>
        </p:spPr>
        <p:txBody>
          <a:bodyPr wrap="square">
            <a:spAutoFit/>
          </a:bodyPr>
          <a:lstStyle/>
          <a:p>
            <a:pPr marL="457200" indent="-457200" algn="l">
              <a:buFont typeface="+mj-lt"/>
              <a:buAutoNum type="arabicParenR" startAt="12"/>
            </a:pP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Total_credit</a:t>
            </a:r>
            <a:r>
              <a:rPr lang="en-US" sz="2400" b="0" i="0" dirty="0">
                <a:solidFill>
                  <a:srgbClr val="000000"/>
                </a:solidFill>
                <a:effectLst/>
                <a:latin typeface="Cambria" panose="02040503050406030204" pitchFamily="18" charset="0"/>
                <a:ea typeface="Cambria" panose="02040503050406030204" pitchFamily="18" charset="0"/>
              </a:rPr>
              <a:t>: Default rates decrease as credit amounts increase; customers who apply for 1800k credit are the safest.</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Annuity and goods price: People with annuities (&gt;70k) and good prices (&gt;1800k) had the lowest default rate, following the same trend as credit.</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Contract type: Those that apply for a revolving loan are safe.</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Non-defaulter provides home phone</a:t>
            </a:r>
          </a:p>
          <a:p>
            <a:pPr marL="457200" indent="-457200" algn="l">
              <a:buFont typeface="+mj-lt"/>
              <a:buAutoNum type="arabicParenR" startAt="12"/>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2"/>
            </a:pPr>
            <a:r>
              <a:rPr lang="en-US" sz="2400" b="0" i="0" dirty="0">
                <a:solidFill>
                  <a:srgbClr val="000000"/>
                </a:solidFill>
                <a:effectLst/>
                <a:latin typeface="Cambria" panose="02040503050406030204" pitchFamily="18" charset="0"/>
                <a:ea typeface="Cambria" panose="02040503050406030204" pitchFamily="18" charset="0"/>
              </a:rPr>
              <a:t> For giving loan to person with secondary education(second high in risk) go beyond 1000k(toward high credit)</a:t>
            </a:r>
          </a:p>
        </p:txBody>
      </p:sp>
    </p:spTree>
    <p:extLst>
      <p:ext uri="{BB962C8B-B14F-4D97-AF65-F5344CB8AC3E}">
        <p14:creationId xmlns:p14="http://schemas.microsoft.com/office/powerpoint/2010/main" val="2268747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8FA02-D40D-DC4B-A017-B02FD6AC6F07}"/>
              </a:ext>
            </a:extLst>
          </p:cNvPr>
          <p:cNvSpPr txBox="1"/>
          <p:nvPr/>
        </p:nvSpPr>
        <p:spPr>
          <a:xfrm>
            <a:off x="533400" y="612844"/>
            <a:ext cx="11277600" cy="5632311"/>
          </a:xfrm>
          <a:prstGeom prst="rect">
            <a:avLst/>
          </a:prstGeom>
          <a:noFill/>
        </p:spPr>
        <p:txBody>
          <a:bodyPr wrap="square">
            <a:spAutoFit/>
          </a:bodyPr>
          <a:lstStyle/>
          <a:p>
            <a:pPr marL="457200" indent="-457200" algn="l">
              <a:buFont typeface="+mj-lt"/>
              <a:buAutoNum type="arabicParenR" startAt="17"/>
            </a:pPr>
            <a:r>
              <a:rPr lang="en-US" sz="2400" b="0" i="0" dirty="0">
                <a:solidFill>
                  <a:srgbClr val="000000"/>
                </a:solidFill>
                <a:effectLst/>
                <a:latin typeface="Cambria" panose="02040503050406030204" pitchFamily="18" charset="0"/>
                <a:ea typeface="Cambria" panose="02040503050406030204" pitchFamily="18" charset="0"/>
              </a:rPr>
              <a:t>The person whose first application was denied by the system (code reject reason) is the least dangerous.</a:t>
            </a:r>
          </a:p>
          <a:p>
            <a:pPr marL="457200" indent="-457200" algn="l">
              <a:buFont typeface="+mj-lt"/>
              <a:buAutoNum type="arabicParenR" startAt="17"/>
            </a:pPr>
            <a:endParaRPr lang="en-US" sz="2400" dirty="0">
              <a:solidFill>
                <a:srgbClr val="000000"/>
              </a:solidFill>
              <a:latin typeface="Cambria" panose="02040503050406030204" pitchFamily="18" charset="0"/>
              <a:ea typeface="Cambria" panose="02040503050406030204" pitchFamily="18" charset="0"/>
            </a:endParaRPr>
          </a:p>
          <a:p>
            <a:pPr marL="457200" indent="-457200" algn="l">
              <a:buFont typeface="+mj-lt"/>
              <a:buAutoNum type="arabicParenR" startAt="17"/>
            </a:pPr>
            <a:r>
              <a:rPr lang="en-US" sz="2400" b="0" i="0" dirty="0">
                <a:solidFill>
                  <a:srgbClr val="000000"/>
                </a:solidFill>
                <a:effectLst/>
                <a:latin typeface="Cambria" panose="02040503050406030204" pitchFamily="18" charset="0"/>
                <a:ea typeface="Cambria" panose="02040503050406030204" pitchFamily="18" charset="0"/>
              </a:rPr>
              <a:t> The risk of defaulting decreases as you work more days.</a:t>
            </a:r>
          </a:p>
          <a:p>
            <a:pPr marL="457200" indent="-457200" algn="l">
              <a:buFont typeface="+mj-lt"/>
              <a:buAutoNum type="arabicParenR" startAt="17"/>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7"/>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For small credit(which is risky),students are safest.</a:t>
            </a:r>
          </a:p>
          <a:p>
            <a:pPr marL="457200" indent="-457200" algn="l">
              <a:buFont typeface="+mj-lt"/>
              <a:buAutoNum type="arabicParenR" startAt="17"/>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7"/>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It is safer to lend large credit to unemployed persons (who are dangerous) (above 800k)</a:t>
            </a:r>
          </a:p>
          <a:p>
            <a:pPr marL="457200" indent="-457200" algn="l">
              <a:buFont typeface="+mj-lt"/>
              <a:buAutoNum type="arabicParenR" startAt="17"/>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7"/>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Only issue a loan to a married person if the credit is worth more than 800k (just increase credit amount to ensure further more safety)</a:t>
            </a:r>
          </a:p>
          <a:p>
            <a:pPr marL="457200" indent="-457200" algn="l">
              <a:buFont typeface="+mj-lt"/>
              <a:buAutoNum type="arabicParenR" startAt="17"/>
            </a:pPr>
            <a:endParaRPr lang="en-US" sz="2400" b="0" i="0" dirty="0">
              <a:solidFill>
                <a:srgbClr val="000000"/>
              </a:solidFill>
              <a:effectLst/>
              <a:latin typeface="Cambria" panose="02040503050406030204" pitchFamily="18" charset="0"/>
              <a:ea typeface="Cambria" panose="02040503050406030204" pitchFamily="18" charset="0"/>
            </a:endParaRPr>
          </a:p>
          <a:p>
            <a:pPr marL="457200" indent="-457200" algn="l">
              <a:buFont typeface="+mj-lt"/>
              <a:buAutoNum type="arabicParenR" startAt="17"/>
            </a:pPr>
            <a:r>
              <a:rPr lang="en-US" sz="2400" dirty="0">
                <a:solidFill>
                  <a:srgbClr val="000000"/>
                </a:solidFill>
                <a:latin typeface="Cambria" panose="02040503050406030204" pitchFamily="18" charset="0"/>
                <a:ea typeface="Cambria" panose="02040503050406030204" pitchFamily="18" charset="0"/>
              </a:rPr>
              <a:t> </a:t>
            </a:r>
            <a:r>
              <a:rPr lang="en-US" sz="2400" b="0" i="0" dirty="0">
                <a:solidFill>
                  <a:srgbClr val="000000"/>
                </a:solidFill>
                <a:effectLst/>
                <a:latin typeface="Cambria" panose="02040503050406030204" pitchFamily="18" charset="0"/>
                <a:ea typeface="Cambria" panose="02040503050406030204" pitchFamily="18" charset="0"/>
              </a:rPr>
              <a:t>Choosing those who ask for credit in excess of 1500k for those with a lower secondary education (highest risk) ensures safety.</a:t>
            </a:r>
            <a:endParaRPr lang="en-US" sz="2400" dirty="0">
              <a:latin typeface="Cambria" panose="02040503050406030204" pitchFamily="18" charset="0"/>
              <a:ea typeface="Cambria" panose="02040503050406030204" pitchFamily="18" charset="0"/>
              <a:cs typeface="Cambria"/>
            </a:endParaRPr>
          </a:p>
        </p:txBody>
      </p:sp>
    </p:spTree>
    <p:extLst>
      <p:ext uri="{BB962C8B-B14F-4D97-AF65-F5344CB8AC3E}">
        <p14:creationId xmlns:p14="http://schemas.microsoft.com/office/powerpoint/2010/main" val="348919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1AB07-F063-4AA0-8D8C-43A8E460C72B}"/>
              </a:ext>
            </a:extLst>
          </p:cNvPr>
          <p:cNvSpPr txBox="1"/>
          <p:nvPr/>
        </p:nvSpPr>
        <p:spPr>
          <a:xfrm>
            <a:off x="1066800" y="990600"/>
            <a:ext cx="9829800" cy="4339650"/>
          </a:xfrm>
          <a:prstGeom prst="rect">
            <a:avLst/>
          </a:prstGeom>
          <a:noFill/>
        </p:spPr>
        <p:txBody>
          <a:bodyPr wrap="square" rtlCol="0">
            <a:spAutoFit/>
          </a:bodyPr>
          <a:lstStyle/>
          <a:p>
            <a:pPr algn="ctr"/>
            <a:r>
              <a:rPr lang="en-IN" sz="13800" dirty="0">
                <a:solidFill>
                  <a:schemeClr val="accent3">
                    <a:lumMod val="75000"/>
                  </a:schemeClr>
                </a:solidFill>
                <a:latin typeface="Algerian" panose="04020705040A02060702" pitchFamily="82" charset="0"/>
              </a:rPr>
              <a:t>THANK </a:t>
            </a:r>
          </a:p>
          <a:p>
            <a:pPr algn="ctr"/>
            <a:r>
              <a:rPr lang="en-IN" sz="13800" dirty="0">
                <a:solidFill>
                  <a:schemeClr val="accent3">
                    <a:lumMod val="75000"/>
                  </a:schemeClr>
                </a:solidFill>
                <a:latin typeface="Algerian" panose="04020705040A02060702" pitchFamily="82" charset="0"/>
              </a:rPr>
              <a:t>YOU</a:t>
            </a:r>
          </a:p>
        </p:txBody>
      </p:sp>
    </p:spTree>
    <p:extLst>
      <p:ext uri="{BB962C8B-B14F-4D97-AF65-F5344CB8AC3E}">
        <p14:creationId xmlns:p14="http://schemas.microsoft.com/office/powerpoint/2010/main" val="303181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47800" y="2514600"/>
            <a:ext cx="3663900" cy="1318310"/>
          </a:xfrm>
          <a:prstGeom prst="rect">
            <a:avLst/>
          </a:prstGeom>
        </p:spPr>
        <p:txBody>
          <a:bodyPr vert="horz" wrap="square" lIns="0" tIns="12700" rIns="0" bIns="0" rtlCol="0">
            <a:spAutoFit/>
          </a:bodyPr>
          <a:lstStyle/>
          <a:p>
            <a:pPr marL="12700">
              <a:lnSpc>
                <a:spcPct val="100000"/>
              </a:lnSpc>
              <a:spcBef>
                <a:spcPts val="100"/>
              </a:spcBef>
            </a:pPr>
            <a:r>
              <a:rPr sz="2800" spc="-10" dirty="0">
                <a:solidFill>
                  <a:schemeClr val="accent6">
                    <a:lumMod val="75000"/>
                  </a:schemeClr>
                </a:solidFill>
                <a:latin typeface="Berlin Sans FB" panose="020E0602020502020306" pitchFamily="34" charset="0"/>
                <a:cs typeface="Cambria"/>
              </a:rPr>
              <a:t>Defaulter-</a:t>
            </a:r>
            <a:r>
              <a:rPr sz="2800" spc="-20" dirty="0">
                <a:solidFill>
                  <a:schemeClr val="accent6">
                    <a:lumMod val="75000"/>
                  </a:schemeClr>
                </a:solidFill>
                <a:latin typeface="Berlin Sans FB" panose="020E0602020502020306" pitchFamily="34" charset="0"/>
                <a:cs typeface="Cambria"/>
              </a:rPr>
              <a:t>8.1%</a:t>
            </a:r>
            <a:endParaRPr sz="2800" dirty="0">
              <a:solidFill>
                <a:schemeClr val="accent6">
                  <a:lumMod val="75000"/>
                </a:schemeClr>
              </a:solidFill>
              <a:latin typeface="Berlin Sans FB" panose="020E0602020502020306" pitchFamily="34" charset="0"/>
              <a:cs typeface="Cambria"/>
            </a:endParaRPr>
          </a:p>
          <a:p>
            <a:pPr>
              <a:lnSpc>
                <a:spcPct val="100000"/>
              </a:lnSpc>
              <a:spcBef>
                <a:spcPts val="50"/>
              </a:spcBef>
            </a:pPr>
            <a:endParaRPr sz="2800" dirty="0">
              <a:latin typeface="Berlin Sans FB" panose="020E0602020502020306" pitchFamily="34" charset="0"/>
              <a:cs typeface="Cambria"/>
            </a:endParaRPr>
          </a:p>
          <a:p>
            <a:pPr marL="12700">
              <a:lnSpc>
                <a:spcPct val="100000"/>
              </a:lnSpc>
              <a:spcBef>
                <a:spcPts val="5"/>
              </a:spcBef>
            </a:pPr>
            <a:r>
              <a:rPr sz="2800" spc="-10" dirty="0">
                <a:solidFill>
                  <a:schemeClr val="accent1">
                    <a:lumMod val="75000"/>
                  </a:schemeClr>
                </a:solidFill>
                <a:latin typeface="Berlin Sans FB" panose="020E0602020502020306" pitchFamily="34" charset="0"/>
                <a:cs typeface="Cambria"/>
              </a:rPr>
              <a:t>Non-defaulter-91.9%</a:t>
            </a:r>
            <a:endParaRPr sz="2800" dirty="0">
              <a:solidFill>
                <a:schemeClr val="accent1">
                  <a:lumMod val="75000"/>
                </a:schemeClr>
              </a:solidFill>
              <a:latin typeface="Berlin Sans FB" panose="020E0602020502020306" pitchFamily="34" charset="0"/>
              <a:cs typeface="Cambria"/>
            </a:endParaRPr>
          </a:p>
        </p:txBody>
      </p:sp>
      <p:pic>
        <p:nvPicPr>
          <p:cNvPr id="5" name="Picture 4">
            <a:extLst>
              <a:ext uri="{FF2B5EF4-FFF2-40B4-BE49-F238E27FC236}">
                <a16:creationId xmlns:a16="http://schemas.microsoft.com/office/drawing/2014/main" id="{69FFB157-975F-3293-FACE-540C5BFD32A1}"/>
              </a:ext>
            </a:extLst>
          </p:cNvPr>
          <p:cNvPicPr>
            <a:picLocks noChangeAspect="1"/>
          </p:cNvPicPr>
          <p:nvPr/>
        </p:nvPicPr>
        <p:blipFill>
          <a:blip r:embed="rId2"/>
          <a:stretch>
            <a:fillRect/>
          </a:stretch>
        </p:blipFill>
        <p:spPr>
          <a:xfrm>
            <a:off x="5943600" y="685799"/>
            <a:ext cx="5715000" cy="51720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3270" y="685800"/>
            <a:ext cx="10811510" cy="641201"/>
          </a:xfrm>
          <a:prstGeom prst="rect">
            <a:avLst/>
          </a:prstGeom>
        </p:spPr>
        <p:txBody>
          <a:bodyPr vert="horz" wrap="square" lIns="0" tIns="12700" rIns="0" bIns="0" rtlCol="0">
            <a:spAutoFit/>
          </a:bodyPr>
          <a:lstStyle/>
          <a:p>
            <a:pPr marL="12700" algn="ctr">
              <a:lnSpc>
                <a:spcPct val="100000"/>
              </a:lnSpc>
              <a:spcBef>
                <a:spcPts val="100"/>
              </a:spcBef>
            </a:pPr>
            <a:r>
              <a:rPr sz="2000" b="1" dirty="0">
                <a:solidFill>
                  <a:schemeClr val="accent6">
                    <a:lumMod val="75000"/>
                  </a:schemeClr>
                </a:solidFill>
                <a:latin typeface="Calibri"/>
                <a:cs typeface="Calibri"/>
              </a:rPr>
              <a:t>Higher</a:t>
            </a:r>
            <a:r>
              <a:rPr sz="2000" b="1" spc="-4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default rate</a:t>
            </a:r>
            <a:r>
              <a:rPr sz="2000" b="1" spc="-4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in</a:t>
            </a:r>
            <a:r>
              <a:rPr sz="2000" b="1" spc="-3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lower</a:t>
            </a:r>
            <a:r>
              <a:rPr sz="2000" b="1" spc="-15"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secondary</a:t>
            </a:r>
            <a:r>
              <a:rPr sz="2000" b="1" spc="-35"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and</a:t>
            </a:r>
            <a:r>
              <a:rPr sz="2000" b="1" spc="-3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least</a:t>
            </a:r>
            <a:r>
              <a:rPr sz="2000" b="1" spc="-2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default</a:t>
            </a:r>
            <a:r>
              <a:rPr sz="2000" b="1" spc="-2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rate</a:t>
            </a:r>
            <a:r>
              <a:rPr sz="2000" b="1" spc="-35"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in</a:t>
            </a:r>
            <a:r>
              <a:rPr sz="2000" b="1" spc="-3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academic</a:t>
            </a:r>
            <a:r>
              <a:rPr sz="2000" b="1" spc="-1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degree</a:t>
            </a:r>
            <a:endParaRPr lang="en-IN" sz="2000" b="1" dirty="0">
              <a:solidFill>
                <a:schemeClr val="accent6">
                  <a:lumMod val="75000"/>
                </a:schemeClr>
              </a:solidFill>
              <a:latin typeface="Calibri"/>
              <a:cs typeface="Calibri"/>
            </a:endParaRPr>
          </a:p>
          <a:p>
            <a:pPr marL="12700" algn="ctr">
              <a:lnSpc>
                <a:spcPct val="100000"/>
              </a:lnSpc>
              <a:spcBef>
                <a:spcPts val="100"/>
              </a:spcBef>
            </a:pPr>
            <a:r>
              <a:rPr sz="2000" b="1" dirty="0">
                <a:solidFill>
                  <a:schemeClr val="accent6">
                    <a:lumMod val="75000"/>
                  </a:schemeClr>
                </a:solidFill>
                <a:latin typeface="Calibri"/>
                <a:cs typeface="Calibri"/>
              </a:rPr>
              <a:t>(default</a:t>
            </a:r>
            <a:r>
              <a:rPr sz="2000" b="1" spc="-7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rate</a:t>
            </a:r>
            <a:r>
              <a:rPr sz="2000" b="1" spc="-35"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falls</a:t>
            </a:r>
            <a:r>
              <a:rPr sz="2000" b="1" spc="-20" dirty="0">
                <a:solidFill>
                  <a:schemeClr val="accent6">
                    <a:lumMod val="75000"/>
                  </a:schemeClr>
                </a:solidFill>
                <a:latin typeface="Calibri"/>
                <a:cs typeface="Calibri"/>
              </a:rPr>
              <a:t> </a:t>
            </a:r>
            <a:r>
              <a:rPr sz="2000" b="1" dirty="0">
                <a:solidFill>
                  <a:schemeClr val="accent6">
                    <a:lumMod val="75000"/>
                  </a:schemeClr>
                </a:solidFill>
                <a:latin typeface="Calibri"/>
                <a:cs typeface="Calibri"/>
              </a:rPr>
              <a:t>with</a:t>
            </a:r>
            <a:r>
              <a:rPr sz="2000" b="1" spc="-5" dirty="0">
                <a:solidFill>
                  <a:schemeClr val="accent6">
                    <a:lumMod val="75000"/>
                  </a:schemeClr>
                </a:solidFill>
                <a:latin typeface="Calibri"/>
                <a:cs typeface="Calibri"/>
              </a:rPr>
              <a:t> </a:t>
            </a:r>
            <a:r>
              <a:rPr sz="2000" b="1" spc="-10" dirty="0">
                <a:solidFill>
                  <a:schemeClr val="accent6">
                    <a:lumMod val="75000"/>
                  </a:schemeClr>
                </a:solidFill>
                <a:latin typeface="Calibri"/>
                <a:cs typeface="Calibri"/>
              </a:rPr>
              <a:t>education)</a:t>
            </a:r>
            <a:endParaRPr sz="2000" dirty="0">
              <a:solidFill>
                <a:schemeClr val="accent6">
                  <a:lumMod val="75000"/>
                </a:schemeClr>
              </a:solidFill>
              <a:latin typeface="Calibri"/>
              <a:cs typeface="Calibri"/>
            </a:endParaRPr>
          </a:p>
        </p:txBody>
      </p:sp>
      <p:pic>
        <p:nvPicPr>
          <p:cNvPr id="5" name="Picture 4">
            <a:extLst>
              <a:ext uri="{FF2B5EF4-FFF2-40B4-BE49-F238E27FC236}">
                <a16:creationId xmlns:a16="http://schemas.microsoft.com/office/drawing/2014/main" id="{C53B9D68-80F2-2017-8B82-C39BA6673058}"/>
              </a:ext>
            </a:extLst>
          </p:cNvPr>
          <p:cNvPicPr>
            <a:picLocks noChangeAspect="1"/>
          </p:cNvPicPr>
          <p:nvPr/>
        </p:nvPicPr>
        <p:blipFill>
          <a:blip r:embed="rId2"/>
          <a:stretch>
            <a:fillRect/>
          </a:stretch>
        </p:blipFill>
        <p:spPr>
          <a:xfrm>
            <a:off x="1066800" y="1752600"/>
            <a:ext cx="10058400"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1827733"/>
            <a:ext cx="4163695" cy="1859483"/>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2400" dirty="0">
                <a:latin typeface="Cambria"/>
                <a:cs typeface="Cambria"/>
              </a:rPr>
              <a:t>Student</a:t>
            </a:r>
            <a:r>
              <a:rPr sz="2400" spc="-25" dirty="0">
                <a:latin typeface="Cambria"/>
                <a:cs typeface="Cambria"/>
              </a:rPr>
              <a:t> </a:t>
            </a:r>
            <a:r>
              <a:rPr sz="2400" dirty="0">
                <a:latin typeface="Cambria"/>
                <a:cs typeface="Cambria"/>
              </a:rPr>
              <a:t>and</a:t>
            </a:r>
            <a:r>
              <a:rPr sz="2400" spc="-15" dirty="0">
                <a:latin typeface="Cambria"/>
                <a:cs typeface="Cambria"/>
              </a:rPr>
              <a:t> </a:t>
            </a:r>
            <a:r>
              <a:rPr sz="2400" dirty="0">
                <a:latin typeface="Cambria"/>
                <a:cs typeface="Cambria"/>
              </a:rPr>
              <a:t>buissnessman</a:t>
            </a:r>
            <a:r>
              <a:rPr sz="2400" spc="-30" dirty="0">
                <a:latin typeface="Cambria"/>
                <a:cs typeface="Cambria"/>
              </a:rPr>
              <a:t> </a:t>
            </a:r>
            <a:r>
              <a:rPr sz="2400" dirty="0">
                <a:latin typeface="Cambria"/>
                <a:cs typeface="Cambria"/>
              </a:rPr>
              <a:t>are</a:t>
            </a:r>
            <a:r>
              <a:rPr sz="2400" spc="-40" dirty="0">
                <a:latin typeface="Cambria"/>
                <a:cs typeface="Cambria"/>
              </a:rPr>
              <a:t> </a:t>
            </a:r>
            <a:r>
              <a:rPr sz="2400" spc="-10" dirty="0">
                <a:latin typeface="Cambria"/>
                <a:cs typeface="Cambria"/>
              </a:rPr>
              <a:t>safest.</a:t>
            </a:r>
            <a:endParaRPr sz="2400" dirty="0">
              <a:latin typeface="Cambria"/>
              <a:cs typeface="Cambria"/>
            </a:endParaRPr>
          </a:p>
          <a:p>
            <a:pPr marL="12700" marR="160655">
              <a:lnSpc>
                <a:spcPct val="100000"/>
              </a:lnSpc>
              <a:spcBef>
                <a:spcPts val="5"/>
              </a:spcBef>
              <a:buSzPct val="94444"/>
              <a:buAutoNum type="arabicParenR"/>
              <a:tabLst>
                <a:tab pos="241300" algn="l"/>
              </a:tabLst>
            </a:pPr>
            <a:r>
              <a:rPr sz="2400" dirty="0">
                <a:latin typeface="Cambria"/>
                <a:cs typeface="Cambria"/>
              </a:rPr>
              <a:t>Women</a:t>
            </a:r>
            <a:r>
              <a:rPr sz="2400" spc="-40" dirty="0">
                <a:latin typeface="Cambria"/>
                <a:cs typeface="Cambria"/>
              </a:rPr>
              <a:t> </a:t>
            </a:r>
            <a:r>
              <a:rPr sz="2400" dirty="0">
                <a:latin typeface="Cambria"/>
                <a:cs typeface="Cambria"/>
              </a:rPr>
              <a:t>in</a:t>
            </a:r>
            <a:r>
              <a:rPr sz="2400" spc="-30" dirty="0">
                <a:latin typeface="Cambria"/>
                <a:cs typeface="Cambria"/>
              </a:rPr>
              <a:t> </a:t>
            </a:r>
            <a:r>
              <a:rPr sz="2400" dirty="0">
                <a:latin typeface="Cambria"/>
                <a:cs typeface="Cambria"/>
              </a:rPr>
              <a:t>maternity</a:t>
            </a:r>
            <a:r>
              <a:rPr sz="2400" spc="-20" dirty="0">
                <a:latin typeface="Cambria"/>
                <a:cs typeface="Cambria"/>
              </a:rPr>
              <a:t> </a:t>
            </a:r>
            <a:r>
              <a:rPr sz="2400" dirty="0">
                <a:latin typeface="Cambria"/>
                <a:cs typeface="Cambria"/>
              </a:rPr>
              <a:t>leave</a:t>
            </a:r>
            <a:r>
              <a:rPr sz="2400" spc="-20" dirty="0">
                <a:latin typeface="Cambria"/>
                <a:cs typeface="Cambria"/>
              </a:rPr>
              <a:t> </a:t>
            </a:r>
            <a:r>
              <a:rPr sz="2400" spc="-25" dirty="0">
                <a:latin typeface="Cambria"/>
                <a:cs typeface="Cambria"/>
              </a:rPr>
              <a:t>and </a:t>
            </a:r>
            <a:r>
              <a:rPr sz="2400" dirty="0">
                <a:latin typeface="Cambria"/>
                <a:cs typeface="Cambria"/>
              </a:rPr>
              <a:t>Unemployeds</a:t>
            </a:r>
            <a:r>
              <a:rPr sz="2400" spc="-50" dirty="0">
                <a:latin typeface="Cambria"/>
                <a:cs typeface="Cambria"/>
              </a:rPr>
              <a:t> </a:t>
            </a:r>
            <a:r>
              <a:rPr sz="2400" dirty="0">
                <a:latin typeface="Cambria"/>
                <a:cs typeface="Cambria"/>
              </a:rPr>
              <a:t>had</a:t>
            </a:r>
            <a:r>
              <a:rPr sz="2400" spc="-20" dirty="0">
                <a:latin typeface="Cambria"/>
                <a:cs typeface="Cambria"/>
              </a:rPr>
              <a:t> </a:t>
            </a:r>
            <a:r>
              <a:rPr sz="2400" dirty="0">
                <a:latin typeface="Cambria"/>
                <a:cs typeface="Cambria"/>
              </a:rPr>
              <a:t>highest</a:t>
            </a:r>
            <a:r>
              <a:rPr sz="2400" spc="-35" dirty="0">
                <a:latin typeface="Cambria"/>
                <a:cs typeface="Cambria"/>
              </a:rPr>
              <a:t> </a:t>
            </a:r>
            <a:r>
              <a:rPr sz="2400" dirty="0">
                <a:latin typeface="Cambria"/>
                <a:cs typeface="Cambria"/>
              </a:rPr>
              <a:t>default</a:t>
            </a:r>
            <a:r>
              <a:rPr sz="2400" spc="-5" dirty="0">
                <a:latin typeface="Cambria"/>
                <a:cs typeface="Cambria"/>
              </a:rPr>
              <a:t> </a:t>
            </a:r>
            <a:r>
              <a:rPr sz="2400" spc="-20" dirty="0">
                <a:latin typeface="Cambria"/>
                <a:cs typeface="Cambria"/>
              </a:rPr>
              <a:t>rate</a:t>
            </a:r>
            <a:endParaRPr sz="2400" dirty="0">
              <a:latin typeface="Cambria"/>
              <a:cs typeface="Cambria"/>
            </a:endParaRPr>
          </a:p>
        </p:txBody>
      </p:sp>
      <p:pic>
        <p:nvPicPr>
          <p:cNvPr id="3" name="object 3"/>
          <p:cNvPicPr/>
          <p:nvPr/>
        </p:nvPicPr>
        <p:blipFill>
          <a:blip r:embed="rId2" cstate="print"/>
          <a:stretch>
            <a:fillRect/>
          </a:stretch>
        </p:blipFill>
        <p:spPr>
          <a:xfrm>
            <a:off x="4399417" y="945177"/>
            <a:ext cx="7686560" cy="5303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3848100" cy="848994"/>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Civil</a:t>
            </a:r>
            <a:r>
              <a:rPr sz="1800" b="1" spc="-60" dirty="0">
                <a:latin typeface="Cambria"/>
                <a:cs typeface="Cambria"/>
              </a:rPr>
              <a:t> </a:t>
            </a:r>
            <a:r>
              <a:rPr sz="1800" b="1" dirty="0">
                <a:latin typeface="Cambria"/>
                <a:cs typeface="Cambria"/>
              </a:rPr>
              <a:t>married</a:t>
            </a:r>
            <a:r>
              <a:rPr sz="1800" b="1" spc="-65" dirty="0">
                <a:latin typeface="Cambria"/>
                <a:cs typeface="Cambria"/>
              </a:rPr>
              <a:t> </a:t>
            </a:r>
            <a:r>
              <a:rPr sz="1800" b="1" dirty="0">
                <a:latin typeface="Cambria"/>
                <a:cs typeface="Cambria"/>
              </a:rPr>
              <a:t>and singles</a:t>
            </a:r>
            <a:r>
              <a:rPr sz="1800" b="1" spc="-10" dirty="0">
                <a:latin typeface="Cambria"/>
                <a:cs typeface="Cambria"/>
              </a:rPr>
              <a:t> </a:t>
            </a:r>
            <a:r>
              <a:rPr sz="1800" b="1" dirty="0">
                <a:latin typeface="Cambria"/>
                <a:cs typeface="Cambria"/>
              </a:rPr>
              <a:t>are</a:t>
            </a:r>
            <a:r>
              <a:rPr sz="1800" b="1" spc="-15" dirty="0">
                <a:latin typeface="Cambria"/>
                <a:cs typeface="Cambria"/>
              </a:rPr>
              <a:t> </a:t>
            </a:r>
            <a:r>
              <a:rPr sz="1800" b="1" spc="-10" dirty="0">
                <a:latin typeface="Cambria"/>
                <a:cs typeface="Cambria"/>
              </a:rPr>
              <a:t>risky</a:t>
            </a:r>
            <a:endParaRPr sz="1800">
              <a:latin typeface="Cambria"/>
              <a:cs typeface="Cambria"/>
            </a:endParaRPr>
          </a:p>
          <a:p>
            <a:pPr>
              <a:lnSpc>
                <a:spcPct val="100000"/>
              </a:lnSpc>
              <a:spcBef>
                <a:spcPts val="50"/>
              </a:spcBef>
              <a:buFont typeface="Cambria"/>
              <a:buAutoNum type="arabicParenR"/>
            </a:pPr>
            <a:endParaRPr sz="1800">
              <a:latin typeface="Cambria"/>
              <a:cs typeface="Cambria"/>
            </a:endParaRPr>
          </a:p>
          <a:p>
            <a:pPr marL="240665" indent="-228600">
              <a:lnSpc>
                <a:spcPct val="100000"/>
              </a:lnSpc>
              <a:spcBef>
                <a:spcPts val="5"/>
              </a:spcBef>
              <a:buSzPct val="94444"/>
              <a:buAutoNum type="arabicParenR"/>
              <a:tabLst>
                <a:tab pos="241300" algn="l"/>
              </a:tabLst>
            </a:pPr>
            <a:r>
              <a:rPr sz="1800" b="1" dirty="0">
                <a:latin typeface="Cambria"/>
                <a:cs typeface="Cambria"/>
              </a:rPr>
              <a:t>Widows</a:t>
            </a:r>
            <a:r>
              <a:rPr sz="1800" b="1" spc="-30" dirty="0">
                <a:latin typeface="Cambria"/>
                <a:cs typeface="Cambria"/>
              </a:rPr>
              <a:t> </a:t>
            </a:r>
            <a:r>
              <a:rPr sz="1800" b="1" dirty="0">
                <a:latin typeface="Cambria"/>
                <a:cs typeface="Cambria"/>
              </a:rPr>
              <a:t>are</a:t>
            </a:r>
            <a:r>
              <a:rPr sz="1800" b="1" spc="-35" dirty="0">
                <a:latin typeface="Cambria"/>
                <a:cs typeface="Cambria"/>
              </a:rPr>
              <a:t> </a:t>
            </a:r>
            <a:r>
              <a:rPr sz="1800" b="1" spc="-10" dirty="0">
                <a:latin typeface="Cambria"/>
                <a:cs typeface="Cambria"/>
              </a:rPr>
              <a:t>safest</a:t>
            </a:r>
            <a:endParaRPr sz="1800">
              <a:latin typeface="Cambria"/>
              <a:cs typeface="Cambria"/>
            </a:endParaRPr>
          </a:p>
        </p:txBody>
      </p:sp>
      <p:pic>
        <p:nvPicPr>
          <p:cNvPr id="3" name="object 3"/>
          <p:cNvPicPr/>
          <p:nvPr/>
        </p:nvPicPr>
        <p:blipFill>
          <a:blip r:embed="rId2" cstate="print"/>
          <a:stretch>
            <a:fillRect/>
          </a:stretch>
        </p:blipFill>
        <p:spPr>
          <a:xfrm>
            <a:off x="4901145" y="1391687"/>
            <a:ext cx="6749101" cy="46217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500" y="1827733"/>
            <a:ext cx="5343525" cy="1123315"/>
          </a:xfrm>
          <a:prstGeom prst="rect">
            <a:avLst/>
          </a:prstGeom>
        </p:spPr>
        <p:txBody>
          <a:bodyPr vert="horz" wrap="square" lIns="0" tIns="12700" rIns="0" bIns="0" rtlCol="0">
            <a:spAutoFit/>
          </a:bodyPr>
          <a:lstStyle/>
          <a:p>
            <a:pPr marL="240665" indent="-228600">
              <a:lnSpc>
                <a:spcPct val="100000"/>
              </a:lnSpc>
              <a:spcBef>
                <a:spcPts val="100"/>
              </a:spcBef>
              <a:buSzPct val="94444"/>
              <a:buAutoNum type="arabicParenR"/>
              <a:tabLst>
                <a:tab pos="241300" algn="l"/>
              </a:tabLst>
            </a:pPr>
            <a:r>
              <a:rPr sz="1800" b="1" dirty="0">
                <a:latin typeface="Cambria"/>
                <a:cs typeface="Cambria"/>
              </a:rPr>
              <a:t>People</a:t>
            </a:r>
            <a:r>
              <a:rPr sz="1800" b="1" spc="-50" dirty="0">
                <a:latin typeface="Cambria"/>
                <a:cs typeface="Cambria"/>
              </a:rPr>
              <a:t> </a:t>
            </a:r>
            <a:r>
              <a:rPr sz="1800" b="1" dirty="0">
                <a:latin typeface="Cambria"/>
                <a:cs typeface="Cambria"/>
              </a:rPr>
              <a:t>living</a:t>
            </a:r>
            <a:r>
              <a:rPr sz="1800" b="1" spc="-30" dirty="0">
                <a:latin typeface="Cambria"/>
                <a:cs typeface="Cambria"/>
              </a:rPr>
              <a:t> </a:t>
            </a:r>
            <a:r>
              <a:rPr sz="1800" b="1" dirty="0">
                <a:latin typeface="Cambria"/>
                <a:cs typeface="Cambria"/>
              </a:rPr>
              <a:t>at</a:t>
            </a:r>
            <a:r>
              <a:rPr sz="1800" b="1" spc="-25" dirty="0">
                <a:latin typeface="Cambria"/>
                <a:cs typeface="Cambria"/>
              </a:rPr>
              <a:t> </a:t>
            </a:r>
            <a:r>
              <a:rPr sz="1800" b="1" dirty="0">
                <a:latin typeface="Cambria"/>
                <a:cs typeface="Cambria"/>
              </a:rPr>
              <a:t>rented</a:t>
            </a:r>
            <a:r>
              <a:rPr sz="1800" b="1" spc="-25" dirty="0">
                <a:latin typeface="Cambria"/>
                <a:cs typeface="Cambria"/>
              </a:rPr>
              <a:t> </a:t>
            </a:r>
            <a:r>
              <a:rPr sz="1800" b="1" dirty="0">
                <a:latin typeface="Cambria"/>
                <a:cs typeface="Cambria"/>
              </a:rPr>
              <a:t>apartment</a:t>
            </a:r>
            <a:r>
              <a:rPr sz="1800" b="1" spc="-20" dirty="0">
                <a:latin typeface="Cambria"/>
                <a:cs typeface="Cambria"/>
              </a:rPr>
              <a:t> </a:t>
            </a:r>
            <a:r>
              <a:rPr sz="1800" b="1" dirty="0">
                <a:latin typeface="Cambria"/>
                <a:cs typeface="Cambria"/>
              </a:rPr>
              <a:t>and</a:t>
            </a:r>
            <a:r>
              <a:rPr sz="1800" b="1" spc="-20" dirty="0">
                <a:latin typeface="Cambria"/>
                <a:cs typeface="Cambria"/>
              </a:rPr>
              <a:t> with</a:t>
            </a:r>
            <a:endParaRPr sz="1800">
              <a:latin typeface="Cambria"/>
              <a:cs typeface="Cambria"/>
            </a:endParaRPr>
          </a:p>
          <a:p>
            <a:pPr marL="12700">
              <a:lnSpc>
                <a:spcPct val="100000"/>
              </a:lnSpc>
              <a:spcBef>
                <a:spcPts val="5"/>
              </a:spcBef>
            </a:pPr>
            <a:r>
              <a:rPr sz="1800" b="1" dirty="0">
                <a:latin typeface="Cambria"/>
                <a:cs typeface="Cambria"/>
              </a:rPr>
              <a:t>Parents</a:t>
            </a:r>
            <a:r>
              <a:rPr sz="1800" b="1" spc="-15" dirty="0">
                <a:latin typeface="Cambria"/>
                <a:cs typeface="Cambria"/>
              </a:rPr>
              <a:t> </a:t>
            </a:r>
            <a:r>
              <a:rPr sz="1800" b="1" dirty="0">
                <a:latin typeface="Cambria"/>
                <a:cs typeface="Cambria"/>
              </a:rPr>
              <a:t>are</a:t>
            </a:r>
            <a:r>
              <a:rPr sz="1800" b="1" spc="-15" dirty="0">
                <a:latin typeface="Cambria"/>
                <a:cs typeface="Cambria"/>
              </a:rPr>
              <a:t> </a:t>
            </a:r>
            <a:r>
              <a:rPr sz="1800" b="1" dirty="0">
                <a:latin typeface="Cambria"/>
                <a:cs typeface="Cambria"/>
              </a:rPr>
              <a:t>highly</a:t>
            </a:r>
            <a:r>
              <a:rPr sz="1800" b="1" spc="-35" dirty="0">
                <a:latin typeface="Cambria"/>
                <a:cs typeface="Cambria"/>
              </a:rPr>
              <a:t> </a:t>
            </a:r>
            <a:r>
              <a:rPr sz="1800" b="1" spc="-20" dirty="0">
                <a:latin typeface="Cambria"/>
                <a:cs typeface="Cambria"/>
              </a:rPr>
              <a:t>risky</a:t>
            </a:r>
            <a:endParaRPr sz="1800">
              <a:latin typeface="Cambria"/>
              <a:cs typeface="Cambria"/>
            </a:endParaRPr>
          </a:p>
          <a:p>
            <a:pPr>
              <a:lnSpc>
                <a:spcPct val="100000"/>
              </a:lnSpc>
              <a:spcBef>
                <a:spcPts val="45"/>
              </a:spcBef>
            </a:pPr>
            <a:endParaRPr sz="1800">
              <a:latin typeface="Cambria"/>
              <a:cs typeface="Cambria"/>
            </a:endParaRPr>
          </a:p>
          <a:p>
            <a:pPr marL="240665" indent="-228600">
              <a:lnSpc>
                <a:spcPct val="100000"/>
              </a:lnSpc>
              <a:spcBef>
                <a:spcPts val="5"/>
              </a:spcBef>
              <a:buSzPct val="94444"/>
              <a:buAutoNum type="arabicParenR" startAt="2"/>
              <a:tabLst>
                <a:tab pos="241300" algn="l"/>
              </a:tabLst>
            </a:pPr>
            <a:r>
              <a:rPr sz="1800" b="1" dirty="0">
                <a:latin typeface="Cambria"/>
                <a:cs typeface="Cambria"/>
              </a:rPr>
              <a:t>People</a:t>
            </a:r>
            <a:r>
              <a:rPr sz="1800" b="1" spc="-65" dirty="0">
                <a:latin typeface="Cambria"/>
                <a:cs typeface="Cambria"/>
              </a:rPr>
              <a:t> </a:t>
            </a:r>
            <a:r>
              <a:rPr sz="1800" b="1" dirty="0">
                <a:latin typeface="Cambria"/>
                <a:cs typeface="Cambria"/>
              </a:rPr>
              <a:t>living</a:t>
            </a:r>
            <a:r>
              <a:rPr sz="1800" b="1" spc="-30" dirty="0">
                <a:latin typeface="Cambria"/>
                <a:cs typeface="Cambria"/>
              </a:rPr>
              <a:t> </a:t>
            </a:r>
            <a:r>
              <a:rPr sz="1800" b="1" dirty="0">
                <a:latin typeface="Cambria"/>
                <a:cs typeface="Cambria"/>
              </a:rPr>
              <a:t>at</a:t>
            </a:r>
            <a:r>
              <a:rPr sz="1800" b="1" spc="-25" dirty="0">
                <a:latin typeface="Cambria"/>
                <a:cs typeface="Cambria"/>
              </a:rPr>
              <a:t> </a:t>
            </a:r>
            <a:r>
              <a:rPr sz="1800" b="1" dirty="0">
                <a:latin typeface="Cambria"/>
                <a:cs typeface="Cambria"/>
              </a:rPr>
              <a:t>office</a:t>
            </a:r>
            <a:r>
              <a:rPr sz="1800" b="1" spc="-10" dirty="0">
                <a:latin typeface="Cambria"/>
                <a:cs typeface="Cambria"/>
              </a:rPr>
              <a:t> </a:t>
            </a:r>
            <a:r>
              <a:rPr sz="1800" b="1" dirty="0">
                <a:latin typeface="Cambria"/>
                <a:cs typeface="Cambria"/>
              </a:rPr>
              <a:t>apartment</a:t>
            </a:r>
            <a:r>
              <a:rPr sz="1800" b="1" spc="-40" dirty="0">
                <a:latin typeface="Cambria"/>
                <a:cs typeface="Cambria"/>
              </a:rPr>
              <a:t> </a:t>
            </a:r>
            <a:r>
              <a:rPr sz="1800" b="1" dirty="0">
                <a:latin typeface="Cambria"/>
                <a:cs typeface="Cambria"/>
              </a:rPr>
              <a:t>are</a:t>
            </a:r>
            <a:r>
              <a:rPr sz="1800" b="1" spc="-30" dirty="0">
                <a:latin typeface="Cambria"/>
                <a:cs typeface="Cambria"/>
              </a:rPr>
              <a:t> </a:t>
            </a:r>
            <a:r>
              <a:rPr sz="1800" b="1" dirty="0">
                <a:latin typeface="Cambria"/>
                <a:cs typeface="Cambria"/>
              </a:rPr>
              <a:t>least</a:t>
            </a:r>
            <a:r>
              <a:rPr sz="1800" b="1" spc="-20" dirty="0">
                <a:latin typeface="Cambria"/>
                <a:cs typeface="Cambria"/>
              </a:rPr>
              <a:t> </a:t>
            </a:r>
            <a:r>
              <a:rPr sz="1800" b="1" dirty="0">
                <a:latin typeface="Cambria"/>
                <a:cs typeface="Cambria"/>
              </a:rPr>
              <a:t>at </a:t>
            </a:r>
            <a:r>
              <a:rPr sz="1800" b="1" spc="-20" dirty="0">
                <a:latin typeface="Cambria"/>
                <a:cs typeface="Cambria"/>
              </a:rPr>
              <a:t>risk</a:t>
            </a:r>
            <a:endParaRPr sz="1800">
              <a:latin typeface="Cambria"/>
              <a:cs typeface="Cambria"/>
            </a:endParaRPr>
          </a:p>
        </p:txBody>
      </p:sp>
      <p:pic>
        <p:nvPicPr>
          <p:cNvPr id="3" name="object 3"/>
          <p:cNvPicPr/>
          <p:nvPr/>
        </p:nvPicPr>
        <p:blipFill>
          <a:blip r:embed="rId2" cstate="print"/>
          <a:stretch>
            <a:fillRect/>
          </a:stretch>
        </p:blipFill>
        <p:spPr>
          <a:xfrm>
            <a:off x="5802269" y="784199"/>
            <a:ext cx="5857935" cy="47794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2017</Words>
  <Application>Microsoft Office PowerPoint</Application>
  <PresentationFormat>Widescreen</PresentationFormat>
  <Paragraphs>193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Algerian</vt:lpstr>
      <vt:lpstr>Berlin Sans FB</vt:lpstr>
      <vt:lpstr>Britannic Bold</vt:lpstr>
      <vt:lpstr>Calibri</vt:lpstr>
      <vt:lpstr>Cambria</vt:lpstr>
      <vt:lpstr>Helvetica Neue</vt:lpstr>
      <vt:lpstr>Wingdings</vt:lpstr>
      <vt:lpstr>Office Theme</vt:lpstr>
      <vt:lpstr>PowerPoint Presentation</vt:lpstr>
      <vt:lpstr>PROBLEM STATEMENT</vt:lpstr>
      <vt:lpstr>DATA PRE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Correlation For Defaulters</vt:lpstr>
      <vt:lpstr>Top 10 Correlation In Non-defaulter</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Shreyansha Sonwane</dc:creator>
  <cp:lastModifiedBy>Shreyansha Sonwane</cp:lastModifiedBy>
  <cp:revision>1</cp:revision>
  <dcterms:created xsi:type="dcterms:W3CDTF">2022-06-21T15:57:51Z</dcterms:created>
  <dcterms:modified xsi:type="dcterms:W3CDTF">2022-06-21T17:51:03Z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2022-03-09T00:00:00Z</vt:filetime>
  </property>
  <property fmtid="{D5CDD505-2E9C-101B-9397-08002B2CF9AE}" pid="3" name="Creator">
    <vt:lpwstr>Microsoft® PowerPoint® 2016</vt:lpwstr>
  </property>
  <property fmtid="{D5CDD505-2E9C-101B-9397-08002B2CF9AE}" pid="4" name="LastSaved">
    <vt:filetime>2022-06-21T00:00:00Z</vt:filetime>
  </property>
  <property fmtid="{D5CDD505-2E9C-101B-9397-08002B2CF9AE}" pid="5" name="Producer">
    <vt:lpwstr>www.ilovepdf.com</vt:lpwstr>
  </property>
</Properties>
</file>