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4" r:id="rId9"/>
    <p:sldId id="263"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4/29/2019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799"/>
            <a:ext cx="882565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4/29/2019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0" y="1447800"/>
            <a:ext cx="7999315" cy="2323374"/>
          </a:xfrm>
        </p:spPr>
        <p:txBody>
          <a:bodyPr/>
          <a:lstStyle>
            <a:lvl1pPr>
              <a:defRPr sz="4800"/>
            </a:lvl1pPr>
          </a:lstStyle>
          <a:p>
            <a:r>
              <a:rPr lang="en-US" smtClean="0"/>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
        <p:nvSpPr>
          <p:cNvPr id="11" name="TextBox 10"/>
          <p:cNvSpPr txBox="1"/>
          <p:nvPr/>
        </p:nvSpPr>
        <p:spPr>
          <a:xfrm>
            <a:off x="9330490" y="2613787"/>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4/29/2019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4/29/2019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796027F-7875-4030-9381-8BD8C4F21935}" type="datetimeFigureOut">
              <a:rPr lang="en-US" dirty="0"/>
              <a:t>4/29/2019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4/29/2019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4/29/2019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4/29/2019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4/29/2019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4/29/2019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3"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5" y="3129280"/>
            <a:ext cx="34010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4/29/2019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4/29/2019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4/29/2019</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0"/>
            <a:ext cx="8825658" cy="3329581"/>
          </a:xfrm>
        </p:spPr>
        <p:txBody>
          <a:bodyPr/>
          <a:lstStyle/>
          <a:p>
            <a:r>
              <a:rPr lang="en-IN" dirty="0" smtClean="0"/>
              <a:t/>
            </a:r>
            <a:br>
              <a:rPr lang="en-IN" dirty="0" smtClean="0"/>
            </a:br>
            <a:r>
              <a:rPr lang="en-IN" dirty="0" smtClean="0"/>
              <a:t>IIITB </a:t>
            </a:r>
            <a:r>
              <a:rPr lang="en-IN" dirty="0" err="1" smtClean="0"/>
              <a:t>upGrad</a:t>
            </a:r>
            <a:r>
              <a:rPr lang="en-IN" dirty="0" smtClean="0"/>
              <a:t> </a:t>
            </a:r>
            <a:br>
              <a:rPr lang="en-IN" dirty="0" smtClean="0"/>
            </a:br>
            <a:r>
              <a:rPr lang="en-IN" dirty="0" smtClean="0"/>
              <a:t>GDP Analysis</a:t>
            </a:r>
            <a:endParaRPr lang="en-IN" dirty="0"/>
          </a:p>
        </p:txBody>
      </p:sp>
      <p:sp>
        <p:nvSpPr>
          <p:cNvPr id="3" name="Subtitle 2"/>
          <p:cNvSpPr>
            <a:spLocks noGrp="1"/>
          </p:cNvSpPr>
          <p:nvPr>
            <p:ph type="subTitle" idx="1"/>
          </p:nvPr>
        </p:nvSpPr>
        <p:spPr/>
        <p:txBody>
          <a:bodyPr/>
          <a:lstStyle/>
          <a:p>
            <a:pPr algn="r"/>
            <a:r>
              <a:rPr lang="en-IN" dirty="0" smtClean="0"/>
              <a:t>By Prashant Chaturvedi</a:t>
            </a:r>
            <a:endParaRPr lang="en-IN" dirty="0"/>
          </a:p>
        </p:txBody>
      </p:sp>
    </p:spTree>
    <p:extLst>
      <p:ext uri="{BB962C8B-B14F-4D97-AF65-F5344CB8AC3E}">
        <p14:creationId xmlns:p14="http://schemas.microsoft.com/office/powerpoint/2010/main" val="35518815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Part I-B:</a:t>
            </a:r>
          </a:p>
        </p:txBody>
      </p:sp>
    </p:spTree>
    <p:extLst>
      <p:ext uri="{BB962C8B-B14F-4D97-AF65-F5344CB8AC3E}">
        <p14:creationId xmlns:p14="http://schemas.microsoft.com/office/powerpoint/2010/main" val="26540915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400" dirty="0"/>
              <a:t>● Plot the GDP per capita for all the states. </a:t>
            </a:r>
            <a:r>
              <a:rPr lang="en-IN" sz="2400" dirty="0" smtClean="0"/>
              <a:t/>
            </a:r>
            <a:br>
              <a:rPr lang="en-IN" sz="2400" dirty="0" smtClean="0"/>
            </a:br>
            <a:r>
              <a:rPr lang="en-IN" sz="2400" dirty="0" smtClean="0"/>
              <a:t/>
            </a:r>
            <a:br>
              <a:rPr lang="en-IN" sz="2400" dirty="0" smtClean="0"/>
            </a:br>
            <a:r>
              <a:rPr lang="en-IN" sz="2400" dirty="0" smtClean="0"/>
              <a:t>○ </a:t>
            </a:r>
            <a:r>
              <a:rPr lang="en-IN" sz="2400" dirty="0"/>
              <a:t>Identify the top-5 and the bottom-5 states based on GDP per capita</a:t>
            </a:r>
            <a:r>
              <a:rPr lang="en-IN" sz="2400" dirty="0" smtClean="0"/>
              <a:t>.</a:t>
            </a:r>
            <a:br>
              <a:rPr lang="en-IN" sz="2400" dirty="0" smtClean="0"/>
            </a:br>
            <a:r>
              <a:rPr lang="en-IN" sz="2400" dirty="0"/>
              <a:t/>
            </a:r>
            <a:br>
              <a:rPr lang="en-IN" sz="2400" dirty="0"/>
            </a:br>
            <a:r>
              <a:rPr lang="en-IN" sz="2400" dirty="0" smtClean="0"/>
              <a:t> </a:t>
            </a:r>
            <a:r>
              <a:rPr lang="en-IN" sz="2400" dirty="0"/>
              <a:t>○ Find the ratio of highest per capita GDP to the lowest per capita GDP</a:t>
            </a:r>
          </a:p>
        </p:txBody>
      </p:sp>
    </p:spTree>
    <p:extLst>
      <p:ext uri="{BB962C8B-B14F-4D97-AF65-F5344CB8AC3E}">
        <p14:creationId xmlns:p14="http://schemas.microsoft.com/office/powerpoint/2010/main" val="6635402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81318" y="754512"/>
            <a:ext cx="6096000" cy="5355312"/>
          </a:xfrm>
          <a:prstGeom prst="rect">
            <a:avLst/>
          </a:prstGeom>
        </p:spPr>
        <p:txBody>
          <a:bodyPr>
            <a:spAutoFit/>
          </a:bodyPr>
          <a:lstStyle/>
          <a:p>
            <a:pPr>
              <a:buFont typeface="Arial" panose="020B0604020202020204" pitchFamily="34" charset="0"/>
              <a:buChar char="•"/>
            </a:pPr>
            <a:r>
              <a:rPr lang="en-IN" dirty="0"/>
              <a:t>Top 5 States based on GDP per Capita :</a:t>
            </a:r>
          </a:p>
          <a:p>
            <a:pPr marL="742950" lvl="1" indent="-285750">
              <a:buFont typeface="Arial" panose="020B0604020202020204" pitchFamily="34" charset="0"/>
              <a:buChar char="•"/>
            </a:pPr>
            <a:r>
              <a:rPr lang="en-IN" dirty="0"/>
              <a:t>Goa</a:t>
            </a:r>
          </a:p>
          <a:p>
            <a:pPr marL="742950" lvl="1" indent="-285750">
              <a:buFont typeface="Arial" panose="020B0604020202020204" pitchFamily="34" charset="0"/>
              <a:buChar char="•"/>
            </a:pPr>
            <a:r>
              <a:rPr lang="en-IN" dirty="0"/>
              <a:t>Sikkim</a:t>
            </a:r>
          </a:p>
          <a:p>
            <a:pPr marL="742950" lvl="1" indent="-285750">
              <a:buFont typeface="Arial" panose="020B0604020202020204" pitchFamily="34" charset="0"/>
              <a:buChar char="•"/>
            </a:pPr>
            <a:r>
              <a:rPr lang="en-IN" dirty="0"/>
              <a:t>Haryana</a:t>
            </a:r>
          </a:p>
          <a:p>
            <a:pPr marL="742950" lvl="1" indent="-285750">
              <a:buFont typeface="Arial" panose="020B0604020202020204" pitchFamily="34" charset="0"/>
              <a:buChar char="•"/>
            </a:pPr>
            <a:r>
              <a:rPr lang="en-IN" dirty="0"/>
              <a:t>Kerala</a:t>
            </a:r>
          </a:p>
          <a:p>
            <a:pPr marL="742950" lvl="1" indent="-285750">
              <a:buFont typeface="Arial" panose="020B0604020202020204" pitchFamily="34" charset="0"/>
              <a:buChar char="•"/>
            </a:pPr>
            <a:r>
              <a:rPr lang="en-IN" dirty="0" err="1"/>
              <a:t>Uttarakhand</a:t>
            </a:r>
            <a:endParaRPr lang="en-IN" dirty="0"/>
          </a:p>
          <a:p>
            <a:pPr>
              <a:buFont typeface="Arial" panose="020B0604020202020204" pitchFamily="34" charset="0"/>
              <a:buChar char="•"/>
            </a:pPr>
            <a:r>
              <a:rPr lang="en-IN" dirty="0"/>
              <a:t>Bottom 5 States based on GDP per capita :</a:t>
            </a:r>
          </a:p>
          <a:p>
            <a:pPr marL="742950" lvl="1" indent="-285750">
              <a:buFont typeface="Arial" panose="020B0604020202020204" pitchFamily="34" charset="0"/>
              <a:buChar char="•"/>
            </a:pPr>
            <a:r>
              <a:rPr lang="en-IN" dirty="0"/>
              <a:t>Jharkhand</a:t>
            </a:r>
          </a:p>
          <a:p>
            <a:pPr marL="742950" lvl="1" indent="-285750">
              <a:buFont typeface="Arial" panose="020B0604020202020204" pitchFamily="34" charset="0"/>
              <a:buChar char="•"/>
            </a:pPr>
            <a:r>
              <a:rPr lang="en-IN" dirty="0"/>
              <a:t>Assam</a:t>
            </a:r>
          </a:p>
          <a:p>
            <a:pPr marL="742950" lvl="1" indent="-285750">
              <a:buFont typeface="Arial" panose="020B0604020202020204" pitchFamily="34" charset="0"/>
              <a:buChar char="•"/>
            </a:pPr>
            <a:r>
              <a:rPr lang="en-IN" dirty="0"/>
              <a:t>Manipur</a:t>
            </a:r>
          </a:p>
          <a:p>
            <a:pPr marL="742950" lvl="1" indent="-285750">
              <a:buFont typeface="Arial" panose="020B0604020202020204" pitchFamily="34" charset="0"/>
              <a:buChar char="•"/>
            </a:pPr>
            <a:r>
              <a:rPr lang="en-IN" dirty="0"/>
              <a:t>Uttar Pradesh</a:t>
            </a:r>
          </a:p>
          <a:p>
            <a:pPr marL="742950" lvl="1" indent="-285750">
              <a:buFont typeface="Arial" panose="020B0604020202020204" pitchFamily="34" charset="0"/>
              <a:buChar char="•"/>
            </a:pPr>
            <a:r>
              <a:rPr lang="en-IN" dirty="0"/>
              <a:t>Bihar</a:t>
            </a:r>
          </a:p>
          <a:p>
            <a:pPr>
              <a:buFont typeface="Arial" panose="020B0604020202020204" pitchFamily="34" charset="0"/>
              <a:buChar char="•"/>
            </a:pPr>
            <a:r>
              <a:rPr lang="en-IN" dirty="0"/>
              <a:t>Ratio of Top State to Bottom State GDP is :</a:t>
            </a:r>
          </a:p>
          <a:p>
            <a:pPr marL="742950" lvl="1" indent="-285750">
              <a:buFont typeface="Arial" panose="020B0604020202020204" pitchFamily="34" charset="0"/>
              <a:buChar char="•"/>
            </a:pPr>
            <a:r>
              <a:rPr lang="en-IN" dirty="0"/>
              <a:t>Top - Goa (271793)</a:t>
            </a:r>
          </a:p>
          <a:p>
            <a:pPr marL="742950" lvl="1" indent="-285750">
              <a:buFont typeface="Arial" panose="020B0604020202020204" pitchFamily="34" charset="0"/>
              <a:buChar char="•"/>
            </a:pPr>
            <a:r>
              <a:rPr lang="en-IN" dirty="0"/>
              <a:t>Bottom - Bihar (33954)</a:t>
            </a:r>
          </a:p>
          <a:p>
            <a:pPr marL="742950" lvl="1" indent="-285750">
              <a:buFont typeface="Arial" panose="020B0604020202020204" pitchFamily="34" charset="0"/>
              <a:buChar char="•"/>
            </a:pPr>
            <a:r>
              <a:rPr lang="en-IN" dirty="0"/>
              <a:t>8.004 times the GDP of Top State is Higher than the Bottom State</a:t>
            </a:r>
          </a:p>
          <a:p>
            <a:r>
              <a:rPr lang="en-IN" dirty="0">
                <a:latin typeface="Courier New" panose="02070309020205020404" pitchFamily="49" charset="0"/>
              </a:rPr>
              <a:t/>
            </a:r>
            <a:br>
              <a:rPr lang="en-IN" dirty="0">
                <a:latin typeface="Courier New" panose="02070309020205020404" pitchFamily="49" charset="0"/>
              </a:rPr>
            </a:br>
            <a:endParaRPr lang="en-IN" dirty="0"/>
          </a:p>
        </p:txBody>
      </p:sp>
    </p:spTree>
    <p:extLst>
      <p:ext uri="{BB962C8B-B14F-4D97-AF65-F5344CB8AC3E}">
        <p14:creationId xmlns:p14="http://schemas.microsoft.com/office/powerpoint/2010/main" val="37442645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4105" y="540581"/>
            <a:ext cx="8754697" cy="5725324"/>
          </a:xfrm>
          <a:prstGeom prst="rect">
            <a:avLst/>
          </a:prstGeom>
        </p:spPr>
      </p:pic>
    </p:spTree>
    <p:extLst>
      <p:ext uri="{BB962C8B-B14F-4D97-AF65-F5344CB8AC3E}">
        <p14:creationId xmlns:p14="http://schemas.microsoft.com/office/powerpoint/2010/main" val="11497567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Plot the percentage contribution of primary, secondary and tertiary sectors as a percentage of total GDP for all the states. </a:t>
            </a:r>
          </a:p>
        </p:txBody>
      </p:sp>
    </p:spTree>
    <p:extLst>
      <p:ext uri="{BB962C8B-B14F-4D97-AF65-F5344CB8AC3E}">
        <p14:creationId xmlns:p14="http://schemas.microsoft.com/office/powerpoint/2010/main" val="1299531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7783" y="537759"/>
            <a:ext cx="8116433" cy="5782482"/>
          </a:xfrm>
          <a:prstGeom prst="rect">
            <a:avLst/>
          </a:prstGeom>
        </p:spPr>
      </p:pic>
    </p:spTree>
    <p:extLst>
      <p:ext uri="{BB962C8B-B14F-4D97-AF65-F5344CB8AC3E}">
        <p14:creationId xmlns:p14="http://schemas.microsoft.com/office/powerpoint/2010/main" val="989931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800" b="1" dirty="0"/>
              <a:t>Categorise the states into four categories based on GDP per capita (C1, C2, C3, C4 - C1 would have the highest per capita GDP, C4 the lowest). The </a:t>
            </a:r>
            <a:r>
              <a:rPr lang="en-IN" sz="2800" b="1" dirty="0" err="1"/>
              <a:t>quantile</a:t>
            </a:r>
            <a:r>
              <a:rPr lang="en-IN" sz="2800" b="1" dirty="0"/>
              <a:t> values are (0.20,0.5, 0.85, 1), i.e. the states lying between the 85th and the 100th percentile are in C1, those between 50th and 85th percentile are in C2 and so </a:t>
            </a:r>
            <a:r>
              <a:rPr lang="en-IN" sz="2800" b="1" dirty="0" smtClean="0"/>
              <a:t>on</a:t>
            </a:r>
            <a:br>
              <a:rPr lang="en-IN" sz="2800" b="1" dirty="0" smtClean="0"/>
            </a:br>
            <a:r>
              <a:rPr lang="en-IN" sz="2800" b="1" dirty="0"/>
              <a:t/>
            </a:r>
            <a:br>
              <a:rPr lang="en-IN" sz="2800" b="1" dirty="0"/>
            </a:br>
            <a:r>
              <a:rPr lang="en-IN" sz="2800" b="1" dirty="0"/>
              <a:t>For each category C1, C2, C3, C4: ○ Find the top 3/4/5 sub-sectors (such as agriculture, forestry and fishing, crops, manufacturing etc.) [not primary, secondary and tertiary] which contribute to approx. 80% of the GSDP of each category</a:t>
            </a:r>
          </a:p>
        </p:txBody>
      </p:sp>
    </p:spTree>
    <p:extLst>
      <p:ext uri="{BB962C8B-B14F-4D97-AF65-F5344CB8AC3E}">
        <p14:creationId xmlns:p14="http://schemas.microsoft.com/office/powerpoint/2010/main" val="31658584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7"/>
            <a:ext cx="9404723" cy="6076871"/>
          </a:xfrm>
        </p:spPr>
        <p:txBody>
          <a:bodyPr/>
          <a:lstStyle/>
          <a:p>
            <a:r>
              <a:rPr lang="en-IN" sz="1400" b="1" dirty="0"/>
              <a:t>For Category 4 (</a:t>
            </a:r>
            <a:r>
              <a:rPr lang="en-IN" sz="1400" b="1" dirty="0" err="1"/>
              <a:t>quantile</a:t>
            </a:r>
            <a:r>
              <a:rPr lang="en-IN" sz="1400" b="1" dirty="0"/>
              <a:t> lower than 0.2) Top Sub-Sectors that are contributing for almost 80% of </a:t>
            </a:r>
            <a:r>
              <a:rPr lang="en-IN" sz="1400" b="1" dirty="0" err="1"/>
              <a:t>thte</a:t>
            </a:r>
            <a:r>
              <a:rPr lang="en-IN" sz="1400" b="1" dirty="0"/>
              <a:t> total GDP are</a:t>
            </a:r>
            <a:r>
              <a:rPr lang="en-IN" sz="1400" b="1" dirty="0" smtClean="0"/>
              <a:t>:</a:t>
            </a:r>
            <a:r>
              <a:rPr lang="en-IN" sz="1400" dirty="0" smtClean="0"/>
              <a:t/>
            </a:r>
            <a:br>
              <a:rPr lang="en-IN" sz="1400" dirty="0" smtClean="0"/>
            </a:br>
            <a:r>
              <a:rPr lang="en-IN" sz="1400" dirty="0" smtClean="0"/>
              <a:t/>
            </a:r>
            <a:br>
              <a:rPr lang="en-IN" sz="1400" dirty="0" smtClean="0"/>
            </a:br>
            <a:r>
              <a:rPr lang="en-IN" sz="1400" dirty="0" smtClean="0"/>
              <a:t>Agriculture</a:t>
            </a:r>
            <a:r>
              <a:rPr lang="en-IN" sz="1400" dirty="0"/>
              <a:t/>
            </a:r>
            <a:br>
              <a:rPr lang="en-IN" sz="1400" dirty="0"/>
            </a:br>
            <a:r>
              <a:rPr lang="en-IN" sz="1400" dirty="0"/>
              <a:t>Trade and Repair</a:t>
            </a:r>
            <a:br>
              <a:rPr lang="en-IN" sz="1400" dirty="0"/>
            </a:br>
            <a:r>
              <a:rPr lang="en-IN" sz="1400" dirty="0"/>
              <a:t>Manufacturing</a:t>
            </a:r>
            <a:br>
              <a:rPr lang="en-IN" sz="1400" dirty="0"/>
            </a:br>
            <a:r>
              <a:rPr lang="en-IN" sz="1400" dirty="0"/>
              <a:t>Other Services</a:t>
            </a:r>
            <a:br>
              <a:rPr lang="en-IN" sz="1400" dirty="0"/>
            </a:br>
            <a:r>
              <a:rPr lang="en-IN" sz="1400" dirty="0"/>
              <a:t>Construction</a:t>
            </a:r>
            <a:br>
              <a:rPr lang="en-IN" sz="1400" dirty="0"/>
            </a:br>
            <a:r>
              <a:rPr lang="en-IN" sz="1400" dirty="0"/>
              <a:t>Real Estate , </a:t>
            </a:r>
            <a:r>
              <a:rPr lang="en-IN" sz="1400" dirty="0" err="1"/>
              <a:t>ownershit</a:t>
            </a:r>
            <a:r>
              <a:rPr lang="en-IN" sz="1400" dirty="0"/>
              <a:t> </a:t>
            </a:r>
            <a:r>
              <a:rPr lang="en-IN" sz="1400" dirty="0" err="1" smtClean="0"/>
              <a:t>etc</a:t>
            </a:r>
            <a:r>
              <a:rPr lang="en-IN" sz="1400" dirty="0" smtClean="0"/>
              <a:t/>
            </a:r>
            <a:br>
              <a:rPr lang="en-IN" sz="1400" dirty="0" smtClean="0"/>
            </a:br>
            <a:r>
              <a:rPr lang="en-IN" sz="1400" dirty="0"/>
              <a:t/>
            </a:r>
            <a:br>
              <a:rPr lang="en-IN" sz="1400" dirty="0"/>
            </a:br>
            <a:r>
              <a:rPr lang="en-IN" sz="1400" b="1" dirty="0"/>
              <a:t>For Category 3 (</a:t>
            </a:r>
            <a:r>
              <a:rPr lang="en-IN" sz="1400" b="1" dirty="0" err="1"/>
              <a:t>quantile</a:t>
            </a:r>
            <a:r>
              <a:rPr lang="en-IN" sz="1400" b="1" dirty="0"/>
              <a:t> between 0.2 and o.5 ) Top Sub-Sectors that are contributing for almost 80% of </a:t>
            </a:r>
            <a:r>
              <a:rPr lang="en-IN" sz="1400" b="1" dirty="0" err="1"/>
              <a:t>thte</a:t>
            </a:r>
            <a:r>
              <a:rPr lang="en-IN" sz="1400" b="1" dirty="0"/>
              <a:t> total GDP </a:t>
            </a:r>
            <a:r>
              <a:rPr lang="en-IN" sz="1400" b="1" dirty="0" err="1"/>
              <a:t>are:Agriculture</a:t>
            </a:r>
            <a:r>
              <a:rPr lang="en-IN" sz="1400" b="1" dirty="0"/>
              <a:t/>
            </a:r>
            <a:br>
              <a:rPr lang="en-IN" sz="1400" b="1" dirty="0"/>
            </a:br>
            <a:r>
              <a:rPr lang="en-IN" sz="1400" b="1" dirty="0" smtClean="0"/>
              <a:t/>
            </a:r>
            <a:br>
              <a:rPr lang="en-IN" sz="1400" b="1" dirty="0" smtClean="0"/>
            </a:br>
            <a:r>
              <a:rPr lang="en-IN" sz="1400" dirty="0" smtClean="0"/>
              <a:t>Manufacturing</a:t>
            </a:r>
            <a:r>
              <a:rPr lang="en-IN" sz="1400" dirty="0"/>
              <a:t/>
            </a:r>
            <a:br>
              <a:rPr lang="en-IN" sz="1400" dirty="0"/>
            </a:br>
            <a:r>
              <a:rPr lang="en-IN" sz="1400" dirty="0"/>
              <a:t>Trade and Repair</a:t>
            </a:r>
            <a:br>
              <a:rPr lang="en-IN" sz="1400" dirty="0"/>
            </a:br>
            <a:r>
              <a:rPr lang="en-IN" sz="1400" dirty="0"/>
              <a:t>Other Services</a:t>
            </a:r>
            <a:br>
              <a:rPr lang="en-IN" sz="1400" dirty="0"/>
            </a:br>
            <a:r>
              <a:rPr lang="en-IN" sz="1400" dirty="0"/>
              <a:t>Public Administration</a:t>
            </a:r>
            <a:br>
              <a:rPr lang="en-IN" sz="1400" dirty="0"/>
            </a:br>
            <a:r>
              <a:rPr lang="en-IN" sz="1400" dirty="0"/>
              <a:t>Construction</a:t>
            </a:r>
            <a:br>
              <a:rPr lang="en-IN" sz="1400" dirty="0"/>
            </a:br>
            <a:r>
              <a:rPr lang="en-IN" sz="1400" b="1" dirty="0" smtClean="0"/>
              <a:t/>
            </a:r>
            <a:br>
              <a:rPr lang="en-IN" sz="1400" b="1" dirty="0" smtClean="0"/>
            </a:br>
            <a:r>
              <a:rPr lang="en-IN" sz="1400" b="1" dirty="0"/>
              <a:t>For Category 2 (</a:t>
            </a:r>
            <a:r>
              <a:rPr lang="en-IN" sz="1400" b="1" dirty="0" err="1"/>
              <a:t>quantile</a:t>
            </a:r>
            <a:r>
              <a:rPr lang="en-IN" sz="1400" b="1" dirty="0"/>
              <a:t> between 0.5 and o.85 ) Top Sub-Sectors that are contributing for almost 80% of </a:t>
            </a:r>
            <a:r>
              <a:rPr lang="en-IN" sz="1400" b="1" dirty="0" err="1"/>
              <a:t>thte</a:t>
            </a:r>
            <a:r>
              <a:rPr lang="en-IN" sz="1400" b="1" dirty="0"/>
              <a:t> total GDP </a:t>
            </a:r>
            <a:r>
              <a:rPr lang="en-IN" sz="1400" b="1" dirty="0" err="1" smtClean="0"/>
              <a:t>are:Agriculture</a:t>
            </a:r>
            <a:r>
              <a:rPr lang="en-IN" sz="1400" dirty="0" smtClean="0"/>
              <a:t/>
            </a:r>
            <a:br>
              <a:rPr lang="en-IN" sz="1400" dirty="0" smtClean="0"/>
            </a:br>
            <a:r>
              <a:rPr lang="en-IN" sz="1400" dirty="0"/>
              <a:t/>
            </a:r>
            <a:br>
              <a:rPr lang="en-IN" sz="1400" dirty="0"/>
            </a:br>
            <a:r>
              <a:rPr lang="en-IN" sz="1400" dirty="0"/>
              <a:t>Manufacturing</a:t>
            </a:r>
            <a:br>
              <a:rPr lang="en-IN" sz="1400" dirty="0"/>
            </a:br>
            <a:r>
              <a:rPr lang="en-IN" sz="1400" dirty="0"/>
              <a:t>Rea Estate and ownership</a:t>
            </a:r>
            <a:br>
              <a:rPr lang="en-IN" sz="1400" dirty="0"/>
            </a:br>
            <a:r>
              <a:rPr lang="en-IN" sz="1400" dirty="0"/>
              <a:t>Trade and Repair</a:t>
            </a:r>
            <a:br>
              <a:rPr lang="en-IN" sz="1400" dirty="0"/>
            </a:br>
            <a:r>
              <a:rPr lang="en-IN" sz="1400" dirty="0"/>
              <a:t>Other Services</a:t>
            </a:r>
            <a:br>
              <a:rPr lang="en-IN" sz="1400" dirty="0"/>
            </a:br>
            <a:r>
              <a:rPr lang="en-IN" sz="1400" dirty="0" err="1"/>
              <a:t>contruction</a:t>
            </a:r>
            <a:r>
              <a:rPr lang="en-IN" sz="1400" dirty="0"/>
              <a:t/>
            </a:r>
            <a:br>
              <a:rPr lang="en-IN" sz="1400" dirty="0"/>
            </a:br>
            <a:r>
              <a:rPr lang="en-IN" sz="1400" dirty="0"/>
              <a:t/>
            </a:r>
            <a:br>
              <a:rPr lang="en-IN" sz="1400" dirty="0"/>
            </a:br>
            <a:endParaRPr lang="en-IN" sz="1400" dirty="0"/>
          </a:p>
        </p:txBody>
      </p:sp>
    </p:spTree>
    <p:extLst>
      <p:ext uri="{BB962C8B-B14F-4D97-AF65-F5344CB8AC3E}">
        <p14:creationId xmlns:p14="http://schemas.microsoft.com/office/powerpoint/2010/main" val="9917325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1400" b="1" dirty="0"/>
              <a:t>For Category 1 (</a:t>
            </a:r>
            <a:r>
              <a:rPr lang="en-IN" sz="1400" b="1" dirty="0" err="1"/>
              <a:t>quantile</a:t>
            </a:r>
            <a:r>
              <a:rPr lang="en-IN" sz="1400" b="1" dirty="0"/>
              <a:t> between 0.85 and 1 ) Top Sub-Sectors that are contributing for almost 80% of </a:t>
            </a:r>
            <a:r>
              <a:rPr lang="en-IN" sz="1400" b="1" dirty="0" err="1"/>
              <a:t>thte</a:t>
            </a:r>
            <a:r>
              <a:rPr lang="en-IN" sz="1400" b="1" dirty="0"/>
              <a:t> total GDP </a:t>
            </a:r>
            <a:r>
              <a:rPr lang="en-IN" sz="1400" b="1" dirty="0" err="1" smtClean="0"/>
              <a:t>are:Manufacturing</a:t>
            </a:r>
            <a:r>
              <a:rPr lang="en-IN" sz="1400" dirty="0" smtClean="0"/>
              <a:t/>
            </a:r>
            <a:br>
              <a:rPr lang="en-IN" sz="1400" dirty="0" smtClean="0"/>
            </a:br>
            <a:r>
              <a:rPr lang="en-IN" sz="1400" dirty="0"/>
              <a:t/>
            </a:r>
            <a:br>
              <a:rPr lang="en-IN" sz="1400" dirty="0"/>
            </a:br>
            <a:r>
              <a:rPr lang="en-IN" sz="1400" dirty="0"/>
              <a:t>Agriculture</a:t>
            </a:r>
            <a:br>
              <a:rPr lang="en-IN" sz="1400" dirty="0"/>
            </a:br>
            <a:r>
              <a:rPr lang="en-IN" sz="1400" dirty="0"/>
              <a:t>Real Estate and ownership</a:t>
            </a:r>
            <a:br>
              <a:rPr lang="en-IN" sz="1400" dirty="0"/>
            </a:br>
            <a:r>
              <a:rPr lang="en-IN" sz="1400" dirty="0"/>
              <a:t>Trade ,Repair </a:t>
            </a:r>
            <a:r>
              <a:rPr lang="en-IN" sz="1400" dirty="0" err="1"/>
              <a:t>etc</a:t>
            </a:r>
            <a:r>
              <a:rPr lang="en-IN" sz="1400" dirty="0"/>
              <a:t/>
            </a:r>
            <a:br>
              <a:rPr lang="en-IN" sz="1400" dirty="0"/>
            </a:br>
            <a:r>
              <a:rPr lang="en-IN" sz="1400" dirty="0"/>
              <a:t>Construction</a:t>
            </a:r>
            <a:br>
              <a:rPr lang="en-IN" sz="1400" dirty="0"/>
            </a:br>
            <a:r>
              <a:rPr lang="en-IN" sz="1400" dirty="0"/>
              <a:t>Other Services</a:t>
            </a:r>
            <a:r>
              <a:rPr lang="en-IN" sz="1600" dirty="0"/>
              <a:t/>
            </a:r>
            <a:br>
              <a:rPr lang="en-IN" sz="1600" dirty="0"/>
            </a:br>
            <a:endParaRPr lang="en-IN" sz="1600" dirty="0"/>
          </a:p>
        </p:txBody>
      </p:sp>
    </p:spTree>
    <p:extLst>
      <p:ext uri="{BB962C8B-B14F-4D97-AF65-F5344CB8AC3E}">
        <p14:creationId xmlns:p14="http://schemas.microsoft.com/office/powerpoint/2010/main" val="2313512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800" b="1" dirty="0"/>
              <a:t>Two Recommendations to Increase the GDP per capita :</a:t>
            </a:r>
            <a:br>
              <a:rPr lang="en-IN" sz="2800" b="1" dirty="0"/>
            </a:br>
            <a:r>
              <a:rPr lang="en-IN" sz="2800" dirty="0"/>
              <a:t>In Category 1, the main focus is in Manufacturing , if the focus is slightly shifted to sector than Manufacturing like , Agriculture and Real Estate, the per capita GDP would definitely increase</a:t>
            </a:r>
            <a:br>
              <a:rPr lang="en-IN" sz="2800" dirty="0"/>
            </a:br>
            <a:r>
              <a:rPr lang="en-IN" sz="2800" dirty="0" smtClean="0"/>
              <a:t/>
            </a:r>
            <a:br>
              <a:rPr lang="en-IN" sz="2800" dirty="0" smtClean="0"/>
            </a:br>
            <a:r>
              <a:rPr lang="en-IN" sz="2800" dirty="0" smtClean="0"/>
              <a:t>Also </a:t>
            </a:r>
            <a:r>
              <a:rPr lang="en-IN" sz="2800" dirty="0"/>
              <a:t>if the focus that is carried in Category 2, if the same strategy is carried out in Category 3 , then also the per capita GDP would rise</a:t>
            </a:r>
          </a:p>
        </p:txBody>
      </p:sp>
    </p:spTree>
    <p:extLst>
      <p:ext uri="{BB962C8B-B14F-4D97-AF65-F5344CB8AC3E}">
        <p14:creationId xmlns:p14="http://schemas.microsoft.com/office/powerpoint/2010/main" val="8947665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Part-I: GDP Analysis of Indian States</a:t>
            </a:r>
          </a:p>
        </p:txBody>
      </p:sp>
      <p:sp>
        <p:nvSpPr>
          <p:cNvPr id="3" name="Content Placeholder 2"/>
          <p:cNvSpPr>
            <a:spLocks noGrp="1"/>
          </p:cNvSpPr>
          <p:nvPr>
            <p:ph idx="1"/>
          </p:nvPr>
        </p:nvSpPr>
        <p:spPr/>
        <p:txBody>
          <a:bodyPr>
            <a:normAutofit/>
          </a:bodyPr>
          <a:lstStyle/>
          <a:p>
            <a:r>
              <a:rPr lang="en-IN" sz="2400" dirty="0"/>
              <a:t>For each of the following steps of analysis, choose an appropriate type of plot for comparing the data. Also, ensure that the plots are in increasing or decreasing order for better comparison. For e.g., if you make a bar plot to compare the GDPs of various states, ensure that the bars are in either increasing or decreasing </a:t>
            </a:r>
            <a:r>
              <a:rPr lang="en-IN" sz="2400" dirty="0" smtClean="0"/>
              <a:t>order </a:t>
            </a:r>
            <a:r>
              <a:rPr lang="en-IN" sz="2400" dirty="0"/>
              <a:t>of GDP.</a:t>
            </a:r>
          </a:p>
        </p:txBody>
      </p:sp>
    </p:spTree>
    <p:extLst>
      <p:ext uri="{BB962C8B-B14F-4D97-AF65-F5344CB8AC3E}">
        <p14:creationId xmlns:p14="http://schemas.microsoft.com/office/powerpoint/2010/main" val="12964250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For Part - II</a:t>
            </a:r>
            <a:br>
              <a:rPr lang="en-IN" b="1" dirty="0"/>
            </a:b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0074" y="1249250"/>
            <a:ext cx="8020760" cy="5471115"/>
          </a:xfrm>
          <a:prstGeom prst="rect">
            <a:avLst/>
          </a:prstGeom>
        </p:spPr>
      </p:pic>
    </p:spTree>
    <p:extLst>
      <p:ext uri="{BB962C8B-B14F-4D97-AF65-F5344CB8AC3E}">
        <p14:creationId xmlns:p14="http://schemas.microsoft.com/office/powerpoint/2010/main" val="35859011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236372" y="1152983"/>
            <a:ext cx="8943975" cy="5600700"/>
          </a:xfrm>
          <a:prstGeom prst="rect">
            <a:avLst/>
          </a:prstGeom>
        </p:spPr>
      </p:pic>
      <p:sp>
        <p:nvSpPr>
          <p:cNvPr id="2" name="Title 1"/>
          <p:cNvSpPr>
            <a:spLocks noGrp="1"/>
          </p:cNvSpPr>
          <p:nvPr>
            <p:ph type="title"/>
          </p:nvPr>
        </p:nvSpPr>
        <p:spPr/>
        <p:txBody>
          <a:bodyPr/>
          <a:lstStyle/>
          <a:p>
            <a:r>
              <a:rPr lang="en-IN" sz="2800" dirty="0" smtClean="0"/>
              <a:t>Plotting </a:t>
            </a:r>
            <a:r>
              <a:rPr lang="en-IN" sz="2800" dirty="0"/>
              <a:t>the GDP for the year 2014-2015</a:t>
            </a:r>
            <a:r>
              <a:rPr lang="en-IN" dirty="0"/>
              <a:t/>
            </a:r>
            <a:br>
              <a:rPr lang="en-IN" dirty="0"/>
            </a:br>
            <a:endParaRPr lang="en-IN" dirty="0"/>
          </a:p>
        </p:txBody>
      </p:sp>
    </p:spTree>
    <p:extLst>
      <p:ext uri="{BB962C8B-B14F-4D97-AF65-F5344CB8AC3E}">
        <p14:creationId xmlns:p14="http://schemas.microsoft.com/office/powerpoint/2010/main" val="30919580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800" b="1" dirty="0"/>
              <a:t>Write the key insights you observe from this data: </a:t>
            </a:r>
            <a:r>
              <a:rPr lang="en-IN" sz="2800" b="1" dirty="0" smtClean="0"/>
              <a:t/>
            </a:r>
            <a:br>
              <a:rPr lang="en-IN" sz="2800" b="1" dirty="0" smtClean="0"/>
            </a:br>
            <a:r>
              <a:rPr lang="en-IN" sz="2800" b="1" dirty="0" smtClean="0"/>
              <a:t>○ </a:t>
            </a:r>
            <a:r>
              <a:rPr lang="en-IN" sz="2800" b="1" dirty="0"/>
              <a:t>Form at least one reasonable hypothesis for the observations from the data</a:t>
            </a:r>
            <a:r>
              <a:rPr lang="en-IN" sz="2800" dirty="0"/>
              <a:t/>
            </a:r>
            <a:br>
              <a:rPr lang="en-IN" sz="2800" dirty="0"/>
            </a:br>
            <a:r>
              <a:rPr lang="en-IN" sz="2000" dirty="0"/>
              <a:t/>
            </a:r>
            <a:br>
              <a:rPr lang="en-IN" sz="2000" dirty="0"/>
            </a:br>
            <a:r>
              <a:rPr lang="en-IN" sz="2000" dirty="0" smtClean="0"/>
              <a:t>So if referred both the plots, we can say, as our drop out rates increases, our GDP decreases.</a:t>
            </a:r>
            <a:br>
              <a:rPr lang="en-IN" sz="2000" dirty="0" smtClean="0"/>
            </a:br>
            <a:r>
              <a:rPr lang="en-IN" sz="2000" dirty="0" smtClean="0"/>
              <a:t/>
            </a:r>
            <a:br>
              <a:rPr lang="en-IN" sz="2000" dirty="0" smtClean="0"/>
            </a:br>
            <a:r>
              <a:rPr lang="en-IN" sz="2000" dirty="0" smtClean="0"/>
              <a:t>We can GDP is highly co-related with the drop out rates, so if there is any increase in the Drop out rates of the education, there will be a </a:t>
            </a:r>
            <a:r>
              <a:rPr lang="en-IN" sz="2000" dirty="0" err="1" smtClean="0"/>
              <a:t>tremendus</a:t>
            </a:r>
            <a:r>
              <a:rPr lang="en-IN" sz="2000" dirty="0" smtClean="0"/>
              <a:t> decrease in the </a:t>
            </a:r>
            <a:r>
              <a:rPr lang="en-IN" sz="2000" dirty="0" err="1" smtClean="0"/>
              <a:t>GDp</a:t>
            </a:r>
            <a:r>
              <a:rPr lang="en-IN" sz="2000" dirty="0" smtClean="0"/>
              <a:t> for that year</a:t>
            </a:r>
            <a:br>
              <a:rPr lang="en-IN" sz="2000" dirty="0" smtClean="0"/>
            </a:br>
            <a:r>
              <a:rPr lang="en-IN" sz="2000" dirty="0" smtClean="0"/>
              <a:t/>
            </a:r>
            <a:br>
              <a:rPr lang="en-IN" sz="2000" dirty="0" smtClean="0"/>
            </a:br>
            <a:r>
              <a:rPr lang="en-IN" sz="2000" dirty="0" smtClean="0"/>
              <a:t>Hypothesis that can be made could be : </a:t>
            </a:r>
            <a:br>
              <a:rPr lang="en-IN" sz="2000" dirty="0" smtClean="0"/>
            </a:br>
            <a:r>
              <a:rPr lang="en-IN" sz="2000" dirty="0" smtClean="0"/>
              <a:t>H0 - GDP is not affected by drop out rates</a:t>
            </a:r>
            <a:br>
              <a:rPr lang="en-IN" sz="2000" dirty="0" smtClean="0"/>
            </a:br>
            <a:r>
              <a:rPr lang="en-IN" sz="2000" dirty="0" smtClean="0"/>
              <a:t>H1 - </a:t>
            </a:r>
            <a:r>
              <a:rPr lang="en-IN" sz="2000" dirty="0" err="1" smtClean="0"/>
              <a:t>GDp</a:t>
            </a:r>
            <a:r>
              <a:rPr lang="en-IN" sz="2000" dirty="0" smtClean="0"/>
              <a:t> is affected by drop-out rates</a:t>
            </a:r>
            <a:br>
              <a:rPr lang="en-IN" sz="2000" dirty="0" smtClean="0"/>
            </a:br>
            <a:endParaRPr lang="en-IN" sz="2000" dirty="0"/>
          </a:p>
        </p:txBody>
      </p:sp>
    </p:spTree>
    <p:extLst>
      <p:ext uri="{BB962C8B-B14F-4D97-AF65-F5344CB8AC3E}">
        <p14:creationId xmlns:p14="http://schemas.microsoft.com/office/powerpoint/2010/main" val="81080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1114" y="2255760"/>
            <a:ext cx="9404723" cy="1400530"/>
          </a:xfrm>
        </p:spPr>
        <p:txBody>
          <a:bodyPr/>
          <a:lstStyle/>
          <a:p>
            <a:pPr algn="ctr"/>
            <a:r>
              <a:rPr lang="en-IN" dirty="0" smtClean="0"/>
              <a:t>Thank You</a:t>
            </a:r>
            <a:endParaRPr lang="en-IN" dirty="0"/>
          </a:p>
        </p:txBody>
      </p:sp>
    </p:spTree>
    <p:extLst>
      <p:ext uri="{BB962C8B-B14F-4D97-AF65-F5344CB8AC3E}">
        <p14:creationId xmlns:p14="http://schemas.microsoft.com/office/powerpoint/2010/main" val="41379313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For the analysis below, use the Data I-A. </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97052" y="2613023"/>
            <a:ext cx="10223916" cy="1881703"/>
          </a:xfrm>
        </p:spPr>
      </p:pic>
    </p:spTree>
    <p:extLst>
      <p:ext uri="{BB962C8B-B14F-4D97-AF65-F5344CB8AC3E}">
        <p14:creationId xmlns:p14="http://schemas.microsoft.com/office/powerpoint/2010/main" val="32728983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46111" y="3425781"/>
            <a:ext cx="8852701" cy="1532586"/>
          </a:xfrm>
          <a:prstGeom prst="rect">
            <a:avLst/>
          </a:prstGeom>
        </p:spPr>
      </p:pic>
      <p:sp>
        <p:nvSpPr>
          <p:cNvPr id="2" name="Title 1"/>
          <p:cNvSpPr>
            <a:spLocks noGrp="1"/>
          </p:cNvSpPr>
          <p:nvPr>
            <p:ph type="title"/>
          </p:nvPr>
        </p:nvSpPr>
        <p:spPr/>
        <p:txBody>
          <a:bodyPr/>
          <a:lstStyle/>
          <a:p>
            <a:pPr marL="571500" indent="-571500">
              <a:buFont typeface="Arial" panose="020B0604020202020204" pitchFamily="34" charset="0"/>
              <a:buChar char="•"/>
            </a:pPr>
            <a:r>
              <a:rPr lang="en-IN" dirty="0" smtClean="0"/>
              <a:t>Remove </a:t>
            </a:r>
            <a:r>
              <a:rPr lang="en-IN" dirty="0"/>
              <a:t>the rows: '(% Growth over the previous year)' and 'GSDP - CURRENT PRICES (` in </a:t>
            </a:r>
            <a:r>
              <a:rPr lang="en-IN" dirty="0" err="1"/>
              <a:t>Crore</a:t>
            </a:r>
            <a:r>
              <a:rPr lang="en-IN" dirty="0"/>
              <a:t>)' for the year 2016-17</a:t>
            </a:r>
          </a:p>
        </p:txBody>
      </p:sp>
    </p:spTree>
    <p:extLst>
      <p:ext uri="{BB962C8B-B14F-4D97-AF65-F5344CB8AC3E}">
        <p14:creationId xmlns:p14="http://schemas.microsoft.com/office/powerpoint/2010/main" val="28742447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800" dirty="0"/>
              <a:t>Calculate the average growth of states over the duration 2013-14, 2014-15 and 2015-16 by taking the mean of the row '(% Growth over previous year)'. Compare the calculated value and plot it for the states. Make appropriate transformations if necessary to plot the data. Report the average growth rates of the various states: </a:t>
            </a:r>
            <a:r>
              <a:rPr lang="en-IN" sz="2800" dirty="0" smtClean="0"/>
              <a:t/>
            </a:r>
            <a:br>
              <a:rPr lang="en-IN" sz="2800" dirty="0" smtClean="0"/>
            </a:br>
            <a:r>
              <a:rPr lang="en-IN" sz="2800" dirty="0" smtClean="0"/>
              <a:t>○ </a:t>
            </a:r>
            <a:r>
              <a:rPr lang="en-IN" sz="2800" dirty="0"/>
              <a:t>Which states have been growing consistently fast, and which ones have been struggling</a:t>
            </a:r>
            <a:r>
              <a:rPr lang="en-IN" sz="2800" dirty="0" smtClean="0"/>
              <a:t>?</a:t>
            </a:r>
            <a:br>
              <a:rPr lang="en-IN" sz="2800" dirty="0" smtClean="0"/>
            </a:br>
            <a:r>
              <a:rPr lang="en-IN" sz="2800" dirty="0" smtClean="0"/>
              <a:t> </a:t>
            </a:r>
            <a:r>
              <a:rPr lang="en-IN" sz="2800" dirty="0"/>
              <a:t>○ Curiosity exercise - what has been the average growth rate of your home state, and how does it compare to the national average over this duration?</a:t>
            </a:r>
          </a:p>
        </p:txBody>
      </p:sp>
      <p:sp>
        <p:nvSpPr>
          <p:cNvPr id="4" name="AutoShape 1" descr="data:image/png;base64,iVBORw0KGgoAAAANSUhEUgAAA4IAAALqCAYAAABg2eriAAAABHNCSVQICAgIfAhkiAAAAAlwSFlzAAALEgAACxIB0t1+/AAAADl0RVh0U29mdHdhcmUAbWF0cGxvdGxpYiB2ZXJzaW9uIDIuMi4yLCBodHRwOi8vbWF0cGxvdGxpYi5vcmcvhp/UCwAAIABJREFUeJzs3Xm8lnP+P/B3qYxECWmxTpwiUpoWZKkURetXtsHXODNhKMZWKRE1o7EX2crWZE8qqUaDvrJLM1nKRFpRkT1Ux/X7w8P9c3TKifu+D+d6Ph+PHo/u6/pcn/f7vrtPevlcS4UkSZIAAAAgNSqWdQMAAADklyAIAACQMoIgAABAygiCAAAAKSMIAgAApIwgCAAAkDKCIECOtG3bNho0aBDTpk1bb9/HH38cjRo1ipYtW5ZBZ9/6rr/vfu21117Rpk2bGDZsWKxevbrM+tqYtWvXxtixY8u6jZgzZ06cc845cdBBB8Xee+8dbdq0iUsvvTRWrlyZtx4ef/zxeO+99yIi4oUXXogGDRrEF198kbX5p06dGgcddFDsu+++8dRTT623/4ffn+//uvbaa7PWx8+xatWqGDRoULRu3Tr23nvvaNu2bQwbNiw+//zzYmMmTZq0SXNuyniAX6pKZd0AQHlWuXLlmD59ehx++OHFtj/xxBNRVFRURl39f+eee2706NEjIiK++eabWLBgQZx//vnx6aefxtChQ8u4u/U9+uijMXz48Pj9739fZj1MmTIlLrjggjj22GPjxhtvjO222y4WLlwYI0aMiBNOOCEmTJgQVatWzWkPy5Yti7POOismTZoUderUyUmNa665Jg466KA488wzY9ttty1xzPe/P9+X6/dfWqeddlpsvfXWMWLEiNh+++1jwYIF8de//jXmz58fo0aNioiIK6+8Mr744ovo3Llzqebc1PEAv1SCIEAOtWjRImbMmBHr1q2LSpX+/1+5//znP6NJkybxzjvvlGF3EVtuuWVsv/32mdc77LBDnHzyyXHbbbf9IoNgkiRlWv+7FabTTz89zjrrrMz2unXrRtOmTePwww+PcePGxUknnZTTPvLxOXz66afRrFmzqFev3gbH/PD780vy5ptvxpw5c+Kpp57KhOUdd9wxfvOb38RJJ50US5cujR133HGTP8uy/g4CZItTQwFy6MADD4y1a9fGSy+9lNn2xRdfxAsvvBCHHXZYsbErV66Ms88+O5o2bRqtW7eOAQMGxGeffZbZP2fOnPjf//3faNq0aeyzzz5x9NFHxyuvvJLZ36BBg3j44YejR48ese+++0bPnj1j9uzZm9zzZpttFlWqVMm8njFjRnTt2jUaN24cRx55ZIwbNy6zb8SIEfHHP/4xCgsLo1mzZjF+/PgoKiqKG2+8MQ499NBo2rRpnHTSSTF//vzMMY888kgcfvjhse+++0b37t2LnXY4YsSIOOuss2LYsGHRokWLaN26dQwZMiSKiorihRdeiP79+8fHH38cDRo0iBdeeCHWrVsX1157bbRt2zYaNWoUBxxwQGb8d/7xj3/EoYceGk2aNIkLLrggzjvvvBgxYkSp+vmhKVOmRJIk0atXr/X2bbHFFnHvvffG8ccfv8HPJkmSuPvuu+Pwww+PffbZJ7p27RozZsyIiIg777wzjjjiiMx8c+bMiQYNGsSjjz6a2VZYWBjXX399tGvXLiIiOnfuXOy9TJw4Mdq2bRuNGzeOP/zhD5lTR0uycOHCOOOMM6J58+bRsmXLGDhwYOaUyQYNGsRHH30UF110UbRt23aDc2zM4sWLo0GDBjFv3rzMtnXr1kWrVq0yp1b+5z//ieOOOy722Wef6NChQ9x2223xzTffRETEww8/HN27d4/zzz8/9ttvv7jxxhtjr732iueee65Ynfbt2xf7Tn6nYsVv/4kzc+bMYtubNWsWkydPjlq1asWIESNi/PjxMW3atGjQoEFERHzwwQdx3nnnRatWrWLvvfeOww47LB588MGIiBLHr127Nq666qo48MADo1mzZlFYWBgLFiz4SZ8ZQD4JggA5tPnmm8dBBx0U//rXvzLbZsyYEXvvvXfUrFmz2NjevXtHkiRx//33x0033RSLFy+Ov/zlLxHxbXj805/+FHvuuWdMmDAhHnjggdhyyy3jkksuKTbHddddF2effXbcf//9Ubly5Rg0aFCpe/3mm29izpw58Y9//CMTUufPnx99+vSJ4447Lh599NE488wzY9iwYTF58uTMcU8//XT87ne/iwceeCAOOeSQuPHGG2PMmDFx0UUXxfjx46NOnTpx2mmnRVFRUTz99NMxZMiQ6NOnT0yaNCmOPfbY6NOnT7HA+tRTT8Wnn34a9913X/Tp0yfGjh0b06dPj6ZNm8ZFF10UNWrUiJkzZ0bTpk1j9OjRMWHChLjiiiti2rRpceGFF8Y999wT06dPj4iIyZMnx5VXXhnnnHNOjBs3LipVqrRe7z/Wz/fNnj079t1332JB+fvq1atXbOX3h5/NzTffHCNGjIg+ffrExIkT47DDDoszzjgj5s2bFwcffHC88847sXz58oj49rq/ChUqxMsvvxwREWvWrImXX345Dj300EwwGTNmTJx66qmZeo888kgMHz48xo4dG0uXLo0rr7yyxD4//vjjOOGEE6Jy5coxduzYGDFiRMyaNSsuuuiiiPg2PNWoUSMuuuiieOihh0qc48fsvPPO0bhx45gyZUpm27PPPhtff/11tGvXLj788MMoLCyMgw46KCZNmhQDBgyIe+65J3PKZkTEG2+8EVtuuWWMHz8+unfvHq1atSoWjP/973/H8uXLo0OHDuvV32OPPaJ169YxcODAOPLII2PYsGGZ1fndd989qlSpEqeeemp07Ngx2rRpkwmMffv2jVWrVsWdd94ZkydPjrZt22au/yxp/PDhw2PGjBlx7bXXxgMPPBC77bZbnHTSScX+Jw7AL1ICQE60adMmGTNmTDJp0qSkTZs2me1nn312MmbMmGTcuHFJixYtkiRJkueeey5p0qRJ8vXXX2fGvf/++0lBQUHy5ptvJh988EFy6623JmvXrs3snzp1atKwYcPM64KCguSWW27JvJ4+fXpSUFBQbM4f9teoUaOkSZMmSZMmTZK99toradSoUdK7d+/kk08+SZIkSS688MJkwIABxY676aabku7duydJkiTDhw9PGjdunBQVFSVJkiTffPNN0qpVq+TOO+/MjP/ss8+Sv/3tb8mHH36Y/P73v09GjhxZbL6BAwcmvXv3zsy33377Feu5W7duydVXX50kSVLsM/vuPT777LPF5jvqqKOSG264IUmSJDn22GOTv/71r5l9a9asSQ455JBk+PDhSZIkP9rPD5166qnJueeeW2zbkCFDMp9hkyZNksLCwg1+Ni1btkxGjRpV7PjCwsLMnG3btk0eeeSRzPbTTjstOeqoo5IkSZKZM2cmLVu2TIqKipIlS5ZkvhtJkiTPP/98UlBQkLz22muZeW+88cakY8eOJb6PMWPGJC1btky+/PLLzLZ///vfSUFBQbJgwYIkSZKkRYsWybhx40o8PknW//58/9eyZcuSJEmSu+66K+nQoUPmmH79+mXe6/XXX5+ccsopxeacOHFi5s933LhxSUFBQbJixYrM/vHjxyfNmzdP1qxZkyRJklx++eUb/LNKkiT5+uuvk1GjRiWdO3dOCgoKkoKCgqR58+bJww8/nBnTt2/fYnPcddddyeLFizOvV61alRQUFCQvvfTSeuO//PLLZO+9905efvnlYnU7dOiQjBkzZoN9AfwSuEYQIMcOPfTQ6NevX8ydOzd++9vfxtNPPx39+/ePZ555JjPmrbfeii+//LLEu4i+8847UVBQED179oyxY8fGvHnzYuHChTF37tzMaXTf2XXXXTO/r1atWkR8ezrehlawTjvttOjSpUtEfHtjm+22267Y2Pnz58d///vfYqtoP7zecccdd8ychvfRRx/FqlWrYp999inWR79+/TLz/ec//4lbb701s3/t2rWx2267ZV7XrVu3WA/VqlWLtWvXlth/u3bt4vnnn4+///3vsXDhwnjzzTdj2bJlmRWiN998M0488cTM+MqVK0ejRo2Kvb8f6+f7atSoEZ9++mmxbWeccUamxq233hqLFy8u8bP58MMP46OPPoomTZoUO75Zs2YxderUiIg4+OCD4/nnn48jjzwyZs2aFXfccUccd9xx8fHHH8fMmTPj4IMPzsxXkp133jnz+6233jq++uqrEsfNnz8/9txzz/jNb36T2bbPPvtE5cqV4+23397g+/+h739/vq9WrVoREdGpU6e44oorYu7cuVG/fv2YPn16XHXVVRHx7Xf+xRdfjKZNm2aO++abb+Krr76Kjz76KCK+Pd32+9cgtm/fPi699NLMZzFlypQYPHjwBvurUqVKFBYWRmFhYaxYsSKeeeaZ+Mc//hH9+/ePXXfdtVjt7xx//PExderUuOOOO2LhwoXxxhtvRESUeHOnxYsXx5o1a6KwsDAqVKiQ2f7111+X+fW/AD9GEATIsWrVqsX+++8f06dPj0aNGsUee+wRO+ywQ7Ex69ati7p168Ydd9yx3vHbbrttrFixInr06BH169ePgw8+ODp37hwffvhhnH/++cXGVq5ceb3jk43c3GKbbbaJXXbZZYP7i4qK4qSTTorjjjtug2M233zz9ep//x/FP5zvvPPOizZt2hTb/v1gWdJ72JARI0bE3XffHf/zP/8THTp0iPPPPz/OPffcYvP+MCxvaj/f17hx4xg5cmSxMFyzZs3Mab5bb711sfHf/2y+H7q+L0mSTI8HH3xwXH755fHaa6/FNttsE02aNIlddtklZs2aFTNnzozTTz99g+8lIjYaEr9vQ71ExEY/rx/6se/PdtttF/vvv39MmTIl9t1339hss83iwAMPjIhvv/MdOnSIc845Z73jttpqq4go/vlFfHtzmnbt2sVjjz0WVapUiTVr1sTBBx9cYu1//vOf8e6778Ypp5wSEd+G0+7du8eRRx4ZHTp0yJxe/H1JkmRC45FHHhn7779/7L777sWu3fy+78Lh7bffvt6dVb/7HzEAv1SuEQTIgw4dOsT06dPj8ccfL/F6pvr168eKFStiyy23jF122SV22WWXqFy5clxxxRWxatWqePzxx6NKlSpx5513RmFhYRxwwAHx/vvvR0Ru72JYv379WLRoUaanXXbZJV588cW45557Shy/1VZbxbbbbptZRYmI+Oqrr+KAAw6I//znP1G/fv1YtmxZsfmmTJlSbMVxY34YMMeOHRt9+/aNfv36Rbdu3WLHHXeMd999N/OZ7LHHHvH6669nxhcVFcXcuXOLvb9N6eeoo46Kb775Jm6//fYS93/3Z1KSatWqRa1ateLf//53se2zZ8+O3/72txER0apVq1i5cmWMHz8+mjdvHhERzZs3j8ceeywWLFgQrVu3LvFz2FT169ePefPmFVsxfO2112Lt2rWZXrLlqKOOiieeeCIef/zx6NixYyZA169fPxYsWFDss3/77bfjxhtv3Gig7dKlS/zf//1fTJ8+PY444ogNrna/++67ceONN663glulSpXYfPPNM+H9+5/lW2+9FS+88ELcdttt0bt372jfvn3mWr/vvlPfH7/zzjtHpUqVYtWqVZn3sPPOO8eIESNizpw5P+HTAsgfQRAgD9q1axfz58+PadOmRfv27dfbf+CBB8Yee+wRf/nLX+K1116LefPmxQUXXBBLliyJevXqRY0aNeKDDz6Ip556KpYuXRoPP/xw3HTTTRHx7U1EcuXUU0+Np556Km6++eZYtGhRTJs2Lf76179u8LlyERGnnHJKjBw5Mp566qlYuHBhXHrppbHVVlvFnnvuGX/84x/jvvvui3vvvTcWL14cDzzwQIwYMWKjjyj4vqpVq8bq1avjrbfeiq+//jpq1KgRM2bMiEWLFsXrr78effr0iU8++STzmZxyyilx//33x4QJE2LBggVx+eWXx7JlyzL/mN/UfrbddtsYNmxYjBw5MgYNGhSzZ8+OZcuWxYwZM+KUU06Jxx57LH73u99tsP9evXrFzTffHJMnT46FCxfGyJEjY+bMmZnHTWyxxRbRvHnzGDduXCYItmjRIiZPnhz77rtvVK9ePfM5RETMnTv3J92UpHPnzrH55pvHhRdeGP/973/j5ZdfjgEDBsQBBxwQu+++e6nn+eKLL2LlypXr/fr4448zY9q3bx9LliyJadOmxVFHHZXZ/vvf/z4WLVoUQ4YMiQULFsSzzz4bgwYNii222GKjQbB169ZRqVKlGDdu3Eaf5dejR4+oXr16/O///m88+eSTsWzZspg1a1YMGDAgvvrqq0wvVatWjWXLlsWyZcti6623js022ywmT54cy5Yti2eeeSb69u0bEf//5+z747fccss4/vjjY+jQoZnv4WWXXRb/+te/on79+qX+HAHKglNDAfKgZs2asd9++8Xq1atjp512Wm9/xYoV46abboqhQ4fGySefHBUrVoyWLVvGlVdeGZtttll07NgxZs+eHf369Yu1a9fGHnvsEUOGDIlzzz03XnvttWjWrFlO+t57771j+PDhMXz48Ljhhhti++23j169esWf/vSnDR5TWFgYX3zxRQwcODC++OKL2G+//eKWW26JKlWqRPv27ePiiy+O0aNHx9ChQ6NevXpxySWXxJFHHlmqfvbff//Ya6+9olu3bnH11VfHFVdcEYMHD47OnTtHzZo147DDDoujjz46swrYoUOHzN0zP/vss+jUqVM0bdo0c/rpT+mnbdu28dBDD8Xo0aPjL3/5S3zwwQexzTbbRIsWLeK+++4r8bqz75x44omxevXquPLKK+PDDz+MgoKCuPnmm4uFx4MPPjieeeaZaNGiRUR8GwSTJIlDDjkkM2abbbaJo48+OgYOHBjHHXfceo8i+TFbbLFFjBo1Kv7617/G0UcfHVWrVo3DDz88Lrjggk2a55prrolrrrlmve0tWrSIMWPGRMS3K6Ft2rSJOXPmxH777ZcZU7t27Rg1alRcddVV0bVr16hevXp06tRpvdOdf+i7n4fHH388E5ZLsvXWW8e9994bI0aMiMsuuyxWrlwZ1apVi9atW8e9996bCdXdu3eP6dOnR6dOnWL69Olx2WWXxciRI2PkyJFRr169OOGEE+LBBx+M119/PQ4++OD1xl944YVRqVKluOiii+Lzzz+Phg0bxm233Vbsek2AX6IKSS7PKQKAMvTCCy9E3bp1i4XvI488Mv70pz9Ft27dyrAzfo4+ffrELrvsEuedd15ZtwLwq2VFEIBy68knn4znnnsuLr/88thmm21i4sSJsXz58jjooIPKujV+ghdffDHeeOONmDFjRrHnCQKw6QRBAMqt3r17xyeffBK9evWKL7/8Mvbaa68YPXr0Rq9x5Jdr8uTJMWnSpLjgggtKPMUagNJzaigAAEDKuGsoAABAygiCAAAAKVNurxGcNWtWWbcAAABQpjb0iKlyGwQjNvymAQAAyruNLY45NRQAACBlBEEAAICUEQQBAABSRhAEAABIGUEQAAAgZQRBAACAlBEEAQAAUkYQBAAASBlBEAAAIGUEQQAAgJQRBAEAAFJGEAQAAEgZQRAAACBlBEEAAICUEQQBAABSRhAEAABIGUEQAAAgZQRBAACAlBEEAQAAUkYQBAAASBlBEAAAIGUEQQAAgJQRBAEAAFJGEAQAAEiZSmXdQD5ssXnlrM735ddrszofAABAPlkRBAAASJm8rQgmSRL9+vWLgoKCKCwsjD59+sSiRYsy+5cuXRrNmzePm2++eb1jW7ZsGbVr1868LiwsjC5duuSlbwAAgPImL0Hw7bffjsGDB8ecOXOioKAgIiKGDx+e2T9nzpw4++yz45JLLlnv2AULFkSNGjViwoQJ+WgVAACg3MtLEBw7dmz07Nkz6tatu96+NWvWRL9+/eKiiy6KOnXqrLd/9uzZUbFixTjhhBPis88+i8MPPzzOOOOM2GyzzfLROgAAQLmTlyA4aNCgiIh45pln1tv30EMPRa1ataJ9+/YlHltUVBQHHHBAnHfeebFu3bro1atXVKtWLU455ZRctgwAAFBulfldQ++666647LLLNrj/mGOOKfb6D3/4Q4wZM6ZUQXDWrFk/t728zgsAAJAPZRoE33jjjVi3bl20aNFig2MeeeSRaNiwYTRs2DAivr3pTKVKpWu7WbNmWekzX/MCAABky8YWsMr08REvvvhitGrVKipUqLDBMfPnz4/hw4dHUVFRfPXVVzF27Njo1KlTHrsEAAAoX8o0CC5atCjq1au33vbrr78+rr/++oiIOOuss6J69erRuXPn6NKlSzRt2jR69uyZ71YBAADKjQpJkiRl3UQuzJo1K3MK5xabV87q3F9+vTar8wEAAGTb9zPRD5XpiiAAAAD5JwgCAACkjCAIAACQMoIgAABAygiCAAAAKSMIAgAApIwgCAAAkDKCIAAAQMoIggAAAClTqawbKC9qblU1q/Ot+mx1VucDAAD4jhVBAACAlBEEAQAAUkYQBAAASBlBEAAAIGUEQQAAgJQRBAEAAFJGEAQAAEgZQRAAACBlBEEAAICUEQQBAABSRhAEAABIGUEQAAAgZQRBAACAlBEEAQAAUkYQBAAASBlBEAAAIGUEQQAAgJSpVNYNUHp1t90663O+++GnWZ8TAAD4ZbMiCAAAkDKCIAAAQMoIggAAACkjCAIAAKSMIAgAAJAygiAAAEDKCIIAAAApIwgCAACkjCAIAACQMoIgAABAygiCAAAAKSMIAgAApIwgCAAAkDKCIAAAQMoIggAAACkjCAIAAKSMIAgAAJAygiAAAEDKCIIAAAApIwgCAACkjCAIAACQMoIgAABAygiCAAAAKSMIAgAApIwgCAAAkDKCIAAAQMoIggAAACkjCAIAAKSMIAgAAJAygiAAAEDKCIIAAAApIwgCAACkjCAIAACQMoIgAABAygiCAAAAKSMIAgAApEylfBVKkiT69esXBQUFUVhYGBERLVu2jNq1a2fGFBYWRpcuXdY79pZbbonx48dHUVFRdOnSJc4666yoUKFCvloHAAAoV/ISBN9+++0YPHhwzJkzJwoKCiIiYsGCBVGjRo2YMGHCRo+dMWNGTJkyJR5++OHYbLPNorCwMOrXrx+dOnXKR+sAAADlTl5ODR07dmz07NkzjjjiiMy22bNnR8WKFeOEE06Izp07xw033BBFRUXrHfv444/HUUcdFVWrVo3NN988evToERMnTsxH2wAAAOVSXlYEBw0aFBERzzzzTGZbUVFRHHDAAXHeeefFunXrolevXlGtWrU45ZRTih373nvvxf777595Xbt27Vi+fHk+2gYAACiX8naN4A8dc8wxxV7/4Q9/iDFjxqwXBJMkKXY9YJIkUbFi6RYyZ82a9bP7zOe8+a6RzzoAAMAvR5kFwUceeSQaNmwYDRs2jIhvA16lSuu3U6dOnVixYkXm9YoVK4rdYGZjmjVrlp1m8zRvvmvksw4AAJBfG1v0KbPHR8yfPz+GDx8eRUVF8dVXX8XYsWNLvAFMu3btYuLEibF69epYs2ZNPPzww3HYYYeVQccAAADlQ5kFwbPOOiuqV68enTt3ji5dukTTpk2jZ8+eERFx7733xoABAyIiom3bttGhQ4fo2bNnHHXUUbH33ntHt27dyqptAACAX70KSZIkZd1ELsyaNStz2uMWm1fO6txffr12vW01t6qa1RqrPlu93ra6226d1RoREe9++GnW5wQAAMre9zPRD5XZiiAAAABlQxAEAABIGUEQAAAgZQRBAACAlBEEAQAAUkYQBAAASJlKZd0Avzz162yb1fnefu/DrM4HAAD8PFYEAQAAUkYQBAAASBlBEAAAIGUEQQAAgJQRBAEAAFLGXUMpE4122SGr872+aHlW5wMAgPLMiiAAAEDKCIIAAAApIwgCAACkjCAIAACQMoIgAABAygiCAAAAKSMIAgAApIwgCAAAkDIeKE+59bs9dsz6nC/PX5r1OQEAIN+sCAIAAKSMFUH4mVo32jWr8818fWFW5wMAgB+yIggAAJAygiAAAEDKCIIAAAApIwgCAACkjCAIAACQMoIgAABAynh8BPwKdGi6e1bn++fst7I6HwAAvy5WBAEAAFJGEAQAAEgZp4YCGV1a7pnV+Sa+MDer8wEAkB1WBAEAAFJGEAQAAEgZp4YCeXXsQftkdb77n341q/MBAKSBFUEAAICUEQQBAABSRhAEAABIGUEQAAAgZQRBAACAlBEEAQAAUkYQBAAASBlBEAAAIGUEQQAAgJQRBAEAAFJGEAQAAEgZQRAAACBlBEEAAICUEQQBAABSRhAEAABIGUEQAAAgZQRBAACAlBEEAQAAUkYQBAAASBlBEAAAIGUEQQAAgJQRBAEAAFJGEAQAAEiZSmXdAEC2/W+7plmf865/zc76nAAAZcWKIAAAQMoIggAAACkjCAIAAKRM3q4RTJIk+vXrFwUFBVFYWBhfffVVDB48OF599dVIkiQaN24cl1xySfzmN79Z79gePXrEV199FZUrV46IiM6dO8cf//jHfLUOUKLTO7bI6nw3T3lxvW3ndD0gqzWum/BsVucDAH6d8hIE33777Rg8eHDMmTMnCgoKIiLipptuiqKiopg4cWIkSRIXXHBB3HLLLXH22WcXO3b16tWxePHieO655zJBEAAAgJ8uL0Fw7Nix0bNnz6hbt25mW/PmzaNevXpRseK3Z6fuueee8dZbb6137Jw5c6Jq1arxxz/+MVatWhX7779/nHvuuSWuHAKw6fr3PCTrc/7twRlZnxMAyJ68XCM4aNCg6Ny5c7FtrVu3jt122y0iIpYtWxZ33XVXHHHEEesd+8UXX0TLli3j+uuvj4ceeijee++9uPrqq/PRNgAAQLlU5s8RfO211+Kss86KE088Mdq0abPe/nbt2kW7du0yr0877bTo3bt3DBgw4EfnnjVrVlZ7zfW8+a6RrzrlpUa+6pSXGvmq47388mrksw4A8NOUaRCcPHlyDB48OC6++OL1Vgy/88QTT8RWW20VzZs3j4hvbzpTqVLp2m7WrFlCbEmsAAAgAElEQVTWes3HvPmuka865aVGvuqUlxr5qlOW7+W2PNQYk4caD2W5xobqAAD5tbH/MVtmj4944oknYsiQITF69OgNhsCIiPfffz+GDRsWX331VRQVFcWdd94ZnTp1ymOnAAAA5UuZrQgOGzYskiSJgQMHZrbtt99+cckll8S9994br732WgwdOjSOO+64WLJkSXTv3j2KioqiZcuWceaZZ5ZV2wAAAL96eQ2CV1xxReb306ZN2+C4448/PvP7ihUrRt++faNv37457Q0AACAtyvxmMQCkw+Dft/vxQZvgkrH/yup8AJAmgiAA5cbf/7D+Y4h+jgvvmJrV+QDgl6LMbhYDAABA2RAEAQAAUkYQBAAASBnXCALAJhhx+lFZn7P3zY9mfU4A2BgrggAAACkjCAIAAKSMU0MB4Bfott7dszrfn0aMz+p8APy6WREEAABIGUEQAAAgZZwaCgAp9Y/ze2Z1vhOverDE7Q/1Pz6rdY7+271ZnQ8gjawIAgAApIwgCAAAkDJODQUAfvUeu/TkrM7X6dK7szofwC+NIAgAUApPDD0163O2HXB71ucEKA2nhgIAAKSMIAgAAJAygiAAAEDKCIIAAAApIwgCAACkjCAIAACQMoIgAABAygiCAAAAKeOB8gAAvyDPXXVaVufb//xbsjofUD5YEQQAAEgZQRAAACBlBEEAAICUEQQBAABSRhAEAABIGXcNBQBImdnXn5nV+ZqefWNW5wNyTxAEACDr5t18TtbnbHj6dVmfE9LKqaEAAAApIwgCAACkjFNDAQD41Vo4+vyszrdr4VVZnQ9+qQRBAADYiOX/6J/V+XY48W9ZnQ9+CqeGAgAApIwgCAAAkDKlPjV08eLFce2118bSpUtj3bp1xfaNHz8+640BAACQG6UOghdeeGFUr149evbsGZUrV85lTwAAAORQqYPgf//733j++eejSpUquewHAACAHCv1NYINGjSId999N5e9AAAAkAc/uiJ49913R0TEb3/72zjppJPimGOOierVqxcbc/LJJ+emOwAASIEP7x+Y9Tm3PXZI1uek/PjRIPj4449nfr/rrrvGiy++WGx/hQoVBEEAAIBfkR8NgmPGjImIiJUrV8b222+/3v758+dnvysAAAByptTXCB5++OHrbVuzZk0cc8wxWW0IAACA3NroiuDSpUvjmGOOiXXr1sXq1aujRYsWxfavWbMmGjZsmNMGAQAAyK6NBsEdd9wxbr/99vjkk0+iV69eccMNNxTbX6VKlWjQoEFOGwQAACC7fvQawe9W/Hr37h2777571KxZM+dNAQAAkDulvkbwueeei3bt2sVxxx0Xt956a7z99tu57AsAAIAc+dEVwe+MHj06Vq9eHc8//3w89dRT8ac//SkqVaoU7dq1i759++ayRwAAALKo1CuCERFVq1aNvfbaK/bbb79o0aJFrFy5MiZMmJCr3gAAAMiBUq8IXnzxxfHCCy/EqlWrolmzZtGqVas45ZRT3DUUAADgV6bUQfDll1+OFStWRIcOHeKAAw6I/fffP3bYYYdc9gYAAEAOlDoITpkyJVasWBHPPvtsPPvss3HdddfF5ptvHvvvv39ceumlOWwRAADIhlUPX5rV+Wr2yO585M8mXSNYq1at6NChQ3Ts2DEOO+yw+Pjjj+PJJ5/MVW8AAADkQKlXBEeOHBnPPvtszJkzJxo0aBCHHHJI3H777dGoUaNc9gcAAECWlToIvvHGG9GtW7e47rrrYrvttstlTwAAAORQqYPgDTfcEEuWLIlx48bFe++9F9ttt1107Ngx6tevn8v+AAAAyLJSXyP44osvRpcuXeKll16KJEli9uzZ0aNHj3jmmWdy2R8AAABZVuoVwauuuiqGDh0anTp1ymybPHlyXH311XHggQfmpDkAAACyr9Qrgu+8804cccQRxbZ17NgxFi5cmO2eAAAAyKFSB8HatWvHrFmzim17+eWXo27dullvCgAAgNwp9amhp59+epx22mnRtWvXqFu3bixbtiwmTZoUl19+eS77AwAAIMtKvSJ45JFHxvDhw+OLL76I559/PoqKiuKWW24pds3gxiRJEn379o3Ro0dHRERRUVEMHTo0jjjiiGjfvn3ce++9JR5X2nEAAACUTqlXBE8++eQYOXJktG7depOLvP322zF48OCYM2dOFBQURETEfffdFwsXLoxHH300vvjiizj22GOjUaNG0bhx42LHlnYcAAAApVPqFcEFCxb85CJjx46Nnj17FrvZzPTp06NHjx5RqVKlqF69ehx55JExceLE9Y4t7TgAAABKp9QrggcddFAce+yxceihh0atWrWiQoUKmX0nn3zyRo8dNGhQRESxZw6+9957UadOnczr2rVrx5tvvrnesaUdBwAAQOmUOgguXbo0atasGXPmzCm2vUKFCj8aBEuSJEmxMJkkSVSsuP4CZWnHleSHdznNllzNm+8a+apTXmrkq055qZGvOt7LL69GvuqUlxr5qlNeauSrTnl/L6U+Jexn1NgyyzU2VGfbPNTYMQ81ds1yjQ3V2S0PNfh1KHUQHDNmTFYL16lTJ1asWJF5vWLFiqhdu/ZPHleSZs2a/fxG8zhvvmvkq055qZGvOuWlRr7qlOV7uS0PNbL7N2/JNR7Kco0N1Xk0DzX+lYcaz2b7D34DdV65M/c15mb5/msb+nl8J8tfspLqPDYp9zWemJrdGhuq89yTua8xe+btOa8x76Vs/w1Wcp2F/87uF7mkGsvnZvdLXFKND98an9UaG6qzalF2f1jy9d9hfpqNBfVSB8EbbrihxO1VqlSJbbbZJlq1ahU77bRTqZtq165djBs3Ltq0aROrV6+OyZMnx+DBg3/yOAAAAEqn1EFw3rx5MX369GjSpEnUrVs33n///XjllVcyd+8cMmRIXHPNNdGuXbtSzXf88cfH4sWLo2vXrrF27do49thjo0WLFhERcf3110dExNlnn73RcQAAAGy6UgfBiIi///3v0aVLl8zrqVOnxpQpU+L666+Pp556Kq6++uqNBsErrrji/xeuVCkGDBhQ4rizzz67VOMAAADYdKUOgi+++GIMHz682Lb27dvHxRdfHBERhx56aJx77rnZ7Q4AAPhVWTXp8qzOV7PzxVmdj2+V+qZRderUifHji1/EOmHChKhVq1ZERLzxxhux/fbbZ7c7AAAAsq7UK4IXX3xx/PnPf4677rorateuHe+9916sXLkyRowYEa+//nqceOKJMWTIkFz2CgAAQBaUOgj+7ne/i8cffzyefPLJzCMc2rZtG9WqVYtVq1bF1KlT4/33389lrwAAAGTBJt0spnr16tGtW7f1ttesWTMiIjp27BivvPJKdjoDAAAgJ0p9jWBpJEmSzekAAADIgawGwQoVKmRzOgAAAHIgq0EQAACAXz5BEAAAIGUEQQAAgJRxsxgAAICUKXUQ7NevX3z++ecbHXPuuef+7IYAAADIrVIHwRkzZkSVKlU2Ouakk0762Q0BAACQW6V+oHz79u2jV69e0aFDh6hVq1axR0W0a9cuJ80BAACQfaUOgjNnzoyIiFGjRhXbXqFCBUEQAADgV6TUQfCJJ57IZR8AAADkySbdNXTJkiVx3XXXRf/+/eOTTz6JRx55JFd9AQAAkCOlDoLPPfdc9OjRI5YsWRLTpk2Lzz//PIYNGxZ33nlnDtsDAAAg20odBK+88sq4/vrr4+qrr47NNtss6tWrF7fffnvcfffduewPAACALCt1EFy8eHG0atUqIiJzx9CGDRvGp59+mpvOAAAAyIlSB8H69evH1KlTi217+umnY7fddst6UwAAAOROqe8aeuGFF0avXr3ikUceiS+//DLOO++8+L//+78YPnx4LvsDAAAgy0odBJs1axaPPvpoPProo1GvXr2oVatW9OnTJ3bZZZdc9gcAAECWlToIRkTUqVMnDjrooFi5cmXUqVNHCAQAAPgVKnUQXLhwYZx55pmxaNGiqFGjRnz00Uex5557xo033hg77LBDLnsEAAAgi0p9s5iLL744DjzwwJg1a1bMnDkzXnrppWjcuHEMGjQol/0BAACQZaVeEXzttdfi9ttvj8qVK0dERNWqVaNfv35xwAEH5Kw5AAAAsq/UK4INGjSIWbNmFdv23//+N3bfffesNwUAAEDulHpFsEGDBnH66adHp06dYpdddonly5fHpEmTolmzZvG3v/0tM65///45aRQAAIDsKHUQXLNmTXTs2DGSJImFCxdGRMRhhx0WERGffvppTpoDAAAg+0odBL+/6rchQ4YM+VnNAAAAkHulvkawNB5++OFsTgcAAEAOZDUIJkmSzekAAADIgawGwQoVKmRzOgAAAHIgq0EQAACAXz5BEAAAIGUEQQAAgJRxsxgAAICUKfVzBCMiPv/883jvvfeiqKio2PaGDRtGRMSTTz6Zvc4AAADIiVIHwfvvvz+GDh0aa9asKba9QoUKMXfu3IiIqFGjRna7AwAAIOtKHQRHjx4dF198cXTv3j0qVdqkhUQAAAB+QUqd6FatWhX/8z//ExUrur8MAADAr1mpU1379u1j3LhxuewFAACAPCj1iuDy5cvj4osvjuHDh8d2221XbN/48eOz3hgAAAC5Ueog2Llz5+jcuXMuewEAACAPSh0Eu3fvXuL2L7/8MmvNAAAAkHulDoJvvvlmXHvttbFixYrMg+PXrl0by5Yti9mzZ+esQQAAALKr1DeLGTRoUGy55ZbRtGnTqFmzZnTt2jVWr14dZ5xxRi77AwAAIMtKHQTffPPN+Nvf/hYnnnhirFmzJk455ZQYMWJEPPbYY7nsDwAAgCwrdRDcZpttolKlSrHTTjvFggULIiKiUaNGsWzZspw1BwAAQPaVOgg2atQorrjiili3bl3ssMMOMWXKlHjyySejatWquewPAACALCv1zWIGDhwYAwYMiE8++SQuuOCCOPPMM2PNmjVx2WWX5bI/AAAAsqzUQbB27doxevToiIjYYYcd4sUXX4w1a9ZYEQQAAPiVKfWpoRERs2bNigsuuCBOPvnk+Pjjj+P222/PPEoCAACAX4dSB8FHH300zj777KhTp068/vrr8c0338SkSZPi2muvzWV/AAAAZFmpg+DIkSPj5ptvjnPPPTcqVqwYtWrVilGjRsX48eNz2R8AAABZVuog+MEHH8Ree+0VEREVKlSIiIi6devG119/nZvOAAAAyIlNenzE3XffXWzbxIkTo0GDBllvCgAAgNwp9V1DBwwYEKeeemo8+OCDsXr16jjuuONiyZIlMWrUqFz2BwAAQJaVOgjuvvvuMXXq1Hjqqafi3XffjVq1asUhhxwS1atXz2V/AAAAZFmpg2BERNWqVaNTp0656gUAAIA8+NEguOeee25wX5IkUaFChZg7d25WmwIAACB3fjQI7rzzzvHBBx/E4YcfHkcddVTUrFkzH30BAACQIz8aBKdNmxZz5syJCRMmRN++faNRo0bRrVu3aNu2bVSpUiUfPQIAAJBFpbpGsHHjxtG4cePo379/PP300zFx4sQYOnRotGnTJrp27RrNmjX7ScUfeeSRuOOOOzKvP/vss1i+fHnMmDEjtttuu8z2K664IqZOnZq5Mc1uu+0W11133U+qCQAAkHabdLOYSpUqRZs2baJNmzbx6quvRv/+/ePBBx/8ydcIduvWLbp16xYREWvXro0TTzwxevXqVSwERkTMnj07rrnmmthvv/1+Uh0AAAD+v00KgitWrIjHHnssJk2aFEuWLIn27dvHwIEDs9LIbbfdFjVr1ozjjjuu2PY1a9bEG2+8EaNGjYolS5bErrvuGv3794+6detmpS4AAEDa/GgQ/PTTT2PatGkxceLEePXVV6N169bRq1evaNOmTdauEVy1alXccccd8fDDD6+3b/ny5dGqVas455xzYo899ojRo0fHn//85xg/fnxUqFAhK/UBAADS5EeD4IEHHhjVqlWLI444Inr37h1bb711REQsWLAgM6Zhw4Y/q4kHHngg2rVrFzvttNN6+3baaae47bbbMq8LCwtj5MiRsXTp0hLHf9+sWbN+Vl/5njffNfJVp7zUyFed8lIjX3W8l19ejXzVKS818lWnvNTIV53y/l4q5qHGllmusaE62+ahxo55qLFrlmtsqM5u5aQGP9+PBsG1a9fGRx99FPfee2/cd999EfHt8wO/k43nCD722GMbPMV03rx5MW/evMy1hN/Vr1y58o/O+1NvYlNW8+a7Rr7qlJca+apTXmrkq05ZvpfbShiX7Rpj8lDjoSzX2FCdR/NQ4195qPFstv/gN1DnlTtzX2PuvbmvERHxTpa/ZCXVeWxS7ms8MTW7NTZU57knc19j9szbc15j3kvZ/hus5DoL/53dL3JJNZbPze6XuKQaH741Pqs1NlRn1aLs/rCUWOPdx3Jeg9LZWIj+0SA4b968rDbzQ5988kksXrw4mjZtWuL+ihUrxtChQ6NZs2ax0047xT333BMNGjSI2rVr57QvAACA8irbZwZsskWLFsX2229fbIXv1Vdfja5du0ZEREFBQQwcODDOOOOM6NixY0yfPj2uueaasmoXAADgV2+T7hqaC40bN47HH3+82LZ99tknJkyYkHndtWvXTDAEAADg5ynzFUEAAADySxAEAABIGUEQAAAgZQRBAACAlBEEAQAAUkYQBAAASBlBEAAAIGUEQQAAgJQRBAEAAFJGEAQAAEgZQRAAACBlKpV1AwAAAJvqo6l/zep82xxxUVbn+6WzIggAAJAygiAAAEDKCIIAAAApIwgCAACkjCAIAACQMoIgAABAygiCAAAAKSMIAgAApIwgCAAAkDKCIAAAQMoIggAAACkjCAIAAKSMIAgAAJAygiAAAEDKCIIAAAApIwgCAACkjCAIAACQMoIgAABAygiCAAAAKSMIAgAApIwgCAAAkDKCIAAAQMoIggAAACkjCAIAAKSMIAgAAJAygiAAAEDKVCrrBgAAAH6JPpo+LKvzbXNY36zO93NYEQQAAEgZQRAAACBlBEEAAICUEQQBAABSRhAEAABIGUEQAAAgZQRBAACAlBEEAQAAUkYQBAAASBlBEAAAIGUEQQAAgJQRBAEAAFJGEAQAAEgZQRAAACBlBEEAAICUEQQBAABSRhAEAABIGUEQAAAgZQRBAACAlBEEAQAAUkYQBAAASBlBEAAAIGUEQQAAgJQRBAEAAFJGEAQAAEgZQRAAACBlKpV1A1dccUVMnTo1qlevHhERu+22W1x33XXFxvznP/+Jyy67LFavXh21atWKK6+8MmrVqlUW7QIAAPzqlXkQnD17dlxzzTWx3377lbh/zZo10adPn7jmmmuiWbNmcc8998SAAQPitttuy3OnAAAA5UOZnhq6Zs2aeOONN2LUqFHRuXPn6N27d7z77rvFxrz66qtRrVq1aNasWUREHH300fHcc8/FRx99VBYtAwAA/OqV6Yrg8uXLo1WrVnHOOefEHnvsEaNHj44///nPMX78+KhQoUJERLz//vtRu3btzDFVqlSJmjVrxvLly2ObbbbZ6PyzZs3KSd+5mjffNfJVp7zUyFed8lIjX3W8l19ejXzVKS818lWnvNTIV53y/l6yvRJQUo0ts1xjQ3W2zUONHfNQY9cs19hQnd3KSY2IiN/moU4+apSVMg2CO+20U7FTPAsLC2PkyJGxdOnS2GmnnSIi4ptvvsmEwu8kSRKbbbbZj87/3SpituVq3nzXyFed8lIjX3XKS4181SnL95LtE9RLqjEmDzUeynKNDdV5NA81/pWHGs/m4MqEkuq8cmfua8y9N/c1IiLeyfKXrKQ6j03KfY0npma3xobqPPdk7mvMnnl7zmvMeynbf4OVXGfhv7P7RS6pxvK52f0Sl1Tjw7fGZ7XGhuqsWpTdH5YSa7z7WM5rRER8NHVazut8NH16zmvk0saCZ5meGjpv3rx45JFHim1LkiQqV66ceV2nTp1YsWJF5vXatWvj448/jh122CFvfQIAAJQnZRoEK1asGEOHDo0lS5ZERMQ999wTDRo0KHYq6L777hsff/xxvPLKKxERMW7cuGjSpElsvfXWZdIzAADAr12ZnhpaUFAQAwcOjDPOOCOKioqidu3acc0118Ty5cujV69eceutt8YOO+wQN9xwQ1x22WXx5ZdfRo0aNWLYsGFl2TYAAMCvWpk/PqJr167RtWvX9bZPmDAh8/vGjRvHQw/l4ioWAACA9CnTU0MBAADIP0EQAAAgZQRBAACAlBEEAQAAUkYQBAAASBlBEAAAIGUEQQAAgJQRBAEAAFJGEAQAAEgZQRAAACBlBEEAAICUEQQBAABSRhAEAABIGUEQAAAgZQRBAACAlBEEAQAAUkYQBAAASBlBEAAAIGUEQQAAgJQRBAEAAFJGEAQAAEgZQRAAACBlBEEAAICUEQQBAABSRhAEAABIGUEQAAAgZQRBAACAlBEEAQAAUkYQBAAASBlBEAAAIGUEQQAAgJQRBAEAAFJGEAQAAEgZQRAAACBlBEEAAICUEQQBAABSRhAEAABIGUEQAAAgZQRBAACAlBEEAQAAUkYQBAAASBlBEAAAIGUEQQAAgJQRBAEAAFJGEAQAAEgZQRAAACBlBEEAAICUEQQBAABSRhAEAABIGUEQAAAgZQRBAACAlBEEAQAAUkYQBAAASBlBEAAAIGUEQQAAgJQRBAEAAFJGEAQAAEgZQRAAACBlBEEAAICUEQQBAABSRhAEAABIGUEQAAAgZQRBAACAlBEEAQAAUqZSWTcwYcKE/8fencfVnL7/A3+dOqI0Y0gxjK0iJCLb2CbZJSVFtuxlCZWIiEJDlomYQck67Y3dDCoVahhLn5R9F8laKaLt/fuj3/v97VTMZ3S/333MuZ6Px+fxmMrnvk7LOee+7vu+rhtBQUGQyWRQV1fHkiVLYGRkpPBv9u3bh23btqF+/foAgNq1ayMkJKQ6Hi4hhBBCCCGEfPGqNRG8d+8e1q1bh/3790NHRwcJCQmYM2cO4uPjFf5dcnIyFi1aBAsLi+p5oIQQQgghhBDyL1KtR0PV1NSwatUq6OjoAADatWuHly9foqCgQOHfJScn48iRI7CwsMDUqVNx8+bN6ni4hBBCCCGEEPKvUK2J4HfffQdTU1MAAMdxWL16NczMzKCmpib8m3fv3kFXVxfTp0/HkSNHMHLkSEyfPh1v376tpkdNCCGEEEIIIV+2aq8RBEqTvUWLFiEzMxM7duxQ+JqGhgaCgoKEj4cOHYqtW7ciNTUV3bt3/+S4ly5dEuXxijWu1DGkivNviSFVnH9LDKni0PfyvxdDqjj/lhhSxfm3xJAqzr/9e2G9E1BZjNqMY3wsjpYEMb6TIEZzxjE+FqfFvyQGAOhKEEeKGNWl2hPBjIwMzJgxA3p6eti7dy9q1aql8PUnT57g1KlTmDBhgvA5juMgl//9QzcxMWH+eMUcV+oYUsX5t8SQKs6/JYZUcarzewmUIMY+CWJEMY7xsThHJYgRK0GMJNa/+I/Eubxb/BjXQ8WPAQD3Gf+RVRbn9yPixzh1nG2Mj8X5M078GMlnd4oe48YF1q9glcd58B+2f8iVxXh2ne0fcWUxXt05wDTGx+K8fsj2yVJpjIzfRY8BAFnHT4geJysmRvQYYvpU4lmtR0Pz8vIwYcIEDBw4EH5+fhWSQABQV1fHxo0bceXKFQBAQkIC8vPz0b59e6kfLiGEEEIIIYT8K1TrjmBwcDAyMjIQHR2N6Oho4fMBAQFwcHBAQEAAGjRogI0bN2LZsmUoLCyEpqYmfv75Z4U6QkIIIYQQQggh/71qTQQdHR3h6OhY6dcOHTok/Hfv3r3Ru3dvqR4WIYQQQgghhPyrVevRUEIIIYQQQggh0qNEkBBCCCGEEEKUDCWChBBCCCGEEKJkKBEkhBBCCCGEECVDiSAhhBBCCCGEKBlKBAkhhBBCCCFEyVAiSAghhBBCCCFKhhJBQgghhBBCCFEylAgSQgghhBBCiJKhRJAQQgghhBBClAwlgoQQQgghhBCiZCgRJIQQQgghhBAlQ4kgIYQQQgghhCgZSgQJIYQQQgghRMlQIkgIIYQQQgghSoYSQUIIIYQQQghRMpQIEkIIIYQQQoiSoUSQEEIIIYQQQpQMJYKEEEIIIYQQomQoESSEEEIIIYQQJUOJICGEEEIIIYQoGUoECSGEEEIIIUTJUCJICCGEEEIIIUqGEkFCCCGEEEIIUTKUCBJCCCGEEEKIkqFEkBBCCCGEEEKUDCWChBBCCCGEEKJkKBEkhBBCCCGEECVDiSAhhBBCCCGEKBlKBAkhhBBCCCFEyVAiSAghhBBCCCFKhhJBQgghhBBCCFEylAgSQgghhBBCiJKhRJAQQgghhBBClAwlgoQQQgghhBCiZCgRJIQQQgghhBAlQ4kgIYQQQgghhCgZSgQJIYQQQgghRMlQIkgIIYQQQgghSoYSQUIIIYQQQghRMpQIEkIIIYQQQoiSoUSQEEIIIYQQQpQMJYKEEEIIIYQQomQoESSEEEIIIYQQJUOJICGEEEIIIYQoGUoECSGEEEIIIUTJUCJICCGEEEIIIUqGEkFCCCGEEEIIUTKUCBJCCCGEEEKIkqFEkBBCCCGEEEKUDCWChBBCCCGEEKJkKBEkhBBCCCGEECVDiSAhhBBCCCGEKBlKBAkhhBBCCCFEyVAiSAghhBBCCCFKhhJBQgghhBBCCFEylAgSQgghhBBCiJKhRJAQQgghhBBClAwlgoQQQgghhBCiZCgRJIQQQgghhBAlQ4kgIYQQQgghhCgZSgQJIYQQQgghRMlQIkgIIYQQQgghSoYSQUIIIYQQQghRMtWeCMbHx8PCwgKDBg3C3LlzkZeX91n/hhBCCCGEEELIf6daE8HXr19j8eLF2Lx5M06cOIEmTZpg/fr1//jfEEIIIYQQQgj571VrInj27FkYGWUHrtIAACAASURBVBmhefPmAIAxY8bgyJEj4DjuH/0bQgghhBBCCCH/vWpNBDMzM9GwYUPh44YNGyIvLw9v3779R/+GEEIIIYQQQsh/T8ZV49batm3b8PTpU3h7ewMAioqKYGhoiOTkZGhoaPzX/6Yyly5dEv8bIIQQQgghhJD/YSYmJpV+Xi7x41Dw7bffIiUlRfj42bNnqFOnjkKC99/8m8p87BsmhBBCCCGEEGVXrUdDe/XqhZSUFDx48AAAEBYWhn79+v3jf0MIIYQQQggh5L9XrUdDASAhIQEbNmxAYWEhmjZtCl9fX6Snp2Pp0qU4dOjQR//NN998U50PmxBCCCGEEEK+WNWeCBJCCCGEEEIIkVa1XyhPCCGEEEIIIURalAgSQgghhBBCiJKhRJAQQgghhJD/YYWFhdX9EMi/ENUIkn/k6tWrMDQ0rO6HQf6//Px83Lx5E8bGxggNDUVqaiqcnJzQqFGj6n5oSu38+fMICAhATk6OwuejoqKYxXj58iUiIyPx6tUrhc8vXbqUWQyp3Lhxo9LPt27dmlmMS5cuYcuWLXj16hXKvu0dOXKEWQwpZWVloW7dutX9MJh49uxZhd8Lvc+QL8mzZ8/QoEEDhc/duXMH+vr6zGJYWloKTRQJYaVa7xH8X5Kfn6/wsbq6uihxOI7Dw4cP0bx5cybjZWRkfPLrrBMCNzc3/PHHH0zHLCs6Ohpr167F69evwXEcOI6DTCbD5cuXmcZ58OABfv31V7x79w4cx6GkpAQPHz5EWFgY0zhiW7x4MZo0aQIVFRXs2LEDVlZW8PT0RFBQUHU/tM8yceJE7NmzR9QY2dnZOHLkiPC7Ly4uxqNHj+Dr68ssxtKlSzFhwgQ0bdqU2Zjlubi44Ouvv0br1q0hk8lEi5OcnIyAgACF58rjx48RHx/PLIajo6Pw34WFhcjKykKbNm2wf/9+ZjE8PT0xatQotGnTRpSf16FDh2BpaYldu3ZV+vXJkyczjWdubo7vv/8eY8aMQefOnZmOzZMiefbz88OuXbtQv3594XMymQyxsbHMYvCuXbtW4Xk/atSoKo978ODBT37dysqqyjGqQ0FBAfLz8xV+96w7tov1OynvzJkzSEpKglwuR+/evdG1a1cm42ZnZwMApk+fjn379gk/q6KiIjg5OeH48eNM4gCl89LMzEw0bNiQ2ZiVef/+PWJjY4XvjTdu3DjRYrKeG/OkmOtJ8R4pJqVPBHft2oWNGzeioKAAAITE4/r160zGDw0Nxbp16xQSzXr16iExMZHJ+Obm5pDJZOA4Du/fv4eGhgbkcjnevHkDLS0tnD17lkkcnoGBAY4cOQITExNoaGgIn2f15rBu3Tq4u7uLPrmdP38+2rVrh+TkZJibmyMuLu6LXIFOT0/Hxo0bsWnTJowYMQJOTk4YOXIk8zhSJei5ubl49+6dwt8Wa/PmzYNcLse9e/fQvXt3/Pnnn8wn0lpaWrC3t2c6ZnkvX77Evn37RI0BlCa1lpaWOHHiBOzs7BAbG4uBAwcyjZGQkKDwcVJSEtMJFACoqalh0qRJTMcs6+HDhwCAW7duiRajrFOnTuHYsWNYu3Yt8vPzYWdnB0tLS2hqajKLIXbyDJQmladOnVJIBMWwdOlSxMbG4sOHD9DR0cGjR49gYmLCJOng/1ZfvHghvK7I5XKcP38ebdq0YZIImpmZffJ3wDpxDg0NxerVq4XjiKznRoC4v5Oytm3bhsOHD2PQoEEoKSmBp6cn7O3tmSQ28+fPF+Zz3bp1Ez4vl8sxaNCgKo9fVn5+Pvr164eGDRsqvEeyPtUwY8YMvHnzBt99953wOZlMxjQRFHtuzJNirifWe+SqVav+Ni4LSp8I7t69G+Hh4aKt3AcGBmLXrl3YunUrnJ2dERcXh8zMTGbjJycnAwCWLVuGbt26wdzcHEDpm0JMTAyzOLzY2NgKEzSWbw6ampro378/k7E+5e3bt/D29oaPjw/69OkDe3t7jB8/XvS4rBUVFQEAzp49C3d3dxQXF+Pdu3fM40iVoKurq6Nv374wMDBQeKPbtm0bsxhPnjxBdHQ0vL29YWdnh7lz52LOnDnMxgdKJ23BwcHo3bs35PL/e5lluUOvra2N7Oxs0e9UlclkcHBwQFZWFnR1dWFhYSHKYkNZPXr0wLp165iOqauri9TUVBgZGTEdlzd37lwAwOrVq0UZv7xatWph5MiRGDlyJM6fPw8PDw+sX78eVlZWmDt3LpNjo2InzwBQt25d0ZNAoHRxITY2Ft7e3pg9ezaePn2KHTt2MBmbf31ycHCAn5+fMJ/IyMiAp6cnkxj+/v4AgJCQENSoUQOjR4+Gqqoq9u/fL0rtWFBQEEJDQ0VdIBXzd1LW0aNHERERISySTJkyBWPHjmWS2PCnbxYvXiz6c3/JkiWijs979uyZqCe/APHnxjwp5npivUd+9dVX2L17N6ZMmSLqvEvpE8FmzZoxrUMp75tvvkGHDh3Qpk0bvHr1CjNnzsTQoUOZx0lLS8OKFSuEj/v164ctW7Ywj5Oamsp8zLKMjIwQExMjejLIT56bNWuG27dvo3379syfaFLUcBkbG2Po0KFQVVVFp06dMHHiRPTo0YPZ+DypEnQbGxvRY9SvXx8ymQzNmzfH7du3YWFhwXwilZWVhZ9++knhiDmrHVR+lVBVVRW2trbo0aMHatSoIXyddY1g7dq1AQBNmzbF7du3YWJiAhUVtn3GytcIpqamVjiu/7ksLCwAlE4IxowZgyZNmigk56xX06WsRTx9+jQiIyNx6dIlWFhYwNraGgkJCZg1axZCQ0OrPL6YyfPVq1cBAG3btsWqVatgYWGh8HthnYBoa2tDQ0MDurq6uHXrFvr37/+3K+7/1NOnTxUWlRs1asRsctuuXTsAwO3btxEZGSl8fvHixaK8btavX1/0UzJS/E4AoGbNmsLrGADUqVMHNWvWZBpj9erVyM7OFo7S8sdce/bsWeWx7969Cz09PYXvQUytWrXCixcvoK2tLVoMqebGUsz1xHqPnDdvHu7evYt69eqJeixX6RPB8ePHw9nZGT179lSYTLE60y+Xy5GTk4NmzZrhypUr6NmzJ4qLi5mMXVZJSQnOnz8vHE04ffq0KCsIJ0+erPTzVd0G79ixI2QyGYqLixEeHg41NTXI5XLRjiA2a9YMPj4+GDFiBJYsWYJ3794Ju2usSFHDtWzZMiQnJ8PAwAAqKiqYOnUq+vTpwzyOVAn6iBEjFD7m6wZYqlu3Lnbt2gUjIyP88ssv+Prrr5klHby4uDicPXtWlJ0O/o3NxMQEJiYmzMcvz8jICM7Ozpg3bx4cHR3x4MEDhQk7C2VrBGUyGerVq4fly5czGZvVjsw/iSf2cUoA6Nu3L7755huMHTsW69atQ61atQCUHt8PDw+v0thSJM/ld+FPnTol/LcYNYI1atTAhQsXoKenh9OnT6Nbt27MT09oa2vD399feB0LDw9HkyZNmMZ48+YNXr9+jXr16gEo3b3Jy8tjGgMAevXqhZCQEPTr108haWJ5AkHs3wk/X2nRogVmzZoFW1tbqKqq4uDBg0JizYq/vz+2b98OoHSRrrCwEPr6+kyeK2vXrsX27dsrPbkixnNl8ODBGDJkCFq1aqXwvN+7dy+zGFLNjaWY67Vv316098glS5YoLPyIQem7hk6bNg2ZmZkKZ6EBdkfRoqKiEBUVhW3btsHKygr16tVDw4YN8csvvzAZn3fx4kU4OzujRo0aKCkpAQBs2bKF+UruhAkThP8uLCzEzZs30bVrV+EF8HM9efLkk19v3LhxlcYvLz8/H6dPn8agQYMQEhKCxMRETJ06FZ06dWIWY8iQIaIdr7hw4cInv96lSxcmccom6B8+fBA9QQ8LCxNqnnis6wZevHiBo0ePYvLkyVizZg0SExMxe/ZsDB48mFmMcePGYd++fcx3zj7m2bNnSE9PF6VpCMdxSElJgbGxMeLj45GUlAQ7Ozvo6uoyjyW29PR0NGnSBPHx8bh69Srs7e3x1VdfMY1hZWX1t81DWNi2bRtmzJghyth//fUXgNJmIWpqahW+zqrRhpT+85//YN++fVizZg3GjRuHq1evwsHBAfPmzWMW4/nz51ixYgWSkpIgk8nQp08feHp6CkkbCyEhIfj555/Rq1cvcByHxMRELFiwgHlDmvbt2wu9E3isawRTUlKwd+9e0X4nZecr5clkMqaJjZmZGcLCwrBmzRosXLgQ586dQ0JCAvz8/JjFkMqwYcNgaWlZoWSKZc1jZXPjBg0aYOvWrcxiAJXP9aZMmcJ0EbXse2RCQgISExO/qPdIpU8ELSwsRG0ffvXqVbRo0QIaGhp49uwZUlNT0atXL2H1lqXCwkKhUYGBgQHzVfvK3LlzB5s3b8amTZuYjCfVdQgPHjxQ6E7FcRyCgoIwbdo0ZjHs7e3h7+8vSg0Xv2Kfn5+PjIwM6OvrQy6X49atW9DT02PWYppP0D92TIR1gm5mZgY/P78KdQPe3t5M44jN29sb169fR9++fRUm0iw7R4aGhuLixYtYsmQJLCwsoKmpiYEDB2L+/PlMxueP7n0Mi2Njf7fgxjLRWbZsGYDSzrQTJ05E7969kZeXh82bNzOLAQCurq6YPHmyaLWIPHNzcxw7dkzUGFK0q7979y4uX74MGxsbuLq6IjU1FatWrUL37t1FjZubm8t8EUAqN27cwJ9//gkA6NmzJ1q1alXNj+jzBAcHKxx5+5J/JzY2NoiKisKWLVvQrl07mJqaMn+OvnjxAgcOHKjQzXPhwoXMYgCAra2t6LtQAITGcPzcuHfv3syP7K5ZswZ2dnbMu5GWl5KSgjNnzqCwsBA9e/Zkslj2sRN4PFZN25T+aGijRo0qvf+FlbLXLTRo0EC0OC9fvkRYWFiFFwix7xTT19fHvXv3mI0n1XUIDg4O2LdvHxo0aICMjAwsXLgQ+fn5TBJBKWq4+MULZ2dnrF27VtjJvHr1KtPGKnyiN3XqVOZdHCsjRd1AXFwcVq9ejZycHIUaLn4XhIX379+jRYsWePDgAbMxy4uMjERAQACOHz8OMzMzLF++HKNGjWKWCH6qgQ6r40hPnz4FUNpx8+7du+jfvz9UVVURFxcHAwODKo9fVlpaGqKiohAQEIARI0Zg/vz5sLa2Zja+1LWIrVq1wtatW9G5c2eFxkos67qkaFfP/93Gx8cjMzMTPj4++Omnn6p8vLW8e/fuITAwENnZ2QrPe5avl8nJyfjpp58qvLaw/t3zHR05jsODBw/w4MED5p18CwoKkJCQgLdv3wKAUPPm4uLCLEZoaKhCIihWEijFFQJyuRyPHj2Crq4uLl68iF69euHDhw/MxgeAmTNnomHDhsyPG5fXo0cPBAcHY8CAAQoLmSwXtd+/f4+YmBihEzlQutvN+pqdr7/+GlOnTkWTJk1gZ2eHAQMGQFVVlWmMgwcPws/PDwMHDgTHcXBzc4OTk1OVu99+qiu4TCajRJAVmUwGCwsLGBkZKUzWWb05iH3dAm/BggWoVasW2rZtK2pdStkVCo7jkJaWxnTnUarrEFxdXTFt2jTY2dlh8+bNGD9+PGbOnMlkbClruO7fv69wnNXQ0JB5TR1QmhBevnwZxsbGoh53lKJuYM2aNXB2doahoaFozxUpOkfKZDLUr18ff/75J4YMGQK5XC4cC2ehbM2WWPid3okTJ+LgwYPQ0tICADg5OcHJyYlpLI7joKKigsTERGGn8f3798zGl7oWMSUlBSkpKQor96zrhaRoV//hwwcMHz4cK1euxJAhQ9CtWzdRumAuWrQI7du3R5cuXUSt2ba2thb1fXjp0qU4ffo0mjVrJnyO5aSQ5+LigvT0dLx48QJt27ZFSkoK8yPBLVq0wNKlSyssZrD+XqS4QmDGjBnw9PTE1q1bsWnTJhw8eBCmpqZMYxQWForSBLC8Xbt2oaCgACtXrhQ+x/pYsKurKzIzM9GqVStR56yzZs3CzJkzcebMGfz222/YsGEDzM3NMWbMGGYbM7t370ZkZCR0dHQAlN4pOXXqVFETQZaUPhEcNGgQ87teyhL7ugVeZmam6O1+AcU/TL6pw5o1a5iNL9V1CIMHD0ZxcTHc3d0RFBSkcP9PVVU2gRWrhqtWrVrYv38/LC0twXEcIiMj8fXXXzONAZQe3xo7dizkcjnU1NREqxEcNWoUHB0dhbqB6Oho5ufsv/rqK1G6k5UlxQWzampqCAwMxF9//YVVq1YhJCREoUspK69fv8bhw4fx9u1bhdX0DRs2MIvx4sULIQkESrv6vXz5ktn4QGlHt+nTp+Px48fo2rUr5s+fz7RjtFQd/XgeHh6iN2+Sol19QUEBXr58ifj4eGzfvh0vX75kvpMClCa1Yp+QkcvlzHc0yvvzzz/x+++/M70vsjLXr1/HyZMn4eXlhcmTJ6OkpAReXl5MY2RnZyM7O1th8VKMpFaKKwSKioqwZ88eAKU7RA8fPmR+qsHQ0BC3bt0S/SjwlStXRB0fKO1+e+LECUnq6GUyGRo0aAAdHR1cuXIFd+/exbhx44TNgKoqKSkRkkCg9PQfy+9L7B1tpU8Exe5SKPZ1C7xGjRqJfhE3IP4KRceOHUW9DqF8zVGdOnXg5eUlrK6yPCZUtobL2tqaeQ0XAPz4449wc3PD0qVLIZPJYGhoyHSCzgsODmY+ZmVsbGwwdOhQaGhoIDw8XKgbYMnIyAiJiYlM2np/jBSXsPv4+CAoKAi+vr6oU6cOLl26JErrdWdnZ9SqVQt37txBjx49kJSUxHynW19fH0uWLMGIESOEBQ3WNXarV69GdHQ0TExMUKNGDXTu3Jlpgw0pjtKW5efnJ3oi2LVr10pb4rM0evRo9O3bF0OGDIG+vj5MTU0xa9YspjGA0u6Bz58/V5iwsdayZUvcvHmTeQJQ1rfffit6EggAOjo6kMvlaN68OW7duoUhQ4YgNzeXaYwFCxagffv2Cp9LSkpiGgOQ5gqBss9HdXV1Ua4l69SpE6ysrKCtra1wEovVa8uhQ4dgaWmJXbt2Vfp1loscWlpaKCoqqrQZFUuRkZGIiIjAq1evYGdnh99++w316tXD69evMWzYMCaJ4DfffKPQVT06Ohp16tSp8rg8sXe0lT4RFLtLoVjXLZSno6MDKysrdO3aVaERDesV0BcvXmDVqlU4e/YsVFVVYWZmhsWLFzP7o/f09BT1OoTyu79i7gaLXcMFAHp6egrF42JdLt64cWNcu3ZNWJHiJ4RVPfpQnhR1A0lJSQgNDUXNmjVRs2ZNYXeTZY2gFJew6+rqwtPTEw8fPgTHcVi1apUoO4IZGRmIiYmBl5cX7OzsMGfOHOYT9R9//BF+fn5CQ5c+ffoIF7SzoqGhgRYtWuDs2bOwtrZG69atmf68pDhKW5YUNYKbNm1CQEAAAPYt8Xljx46FnZ2dsIJ+4MAB1K1bl9n4vJKSEgwbNgyGhoYKDSlYLv6lp6dj5MiRaNSokUIMlj+vTp06wcXFBX379lV4r2c9p9DQ0MCRI0fQunVrREREQFdXl9npnGvXroHjOLi7u2PDhg3Ca31RURG8vLz+tknGPyXFFQJSPB+DgoKwfv36Ct08WeE3Qfimg2Lgk0xtbW1MmDAB/fr1UyjLYr2j/scff8DR0RFmZmYKu3T16tVjVu+6bNkyzJw5EytXroRMJoNcLsfPP//MZGxA/B1tpU8EAwICsGvXrgpdClkpu4NW9roF1i/ajRs3Zt7BsTKLFi1C27ZtcfDgQeHOP09PT/j7+zMZX1VVFS9fvsSZM2cwY8YM5OXlMd1iL78DzBPjvjqxa7gAaRogAKULCrGxsfjw4QN0dHTw6NEjmJiYME8EpagbCAwMFGXcsqS4hP0///kPnJycIJfLERYWBktLS2zdupXpFSgAhLsQ+Z2B4cOHM59EaWpqVqixY1m/BwD79+9HUFAQPnz4gAEDBmDWrFlwcXFh/jf89u1bbNiwAXfv3sWmTZvw008/wd3dnfnRUSlqBA8dOoS4uLgKLfFZKv/z8vPzE+XnNWDAAAwYMIDpmOWxbKTyMcnJyQBQ4ffOek6xbNkyREREYMGCBYiKisL48eOZfX+hoaFITEzE8+fPFUop5HK5KL8jLy8vnD59Gm3btoWtrS0SExOxYsUKpjGkeD5+/fXXopY18Itvy5Ytq7BI9p///IdJDD7J1NTUhKamJu7fv89k3I/ZuXOnwsf8XK958+awtbWt8viZmZlQUVHB8ePH4ezsjNzcXOjp6THtUir2jrbSJ4Jidyksf5SSv26Btcrq0sSorcvMzFTo4Onu7s705xUQEIDExERkZmZi0qRJ2LJlCx4+fIjZs2cziwFIc1+dFDVcUjRAAEp30WJjY+Ht7Y3Zs2fj6dOn2LFjB/M4UtQNNG3aFDdv3qxw3p7lKquYF8zy1q5di927d8PNzQ0NGzbE2rVr4ePjg99++41pHC0tLezYsQPGxsbYvHkzNDU1mSdpcXFx2Lx5s0KHwtevXzOtQd23bx/Cw8Mxfvx4aGlpYf/+/Zg2bRrzRHDVqlXQ0dHBq1evULNmTeTl5WHZsmXMj2xLsQNZr1496OjoQFdXFzdu3ICVlRXzhRSpfl5il4EA0hyllaqBRPPmzYVrCTZu3Mh0bL4JiZ+fn6jJc15eHjQ1NfHhwwd069YN2dnZGDp0qDBn+dg9mZ9Diudj9+7d4evri4EDByo8btaNb2bNmoXAwEDI5XIUFxfD398fYWFhOH/+fJXHrqyRGl8nzPqaMEDcud6VK1fg6OiIxYsXQ1dXFzdv3sTw4cNx+fJlBAcHY8qUKVWOAYi/o630iaAUXQrLYn3dAi8mJgb+/v4Kk9vs7Gxh9ZCVRo0a4dGjR8KkmXXNxbFjxxAZGYlRo0ahbt26iIiIwOjRo5kngmLvBAPS1HBJ0QABKD3GoaGhAV1dXdy6dQv9+/cXpR5NirqBZcuW4cSJEygoKED9+vXx+PFjdOrUienRTQ8PD6SkpKBFixZYsmQJEhMTmU9s379/D319feHjH374QZTLi1esWIFjx46hc+fOaNeuHfz9/eHm5sY0xurVq+Hk5ISIiAhMmzYNMTExzFvJq6ioKNRWffvtt8zbiAOlTTZWr16NhIQEqKurY/369Rg2bBjzOFLsPErREl+qn5cUi39SHKWV4ioEALh06RK2bNmCV69eiXYVhrOzMy5duqRQCgCwO+Y6YcIEHDhwAN27d4dMJhNi8P8tk8lgbW0NHx+fKseSoqkW/7M/ceKE8Dkx6o9btmwJV1dXzJkzB+7u7qhTpw4OHDjANEZ0dDTOnTsHFxcXDB8+HLm5uXBycsLEiROZxhFzrsefYODvPK1duzacnJzw5MkTzJ07l1kiKPaOttIngpV1KdTT02M2vtjXLfDWrl0LZ2dnhIaGYvr06YiJiRGli52KigqsrKzQq1cvqKqq4s8//0TDhg2FJixVPZLId6Xkff3116L8vKS4r06KGi4pGiAAQI0aNXDhwgXo6enh9OnT6NatG9MdZynrBs6cOYNTp07B29sbc+bMwePHjz9aHP+5ZDKZ0AWT4zjUqVMH2traTGPwi1j8TrAYC0wA4Ovri7Vr1wIobe6wYMEC5jHU1dUxfPhw3L59GxoaGvD29oaFhQXc3d2Zxfjmm29w/fp14ed1+PBhpgX9vPK72cXFxaLscEuxk+bo6Ci0xN+4cSMOHjyIH374gdn4gHQ/LykW/6Q4SivFVQhAab3+qFGj0KZNG9FOm3h6eiIhIUHhGB3LY6588nLjxo1Kv56Xl4chQ4YwiSVFUy2p6pA9PDywcuVKWFlZwcPDQ+GuR1a2b98OHx8fnDx5EsbGxlixYgXs7e2ZJ4JizvXS09OFJBCAsNDQuHFj5OTkMIkBAFlZWTAyMkJGRgZMTU0r1AdXldIngm3atMHOnTsVuhT26tWL2fhiX7fAU1dXx9ChQ3H9+nXUrFkTXl5eMDc3ZzqRAkqvXRg8eLDwMctGLkDpKn18fDxkMhkKCgoQFBQkSu2jFDvBUtRwSdEAAQDc3Nywb98+rFmzBgEBAejevTscHByYjS9l3YC2tjZq164tHOXo378/fvzxR6Yx+KYnEydOxNKlS9G7d294eHgwPRY+c+ZMjB8/Hi9fvoSrq6sodS9A6Y4Nv3ouFjU1NRQUFKBp06a4fv06unbtyjyeh4cH5s2bh0ePHqFXr16oWbMmfvnlF6YxAKBLly5Yt24d3r9/jzNnzuDXX39lej0NT4qdtL59+6Jv374ASpOchw8fMu+GWP7nFRwcLMrPS4rFPymO0kpxFQJQ+pycNGkS83HLSkpKQnR0NNNJbWXy8/Nx/Phx5OTkKOwKTpo0idlrgBRNtV6+fInIyEi8evVK4fOsTgWVXRBt1KgR6tati8uXL6OgoAAA2wVZjuNgYGCAwMBA9OnTB5qamgq7wqyIOdcrf3KpbHd1ltd4jRkzBs+fP0ft2rWhoqKC3NxcqKqqom7duti0aVOV55RKnwi6ubkJ9+81aNCA2QWTPKnO89esWVNhItWtWzemEyn+rD0/KSiPVbdKT09PLFy4EDdv3oSxsTE6dOiA9evXMxm7LCnuq5OihkuKBggAYGxsDGNjYwBAREQEcnNzmR7dk+ICdp6amhouX74MfX19nD17Ft27d2deT5uWloaoqCgEBARgxIgRmD9/PqytrZnG6Nu3L3R1dZGYmIiSkhLMnj2b6WkGno6ODszNzdGhQweFUwYsjySbmppixowZ8PHxwZgxY5CcnMx8t05PTw+HDh3CgwcPUFxcjBYtWijsOrPi5uaGgIAAfPXVV9i4cSN69eolynUIUuykLV68WOFjmUwGdXV1tGzZEra2tkyO1pb9efn5+aF3796i/LykWPyT4iitFFchAKUnWlJTU5lf41JW/fr1RU8CAWDhwoV48uRJpU3IWH1/UjTVcnFxEEr6xgAAIABJREFUwddff43WrVuL8jsv3y2Uv7pJjC6iKioq+P3334U7oxMSEkT5nsSc62loaCAzMxMNGzYE8H9N4p4+fcr077pHjx7o1q2bcN3RiRMnkJiYCDs7OyxfvlyhQdHnUPpE0MDAAEeOHIGJiYlCy19WiY3Y1y3wzMzM4ODgAF9fX4wePRqXLl1i2oL7Y2ftgdLJwfXr15nEadCgAfbs2YP8/HwUFxeLdl/SyJEjK9xXV/4+o6qSooZLigYIQOnvv+yLdNkJoaOjY5V/T/PmzcOmTZtgYWFR6ddZ1qW4uLhg37598PX1xS+//ILu3btj6tSpzMYHSn8PKioqSExMFI5Ns2qwkpGRIfx3jRo1YGpqqvA11gX3HTt2RMeOHZmOWd7s2bORnp6Ob7/9Fps3b8aFCxc++rfwTx08eLDSz1+7dg0AmN4lGB0djaCgINy8eRO1atWCgYEBOnXqpLBbz4pUO2nXrl3DiBEjoKKigqNHj0JLSwvPnj3D7du3K3R6/Rw1atTA7NmzmdeBlyd2GQggzVFasRtH8M+7t2/fYsyYMWjSpIlCeQaL12K+ZKZ58+ZwcnLC0KFDFWKw7oB68+ZN/P7776KUmfCkaKr18uVLUTcX+AXZ/Px80bqG8tzd3bFlyxa4uLhAW1sbW7duxZIlS5jGAMS9m5i/Dszf318oBcnJycHixYsxduxYJjGA0qPNZRfLBw0ahO3bt6Nt27YoLCys8vgyToy92C+IkZFRhR8ky8Rm6tSpaNu2LUaNGiVct/DkyRNm1y2UxU8Cr127hgsXLmDYsGHCH+f/ui1btnzy65V1Ra2KESNGVCh+HjZsGI4ePcosxqhRoxAYGIhJkybhwIEDuHfvHlxdXT86Mf0cUjRAAABvb288evRIuO/rwIEDUFNTg5aWFrKysqq8a5uWloZ27doJd/k9fvwYtWrVwtu3b9GsWTN07dqVxbdRqaysLOb3ls2bNw/v3r3DnTt3cOLECSxevBglJSVMFgI6duwoLMa8f/8etWvXhqqqKt68eQMtLS2cPXuWwXeg6P3793j48CFatmyJDx8+MKt1ffbs2Se/zuKEBp+Iv3jxAvfu3UP37t0hl8tx/vx5tGnTBnv27KlyDKD0vio/Pz/MnTtXWLFPTU3FL7/8Ajc3N+aT28LCQgQEBCA+Ph7FxcXCThrLpHPUqFHYuXOnsNCTn5+PKVOmICQkBMOGDcOxY8c+e+zyi0vl7d2797PHrkxRUREKCgqgoaGBZ8+eCWUgYu1I5efni3KUNj8/H6dPn8agQYMQEhKCxMRETJkyhVk92t/dp8ritXjChAkf/ZpMJmP+u7e3t8fOnTtFTQRfvXqFY8eOwd7eHuvWrUNiYiJmz57N9MSOvb09/P39RbsvmDd58mTRuoZK5e/q/lkdc/3pp5+wd+9e6OnpQSaT4d69e7C3t4ezszOT8YHSxZkNGzagVatWAEp3aBcuXIjw8HCMHDmyyvNWpd8RTE1NFXV8sa9bKH/xalpaGoDSWrtLly4xn3xUdtYeqPqTKisrC0Bpw4v79++jf//+kMvliI2NhYGBQZXGLmvixIlITU3F+/fvFc5Vl5SUMD8CI0UNlxQNEIDSNsnh4eHCG+kPP/yAsWPH4qeffmJSl1RQUIBBgwZBR0cHDg4OWLlyJZo1a4aMjAyh1TgrkydPrrC7WatWLbRs2RIODg4KJwM+1+rVqxEdHQ0TExOoqamhc+fOzHae+E7Ay5YtQ7du3WBubg4AiI2NRUxMDJMYZaWkpGD27Nmi1LoOGDCg0hMGRUVFKCkpYbIgx9fLOjg4wM/PT+h4nJGRwWRHi7d3717s3r1bYUdWT08PHTp0gIeHB/PXYil20nJychR2+2vVqoW8vDzIZLIqH6vl69qio6ORl5eHkSNHQlVVFYcOHWJaX8Pr27cvrK2tMWrUKDRu3Jh5GQggfg0XUNoPoH///sjJyVG4CoEVPtHz8PCoUDs9d+5cJongx3a1CgsLRTmu3apVK9jb26N3794KiT/LmjctLS3Y29sDYN9Ui+/QraqqCltbW/To0UPh58S6c7iYXUOlOv0jxnHWyri6umLixInC+3L79u2ZN+9zc3PDhAkT0LJlS6Eb7fr16+Hv74/+/ftXeXylTwRLSkoQFBSE06dPo6ioCD179sSMGTOYrRyJfd3Cp44JiHHJ7KfO2lcFPyGzt7fH/v37Ua9ePQClyRTLepGff/4Z2dnZ8PDwUNhql8vlzLs6SlHDJUUDBADIzc1VmKyXlJQIdXUs6pJ8fX3h7OyMrKwszJo1CwEBAfj+++9x//59ODs7Y9CgQVWOwWvWrBkePnyIUaNGQVVVFfv374eamhrevHkDLy8voUNmVWhoaKBTp0747rvvEB8fj9evXzOvF0lLS1NYWOjXr9/f7qx/Dl9fX9FqXa9cuaLwMcdxCAwMREBAAPMrKp4+fapwV2SjRo2YLpq8ffu20mO5LVq0YF4nBkjT3t/Y2Bhubm6wsbEBx3HYv38/2rdvLzSoqQr+OR0UFISwsDDhdcTU1BSjR4+u8mMvLyIiApGRkRg/fjxatWqFsWPHok+fPkzfx8Su4QJKG1L4+voKJ5n4Rk6sTjEtX74cz549E6514BUVFSE9PZ1JDN7Fixfx119/Ydq0aRg3bhxu3bqF1atXM38P40+WsL7TESht5BEaGiqc1ChPQ0MDdnZ2VTrVxO8AmpiYMO9EWhkxu4ZOnz4dAJguwlVGyr4DWlpaTBKyj/nhhx9w4sQJXLx4EaqqqujUqRPq1KkDIyMjJuVTSp8IbtiwATdu3MDEiRNRUlKC8PBw+Pr6MjurLPZ1C1I1o+GJfdb+xYsXQhIIlHZeKr+6WhV8V8ryR0/42rqybaw/l5Q1XFLdg9m3b19MmTIFVlZW4DgOhw8fhqmpKQ4fPiwUyVfFu3fvhDbeO3bswPfffw+gdBLNekKVmpqKsLAwYUXVzMwM48aNg5+fH7Oui1J0DS0pKcH58+eFurDTp0+LMvmU6r7C58+fw93dHVlZWQgPD2e+aKKtrQ1/f3+hrjY8PBxNmjRhNv6nGqeIUYEhRXt/b29v/Pzzz1i9ejVUVVVhamoKR0dHxMbGMjvdkJWVpXDc+O3bt0xbr/O+/fZbzJ07F05OTjh16hRWrFgBjuMwduxY2NvbM7m7VOwaLgDYuXMnwsPD0aZNG1HGt7Gxwe3bt3Hz5k2FBThVVVWhYRgr69atw7x58xATE4NvvvkGx44dg7OzM/NEUMykYNOmTQDw0eN5ubm5mDZtWpUSwcr+v8+ePUN6ejo6d+782eOWJ0XX0Hr16iEjIwPfffddlcf6byQnJyMgIEDh3s3Hjx8jPj5ekvgs5OfnIy4uTjiJ9+DBAwDsdrSVPhE8c+YMfvvtN2FSaGpqiuHDhzMbX+zrFnhSXTLLd0cSi4GBARYvXgxLS0twHIeoqCh06NCBeRwxa+vMzc0lq+GSovspUHqkOSIiArGxsZDL5bCyssKIESOQlJTE5E227CS6/LEw1pPc3NxchTE5jsPbt28rPI6qkKJr6NKlS+Hs7IwaNWqgpKQEwN/X2n4OKe4rjImJgaenJ4YNG4YFCxYwmZSXt2bNGqxYsQKWlpaQyWTo06cP82tDpCRFe/9atWph/vz5mD9/vsLnWU7Uhw0bhlGjRmHAgAHgOA7Hjx+Hra0ts/HLunv3LiIjI3H06FEYGxvD2toaZ86cwbx587B169Yqj6+trY3s7GxRa7jq1KkjWhIIlPZNMDIyQo8ePYT3+4KCArx8+ZJ5I6ri4mL06NEDS5cuRf/+/fHdd98Jr2Us8Qvv5bG4Zok/4ZWdnV3p1w0NDeHl5VXlOAAQGhqKixcvYsmSJbC2toampiYGDhxY4fn5uaToGirl/AgofZ+0tLTEiRMnYGdnh9jYWOYn5cQm1kk8ntInghzHKZy1VlNTY3JGXarrFnhSXTIr9ln7VatWwd/fHz4+PgBKE+c5c+YwGbssMWvrpKzhErMjVlkqKioYNmwY7OzscPXqVdy+fVs4Ss1C+Zo9Mf3www+YNm2aULN3+PBh9O7dG0ePHlXYja4KMbuG8jp37oy4uDjhTdrAwECUnXoxa10LCgrw448/IiYmBmvXrhXlb5eno6MjSqLMu3nzZqV1kxzHCSvqLInZ3v/vjrtdvnyZWax58+bB0NAQ586dAwAsWrSIeadNoPR7Sk9Ph42NDaKiooQkx9TUVOFS6M8hRQ0Xn2gYGxtj9+7dGDZsmMLznfWcIjU1FYGBgXBxccHw4cORm5sLJycnphd+l5SU4MqVK4iPj4ejoyNu3brFpAtieWV3NgsLC3HixAm0a9eOaYyy85TCwkK8ePEC7dq1Q1RUFLNjg5GRkQgICMDx48dhZmaG5cuXC50rWZDiOKXUNe4ymQwODg7IysqCrq4uLCwsMHLkSOZxxCT2STylTwRbt26NH3/8EePHj4dMJsOvv/4qdOapivLXLfBYn+fnSXXJrJhn7YHSo5seHh4Kn2N9xxsgTW2dmDVcn+qIFRISwrQIHig9/vLo0SPMnz8f06dPh76+Pi5cuCAk7FVVdhJdtpGPGJPoRYsWISwsDH/88QdUVVUxePBg2NjYIDExkdkbYdOmTTF9+nQ8fvwYXbp0wfz585l3D3z9+jUOHz6Mt2/fguM4xMbG4uHDh9iwYQOT8c+dO4fu3btXWut6+PBhJnWb1tbWSE9Px6RJk3D//n3cv39f4et88wUWxD4iFB0dzWScv1O2vb+dnR2aNm3KvL3/3x13Y61z584wNDQEx3EoLi5GYmIis0UmXs+ePeHo6FhhoVdFRQVxcXFVGluKGq7yVzetWbNG+JoYc4rt27fDx8cHJ0+ehLGxMVasWAF7e3umieCMGTMwf/582NjYoEmTJjAzMxPlCoHy1yyNGDHik51LP8epU6cUPj5//jzTel2g9Pdcv359/PnnnxgyZAjkcjnTHVQpr3GSqsadv9uvadOmuH37NkxMTJjftyo2sU/iKX0iuHz5cqxcuRJ2dnbgOA69evUS6nuqgu+wFBUVxXzlqTJSXTIr9opRTEwM/P39FSZr2dnZwioSK1LU1olZwyVVRyxeQkICgoODER4eDnNzcyxZsoTpqppUk2igdNXezs4OlpaWwufevXvHdDeqbNdQVVVVtGzZErGxsczGBwBnZ2fUqlULd+7cQY8ePZCUlMR0Eurs7Iw9e/bAwMAAzZo1Q7NmzZCTkwNXV1fcv38fLi4uVY7RunVrtGnTBhkZGQq1tQD7nWGxjwg1btyY2VifInaTBQB4+PDhJ+8jZfm9btq0CQEBAQBKX5cLCgqgr6/PfBJ97Nixj9Zp8ZPFz8WP++rVqwpXNh0/frxKY/Nu3Ljx0a+JsYvGcRwMDAwQGBiIPn36QFNTk3mt68CBAxWeg9HR0cyO538Kx3F4/vy5qDG6deumkKyzoKamhsDAQPz1119YtWoVQkJCmF3lA5Q2cuE4DosWLUKNGjWQm5uLoqIiZGdno0WLFsziANLVuLdv3x7Ozs6YN28eHB0d8eDBA1GvERGD2Cfxvqyfhghev34NX19fhc/FxcV99EjnP7VgwQL88ccfTMb6FLEvmeWJvaq+du1aODs7IzQ0FNOnT0dMTEyV36QrI0VtnZg1XJUl5GLVcfDU1dWRlJQkdPRjuVMn1SQaKO0e6OPjIzx+MXbpNTQ0YGpqivDwcAQHB+Pdu3fMV6AzMjIQExMDLy8v2NnZYc6cOUw77C5btgyOjo4IDQ3Ft99+ixs3bmD27Nlo2bIl9u/fzyRGVe+f/Cf+DUeEgP9r75+ZmYlt27bBy8sL9+7dw/r16+Ht7c0kBr9Sn5+fj4yMDOjr60Mul+PWrVvQ09PDoUOHmMQBgEOHDiEuLg5r1qzBwoULce7cOSQkJDAbn2dgYIAjR47AxMRE4YoYlkcqp06dil9//RWamprIy8uDl5cXLl26pNAnoKpCQkIULqu+c+cOFixYwKy9P09FRQW///47zp49C3d3dyQkJDCfqEvV26B8jeCtW7eY30179epV4b85jhOuqWLJx8cHQUFB8PX1RZ06dXDp0iXhWDILtWrVQr9+/eDp6QkTExNhJzUvL495Ult2fsRxHDiOw88//8w0BlDaATUlJQUtWrSAh4cHkpKSmJ2akYrYJ/HAKbk2bdpwO3bsUPiclZUVs/HnzZvHHT58mHvy5AmXlZUl/I+1d+/eccePH+c4juOCg4O5WbNmcRcvXmQeZ+jQodz27ds5a2trLiIignN0dOR8fHyYjT98+HCO4zhu/fr13Llz57ji4mJu8ODBzMYv6+3btxzHcVxmZiYXHR3NvX//nnmMgoICLi0tjUtLS+MKCwuZj3/y5EluxYoVXG5uLte3b1+uc+fO3O7du5nHmTJlCrd8+XLu+++/5969e8etW7eOmzJlCvM4UujXrx+XkpLCFRYWckVFRcL/WLl79y63bNkyztjYmDM3N+e6du3KvXnzhtn4vNGjR3Mcx3G7du3iDh06xHHc/z1/WAkNDeWGDBnChYSEcJ06deK2b9/OdHwpjRo1iuM4jgsJCeFCQ0M5juO4YcOGVedDqpKJEydye/bs4TiO496/f8/t2rWLmzZtGtMY8+bN4y5duiR8nJaWxjk5OTGNMXLkSI7jOG7z5s1cXFwcx3Gl7zOstWvXjjMwMFD4X+vWrZnG2LVrFzdmzBguPj6eMzU15RYtWsTl5uYyjTFs2DDu6NGjHMdx3M6dO7kuXbpwu3btYhqD4zjuwoUL3MSJE7mwsDCO40pfb1jPKaytrblly5ZxgwcP5jZv3sxZW1tznp6eTGPcvHmTCwoK4n755Rdu//793IEDB7j4+Himr/kcx3F9+/bl+vbty5mZmXH9+vXjbG1tuXPnzjGNURl+HsPC9OnThfeSqKgobvDgwVxRURGXkZEhvN+wkJmZyXl7e3NDhgzhOnbsyE2fPp3LyMhgNn5l8a5evSrMxdLS0kSLJaacnBxRxlX6HUH+nq/09HQsX768wuXGn6ugoABqamqIjY2tcDREjPP8WVlZMDIyQkZGBkxNTdG3b1+FLWRWxF5Vr1mzJgoKCtC0aVNcv34d3bp1E+W4QH5+Pk6cOCG04wXY19aJXcMFSFPHAZTeJRcREYHt27dDXV0dMpmswk76l6J+/fpo3769KGM7ODggLS0NQ4cOxd69e2FkZAQzMzN89dVXzGNpaWlhx44dMDY2xubNm6Gpqcl8BdrOzg5v3rzBihUrEBAQIGozF7EZGRl98UeEysrKyhJqKGvWrIlJkybh4MGDTGPcv39foQGOoaHhJ4+Mfg65XI5Hjx5BV1cXFy9eRK9evUS5dzE1NZX5mOVNmjQJRUVFmDFjBvz9/TFgwADmMXbu3InJkydjz549UFFRQXh4OPNje0Bp3ebu3buFj1nv0gHi9zb47bff4OvrK+ymrF+/XpTXsMzMTAQGBkJPTw9+fn7Iy8sT5boNsUtnnj59KnTNP3/+PPr16wdVVVV8++23yMvLYxZj9OjRGDx4MBYsWICCggKcP38etra2CA8PZ346yM/PD7t27VK45komkzEv1RDT/fv3MXv2bOTm5iIqKgqTJk3Cli1bmF2x9OW+CzJSu3ZtBAUFwc3NDTNnzoSfnx+TQtLRo0fjwIEDkrz5AKUd0Z4/f47atWtDRUUFubm5UFVVRd26dbFp06ZKu9l9DrELb83MzODg4ABfX1+MHj0aly5dQt26dZmNzxO7HS8gfg0XIH4dB9/9Vi6XC8eRsrOzMXXqVGYxpPb9998jIiICZmZmCoslLC5mvXbtGgwNDdGyZUs0a9YMgHhdUFesWIFjx46hc+fOaNeuHfz9/Zlfwg6UJrc5OTn49ddf0bNnzy+u0J63cOFCXLt27Ys+IlRWcXExnj17hgYNGgAovcOO5XMfKD0qtn//fuE6n8jIyArXu1TVjBkz4Onpia1bt2LTpk04ePCgwt2rrBQUFCAhIUG4Kqa4uBiPHj1iUuta9ngex3GoX78+9u7di/PnzwNg2zW0Ro0aWL9+PRwcHLBixQrUrVtXlCsrpLh/TezeBvv27cORI0fQoEEDJCcnw8/Pj3kieOXKFTg6OmLx4sXQ09PDH3/8geHDh+Py5csIDg7GlClTmMUSu3Sm7Gt7cnKywt8tq8WZjRs3wtXVVejaDZR2dTU0NMTGjRuxbt06JnF4R44cwalTp5jcd1xdVq5ciSVLlmDdunVo0KABxo8fj2XLliE4OJjJ+EqfCAKlBbibNm3CqlWrMGHCBCZ/8KzfkP9Ojx490K1bN+HJdeLECSQmJsLOzg7Lly9HZGQkkzhir6rb2Nhg+PDhaNCgAX755RdcuHCB2SXfZYndjhcQv4YLEL+Oo3z327J/12LsbEth9+7dyM/PV2gKxep7iY+Px8mTJxEaGgofHx+YmpqKsrsBlO7Srl27FkBpLfKCBQuYjl/26gCO45Cfny8sZMhkMiZXCPzdqmy/fv2qHINna2sr1LaZmpqKkmxIadKkSbCyskLv3r0hk8mQlJSEhQsXMo3x448/ws3NDUuXLoVMJoOhoSHz5LmoqAh79uwBABw8eBAPHz6EgYEB0xgA4OLigvT0dLx48QJt27ZFSkoKszqx8kkYX0fNUmUdyPnaNzFei6W4f02K3gb8QknHjh2RlZXFdGygtNmRn5+fcAVJ7dq14eTkhCdPnmDu3LlME0F1dXUMHToU169fR82aNeHl5QVzc3O4u7szGb9OnTq4ceMG8vLy8OLFC3Tp0gVA6XUx/M+xqq5du1bpaaKRI0cKTaNYqlu37hedBAKli0A9e/YUkuRx48YhIiKC2fhKnwjy94bJZDJ4enoiICAAfn5+VR73w4cPuHbt2kcTQtZ3/N24cUOhgcigQYOwfft2tG3blklHMX41ctasWbh//z7q1q2LWbNmIS0tjWkXu/HjxwtHadu2bYu2bdsyG7sssdvxAhBefJo3b45bt25h+PDhzN/k3N3dsWXLFri4uEBbWxtbt25l2n6bb0Bw7dq1CjtBH7tA93/dxYsXRRtbLpdj6NChGDp0KO7cuYOwsDB8+PABAwcOxOTJkzFmzBhmsa5fvy40uhGDFFcHBAUFffRrMpmMaSKorq6OzMxMSZ77UrCxsUG7du1w7tw5qKqqYurUqUyuPipLT08PBw4cEJ7rYlyU7ufnJ9yzpq6uzvyaFd7169dx8uRJeHl5YfLkySgpKWF20ffHupEC7K4/4ruGpqWlSdKJXIrmSl5eXjh9+jTatm0LW1tbpneUAhVPY4jRkTQ9PV3hHkp+zte4cWPk5OQwjSV26YyrqysmTZqEvLw8uLm5QUNDA0FBQdi2bRuzRi6f2iRRU1NjEgP4v+Y9bdu2xapVq2BhYaGw8C/GPdti+vDhg/C7fvHiBdNrQ5Q+ESw/EXFwcFDYsv5c6enpmDNnTqV/9GKcTy4qKsKtW7eEicCtW7dQUlKCDx8+MEk+KluN5AUHBzNbjWzcuDEuX74MY2NjUY+gid2OF5CmhkuKOg6gdLWufFe68ePHS3bPGEslJSU4c+aMcOSJPyI2d+5cpnH09fWxdOlSzJ8/H4cPH0ZYWBjTRFBHRwfm5ubo0KGDwvEgFsfQAGk6uYaEhIgeg5efn49+/fqhYcOGCl0jWV9TIJXs7Gw0bNhQ4f2K9RHBe/fuITAwENnZ2Qqv+du2bWMWo1WrVti6dSs6d+6s8HthPVHT0dGBXC4XFuaGDBmC3NxcpjGkuP5Iqk7kUty/NmPGDGE3eOzYsQrdUMUgxqJZ+eSl7HE91seoxS6dMTY2xunTp/H+/XvhsXfs2BGRkZFo3rw5kxiqqqoKR9p5z549Y5oIzpkzR+Hjsvc8fmk1gmPHjsXUqVPx6tUrbNiwAceOHcO0adOYja+0iaDYF2fq6+szL9z/FDc3N0yYMAEtW7YUWjCvX78e/v7+wmprVVhZWSE5ORlmZmYYOXIk9PX1GTzqiu7evYuxY8dCLpdDTU1N2PFgcQytLNHb8ULcGq6/axnNKhmYOHGi0Aa7bJ1pSUkJjIyMmMSQmqurK+7du4dXr17BwMAAqampzFuJl6Wuro7Ro0czPy7WsWNHdOzYkemYUluzZg0WLVqE2bNnVzpJY3nBsBgXVVen8otzAKCtrY3Tp08zi7Fo0SK0b98eXbp0EW3nOSUlBSkpKQrlC2JM1DQ0NHDkyBG0bt0aERER0NXVZbZbx5Pi+iMprsEApGmulJubi3fv3il8HyzdvHlT4X2Lfx9jOa/Q0NBQOGnA/76fPn3KvGHfjBkzKpTOfGwO+7nU1NQUEjJW/SV4dnZ28PDwwKZNm4S6/FevXmHhwoVMFwLKJn5fOhsbGzRr1gzx8fEoKirCypUr0bNnT2bjyzipi9n+R1y9ehWNGzfG+fPnK+x0yWSyKp+Ft7KykjQRBEpXgy9evAhVVVV06tQJderUEZp9sJCfn4+TJ0/i4MGDePfuHYYPHw4LCwumq15Pnjyp9POsdyc2bNiA+fPnMx2zvIULFwo1XKz93QT5U0eV/om8vDxkZ2fDw8ND4eixXC6Htrb2F9k4xMzMDCdPnsTy5csxZcoU4YX1119/re6H9l/LysoS7nerWbNmdT+czxYTE4P+/ft/tIbZ1taWSZyEhATcu3cPXbp0keRYndQKCgpw9OhR3L9/n+nrmoWFxRe7Y1re/fv3ERkZiQULFsDFxQWJiYlwcXFhOvm0tLTEoUOHsGHDBvTq1QtdunSBubk50x08IyOjCuUeYtQIchyHlJQUGBsbIz4+HklJSbCzs2N63+64ceNw584dGBgYKCSDrHacPzaf4LGYV0RFReHAgQPw9/eHlpYWACAnJwfz5s2DjY0Nkx4Hx44dg7m5eYXPv3//HkuXLpX0PlYWfH19ERYWBn19fRQVFeHBgwewt7dn0riynieTAAAgAElEQVSpvMWLFyt8LJPJoK6ujpYtW8LW1laU48JieffuHe7cuQNdXV1m83pAiXcER44cqdAIoSwWL6qdO3eu0v//nyooKMCFCxeEjmgxMTHMOqLx1NXVYWlpCUtLS2RmZuLQoUOwt7dH8+bNsXHjxiqPHxwcjPv376N79+5MdjE/JT4+XvREUMwaLlaJ3t/R1NSEpqYmOnXqVOFNc9WqVcx2HqVU9ojY7du3MXjwYLx586a6H9Z/LS4uDq6urlBXV4eKigq2bt36xe7O8s9zPuErKChgHiMgIAARERFo164dgoKC4O7uznwVvbqpqanB2toa1tbWTF/XmjVrhufPn0NHR4fZmLzXr1/Dy8tLeM3n/6bF0qJFC6GZDov3q8pIcf2R2J3I7969Cz09PVy7dg01atTA1atXoa2tDUtLS+Tn5+PevXvMkkEbGxsm43yMFMfbbWxs8OjRI/Tr1w96enqQyWS4d+8e7O3tmTW6W7lyJbS0tBRqEdPT0+Hk5PRFXoHj7u6OSZMmISUlBQDQoUMHZs1oKnPt2jWMGDECKioqOHr0KLS0tPDs2TPcvn2baY8L1u7evQsfHx/o6Ohg4sSJmDx5MoqLiyGTybBlyxZmJ5m+vL8gRsQ+6ij1BFnMjmiVef36NV6/fo2srCxhFawqVq9ejZSUFJiYmOCnn37C48ePMWnSpKo/0I/47rvvMGXKFHTq1Enh6A7LGkGxa7ik4O/vjzdv3uD3339XuEeosLAQZ8+e/aK+F566ujp+//13tG7dGr/99htatmzJ/IiYmH7++WeEhoaidevWOHnyJPz9/REYGFjdD6tK9u7dCz8/P6GGll9AYbHLceTIERw8eBCampq4d+8ePDw8/hWJYNlmTRzHIS0tjfmCRklJCYYNGwZDQ0OFnWcWOzaenp5o2rQpRo4ciUOHDmH9+vWiTMr4zpofw7LeUYrrj8S8BgMoPd66ffv2CjVWvLdv38LIyAg7duyocqwRI0YofMxxHPN7KqXg6uqKiRMnCrWg7du3Z7p44u/vD1dXV+zYsQOtW7fGmTNn4ObmhiFDhsDDw4NZHCk1aNCAeRfayty9exfBwcHCDpqtrS2mTJmCkJAQUTrSs+Tt7Y0+ffogJycH9vb2WLJkCaysrHDp0iWsWbOG2W0ASpsIrlmzRjjq6OPjI9pRR6mI2RGN9/TpUxw+fBiHDh2Cqqoqhg8fjoiICCYrOUlJSThw4ADkcjns7e0xa9YsURNBvp7i746OVMW/oYarQ4cOSE1NhYqKikINiqqq6hd3HIW3dOlSREZGYuHChYiIiICNjY3ou8MsFRUVCZ0VBw4ciM2bN1fzI6q6oKAg/Prrr2jatCnzseVyuTAJ0NXVFSbQX7ryV7poaWkxr4McMGCAKJeiA8CjR4+EToTdunVjdgy4vEGDBgn/7e/vz7wpVFlSXH8k9qLv9u3bAXy8xorjOGZXr4SFhWHt2rXIz88XPlevXj0kJiYyGV9KWlpaop1k6tq1K1asWIGZM2fC3NwcYWFh8Pb2rvS4KFGUk5OjcIyyVq1ayMvLg0wmQ40aNarxkf29rKwsTJs2DRzH4cCBA0JjMBOT/9fenYdFVbZ/AP8OjCguqKCooIC44kriTyGVxVzeSFlcEE0sqxdc6nVJ1BBMzAXNLbMwsgBXQEshLcUQNUXNNwk0VExEUcQNRGWT7feH18zLqJXLmXPmDN/PX8yB63luiWbOfZ7nuW8HQdtS1dpEEND+Vkcxabsimp+fHy5dugR3d3esWLFC8LYOSqVSvcWhRYsWgrS8+Ds1z7tpQ0FBAdzc3LR+hqu8vFyrb2YuLi5wcXGBs7MzevToobV5xNSuXTvMnTsXAGSZRD1+LlNOZxz+ipWVlWjlvOW4leppVO0EtEmbKzY137fq1auntb/jmv+G6OjoJ/5NQhKj/ZEYD32BR7t+EhISUFRUpK6AevnyZaxcuVKwlYiIiAhERkYiPDwc06dPR3JyMvLy8gQZW98MHDgQ9+/fx0cffYTNmzcLXsRFX9nb22PWrFkYNWoUqqur8f3336NHjx44dOiQVreiC0H1nqhQKJ7ohSjk+6V+fCIKQOitjmLTdkW0kydPom7duti+fTt27Nihvq6tqp7avrlNTU1FRESERpnvq1ev4uDBgy89tphnuEaNGqVukq1NJiYmWLRokcbv6/Lly1prV6ENXl5ef3te5/H2GLrqaWea5e7NN9/Ehx9+iP79+2skakJs4aysrERhYaH69/b4a230xtOmfypCJkT7IxVtrthI8Xes7TnEaH8kRhsMAJg+fTrq1auHP//8E6+++ipSUlLg4OCgjkEITZo0Qc+ePWFnZ4c7d+5g8uTJcHd3F2RsfaLaBu7i4oIpU6Zg6dKl+PLLL9UPU+T2Hiam0NBQfPHFF1i6dCkMDQ3h6uqKgIAAJCUlCdqzUhtqvl9p872rVieC2tzqKLb58+erK6J999138PPzE7RQjLZ7rpSWliIjI0N9c/D4a6FXC4KDg+Hp6Yl9+/bB19cXSUlJgu1XF/MMl1hNsj/88EN069YNqampeOONN5CcnCy7hqxz5syROgRBZGVlaSRIV65c0XgtxyqPO3fuxJUrVzQaMCsUCkESwczMTDg6OmokHn379lXPIXS1RW1TrTjdunULWVlZcHR0hFKpxIkTJ2BnZydoIqjNFZs7d+4gMjLyL18LeV5bLGK0PxKjDQYA5Obm4ueff8aCBQvg6+uLDz74AFOmTBF0DqVSicLCQlhbWyM9PR39+vVDZWWloHPog5qtYlTvYwMGDAAgz/cwMdWrVw9Tp07FG2+8gY4dO6KsrAx169aVxQOHmp/1j3/O5+TkCDZPrU0Etb3VUSyPl8b96KOPUK9ePbz22mtIT08XrIG1tqtvlZWVPVEJU/VaGz2lFAoF/P39UVBQAFtbWwwfPhwjR44UZGwxz3CJ1SS7qKgIoaGhWLx4MZydnTFhwgSMHz9e0Dm0zcnJSf31H3/8gYyMDHh6euLcuXOy2vYq98IwT5Obm6u1JtlibKEUk6q4ib+/P1avXq0+V5mbmyt4sRVtrtj069cPmZmZf/laKDWL6jy+GgwIu5pSs5m4tsyfPx9xcXEIDAzEjh07MH78eK2U3VdtRVOtPHp4eKCiokLQOXx8fBAQEID169fDy8sL+/fvF7Q9hb7Qt/cwMf3+++/q6qoxMTHw9PREeHi4LLbWivVZX2sTQbG3OmpLhw4dnrhWUFCA6OhoUUonC0Xs5p+qKp5WVla4cOECHBwcBNvKI+YZLrGaZKtulqytrXHhwgX06NFDtlsSd+3aha+++grl5eVwc3PDv//9bwQGBmq9lLlQtFkNWCqtWrXCrVu30Lx5c6lDkY3r169rFNexsLAQ/HyVNldstH1OW+Xxojqq1WBA+NUUS0tLZGRkqLfQqyp6+vj4CDaHjY2N1ttgAI+Kn2zYsAH29vb4/PPP0bBhQ3VVX6GMGjUK7u7uqF+/PmJjY3H69Gn1SheREJYvX46oqCjMmjULLVu2xPLly7F48WJ89913Uof2j8T6rK+1iaC2tzqK5Z133tF4nZKSou6TJcfS/mLp0aMHpk+fjmnTpiEgIADZ2dmCFV0R8+xLnz59cPfuXZSUlGjceAjN2toaixcvhre3N+bNm4fi4mLBnw6LJTo6GnFxcfDz80OzZs3w/fffw9/fXzaJoD5SKpUYNmwYevbsCSMjI/X1devWSRiVbmvevDnWrl2rLn4SGxuLNm3aCDqHPqzYiLmaEhwcjKSkJJSVlcHc3BxXrlyBg4ODoIngb7/9hnXr1uHOnTsanzVC7wJZuHAh9uzZg969e6Nbt25Yu3YtAgMDBZ2jtLQUP//8M/Lz89X/lq1bt8pyWzDpptLSUo32cC4uLli9erWEEemeWpsIymm17FlUVFRg5cqV2LlzJ0JDQzVKZtP/HD9+HI6OjggKCkJaWhratm2LoKAgHDlyBK1btxZkDjHPcH322WeIiIgA8Gjlsby8HO3btxf8pmDBggU4fPgwunTpgtGjR+Po0aM6f9D6rxgYGKBRo0bq15aWlnpReVPO3Nzc4ObmJnUYshIWFoaFCxfC09MTCoUCzs7OWLJkiaBzcMXm+aSkpCApKQmhoaGYOnUqrl+/Lki/vZpCQkLg4+MDOzs7rT5kNDMzw4QJEwAAgYGBCAwMFLytw8yZM5GXl4eOHTvKdocJ6TbVrgbV31dWVpbEEemeWpsI6pPs7GzMnDkTDRo0wK5du7ReOETOpk+fjujoaHTq1An29vYAgF69emHTpk24dOmSIHOIeYYrPj4eycnJCAsLw+zZs3H8+HEcOnRI8HmMjY0xaNAgFBYWwt3dXRYHrf+KiYkJzp8/r/5g+PHHH9G4cWOJo6rdntZDTsjD8PrI3Nxc6yumYqzY3L59+4nS6HLVvHlz1K9fH7a2tsjMzMSgQYOwaNEiQecwMjLSao/dM2fOYNGiRWjSpAmWLFkCU1NT5ObmYunSpTh06BDS09MFm+vChQvYt2+f1iqs1gYZGRmyrXEhhkmTJmH8+PG4desWZs6cKcuH2Onp6U/UMUhJScGrr74qyPhMBGXuu+++w7JlyzBx4kRMnjxZ6nBeWM0D/U8j1IH++fPnIyAgANu2bUOrVq1w7tw5TJ06FR06dMD3338vyBxinuEyNTWFubk5bG1tce7cOXh5eWklEd2yZQuWLVum7u+oOksrp2plDx8+hJGREebNm4dp06YhJycHLi4u6hYfcpOdnY3NmzfLuqWHyvbt2/Hpp5+qqx9WVVXBxMQEx48ff+mxX3nllaeuNsjtPPjjJk2a9NTrqmIyQhBjxaZm7z25q1OnDk6ePIl27drh8OHD6Nu3r+AVPW1tbXH69GmttSQKDQ3F66+/jtzcXISHh6Nv376YO3cuevToIXirIjMzM1RUVGhsB6d/tm7dOhgZGeHu3bs4ceKELM67iU11T9mrVy8sWbIEhw8fhoGBAcaNG6exVVSXqSrnz5kzBytXrlQ/jKuoqMCCBQuQmJgoyDxMBGVu3rx5MDAwQEREhEYCILebnMcP9NckZMLh7u6Oe/fu4d1334Wfnx9WrFiBgIAA+Pv7CzK+2JRKJa5cuQJbW1v897//Rf/+/VFWVib4PN9++y1iY2NhZ2cn+NhiGTNmDHbu3In27dsjPj4eFy9eRFVVFdq1ayfLGxF9aOmhEh4ejvDwcERERGDatGk4cOAA7ty5I8jYu3fvFmQcXVNz+395eTn27duHbt26CTqHGCs2YvTeE0tgYCA2btyIsLAwREREwNHRUbDPFtXxgqKiIvj6+sLKykqj56ZQxwHu37+Pd955B5WVlRg6dCh++uknhIaG4o033hBkfADqNiHNmzeHn58fXnvtNY0z+jwjqKm4uBg//vgjXnnlFbRr1w69evXCjBkz8ODBA719f3tZNVtuAJq1G+TyEHvbtm04evQobt68qVFVX6lUYvDgwYLNw0RQ5vSl6I2YB/p9fX1x7949LFy4EBEREbI+8xIQEICQkBCEh4djzZo12LVrF1xdXQWfp3HjxrJOAgHNDwKlUolOnTpJGM3L04eWHipNmjSBg4MD7OzsUFBQgPfff1+w7cc1z4Nru6KjmFRFYmq+9vPzE3QOMVZsxOi9JxaFQoGVK1cCAOLi4nD//n2cPn1akLHff/99jV5yCoUCSqUSDRo0EHS11tjYGMCjM+dlZWWIiIgQfOuhqk1Iw4YN0bBhQ8GOZeirmTNnory8HBs2bMCqVauwc+dONGvWDIMGDUJkZKTstjqKwcvLC6mpqRg4cCBGjhwpm1XAmj755BMAwOrVq7XSIkaFiaDM6VvRm4cPH+LQoUMoKioCAPXNmtD/E/j7+6OwsBCbN29Gv379ZPskumaRjfj4eFy+fFnQBEe1vcLe3h5RUVEYNmyYxlNoIXtwaVtZWZl6q8XTyG01TZ9aeiiVSty7dw82NjY4c+aMVhpLi1HRUUrV1dW4efOmIGOJuWIjRu89bRNjC9e0adOeumvGzMwMixcvfunxVWqO37RpU62cPxOrdYi+yM3NRUJCAi5evIgRI0aga9eu2LZtG+rXr49hw4ZJHZ5OCgsLQ0lJCRITE7F48WIUFxfDw8MDw4cPh4mJidThPZeAgAD8/vvvsLe3x7Zt23D69Gm8//77sLCwEGR8JoKkU2bMmIGcnBzcunULXbp0QVpamqBn7mqeF6qurkZJSQkcHBwAQPCn0GKc4SouLkZ4eDiOHj2KOnXqYMCAAbC1tRXsCf7jW3bDwsLU35PL9gqVnJwcfPDBB3+5/Vhuq+v61NJj1KhR8Pf3R3h4OLy9vZGUlIS2bdsKOocYFR3F9PgZwczMTMHeK5+2YlNWVoa6desKMn5NYvTe0zYxtnD91a6ZM2fOIDAwULCdIFVVVSgsLFS/T9b8GhD24V9qaioiIiI0PiOvXr2KgwcPCjaHPmjQoAEiIiLwyy+/QKlUwt/fHyYmJqiurhas7ZU+MjY2hqenJzw9PZGXl4f4+HhMmDABNjY2Wu3BKbSgoCC0adMGBgYG2LBhA7y8vBASEoJvvvlGkPGZCJJOOXv2LBITE7FgwQJMnDgRVVVVWLBggWDji7mfXowzXKGhoaiqqkJgYCCqq6sRFxeHRYsWCbZVRMwtu9rWvn177Nq1S+owBKMPLT1UBXx8fHzg7u6Ohg0bYuvWrTh9+jScnZ0FnUuMio5iUSV9ZWVlaNmyJRQKBcaOHYv+/fsLMn5oaCiCg4MxePBgdSITEBAAIyMjwX9n+rBSK9YWrqfp1q2bxi6Nl5WZmQlHR0d18te3b1/194R++BccHAxPT0/s27cPvr6+SEpKwpAhQwQbX18sW7YMX375Jdzc3NQF727evInjx4/jlVdekTo8WcjPz0d+fj4KCgpgZmYmdTjPJScnB2vWrMFnn30Gb29vvP/++xg5cqRg4zMRJJ1ibm4OpVIJGxsbZGZm4vXXX8f9+/cFG1/MrbRinOHKyMjQKBLQt29feHp6CjoH8KiMfGJiokYZeYCH+qX02WefwdfXFwAwbtw4jBs3TuKInp+qgA/waPUJACwsLATb8lKTGBUdxaCqFG1tbY0rV65gxYoVgp9z/vzzz1FUVIRevXqpry1cuBChoaH4/PPPBU129Gml9o8//njimo+PD+Li4rQyX2ZmJjZs2IBWrVoJNqaYD/8UCgX8/f1RUFAAW1tbDB8+XNAbXH1hZWWlsRtnyZIl2LRpE2xsbDRWoEnT9evXkZCQgPj4eBgaGsLDwwNxcXFo0aKF1KE9F9VOnyNHjmDOnDmorKwU9LOLiSDplPr16+OHH35A586dERcXB1tbW1nerAHinOFq3Lgx7t69q56ruLhYo1m6UPSh8W/v3r2lDkFQJiYmePfdd9GmTRv4+vpi8ODBMDQ0lDqs5/JX5zW1YdasWdi0aZNWKjqKadOmTfjhhx/QokULpKamYvXq1YIngsnJydixYwfq1aunvtaiRQssX74cY8aMETQR1IeV2v/85z+4dOkScnJy1NU9AWi90E5lZSVsbGxkWySqQYMGAB4lOhcuXICDg4Nsz+uLydHREY6OjlKHodP8/Pxw6dIluLu7Y8WKFbLutfjKK6/A3d0dhoaG6NWrF9566y3BeggCTARJx8yfPx9xcXEIDAzEjh07MH78eNG32ghFm2e4VDdKSqUSI0aMwJAhQ2BgYIADBw5opTqWPjT+DQ4OljoEQU2ZMgWTJ0/GL7/8gu+++w4rV67EG2+8gbFjx8rmiaeYBXzs7e1hb28P4H8VHbXx0EQMqv++r7zyCgoKCgQfv06dOhpJoErDhg0FT2z0YaV29uzZuHbtGkJCQhASEqK+bmhoqNVqhXZ2drKu5ty9e3dMnz4d06ZNQ0BAALKzswXd5kq118mTJ1G3bl1s374dO3bsUF+XY1XikJAQpKamolOnTjAwMMC7774r6NEJ/h9HOsXGxgazZ88GAFkd5n0abZ7hUq0A9u7dW2OlS1sVxNj4VzcpFAq0aNEC5ubmSE9Px8WLF/Hmm2/ivffeU28b1WViFvDJysrCt99+izt37mjMJ2QDdjE8viKvjVVgAwMDPHjwQL1dV+XBgweCFyTSZu89sbRu3RqtW7fG3r17Zf2wTCyqatRTpkzBpUuX0LRpU0yZMgVnzpzRSKSJXpTcir/9HUNDQ9y+fRu//PILJk2ahAcPHgj6PqOoFnNvDtE/+O2337Bu3bonbtaEapYrprfeegvR0dFan6eoqAh//PEHKioq0KNHjydu3l6Gqoz8qVOncPPmTTb+1SHbt29HXFwc7ty5A19fX4waNQqmpqbIz8/HsGHDkJKSInWI/8jLy0u0Aj4jRoxQ9yqsmUw93o9P13l7e6vPVT7ttRAiIyORlpaGJUuWoH79+gAebTsPCgpCu3bt8MEHHwg2V3p6Onr06KF+req9J+TWJ23z8/PT+JsyNDREkyZN4OLiAi8vLwkj002dO3eWfbNvIrFERETg6NGjyMvLQ0xMDMaOHYvhw4dj6tSpgozPFUHSKSEhIfDx8XniZk2O7t+/j+LiYvWNlDakp6djypQpaNasGSorK3Hjxg2sX79eo8jDyxCzjDw9n59++gkBAQEYOHCgxtNBU1NT2W6n1qby8nLMmzdP6jBe2vnz5zX+/y4tLUWvXr0E3fL01ltv4eOPP0a/fv3QoUMHVFVV4eLFi4LefIjRe08sj5/Rq6qqwp07d7Bp0yYUFBTwgdlj9KHZtxRUD2Yfx78v/bZnzx5s374dPj4+aNq0KeLi4jBmzBgmgqSfjIyM8Pbbb0sdhiCMjY3h5uaGTp06aSSDQm5FW7ZsGVasWKE+OH7s2DGEhYUJVqVOzDLy9Hy+/fZbVFZW4v79+0/0+Ro9erSEkT07MQv4WFhYICcnB23atBFtTm3Yv3+/1ucwMDDAJ598gkmTJuGPP/6AgYEBevToAXNzc8HmEKP3nliGDh361OvDhw+Hn58fb9Qfo0/NvsWkejALPGq9c/LkSTg5OUkYEYlBqVRqHMsxMTER9CwtE0HSKba2tjh9+jS6d+8udSgvbdSoUVqfo6ioSKN6mJOTE5YsWSLY+GKWkafns3XrVoSFhaG8vFydCMptW5UYBXxUjddv3bqFUaNGoXv37hofonI7IyhmCxxLS0utzSdl7z2xNG7cWPY7W7RFX5p9i2np0qUar2/cuKEXuxzo77Vq1QoHDx6EQqHAw4cP8c033wj6vsxEkHSCquR2UVERfH19YWVlpXGzJsczgt7e3qisrMSDBw+0ViZfoVDg2rVr6jeFq1evClo8Qswy8vR8vvnmG8TGxsq6aqAY/mq1hnSD2L33xFRdXS14cR19JOdm31Jq0aIFrl27JnUYpGUhISGYPXs2zp8/D3t7e/Ts2RMrV64UbHwmgqQT9LFSWM0VG+B/ZYuFXLGZOnUqxowZAycnJygUChw5cgQff/yxYOOLWUaenk/jxo2ZBD4DVTGYBw8eYMuWLQgICMC1a9cQFRXFBxkSkqr3njaoqmA+fm3Tpk3qliWkSV+afYup5hnB6upqnDlzhomzHlNVbm7RogWio6NRUlKCyspKQQsCAkwESUf06dMHAJCXl4f169djwYIFyMrKwooVKxAaGipxdC9GjBWbQYMGwdbWFsePH0dVVRUCAgLQrl07wcYXs4w8PRvVTae9vT2ioqIwbNgwjdVzVWsR0vTRRx+hdevWAB6dsVAoFAgJCRH0ySo9O6l672mDo6MjFAqFxhZtU1NTODs7IygoSOLodI8+NfsWU80zgsCjLYOqdlukf5ycnODg4ABXV1e4urrCxsZGK/OwfQTplLfffhsDBw7EhAkTUFZWpi4o8PXXX0sd2nMbMWIEvv/+e63Oce7cOaxatQoRERE4f/48Zs+ejdWrV8PW1laQ8cUsI0/PRlV6/a9678npjKCYhg8f/sQWcw8PDyQkJEgUEQGPKmyy917t0rlzZ9StWxcGBgZPtJGQW7NvIm3Jz8/H8ePHcezYMRw7dgwGBgZwcXGBq6sr+vTpo9HK62UwESSd4unpifj4eI1rYvYaE4JqxWbt2rWwsrLS6oqNr68v3n33XXWVvZ9//hnR0dHYtGmTIONXVVXh448/xu7du58oI79gwQLewJFsvP7669i+fbt6dVt1HlmO54/1AXvv1V7/dK5NzIJIcnLixAlERESgsLBQ4/qOHTskiojEdO3aNaSkpGDLli24fPkyUlNTBRmXW0NJp6h64anOCdy+fVtrhVa05fFtQmFhYervCb1iU1JSolFqfdCgQfjiiy8EG1+MMvL0fP7poQhvop/Oy8sLo0ePxr/+9S8oFArs378fI0aMkDqsWou992ovJnovJjg4GH5+frCyspI6FBJRTk4ODhw4gKNHjyIjIwNdu3aFj4+PYOMzESSd8vbbb8PLywsDBgyAQqFASkqK7PbAnzt3TrS5FAoFzp07h86dOwMALl68qJVVOm2Wkafns3fvXgCP2iFkZWXB0dERSqUSJ06cgJ2dHRPBvxAQEID27dvj2LFjUCqVmDVrFlxcXKQOq9Zi7z2i52NmZoYJEyZIHQaJZPXq1Thw4ACKioowYMAAjBs3Dk5OTqhbt66g83BrKOmcc+fO4fjx4zA0NETfvn3RsWNHqUN6LmKu2CQnJ2P27Nnq35GqwE6/fv0Em4N0k7+/P4KDg9VPh3NzcxESEoJvvvlG4sjkobq6GpcvX9baAXx6cU87IkBU20VERKBBgwYYMGCAxnETCwsLCaMibencuTMGDhwIf39/rVYf5oog6ZyWLVti6NChqK6uRmVlJY4ePSqrxEbMFRs3Nzfs3bsXp06dgqGhIXr27Mly0rXE9evXNbYIWVhYIC8vT8KIdNu2bdvw6aefoqSkRH3N1NQUR48elTAqehx77xE9XUFBAVatWqcJ3RMAABVhSURBVAVjY2P1NRbX0V979+5FcnIyVq5ciezsbPTr1w+urq7o37+/oC0kmAiSTvnss88QEREBAFAqlXj48CHat28vq4IO69evB/BoxWb16tVPrNgI4dixY3ByckJiYqL6WkVFBX777TcAwJAhQwSZh3RX8+bNsXbtWnWfvNjYWLRp00biqHTX119/jcjISISHh2P69OlITk5m4iwh9t4jej7Jyck4cuQImjVrJnUoJAIbGxtMnDgREydOxL1793D48GHs378fS5cuha2trUZfyZfBRJB0Snx8PJKTkxEWFobZs2fj+PHjOHTokNRhvRBtrtjs2bMHTk5OT60OqlAomAjWAmFhYVi4cCE8PT2hUCjg7OyMJUuWSB2WzmrSpAl69uwJOzs73LlzB5MnT4a7u7vUYdVa7L1H9HzMzMxgamoqdRgkgdzcXOTn5+Phw4eoU6eOoLUgmAiSTjE1NYW5uTlsbW1x7tw5eHl5ybKHIKDdFZtFixYBgGBtIkh+zM3NsW7dOqnDkA2lUonCwkJYW1sjPT0d/fr1Q2VlpdRh1VpiFtUi0gcdO3bEuHHj4ObmBiMjI/V1FlbST5s2bcKJEydw8uRJNG7cGM7Ozhg1ahT69u2LevXqCTYPE0HSKUqlEleuXIGtrS3++9//on///igrK5M6rBeizRWbv0sAFAoFpk6dKsg8pLtSU1MRERGB4uJiVFdXo6qqClevXsXBgwelDk0n+fj4ICAgAOvXr4eXlxf2798PW1tbqcMiInompaWlaNu2LbKzs6UOhURw6NAhODs7Y9asWVotasaqoaRTkpOTERUVhfDwcHh5eaG4uBguLi5YvHix1KHplE8++eSJa2VlZUhISEDDhg2RkpIiQVQkpjfeeAOenp7Yt28ffH19kZSUBCsrK26r+xvFxcWoX78+bty4gdOnT2PAgAGCl+ImIiKSCyaCpLNKSkpw+fJldY88uUlNTcWqVatQWFiImv+baaPwzYULFzBz5kw0b94cy5YtQ/PmzQWfg3TLsGHDsHv3bixbtgyDBg1C165dMXLkSOzZs0fq0HRSaWkpkpKSnihS8uabb0oUERHRsztx4gQiIiJQWFiocX3Hjh0SRUT6gFtDSafcvn0bMTExT9ysBQcHSxTRi5s/fz5GjBiBLl26QKFQaG2eLVu2YM2aNZg8eTLeeecdrc1DuqVBgwYAACsrK1y4cAEODg6CHiDXN5MmTcK9e/fQunVr9TWFQsFEkIhkITg4GH5+fhpF6IheFhNB0imBgYGoV6+e1pMnMSiVSq0e4r579y7mzp2L7OxsREdHo0uXLlqbi3RP9+7dMX36dEybNg0BAQHIzs7WaDJMmm7cuIEff/xR9u8rRFQ7mZmZYcKECVKHQXqGdw2kU/Ly8vDTTz9JHYYgOnTogPPnz6NTp06Cj33s2DHMmTMHzs7OWLNmjaAVpEge5s2bh7S0NLRt2xZBQUFISUnBypUrpQ5LZ3Xs2BG3b9/mtmkikqWBAwdiy5YtGDBggMZDPwsLCwmjIrljIkg6xcLCQl3QQe5ycnIwcuRIWFhYqAtSKBQKJCQkvPTY77zzDurUqYO0tDSMHj36ie9r4xwi6Yaa26ZtbGxw9+5d2Nvbswn3P/jXv/6F119/HR07dtS4idq4caOEURERPZuCggKsWrUKxsbG6msKhQKnTp2SMCqSOyaCpFPMzc3h5eWFPn36aKxyyfGM4IwZM9RfV1RUID8/H1FRUYKMHR0dLcg4JD+qRtwqNQsRKRQKnD17VoqwdN4XX3yBgIAAnq8hIllKTk7GkSNH0KxZM6lDIT3CRJB0iqWlJSwtLaUOQxB9+vRBYWEhYmNjsWXLFhQXF8PPz0+wsal28vLyQmpqKgYOHIiRI0eiffv2UockC8bGxvj3v/8tdRhERC/EzMwMpqamUodBeobtI4i0ICsrC9HR0UhISIClpSVu3bqFn3/+GY0aNZI6NNIDJSUlSExMxK5du1BcXAwPDw8MHz4cJiYmUoems1avXg1zc3MMHjwYRkZG6utNmjSRMCoiomcTGhqKs2fPws3NTeM9TJtF6Uj/MREknTJ8+PCnXpfTmTd/f3+cOXMG7u7u8PT0RPfu3TFw4EAcOHBA6tBID+Xl5SE+Ph4//fQTbGxssGbNGqlD0kk9evTAw4cPNa5xKy0RycVHH3301OtLly4VORLSJ9waSjolJCRE/XV5eTn27NmDNm3aSBjR88vIyEDXrl3RoUMHWFtbA4CoJetLS0tZRbQWyc/PR35+PgoKCmBmZiZ1ODorPT1d6hCIiF4YEz7SBq4Ikk6rrq6Gr68vYmNjpQ7lmVVUVCAxMRHbtm1DWloaXF1dcerUKRw5ckRrcyYmJqJ58+a4c+cO1q1bh127dmltLpLe9evXkZCQgPj4eBgaGsLDwwMeHh5o0aKF1KHpnPj4eHh6eiIyMvKp3+e2KiKSg9TUVERERKC4uBjV1dWoqqrC1atXcfDgQalDIxnjiiDptIKCAty8eVPqMJ6LUqmEu7s73N3d8eeffyImJgZlZWUYMmQIJk6ciLFjxwoyT05ODlq0aAEjIyPk5eUhKCgI5eXl+PrrrwUZn3STn58fLl26BHd3d6xYsQJdunSROiSddvnyZQBAZmamxJEQEb244OBgeHp6Yt++ffD19UVSUhKGDBkidVgkc1wRJJ3y+BnB3NxcjBkzBrNnz5YoImGUlJQgISEBMTEx2Llz50uPt2LFCsTExMDc3Bxbt27F/v37sXz5crRp0wYeHh54++23Xz5o0kmdO3dG3bp1YWBg8EQbCfaUIiLST8OGDcPu3buxbNkyDBo0CF27dsXIkSOxZ88eqUMjGeOKIOmUOXPmqKthKRQKmJqaol27dhJH9fKMjY0xZswYjBkzRpDxkpKSkJKSghMnTmDcuHEoLCxEZGQkLC0t8eabbzIR1GNJSUlShyArkyZN+tvvr1+/XqRIiIheXIMGDQAAVlZWuHDhAhwcHGBgYCBxVCR3TARJp3z66aeIj4+XOgydZ2RkhHPnzuHXX39FVlYWNmzYgG7duqm/R/pLX/psimXo0KHqr9euXYv//Oc/EkZDRPRiunfvjunTp2PatGkICAhAdnY2lErextPL4V8Q6RRjY2Pk5eWhZcuWUoei02bMmIHp06ejY8eOCAsLw+eff442bdrgyJEjaNasmdThEekMb29v9dfR0dEar4mI5GLevHlIS0tD27ZtERQUhJSUFKxcuVLqsEjmmAiSTikpKcFrr72Gli1bon79+gAebRFNSEiQODLd4urqCldXV/XrGzduYNSoUWjbti1WrVolXWBEOkzMNi5EREK4e/eu+msbGxvcvXsXvXv31rgHIHpRLBZDOuXXX39Vf11RUYH8/HxERUVhx44dEkZFRPrA29tbkGJNRERi6dy5MxQKBR6/XTczM8PixYuZENJL4Yog6ZQ+ffqgsLAQsbGx2LJlC4qLi+Hn5yd1WEQkUzWfpldWVqKwsFDjhqpJkyZShEVE9EzOnTv31OtnzpxBYGAgE0F6KUwESWdkZWUhOjoaCQkJsLS0RGlpKQ4cOIBGjRpJHRoRyZSjo6PG0/S+ffuqv6dQKHD27FmpQiMiemHdunVjsRh6afwLIp3g7++PM2fOwN3dHRs3bkT37t0xcOBAJoFE9FL+6mk6EZFcZWZmYsOGDWjVqpXUoZDMMREknZCRkYGuXbuiQ4cOsLa2BsDCDs/q119/fWK725AhQySMiIiIiLSlsrISNjY2GD9+vNShkMyxWAzphIqKCiQmJmLbtm1IS0uDq6srTp06hSNHjkgdmk4LDg7G4cOH1ckz8CiB3rhxo4RREREREZGuYyJIOufPP/9ETEwM4uPj0bRpU0ycOBFjx46VOiyd9NprryE+Ph4NGzaUOhQiIiIikhEmgqSzSkpKkJCQgJiYGJZ8/wvjx4/H5s2bpQ6DiIiIiGSGiSCRjK1atQo5OTlwc3NDvXr11Nd5RpCIiIiI/g4TQSIZe1qPRZ4RJCIiIqJ/wkSQiIiIiIiolmH7CCIZy87OxubNm1FcXIzq6mpUVVXh8uXLiImJkTo0IiIiItJhBlIHQEQv7sMPP0R5eTlSU1NhaWmJP//8Ex07dpQ6LCIiIiLScUwEiWSsqKgIoaGh6N+/P5ydnREZGYnff/9d6rCIiIiISMcxESSSsSZNmgAArK2tceHCBZiYmEChUEgcFRERERHpOp4RJJIxa2trLF68GN7e3pg3bx6Ki4tRUVEhdVhEREREpONYNZRIxkpKSnD48GEMHToUW7duxdGjR/HOO+/AwcFB6tCIiIiISIcxESTSAyUlJRqvjY2NJYqEiIiIiOSAW0OJZCwyMhJr1qzBw4cPAQDV1dVQKBQ4e/asxJERERERkS7jiiCRjLm4uOCrr76ClZWVxvX69etLFBERERERyQFXBIlkzNraGp07d5Y6DCIiIiKSGa4IEslYYmIifvzxR/Tr1w916tRRX/fy8pIwKiIiIiLSdVwRJJKxuLg45OXlobS0VOM6E0EiIiIi+jtMBIlk7MaNG9i9e7fUYRARERGRzBhIHQARvTgLCwvcuHFD6jCIiIiISGa4IkgkYwqFAsOHD0f37t01zgiuX79ewqiIiIiISNcxESSSsaFDh2Lo0KFSh0FEREREMsOqoUR6pLq6GpcvX4aNjY3UoRARERGRDuOKIJGMxcTEYPny5SgpKVFfMzU1xdGjRyWMioiIiIh0HRNBIhmLiIhAZGQkwsPDMX36dCQnJyMvL0/qsIiIiIhIx7FqKJGMNWnSBD179oSdnR3u3LmDyZMn4+TJk1KHRUREREQ6jokgkYwplUoUFhbC2toa6enpAIDKykqJoyIiIiIiXcdEkEjGfHx8EBAQAFdXV8TGxmLEiBGwtbWVOiwiIiIi0nGsGkokc8XFxahfvz5u3LiB06dPo3///qhXr57UYRERERGRDmMiSCRDu3bt+tvve3l5iRQJEREREckRq4YSydDevXsBALdu3UJWVhYcHR2hVCpx4sQJ2NnZMREkIiIior/FRJBIhtavXw8A8Pf3x+rVq2FlZQUAyM3NRUhIiJShEREREZEMsFgMkYxdv35dnQQCgIWFBfsIEhEREdE/4oogkYw1b94ca9euhbe3NwAgNjYWbdq0kTgqIiIiItJ1LBZDJGM3b97EwoULkZKSAoVCAWdnZ4SEhMDU1FTq0IiIiIhIhzERJCIiIiIiqmW4NZRIxlJTU7Fq1SoUFhai5jOdH374QcKoiIiIiEjXMREkkrH58+djxIgR6NKlCxQKhdThEBEREZFMMBEkkjGlUomJEydKHQYRERERyQzbRxDJWIcOHXD+/HmpwyAiIiIimeGKIJGM5eTkYOTIkbCwsEDdunUBAAqFAgkJCRJHRkRERES6jIkgkYzNmDFD/XVFRQXy8/MRFRUlXUBEREREJAtMBIlkrE+fPigsLERsbCy2bNmC4uJi+Pn5SR0WEREREek4JoJEMpWVlYXo6GgkJCTA0tISpaWlOHDgABo1aiR1aERERESk41gshkiG/P39MX78eNSpUwcbN27E7t270aBBAyaBRERERPRMmAgSyVBGRga6du2KDh06wNraGgDYR5CIiIiInpmiurq6WuogiOj5VFRUIDExEdu2bUNaWhpcXV1x6tQpHDlyROrQiIiIiEgGmAgSydyff/6JmJgYxMfHo2nTppg4cSLGjh0rdVhEREREpMOYCBLpiZKSEiQkJCAmJgY7d+6UOhwiIiIi0mFMBImIiIiIiGoZFoshIiIiIiKqZZgIEhERERER1TJMBImIiJ7TvXv3cO/evWf62dLSUty+fVvLERERET0fJoJERESPuX37NmbPng0nJyfY29tjyJAhWLduHSoqKgAAQ4cOxbVr155prPHjx+P333/XZrhERETPTSl1AERERLpm5syZsLKywr59+2BiYoILFy7ggw8+QHl5OWbMmIH8/PxnHut5fpaIiEgsXBEkIiJ6TFpaGoYOHQoTExMAQIcOHRAUFARjY2OMGDECAODr64sff/wRDx8+xKJFizBkyBDY29tj8ODB2LNnDwBg6tSpyM3NxcyZM/H1118DAJKSkuDh4YHevXvD19cXGRkZ6nkjIiLg7OyMvn374s0330R6errI/3IiIqot2D6CiIjoMXPnzkVycjI8PDzQt29f9OrVC6ampurvd+rUCbt27YKdnR3Wr1+PgwcP4quvvkKjRo2wZcsWrFmzBidOnIBSqcTAgQMRFBSEQYMG4fTp05gwYQK+/PJL/N///R/27NmDpUuXIjExEVeuXMG7776L+Ph4mJub4/PPP0dqaiqioqKk+0UQEZHe4oogERHRY5YsWYK5c+fiypUrmDNnDl599VVMmDABFy5ceOJnfX198eWXX8LExAQ3b96EsbExHjx4gJKSkid+dseOHfDw8ICTkxOUSiU8PT1hbW2NvXv3okGDBigqKsL333+Pixcv4oMPPmASSEREWsMzgkRERI8xMDCAt7c3vL29UVlZidOnTyM8PBzvvfceDhw4oPGzDx48wMKFC5GWlgZLS0u0bdsWAPC0DTe5ubk4ceKEeusoAFRUVCA3Nxdt27bFF198gcjISISHh8PMzAxTp07F6NGjtfuPJSKiWomJIBERUQ2HDx9GUFAQkpOTUadOHRgaGsLe3h6hoaFwcXFBYWGhxs9//PHHsLa2xpdffgmlUomMjAzs3r37qWObm5vjrbfewocffqi+lp2djWbNmuHmzZswNTVFVFQUSkpKsHfvXsydOxf9+/dHq1attPpvJiKi2odbQ4mIiGro3bs3lEolgoKCkJubCwC4efMmwsPD1WcF69Spg/v37wMA7t+/j7p168LAwAA3b97EypUrAQDl5eUAoPGzXl5e2LFjB9LS0lBdXY1jx47Bw8MDZ86cwcWLF/Hee+8hMzMTxsbGMDMzg5GREYyNjSX4LRARkb5jsRgiIqLHXLt2DZ999hlSUlJw//59NGrUCG5ubpgxYwZMTU2xYMEC7Ny5E3PmzEHXrl0RHByMq1evomnTpvDx8UFUVBRWr14NJycnfPXVVwgPD8eECRMwc+ZM7NmzB+vXr8fVq1dhbm6OyZMnw8vLCwDw7bffYtOmTSgoKICFhQVmzpyJQYMGSfzbICIifcREkIiIiIiIqJbh1lAiIiIiIqJahokgERERERFRLcNEkIiIiIiIqJZhIkhERERERFTLMBEkIiIiIiKqZZgIEhERERER1TJMBImIiIiIiGoZJoJERERERES1DBNBIiIiIiKiWub/AS2VKG2StiOlAAAAAElFTkSuQmCC"/>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Rectangle 2"/>
          <p:cNvSpPr>
            <a:spLocks noChangeArrowheads="1"/>
          </p:cNvSpPr>
          <p:nvPr/>
        </p:nvSpPr>
        <p:spPr bwMode="auto">
          <a:xfrm>
            <a:off x="0" y="0"/>
            <a:ext cx="990758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80937"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smtClean="0">
              <a:ln>
                <a:noFill/>
              </a:ln>
              <a:solidFill>
                <a:srgbClr val="000000"/>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000" b="0" i="0" u="none" strike="noStrike" cap="none" normalizeH="0" baseline="0" smtClean="0">
                <a:ln>
                  <a:noFill/>
                </a:ln>
                <a:solidFill>
                  <a:srgbClr val="000000"/>
                </a:solidFill>
                <a:effectLst/>
                <a:latin typeface="Helvetica Neue"/>
              </a:rPr>
              <a:t>From the plot above we can see that States like Mizoram,Tripura and Nagaland are growing at a faster rate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000" b="0" i="0" u="none" strike="noStrike" cap="none" normalizeH="0" baseline="0" smtClean="0">
                <a:ln>
                  <a:noFill/>
                </a:ln>
                <a:solidFill>
                  <a:srgbClr val="000000"/>
                </a:solidFill>
                <a:effectLst/>
                <a:latin typeface="Helvetica Neue"/>
              </a:rPr>
              <a:t>And states like Meghalaya and Odisha are struggling to grow year by year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000" b="0" i="0" u="none" strike="noStrike" cap="none" normalizeH="0" baseline="0" smtClean="0">
                <a:ln>
                  <a:noFill/>
                </a:ln>
                <a:solidFill>
                  <a:srgbClr val="000000"/>
                </a:solidFill>
                <a:effectLst/>
                <a:latin typeface="Helvetica Neue"/>
              </a:rPr>
              <a:t>Since my Home State is Delhi, it is contributing fairly enough (but at a lower rate) to the national average for this duration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302928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0204" y="232916"/>
            <a:ext cx="9774014" cy="6392167"/>
          </a:xfrm>
          <a:prstGeom prst="rect">
            <a:avLst/>
          </a:prstGeom>
        </p:spPr>
      </p:pic>
    </p:spTree>
    <p:extLst>
      <p:ext uri="{BB962C8B-B14F-4D97-AF65-F5344CB8AC3E}">
        <p14:creationId xmlns:p14="http://schemas.microsoft.com/office/powerpoint/2010/main" val="28834641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7"/>
            <a:ext cx="9669866" cy="5690505"/>
          </a:xfrm>
        </p:spPr>
        <p:txBody>
          <a:bodyPr/>
          <a:lstStyle/>
          <a:p>
            <a:pPr marL="457200" indent="-457200">
              <a:buFont typeface="Arial" panose="020B0604020202020204" pitchFamily="34" charset="0"/>
              <a:buChar char="•"/>
            </a:pPr>
            <a:r>
              <a:rPr lang="en-IN" sz="3200" dirty="0"/>
              <a:t>From the plot above we can see that States like </a:t>
            </a:r>
            <a:r>
              <a:rPr lang="en-IN" sz="3200" dirty="0" smtClean="0"/>
              <a:t>Mizoram , Tripura </a:t>
            </a:r>
            <a:r>
              <a:rPr lang="en-IN" sz="3200" dirty="0"/>
              <a:t>and Nagaland are growing at a faster rate</a:t>
            </a:r>
            <a:br>
              <a:rPr lang="en-IN" sz="3200" dirty="0"/>
            </a:br>
            <a:r>
              <a:rPr lang="en-IN" sz="3200" dirty="0" smtClean="0"/>
              <a:t/>
            </a:r>
            <a:br>
              <a:rPr lang="en-IN" sz="3200" dirty="0" smtClean="0"/>
            </a:br>
            <a:r>
              <a:rPr lang="en-IN" sz="3200" dirty="0" smtClean="0"/>
              <a:t>And </a:t>
            </a:r>
            <a:r>
              <a:rPr lang="en-IN" sz="3200" dirty="0"/>
              <a:t>states like Meghalaya and Odisha are struggling to grow year by year</a:t>
            </a:r>
            <a:br>
              <a:rPr lang="en-IN" sz="3200" dirty="0"/>
            </a:br>
            <a:r>
              <a:rPr lang="en-IN" sz="3200" dirty="0" smtClean="0"/>
              <a:t/>
            </a:r>
            <a:br>
              <a:rPr lang="en-IN" sz="3200" dirty="0" smtClean="0"/>
            </a:br>
            <a:r>
              <a:rPr lang="en-IN" sz="3200" dirty="0" smtClean="0"/>
              <a:t>Since </a:t>
            </a:r>
            <a:r>
              <a:rPr lang="en-IN" sz="3200" dirty="0"/>
              <a:t>my Home State is Delhi, it is contributing fairly enough (but at a lower rate) to the national average for this duration</a:t>
            </a:r>
          </a:p>
        </p:txBody>
      </p:sp>
    </p:spTree>
    <p:extLst>
      <p:ext uri="{BB962C8B-B14F-4D97-AF65-F5344CB8AC3E}">
        <p14:creationId xmlns:p14="http://schemas.microsoft.com/office/powerpoint/2010/main" val="5600779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800" dirty="0"/>
              <a:t>Plot the total GDP of the states for the year 2015-16: ○ Identify the top-5 and the bottom-5 states based on total GDP</a:t>
            </a:r>
          </a:p>
        </p:txBody>
      </p:sp>
      <p:sp>
        <p:nvSpPr>
          <p:cNvPr id="3" name="Content Placeholder 2"/>
          <p:cNvSpPr>
            <a:spLocks noGrp="1"/>
          </p:cNvSpPr>
          <p:nvPr>
            <p:ph idx="1"/>
          </p:nvPr>
        </p:nvSpPr>
        <p:spPr/>
        <p:txBody>
          <a:bodyPr>
            <a:normAutofit fontScale="92500" lnSpcReduction="20000"/>
          </a:bodyPr>
          <a:lstStyle/>
          <a:p>
            <a:r>
              <a:rPr lang="en-IN" dirty="0"/>
              <a:t>Top 5 States based on GDP are :</a:t>
            </a:r>
          </a:p>
          <a:p>
            <a:pPr lvl="1"/>
            <a:r>
              <a:rPr lang="en-IN" dirty="0"/>
              <a:t>Maharashtra</a:t>
            </a:r>
          </a:p>
          <a:p>
            <a:pPr lvl="1"/>
            <a:r>
              <a:rPr lang="en-IN" dirty="0"/>
              <a:t>Tamil Nadu</a:t>
            </a:r>
          </a:p>
          <a:p>
            <a:pPr lvl="1"/>
            <a:r>
              <a:rPr lang="en-IN" dirty="0"/>
              <a:t>Uttar Pradesh</a:t>
            </a:r>
          </a:p>
          <a:p>
            <a:pPr lvl="1"/>
            <a:r>
              <a:rPr lang="en-IN" dirty="0"/>
              <a:t>Karnataka</a:t>
            </a:r>
          </a:p>
          <a:p>
            <a:pPr lvl="1"/>
            <a:r>
              <a:rPr lang="en-IN" dirty="0"/>
              <a:t>Gujarat</a:t>
            </a:r>
          </a:p>
          <a:p>
            <a:r>
              <a:rPr lang="en-IN" dirty="0"/>
              <a:t>Bottom 5 States based on GDP are:</a:t>
            </a:r>
          </a:p>
          <a:p>
            <a:pPr lvl="1"/>
            <a:r>
              <a:rPr lang="en-IN" dirty="0"/>
              <a:t>Sikkim</a:t>
            </a:r>
          </a:p>
          <a:p>
            <a:pPr lvl="1"/>
            <a:r>
              <a:rPr lang="en-IN" dirty="0"/>
              <a:t>Manipur</a:t>
            </a:r>
          </a:p>
          <a:p>
            <a:pPr lvl="1"/>
            <a:r>
              <a:rPr lang="en-IN" dirty="0"/>
              <a:t>Nagaland</a:t>
            </a:r>
          </a:p>
          <a:p>
            <a:pPr lvl="1"/>
            <a:r>
              <a:rPr lang="en-IN" dirty="0"/>
              <a:t>Mizoram</a:t>
            </a:r>
          </a:p>
          <a:p>
            <a:pPr lvl="1"/>
            <a:r>
              <a:rPr lang="en-IN" dirty="0"/>
              <a:t>Andaman &amp; Nicobar Islands</a:t>
            </a:r>
          </a:p>
          <a:p>
            <a:endParaRPr lang="en-IN" dirty="0"/>
          </a:p>
        </p:txBody>
      </p:sp>
    </p:spTree>
    <p:extLst>
      <p:ext uri="{BB962C8B-B14F-4D97-AF65-F5344CB8AC3E}">
        <p14:creationId xmlns:p14="http://schemas.microsoft.com/office/powerpoint/2010/main" val="28270256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6651" y="251969"/>
            <a:ext cx="9478698" cy="6354062"/>
          </a:xfrm>
          <a:prstGeom prst="rect">
            <a:avLst/>
          </a:prstGeom>
        </p:spPr>
      </p:pic>
    </p:spTree>
    <p:extLst>
      <p:ext uri="{BB962C8B-B14F-4D97-AF65-F5344CB8AC3E}">
        <p14:creationId xmlns:p14="http://schemas.microsoft.com/office/powerpoint/2010/main" val="177200955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A207AED3-9ABC-4A18-9978-A59B65688B15}"/>
    </a:ext>
  </a:extLst>
</a:theme>
</file>

<file path=docProps/app.xml><?xml version="1.0" encoding="utf-8"?>
<Properties xmlns="http://schemas.openxmlformats.org/officeDocument/2006/extended-properties" xmlns:vt="http://schemas.openxmlformats.org/officeDocument/2006/docPropsVTypes">
  <Template>Ion</Template>
  <TotalTime>50</TotalTime>
  <Words>556</Words>
  <Application>Microsoft Office PowerPoint</Application>
  <PresentationFormat>Widescreen</PresentationFormat>
  <Paragraphs>53</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Century Gothic</vt:lpstr>
      <vt:lpstr>Courier New</vt:lpstr>
      <vt:lpstr>Helvetica Neue</vt:lpstr>
      <vt:lpstr>Wingdings 3</vt:lpstr>
      <vt:lpstr>Ion</vt:lpstr>
      <vt:lpstr> IIITB upGrad  GDP Analysis</vt:lpstr>
      <vt:lpstr>Part-I: GDP Analysis of Indian States</vt:lpstr>
      <vt:lpstr>● For the analysis below, use the Data I-A. </vt:lpstr>
      <vt:lpstr>Remove the rows: '(% Growth over the previous year)' and 'GSDP - CURRENT PRICES (` in Crore)' for the year 2016-17</vt:lpstr>
      <vt:lpstr>Calculate the average growth of states over the duration 2013-14, 2014-15 and 2015-16 by taking the mean of the row '(% Growth over previous year)'. Compare the calculated value and plot it for the states. Make appropriate transformations if necessary to plot the data. Report the average growth rates of the various states:  ○ Which states have been growing consistently fast, and which ones have been struggling?  ○ Curiosity exercise - what has been the average growth rate of your home state, and how does it compare to the national average over this duration?</vt:lpstr>
      <vt:lpstr>PowerPoint Presentation</vt:lpstr>
      <vt:lpstr>From the plot above we can see that States like Mizoram , Tripura and Nagaland are growing at a faster rate  And states like Meghalaya and Odisha are struggling to grow year by year  Since my Home State is Delhi, it is contributing fairly enough (but at a lower rate) to the national average for this duration</vt:lpstr>
      <vt:lpstr>Plot the total GDP of the states for the year 2015-16: ○ Identify the top-5 and the bottom-5 states based on total GDP</vt:lpstr>
      <vt:lpstr>PowerPoint Presentation</vt:lpstr>
      <vt:lpstr>Part I-B:</vt:lpstr>
      <vt:lpstr>● Plot the GDP per capita for all the states.   ○ Identify the top-5 and the bottom-5 states based on GDP per capita.   ○ Find the ratio of highest per capita GDP to the lowest per capita GDP</vt:lpstr>
      <vt:lpstr>PowerPoint Presentation</vt:lpstr>
      <vt:lpstr>PowerPoint Presentation</vt:lpstr>
      <vt:lpstr>Plot the percentage contribution of primary, secondary and tertiary sectors as a percentage of total GDP for all the states. </vt:lpstr>
      <vt:lpstr>PowerPoint Presentation</vt:lpstr>
      <vt:lpstr>Categorise the states into four categories based on GDP per capita (C1, C2, C3, C4 - C1 would have the highest per capita GDP, C4 the lowest). The quantile values are (0.20,0.5, 0.85, 1), i.e. the states lying between the 85th and the 100th percentile are in C1, those between 50th and 85th percentile are in C2 and so on  For each category C1, C2, C3, C4: ○ Find the top 3/4/5 sub-sectors (such as agriculture, forestry and fishing, crops, manufacturing etc.) [not primary, secondary and tertiary] which contribute to approx. 80% of the GSDP of each category</vt:lpstr>
      <vt:lpstr>For Category 4 (quantile lower than 0.2) Top Sub-Sectors that are contributing for almost 80% of thte total GDP are:  Agriculture Trade and Repair Manufacturing Other Services Construction Real Estate , ownershit etc  For Category 3 (quantile between 0.2 and o.5 ) Top Sub-Sectors that are contributing for almost 80% of thte total GDP are:Agriculture  Manufacturing Trade and Repair Other Services Public Administration Construction  For Category 2 (quantile between 0.5 and o.85 ) Top Sub-Sectors that are contributing for almost 80% of thte total GDP are:Agriculture  Manufacturing Rea Estate and ownership Trade and Repair Other Services contruction  </vt:lpstr>
      <vt:lpstr>For Category 1 (quantile between 0.85 and 1 ) Top Sub-Sectors that are contributing for almost 80% of thte total GDP are:Manufacturing  Agriculture Real Estate and ownership Trade ,Repair etc Construction Other Services </vt:lpstr>
      <vt:lpstr>Two Recommendations to Increase the GDP per capita : In Category 1, the main focus is in Manufacturing , if the focus is slightly shifted to sector than Manufacturing like , Agriculture and Real Estate, the per capita GDP would definitely increase  Also if the focus that is carried in Category 2, if the same strategy is carried out in Category 3 , then also the per capita GDP would rise</vt:lpstr>
      <vt:lpstr>For Part - II </vt:lpstr>
      <vt:lpstr>Plotting the GDP for the year 2014-2015 </vt:lpstr>
      <vt:lpstr>Write the key insights you observe from this data:  ○ Form at least one reasonable hypothesis for the observations from the data  So if referred both the plots, we can say, as our drop out rates increases, our GDP decreases.  We can GDP is highly co-related with the drop out rates, so if there is any increase in the Drop out rates of the education, there will be a tremendus decrease in the GDp for that year  Hypothesis that can be made could be :  H0 - GDP is not affected by drop out rates H1 - GDp is affected by drop-out rates </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IIITB upGrad  GDP Analysis</dc:title>
  <dc:creator>Prashant Chaturvedi</dc:creator>
  <cp:lastModifiedBy>Prashant Chaturvedi</cp:lastModifiedBy>
  <cp:revision>6</cp:revision>
  <dcterms:created xsi:type="dcterms:W3CDTF">2019-04-29T17:14:31Z</dcterms:created>
  <dcterms:modified xsi:type="dcterms:W3CDTF">2019-04-29T18:05:18Z</dcterms:modified>
</cp:coreProperties>
</file>