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0a65e478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0a65e478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example of properties and owner records.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a735630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a735630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a65e47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a65e47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assume that one guy has the computing and financial power to change the whole ledger from one point and changes it till the end and every property from that point is changed or tampered with. How do we fix that ?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0a65e478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0a65e478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a65e478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a65e478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say that someone from the chain decides to change the data and because the data is linked every block after the tampered block is changed.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0a65e478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0a65e478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 what is mining? You guys must have heard about people setting up rigs and computers to mine bitcoin and earn money from that. How does that happen? Now let’s a look at the block that we have in front of us, do you guys notice anything new in the block? This field is known as the nonce, now why is there a need for the nonce? </a:t>
            </a:r>
            <a:endParaRPr/>
          </a:p>
          <a:p>
            <a:pPr indent="0" lvl="0" marL="0" rtl="0" algn="l">
              <a:spcBef>
                <a:spcPts val="0"/>
              </a:spcBef>
              <a:spcAft>
                <a:spcPts val="0"/>
              </a:spcAft>
              <a:buNone/>
            </a:pPr>
            <a:r>
              <a:rPr lang="en"/>
              <a:t>Nonce is used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0a65e478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0a65e478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0a735630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0a735630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0a65e478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0a65e478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0a65e478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0a65e478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cf4d3d2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cf4d3d2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0a73563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0a73563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0a73563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a73563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0a73563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0a73563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0a65e478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0a65e478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0a735630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0a735630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0a735630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0a735630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0a735630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0a735630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0a735630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0a735630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0a735630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0a735630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0a735630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0a735630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cf4d3d2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cf4d3d2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0a735630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0a735630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0a735630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0a735630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3cf4d3d2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3cf4d3d2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0a65e4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a65e4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about what makes the databases penetrable </a:t>
            </a:r>
            <a:endParaRPr/>
          </a:p>
          <a:p>
            <a:pPr indent="-298450" lvl="0" marL="457200" rtl="0" algn="l">
              <a:spcBef>
                <a:spcPts val="0"/>
              </a:spcBef>
              <a:spcAft>
                <a:spcPts val="0"/>
              </a:spcAft>
              <a:buSzPts val="1100"/>
              <a:buAutoNum type="arabicPeriod"/>
            </a:pPr>
            <a:r>
              <a:rPr lang="en"/>
              <a:t>Centralized point of failure</a:t>
            </a:r>
            <a:endParaRPr/>
          </a:p>
          <a:p>
            <a:pPr indent="-298450" lvl="0" marL="457200" rtl="0" algn="l">
              <a:spcBef>
                <a:spcPts val="0"/>
              </a:spcBef>
              <a:spcAft>
                <a:spcPts val="0"/>
              </a:spcAft>
              <a:buSzPts val="1100"/>
              <a:buAutoNum type="arabicPeriod"/>
            </a:pPr>
            <a:r>
              <a:rPr lang="en"/>
              <a:t>Can be compromised easily</a:t>
            </a:r>
            <a:endParaRPr/>
          </a:p>
          <a:p>
            <a:pPr indent="-298450" lvl="0" marL="457200" rtl="0" algn="l">
              <a:spcBef>
                <a:spcPts val="0"/>
              </a:spcBef>
              <a:spcAft>
                <a:spcPts val="0"/>
              </a:spcAft>
              <a:buSzPts val="1100"/>
              <a:buAutoNum type="arabicPeriod"/>
            </a:pPr>
            <a:r>
              <a:rPr lang="en"/>
              <a:t>The data inside the database is not encrypted except passwords</a:t>
            </a:r>
            <a:endParaRPr/>
          </a:p>
          <a:p>
            <a:pPr indent="-298450" lvl="0" marL="457200" rtl="0" algn="l">
              <a:spcBef>
                <a:spcPts val="0"/>
              </a:spcBef>
              <a:spcAft>
                <a:spcPts val="0"/>
              </a:spcAft>
              <a:buSzPts val="1100"/>
              <a:buAutoNum type="arabicPeriod"/>
            </a:pPr>
            <a:r>
              <a:rPr lang="en"/>
              <a:t>One person has all the control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3cf4d3d2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3cf4d3d2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blockchain is a continuously growing list of records, called blocks which are linked together and secured using cryptography. </a:t>
            </a:r>
            <a:endParaRPr/>
          </a:p>
          <a:p>
            <a:pPr indent="0" lvl="0" marL="0" rtl="0" algn="l">
              <a:spcBef>
                <a:spcPts val="0"/>
              </a:spcBef>
              <a:spcAft>
                <a:spcPts val="0"/>
              </a:spcAft>
              <a:buNone/>
            </a:pPr>
            <a:r>
              <a:rPr lang="en"/>
              <a:t>That’s the standard book </a:t>
            </a:r>
            <a:r>
              <a:rPr lang="en"/>
              <a:t>definition, you don’t need to learn it just understand the concept:</a:t>
            </a:r>
            <a:endParaRPr/>
          </a:p>
          <a:p>
            <a:pPr indent="-298450" lvl="0" marL="457200" rtl="0" algn="l">
              <a:spcBef>
                <a:spcPts val="0"/>
              </a:spcBef>
              <a:spcAft>
                <a:spcPts val="0"/>
              </a:spcAft>
              <a:buSzPts val="1100"/>
              <a:buAutoNum type="arabicPeriod"/>
            </a:pPr>
            <a:r>
              <a:rPr lang="en"/>
              <a:t>Genesis Block </a:t>
            </a:r>
            <a:endParaRPr/>
          </a:p>
          <a:p>
            <a:pPr indent="-298450" lvl="0" marL="457200" rtl="0" algn="l">
              <a:spcBef>
                <a:spcPts val="0"/>
              </a:spcBef>
              <a:spcAft>
                <a:spcPts val="0"/>
              </a:spcAft>
              <a:buSzPts val="1100"/>
              <a:buAutoNum type="arabicPeriod"/>
            </a:pPr>
            <a:r>
              <a:rPr lang="en"/>
              <a:t>Data:</a:t>
            </a:r>
            <a:endParaRPr/>
          </a:p>
          <a:p>
            <a:pPr indent="-298450" lvl="1" marL="914400" rtl="0" algn="l">
              <a:spcBef>
                <a:spcPts val="0"/>
              </a:spcBef>
              <a:spcAft>
                <a:spcPts val="0"/>
              </a:spcAft>
              <a:buSzPts val="1100"/>
              <a:buAutoNum type="alphaLcPeriod"/>
            </a:pPr>
            <a:r>
              <a:rPr lang="en"/>
              <a:t>Data</a:t>
            </a:r>
            <a:endParaRPr/>
          </a:p>
          <a:p>
            <a:pPr indent="-298450" lvl="1" marL="914400" rtl="0" algn="l">
              <a:spcBef>
                <a:spcPts val="0"/>
              </a:spcBef>
              <a:spcAft>
                <a:spcPts val="0"/>
              </a:spcAft>
              <a:buSzPts val="1100"/>
              <a:buAutoNum type="alphaLcPeriod"/>
            </a:pPr>
            <a:r>
              <a:rPr lang="en"/>
              <a:t>Previous Hash</a:t>
            </a:r>
            <a:endParaRPr/>
          </a:p>
          <a:p>
            <a:pPr indent="-298450" lvl="1" marL="914400" rtl="0" algn="l">
              <a:spcBef>
                <a:spcPts val="0"/>
              </a:spcBef>
              <a:spcAft>
                <a:spcPts val="0"/>
              </a:spcAft>
              <a:buSzPts val="1100"/>
              <a:buAutoNum type="alphaLcPeriod"/>
            </a:pPr>
            <a:r>
              <a:rPr lang="en"/>
              <a:t>Hash</a:t>
            </a:r>
            <a:endParaRPr/>
          </a:p>
          <a:p>
            <a:pPr indent="-298450" lvl="0" marL="457200" rtl="0" algn="l">
              <a:spcBef>
                <a:spcPts val="0"/>
              </a:spcBef>
              <a:spcAft>
                <a:spcPts val="0"/>
              </a:spcAft>
              <a:buSzPts val="1100"/>
              <a:buAutoNum type="arabicPeriod"/>
            </a:pPr>
            <a:r>
              <a:rPr lang="en"/>
              <a:t>Genesis block has previous hash as its the first and this block stays till the blockchain ends or is deleted.</a:t>
            </a:r>
            <a:endParaRPr/>
          </a:p>
          <a:p>
            <a:pPr indent="-298450" lvl="0" marL="457200" rtl="0" algn="l">
              <a:spcBef>
                <a:spcPts val="0"/>
              </a:spcBef>
              <a:spcAft>
                <a:spcPts val="0"/>
              </a:spcAft>
              <a:buSzPts val="1100"/>
              <a:buAutoNum type="arabicPeriod"/>
            </a:pPr>
            <a:r>
              <a:rPr lang="en"/>
              <a:t>Next block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0a65e478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a65e478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3cf4d3d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3cf4d3d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3cf4d3d2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3cf4d3d2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could give a single identity to every known document in the world everything that we have documents, videos, PPTs imagine we could give every software a name or an identity that was singular to that very document. </a:t>
            </a:r>
            <a:endParaRPr/>
          </a:p>
          <a:p>
            <a:pPr indent="0" lvl="0" marL="0" rtl="0" algn="l">
              <a:spcBef>
                <a:spcPts val="0"/>
              </a:spcBef>
              <a:spcAft>
                <a:spcPts val="0"/>
              </a:spcAft>
              <a:buNone/>
            </a:pPr>
            <a:r>
              <a:rPr lang="en"/>
              <a:t>Such technology does exist and it’s called SHA256 ( Secure hash algorithm 256 ) </a:t>
            </a:r>
            <a:endParaRPr/>
          </a:p>
          <a:p>
            <a:pPr indent="0" lvl="0" marL="0" rtl="0" algn="l">
              <a:spcBef>
                <a:spcPts val="0"/>
              </a:spcBef>
              <a:spcAft>
                <a:spcPts val="0"/>
              </a:spcAft>
              <a:buNone/>
            </a:pPr>
            <a:r>
              <a:rPr lang="en"/>
              <a:t>Take up 256 bits and is of 64 characters </a:t>
            </a:r>
            <a:endParaRPr/>
          </a:p>
          <a:p>
            <a:pPr indent="0" lvl="0" marL="0" rtl="0" algn="l">
              <a:spcBef>
                <a:spcPts val="0"/>
              </a:spcBef>
              <a:spcAft>
                <a:spcPts val="0"/>
              </a:spcAft>
              <a:buNone/>
            </a:pPr>
            <a:r>
              <a:rPr lang="en"/>
              <a:t>Each character is a Hexadecimal number 16 possible numbers ( 0-9, A-F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asswordsgenerator.net/sha256-hash-gener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2575" y="1682875"/>
            <a:ext cx="5017500" cy="9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Blockchain</a:t>
            </a:r>
            <a:endParaRPr sz="5000"/>
          </a:p>
        </p:txBody>
      </p:sp>
      <p:pic>
        <p:nvPicPr>
          <p:cNvPr id="135" name="Google Shape;135;p13"/>
          <p:cNvPicPr preferRelativeResize="0"/>
          <p:nvPr/>
        </p:nvPicPr>
        <p:blipFill>
          <a:blip r:embed="rId3">
            <a:alphaModFix/>
          </a:blip>
          <a:stretch>
            <a:fillRect/>
          </a:stretch>
        </p:blipFill>
        <p:spPr>
          <a:xfrm>
            <a:off x="5788866" y="2992162"/>
            <a:ext cx="1019495" cy="1122001"/>
          </a:xfrm>
          <a:prstGeom prst="rect">
            <a:avLst/>
          </a:prstGeom>
          <a:noFill/>
          <a:ln>
            <a:noFill/>
          </a:ln>
        </p:spPr>
      </p:pic>
      <p:pic>
        <p:nvPicPr>
          <p:cNvPr id="136" name="Google Shape;136;p13"/>
          <p:cNvPicPr preferRelativeResize="0"/>
          <p:nvPr/>
        </p:nvPicPr>
        <p:blipFill>
          <a:blip r:embed="rId3">
            <a:alphaModFix/>
          </a:blip>
          <a:stretch>
            <a:fillRect/>
          </a:stretch>
        </p:blipFill>
        <p:spPr>
          <a:xfrm>
            <a:off x="6325448" y="3307012"/>
            <a:ext cx="1019495" cy="1122001"/>
          </a:xfrm>
          <a:prstGeom prst="rect">
            <a:avLst/>
          </a:prstGeom>
          <a:noFill/>
          <a:ln>
            <a:noFill/>
          </a:ln>
        </p:spPr>
      </p:pic>
      <p:pic>
        <p:nvPicPr>
          <p:cNvPr id="137" name="Google Shape;137;p13"/>
          <p:cNvPicPr preferRelativeResize="0"/>
          <p:nvPr/>
        </p:nvPicPr>
        <p:blipFill>
          <a:blip r:embed="rId3">
            <a:alphaModFix/>
          </a:blip>
          <a:stretch>
            <a:fillRect/>
          </a:stretch>
        </p:blipFill>
        <p:spPr>
          <a:xfrm>
            <a:off x="6844151" y="3609143"/>
            <a:ext cx="1019495" cy="1122001"/>
          </a:xfrm>
          <a:prstGeom prst="rect">
            <a:avLst/>
          </a:prstGeom>
          <a:noFill/>
          <a:ln>
            <a:noFill/>
          </a:ln>
        </p:spPr>
      </p:pic>
      <p:pic>
        <p:nvPicPr>
          <p:cNvPr id="138" name="Google Shape;138;p13"/>
          <p:cNvPicPr preferRelativeResize="0"/>
          <p:nvPr/>
        </p:nvPicPr>
        <p:blipFill>
          <a:blip r:embed="rId3">
            <a:alphaModFix/>
          </a:blip>
          <a:stretch>
            <a:fillRect/>
          </a:stretch>
        </p:blipFill>
        <p:spPr>
          <a:xfrm>
            <a:off x="5142270" y="3404525"/>
            <a:ext cx="1019495" cy="1122001"/>
          </a:xfrm>
          <a:prstGeom prst="rect">
            <a:avLst/>
          </a:prstGeom>
          <a:noFill/>
          <a:ln>
            <a:noFill/>
          </a:ln>
        </p:spPr>
      </p:pic>
      <p:pic>
        <p:nvPicPr>
          <p:cNvPr id="139" name="Google Shape;139;p13"/>
          <p:cNvPicPr preferRelativeResize="0"/>
          <p:nvPr/>
        </p:nvPicPr>
        <p:blipFill>
          <a:blip r:embed="rId3">
            <a:alphaModFix/>
          </a:blip>
          <a:stretch>
            <a:fillRect/>
          </a:stretch>
        </p:blipFill>
        <p:spPr>
          <a:xfrm>
            <a:off x="5678851" y="3719375"/>
            <a:ext cx="1019495" cy="1122001"/>
          </a:xfrm>
          <a:prstGeom prst="rect">
            <a:avLst/>
          </a:prstGeom>
          <a:noFill/>
          <a:ln>
            <a:noFill/>
          </a:ln>
        </p:spPr>
      </p:pic>
      <p:pic>
        <p:nvPicPr>
          <p:cNvPr id="140" name="Google Shape;140;p13"/>
          <p:cNvPicPr preferRelativeResize="0"/>
          <p:nvPr/>
        </p:nvPicPr>
        <p:blipFill>
          <a:blip r:embed="rId3">
            <a:alphaModFix/>
          </a:blip>
          <a:stretch>
            <a:fillRect/>
          </a:stretch>
        </p:blipFill>
        <p:spPr>
          <a:xfrm>
            <a:off x="6197555" y="4021506"/>
            <a:ext cx="1019495" cy="1122001"/>
          </a:xfrm>
          <a:prstGeom prst="rect">
            <a:avLst/>
          </a:prstGeom>
          <a:noFill/>
          <a:ln>
            <a:noFill/>
          </a:ln>
        </p:spPr>
      </p:pic>
      <p:pic>
        <p:nvPicPr>
          <p:cNvPr id="141" name="Google Shape;141;p13"/>
          <p:cNvPicPr preferRelativeResize="0"/>
          <p:nvPr/>
        </p:nvPicPr>
        <p:blipFill>
          <a:blip r:embed="rId4">
            <a:alphaModFix/>
          </a:blip>
          <a:stretch>
            <a:fillRect/>
          </a:stretch>
        </p:blipFill>
        <p:spPr>
          <a:xfrm>
            <a:off x="6693874" y="2907867"/>
            <a:ext cx="2219340" cy="1159800"/>
          </a:xfrm>
          <a:prstGeom prst="rect">
            <a:avLst/>
          </a:prstGeom>
          <a:noFill/>
          <a:ln>
            <a:noFill/>
          </a:ln>
        </p:spPr>
      </p:pic>
      <p:pic>
        <p:nvPicPr>
          <p:cNvPr id="142" name="Google Shape;142;p13"/>
          <p:cNvPicPr preferRelativeResize="0"/>
          <p:nvPr/>
        </p:nvPicPr>
        <p:blipFill>
          <a:blip r:embed="rId5">
            <a:alphaModFix/>
          </a:blip>
          <a:stretch>
            <a:fillRect/>
          </a:stretch>
        </p:blipFill>
        <p:spPr>
          <a:xfrm>
            <a:off x="7519570" y="2680465"/>
            <a:ext cx="493125" cy="6870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27675" y="2312700"/>
            <a:ext cx="47637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Immutable Ledger</a:t>
            </a:r>
            <a:endParaRPr sz="3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3"/>
          <p:cNvPicPr preferRelativeResize="0"/>
          <p:nvPr/>
        </p:nvPicPr>
        <p:blipFill rotWithShape="1">
          <a:blip r:embed="rId3">
            <a:alphaModFix/>
          </a:blip>
          <a:srcRect b="0" l="0" r="11613" t="0"/>
          <a:stretch/>
        </p:blipFill>
        <p:spPr>
          <a:xfrm>
            <a:off x="1690522" y="1074963"/>
            <a:ext cx="5762951" cy="299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27675" y="2312700"/>
            <a:ext cx="61548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Distributed P2P Ledger</a:t>
            </a:r>
            <a:endParaRPr sz="36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25"/>
          <p:cNvPicPr preferRelativeResize="0"/>
          <p:nvPr/>
        </p:nvPicPr>
        <p:blipFill>
          <a:blip r:embed="rId3">
            <a:alphaModFix/>
          </a:blip>
          <a:stretch>
            <a:fillRect/>
          </a:stretch>
        </p:blipFill>
        <p:spPr>
          <a:xfrm>
            <a:off x="1223138" y="883150"/>
            <a:ext cx="6697725" cy="337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6"/>
          <p:cNvPicPr preferRelativeResize="0"/>
          <p:nvPr/>
        </p:nvPicPr>
        <p:blipFill>
          <a:blip r:embed="rId3">
            <a:alphaModFix/>
          </a:blip>
          <a:stretch>
            <a:fillRect/>
          </a:stretch>
        </p:blipFill>
        <p:spPr>
          <a:xfrm>
            <a:off x="1191425" y="999875"/>
            <a:ext cx="6761151" cy="314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17550" y="23350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Mining</a:t>
            </a:r>
            <a:endParaRPr/>
          </a:p>
        </p:txBody>
      </p:sp>
      <p:pic>
        <p:nvPicPr>
          <p:cNvPr id="219" name="Google Shape;219;p27"/>
          <p:cNvPicPr preferRelativeResize="0"/>
          <p:nvPr/>
        </p:nvPicPr>
        <p:blipFill>
          <a:blip r:embed="rId3">
            <a:alphaModFix/>
          </a:blip>
          <a:stretch>
            <a:fillRect/>
          </a:stretch>
        </p:blipFill>
        <p:spPr>
          <a:xfrm>
            <a:off x="3323800" y="846189"/>
            <a:ext cx="5343650" cy="345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124275" y="216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mining works?</a:t>
            </a:r>
            <a:endParaRPr/>
          </a:p>
        </p:txBody>
      </p:sp>
      <p:pic>
        <p:nvPicPr>
          <p:cNvPr id="225" name="Google Shape;225;p28"/>
          <p:cNvPicPr preferRelativeResize="0"/>
          <p:nvPr/>
        </p:nvPicPr>
        <p:blipFill>
          <a:blip r:embed="rId3">
            <a:alphaModFix/>
          </a:blip>
          <a:stretch>
            <a:fillRect/>
          </a:stretch>
        </p:blipFill>
        <p:spPr>
          <a:xfrm>
            <a:off x="4572000" y="689750"/>
            <a:ext cx="4090514" cy="4148950"/>
          </a:xfrm>
          <a:prstGeom prst="rect">
            <a:avLst/>
          </a:prstGeom>
          <a:noFill/>
          <a:ln>
            <a:noFill/>
          </a:ln>
        </p:spPr>
      </p:pic>
      <p:sp>
        <p:nvSpPr>
          <p:cNvPr id="226" name="Google Shape;226;p28"/>
          <p:cNvSpPr txBox="1"/>
          <p:nvPr/>
        </p:nvSpPr>
        <p:spPr>
          <a:xfrm>
            <a:off x="440000" y="1493275"/>
            <a:ext cx="3544500" cy="29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Changing the nonce using hit and trial, in order to generate a hash below the target.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This nonce is then used to mine the block and is added to the chain.</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29"/>
          <p:cNvPicPr preferRelativeResize="0"/>
          <p:nvPr/>
        </p:nvPicPr>
        <p:blipFill>
          <a:blip r:embed="rId3">
            <a:alphaModFix/>
          </a:blip>
          <a:stretch>
            <a:fillRect/>
          </a:stretch>
        </p:blipFill>
        <p:spPr>
          <a:xfrm>
            <a:off x="1685975" y="152400"/>
            <a:ext cx="5772054"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Protocol </a:t>
            </a:r>
            <a:endParaRPr/>
          </a:p>
        </p:txBody>
      </p:sp>
      <p:pic>
        <p:nvPicPr>
          <p:cNvPr id="237" name="Google Shape;237;p30"/>
          <p:cNvPicPr preferRelativeResize="0"/>
          <p:nvPr/>
        </p:nvPicPr>
        <p:blipFill>
          <a:blip r:embed="rId3">
            <a:alphaModFix/>
          </a:blip>
          <a:stretch>
            <a:fillRect/>
          </a:stretch>
        </p:blipFill>
        <p:spPr>
          <a:xfrm>
            <a:off x="1571625" y="1481750"/>
            <a:ext cx="6000750" cy="284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Attacker</a:t>
            </a:r>
            <a:endParaRPr/>
          </a:p>
        </p:txBody>
      </p:sp>
      <p:pic>
        <p:nvPicPr>
          <p:cNvPr id="243" name="Google Shape;243;p31"/>
          <p:cNvPicPr preferRelativeResize="0"/>
          <p:nvPr/>
        </p:nvPicPr>
        <p:blipFill>
          <a:blip r:embed="rId3">
            <a:alphaModFix/>
          </a:blip>
          <a:stretch>
            <a:fillRect/>
          </a:stretch>
        </p:blipFill>
        <p:spPr>
          <a:xfrm>
            <a:off x="1281113" y="1641650"/>
            <a:ext cx="6581775"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1052550" y="2084700"/>
            <a:ext cx="7038900" cy="9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FIRST OF ALL</a:t>
            </a:r>
            <a:endParaRPr sz="5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Attacker</a:t>
            </a:r>
            <a:endParaRPr/>
          </a:p>
        </p:txBody>
      </p:sp>
      <p:pic>
        <p:nvPicPr>
          <p:cNvPr id="249" name="Google Shape;249;p32"/>
          <p:cNvPicPr preferRelativeResize="0"/>
          <p:nvPr/>
        </p:nvPicPr>
        <p:blipFill>
          <a:blip r:embed="rId3">
            <a:alphaModFix/>
          </a:blip>
          <a:stretch>
            <a:fillRect/>
          </a:stretch>
        </p:blipFill>
        <p:spPr>
          <a:xfrm>
            <a:off x="1244638" y="1369325"/>
            <a:ext cx="6771525" cy="363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Attacker</a:t>
            </a:r>
            <a:endParaRPr/>
          </a:p>
        </p:txBody>
      </p:sp>
      <p:pic>
        <p:nvPicPr>
          <p:cNvPr id="255" name="Google Shape;255;p33"/>
          <p:cNvPicPr preferRelativeResize="0"/>
          <p:nvPr/>
        </p:nvPicPr>
        <p:blipFill>
          <a:blip r:embed="rId3">
            <a:alphaModFix/>
          </a:blip>
          <a:stretch>
            <a:fillRect/>
          </a:stretch>
        </p:blipFill>
        <p:spPr>
          <a:xfrm>
            <a:off x="1241516" y="1369325"/>
            <a:ext cx="6777775" cy="366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2 : Competing Chains</a:t>
            </a:r>
            <a:endParaRPr/>
          </a:p>
        </p:txBody>
      </p:sp>
      <p:pic>
        <p:nvPicPr>
          <p:cNvPr id="261" name="Google Shape;261;p34"/>
          <p:cNvPicPr preferRelativeResize="0"/>
          <p:nvPr/>
        </p:nvPicPr>
        <p:blipFill>
          <a:blip r:embed="rId3">
            <a:alphaModFix/>
          </a:blip>
          <a:stretch>
            <a:fillRect/>
          </a:stretch>
        </p:blipFill>
        <p:spPr>
          <a:xfrm>
            <a:off x="817650" y="1555875"/>
            <a:ext cx="7625501" cy="3390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110950" y="77600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2 : Competing Chains </a:t>
            </a:r>
            <a:endParaRPr/>
          </a:p>
        </p:txBody>
      </p:sp>
      <p:pic>
        <p:nvPicPr>
          <p:cNvPr id="267" name="Google Shape;267;p35"/>
          <p:cNvPicPr preferRelativeResize="0"/>
          <p:nvPr/>
        </p:nvPicPr>
        <p:blipFill>
          <a:blip r:embed="rId3">
            <a:alphaModFix/>
          </a:blip>
          <a:stretch>
            <a:fillRect/>
          </a:stretch>
        </p:blipFill>
        <p:spPr>
          <a:xfrm>
            <a:off x="887663" y="1386375"/>
            <a:ext cx="7485474" cy="3649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73" name="Google Shape;273;p36"/>
          <p:cNvPicPr preferRelativeResize="0"/>
          <p:nvPr/>
        </p:nvPicPr>
        <p:blipFill>
          <a:blip r:embed="rId3">
            <a:alphaModFix/>
          </a:blip>
          <a:stretch>
            <a:fillRect/>
          </a:stretch>
        </p:blipFill>
        <p:spPr>
          <a:xfrm>
            <a:off x="1182188" y="1356550"/>
            <a:ext cx="6779624" cy="34833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79" name="Google Shape;279;p37"/>
          <p:cNvPicPr preferRelativeResize="0"/>
          <p:nvPr/>
        </p:nvPicPr>
        <p:blipFill>
          <a:blip r:embed="rId3">
            <a:alphaModFix/>
          </a:blip>
          <a:stretch>
            <a:fillRect/>
          </a:stretch>
        </p:blipFill>
        <p:spPr>
          <a:xfrm>
            <a:off x="1182188" y="1356550"/>
            <a:ext cx="6779624" cy="3483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85" name="Google Shape;285;p38"/>
          <p:cNvPicPr preferRelativeResize="0"/>
          <p:nvPr/>
        </p:nvPicPr>
        <p:blipFill>
          <a:blip r:embed="rId3">
            <a:alphaModFix/>
          </a:blip>
          <a:stretch>
            <a:fillRect/>
          </a:stretch>
        </p:blipFill>
        <p:spPr>
          <a:xfrm>
            <a:off x="1219463" y="1599875"/>
            <a:ext cx="6705075" cy="3295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91" name="Google Shape;291;p39"/>
          <p:cNvPicPr preferRelativeResize="0"/>
          <p:nvPr/>
        </p:nvPicPr>
        <p:blipFill>
          <a:blip r:embed="rId3">
            <a:alphaModFix/>
          </a:blip>
          <a:stretch>
            <a:fillRect/>
          </a:stretch>
        </p:blipFill>
        <p:spPr>
          <a:xfrm>
            <a:off x="1137600" y="1423123"/>
            <a:ext cx="7038899" cy="35499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97" name="Google Shape;297;p40"/>
          <p:cNvPicPr preferRelativeResize="0"/>
          <p:nvPr/>
        </p:nvPicPr>
        <p:blipFill>
          <a:blip r:embed="rId3">
            <a:alphaModFix/>
          </a:blip>
          <a:stretch>
            <a:fillRect/>
          </a:stretch>
        </p:blipFill>
        <p:spPr>
          <a:xfrm>
            <a:off x="843027" y="1388950"/>
            <a:ext cx="7457942" cy="3609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41"/>
          <p:cNvPicPr preferRelativeResize="0"/>
          <p:nvPr/>
        </p:nvPicPr>
        <p:blipFill>
          <a:blip r:embed="rId3">
            <a:alphaModFix/>
          </a:blip>
          <a:stretch>
            <a:fillRect/>
          </a:stretch>
        </p:blipFill>
        <p:spPr>
          <a:xfrm>
            <a:off x="1917878" y="685915"/>
            <a:ext cx="5308250" cy="37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Image result for who is this guy meme" id="152" name="Google Shape;152;p15"/>
          <p:cNvPicPr preferRelativeResize="0"/>
          <p:nvPr/>
        </p:nvPicPr>
        <p:blipFill>
          <a:blip r:embed="rId3">
            <a:alphaModFix/>
          </a:blip>
          <a:stretch>
            <a:fillRect/>
          </a:stretch>
        </p:blipFill>
        <p:spPr>
          <a:xfrm>
            <a:off x="1610801" y="640537"/>
            <a:ext cx="5922400" cy="3862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2"/>
          <p:cNvSpPr txBox="1"/>
          <p:nvPr/>
        </p:nvSpPr>
        <p:spPr>
          <a:xfrm>
            <a:off x="1180650" y="1586700"/>
            <a:ext cx="6782700" cy="19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Lato"/>
                <a:ea typeface="Lato"/>
                <a:cs typeface="Lato"/>
                <a:sym typeface="Lato"/>
              </a:rPr>
              <a:t>Theory : DONE!!!</a:t>
            </a:r>
            <a:endParaRPr sz="6000">
              <a:solidFill>
                <a:srgbClr val="FFFF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43"/>
          <p:cNvPicPr preferRelativeResize="0"/>
          <p:nvPr/>
        </p:nvPicPr>
        <p:blipFill>
          <a:blip r:embed="rId3">
            <a:alphaModFix/>
          </a:blip>
          <a:stretch>
            <a:fillRect/>
          </a:stretch>
        </p:blipFill>
        <p:spPr>
          <a:xfrm>
            <a:off x="0" y="-134375"/>
            <a:ext cx="9144000" cy="543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16"/>
          <p:cNvPicPr preferRelativeResize="0"/>
          <p:nvPr/>
        </p:nvPicPr>
        <p:blipFill rotWithShape="1">
          <a:blip r:embed="rId3">
            <a:alphaModFix/>
          </a:blip>
          <a:srcRect b="0" l="1341" r="0" t="0"/>
          <a:stretch/>
        </p:blipFill>
        <p:spPr>
          <a:xfrm>
            <a:off x="1454900" y="9288"/>
            <a:ext cx="6234201" cy="1564600"/>
          </a:xfrm>
          <a:prstGeom prst="rect">
            <a:avLst/>
          </a:prstGeom>
          <a:noFill/>
          <a:ln>
            <a:noFill/>
          </a:ln>
        </p:spPr>
      </p:pic>
      <p:pic>
        <p:nvPicPr>
          <p:cNvPr id="158" name="Google Shape;158;p16"/>
          <p:cNvPicPr preferRelativeResize="0"/>
          <p:nvPr/>
        </p:nvPicPr>
        <p:blipFill rotWithShape="1">
          <a:blip r:embed="rId4">
            <a:alphaModFix/>
          </a:blip>
          <a:srcRect b="22941" l="22679" r="42993" t="51831"/>
          <a:stretch/>
        </p:blipFill>
        <p:spPr>
          <a:xfrm>
            <a:off x="4762827" y="835311"/>
            <a:ext cx="2843967" cy="431672"/>
          </a:xfrm>
          <a:prstGeom prst="rect">
            <a:avLst/>
          </a:prstGeom>
          <a:noFill/>
          <a:ln>
            <a:noFill/>
          </a:ln>
        </p:spPr>
      </p:pic>
      <p:pic>
        <p:nvPicPr>
          <p:cNvPr id="159" name="Google Shape;159;p16"/>
          <p:cNvPicPr preferRelativeResize="0"/>
          <p:nvPr/>
        </p:nvPicPr>
        <p:blipFill>
          <a:blip r:embed="rId5">
            <a:alphaModFix/>
          </a:blip>
          <a:stretch>
            <a:fillRect/>
          </a:stretch>
        </p:blipFill>
        <p:spPr>
          <a:xfrm>
            <a:off x="1454900" y="1573887"/>
            <a:ext cx="6234198" cy="1709744"/>
          </a:xfrm>
          <a:prstGeom prst="rect">
            <a:avLst/>
          </a:prstGeom>
          <a:noFill/>
          <a:ln>
            <a:noFill/>
          </a:ln>
        </p:spPr>
      </p:pic>
      <p:pic>
        <p:nvPicPr>
          <p:cNvPr id="160" name="Google Shape;160;p16"/>
          <p:cNvPicPr preferRelativeResize="0"/>
          <p:nvPr/>
        </p:nvPicPr>
        <p:blipFill rotWithShape="1">
          <a:blip r:embed="rId4">
            <a:alphaModFix/>
          </a:blip>
          <a:srcRect b="22941" l="22679" r="42993" t="51831"/>
          <a:stretch/>
        </p:blipFill>
        <p:spPr>
          <a:xfrm>
            <a:off x="4845123" y="2016428"/>
            <a:ext cx="2843967" cy="443715"/>
          </a:xfrm>
          <a:prstGeom prst="rect">
            <a:avLst/>
          </a:prstGeom>
          <a:noFill/>
          <a:ln>
            <a:noFill/>
          </a:ln>
        </p:spPr>
      </p:pic>
      <p:pic>
        <p:nvPicPr>
          <p:cNvPr id="161" name="Google Shape;161;p16"/>
          <p:cNvPicPr preferRelativeResize="0"/>
          <p:nvPr/>
        </p:nvPicPr>
        <p:blipFill>
          <a:blip r:embed="rId6">
            <a:alphaModFix/>
          </a:blip>
          <a:stretch>
            <a:fillRect/>
          </a:stretch>
        </p:blipFill>
        <p:spPr>
          <a:xfrm>
            <a:off x="1454900" y="3209593"/>
            <a:ext cx="6234201" cy="19246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1755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an impenetrable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blockchain?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940075"/>
            <a:ext cx="70389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it take?</a:t>
            </a:r>
            <a:endParaRPr/>
          </a:p>
        </p:txBody>
      </p:sp>
      <p:sp>
        <p:nvSpPr>
          <p:cNvPr id="177" name="Google Shape;177;p19"/>
          <p:cNvSpPr txBox="1"/>
          <p:nvPr>
            <p:ph idx="1" type="body"/>
          </p:nvPr>
        </p:nvSpPr>
        <p:spPr>
          <a:xfrm>
            <a:off x="1297500" y="170080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Hash</a:t>
            </a:r>
            <a:endParaRPr sz="2000"/>
          </a:p>
          <a:p>
            <a:pPr indent="-355600" lvl="0" marL="457200" rtl="0" algn="l">
              <a:spcBef>
                <a:spcPts val="0"/>
              </a:spcBef>
              <a:spcAft>
                <a:spcPts val="0"/>
              </a:spcAft>
              <a:buSzPts val="2000"/>
              <a:buAutoNum type="arabicPeriod"/>
            </a:pPr>
            <a:r>
              <a:rPr lang="en" sz="2000"/>
              <a:t>Immutable Ledger</a:t>
            </a:r>
            <a:endParaRPr sz="2000"/>
          </a:p>
          <a:p>
            <a:pPr indent="-355600" lvl="0" marL="457200" rtl="0" algn="l">
              <a:spcBef>
                <a:spcPts val="0"/>
              </a:spcBef>
              <a:spcAft>
                <a:spcPts val="0"/>
              </a:spcAft>
              <a:buSzPts val="2000"/>
              <a:buAutoNum type="arabicPeriod"/>
            </a:pPr>
            <a:r>
              <a:rPr lang="en" sz="2000"/>
              <a:t>Distributed P2P Network</a:t>
            </a:r>
            <a:endParaRPr sz="2000"/>
          </a:p>
          <a:p>
            <a:pPr indent="-355600" lvl="0" marL="457200" rtl="0" algn="l">
              <a:spcBef>
                <a:spcPts val="0"/>
              </a:spcBef>
              <a:spcAft>
                <a:spcPts val="0"/>
              </a:spcAft>
              <a:buSzPts val="2000"/>
              <a:buAutoNum type="arabicPeriod"/>
            </a:pPr>
            <a:r>
              <a:rPr lang="en" sz="2000"/>
              <a:t>Mining mechanism</a:t>
            </a:r>
            <a:endParaRPr sz="2000"/>
          </a:p>
          <a:p>
            <a:pPr indent="-355600" lvl="0" marL="457200" rtl="0" algn="l">
              <a:spcBef>
                <a:spcPts val="0"/>
              </a:spcBef>
              <a:spcAft>
                <a:spcPts val="0"/>
              </a:spcAft>
              <a:buSzPts val="2000"/>
              <a:buAutoNum type="arabicPeriod"/>
            </a:pPr>
            <a:r>
              <a:rPr lang="en" sz="2000"/>
              <a:t>Consensus Protocol</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0"/>
          <p:cNvPicPr preferRelativeResize="0"/>
          <p:nvPr/>
        </p:nvPicPr>
        <p:blipFill rotWithShape="1">
          <a:blip r:embed="rId3">
            <a:alphaModFix/>
          </a:blip>
          <a:srcRect b="0" l="0" r="11613" t="0"/>
          <a:stretch/>
        </p:blipFill>
        <p:spPr>
          <a:xfrm>
            <a:off x="1690522" y="1074963"/>
            <a:ext cx="5762951" cy="299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27675" y="2312700"/>
            <a:ext cx="23619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uFill>
                  <a:noFill/>
                </a:uFill>
                <a:hlinkClick r:id="rId3"/>
              </a:rPr>
              <a:t>SHA 256</a:t>
            </a:r>
            <a:endParaRPr sz="3600">
              <a:solidFill>
                <a:srgbClr val="FFFFFF"/>
              </a:solidFill>
            </a:endParaRPr>
          </a:p>
        </p:txBody>
      </p:sp>
      <p:sp>
        <p:nvSpPr>
          <p:cNvPr id="188" name="Google Shape;188;p21"/>
          <p:cNvSpPr txBox="1"/>
          <p:nvPr>
            <p:ph type="title"/>
          </p:nvPr>
        </p:nvSpPr>
        <p:spPr>
          <a:xfrm>
            <a:off x="1227675" y="941100"/>
            <a:ext cx="23619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Hash</a:t>
            </a:r>
            <a:endParaRPr sz="12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