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8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4D898-997B-4CFB-9792-1FED6DCE8372}">
          <p14:sldIdLst>
            <p14:sldId id="257"/>
            <p14:sldId id="258"/>
            <p14:sldId id="259"/>
            <p14:sldId id="260"/>
            <p14:sldId id="261"/>
            <p14:sldId id="284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ACFC3-A23F-4B88-BA88-CAC27B8E9FE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6BB8B-BAE3-4CE6-A210-520EF3C26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03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aea4ba071_2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aea4ba071_2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6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4e3c470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4e3c470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3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4e3c470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4e3c470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4e3c470e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4e3c470e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5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aea4ba071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22aea4ba071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6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aea4ba071_2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aea4ba071_2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90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aea4ba071_2_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aea4ba071_2_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aea4ba071_2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aea4ba071_2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4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aea4ba071_2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aea4ba071_2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5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aea4ba07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g22aea4ba07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8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aea4ba071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2aea4ba071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1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aea4ba071_2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g22aea4ba071_2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97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aea4ba071_2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aea4ba071_2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3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aea4ba071_2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aea4ba071_2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4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aea4ba071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22aea4ba071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A0B74-D7AF-4332-8047-82AFA1116FD1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2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C4B3B-520F-4776-8060-86C2C4B3A23F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7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9FF98-0F48-4C42-B575-D5E4455AC5AA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966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13AA0-3150-4837-BEAE-04A40AB7B060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BC6D-6E0B-465F-9C6C-FBA224E18442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97C71-2BB0-4A3B-A2F5-DE334CCA8988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FA5F-7BAF-45C5-B3DC-C604C30C6FB2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2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A108F-AD84-4DF6-BC79-264E795D19E4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534BC-71C6-4B69-9D12-ACB3C535940D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8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0B39-8CCD-4FD7-8290-48EDB29CA663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5D2C-C609-48DE-8B9A-EA6D05525A20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A7CBE-C624-46CF-9ED3-3CF372F57542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NEURONEX: AN IMMERSIVE LEARNING EXPERIENCE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70A4B-C11A-46D7-B6EB-6E7C2EB53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2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" y="2606901"/>
            <a:ext cx="11993756" cy="13661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4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Proposal Defense Presentation</a:t>
            </a:r>
            <a:endParaRPr sz="34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BA3F-6067-4977-971A-4770A8C6A791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4114800" cy="365125"/>
          </a:xfrm>
        </p:spPr>
        <p:txBody>
          <a:bodyPr/>
          <a:lstStyle/>
          <a:p>
            <a:r>
              <a:rPr lang="en-US" dirty="0" smtClean="0"/>
              <a:t>NEURONEX: AN IMMERSIVE LEARNING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5307"/>
            <a:ext cx="10515600" cy="1325563"/>
          </a:xfrm>
        </p:spPr>
        <p:txBody>
          <a:bodyPr/>
          <a:lstStyle/>
          <a:p>
            <a:pPr algn="ctr"/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Literature Review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9A728-62CF-42B0-80E1-10329294F1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36237" y="6538912"/>
            <a:ext cx="4114800" cy="365125"/>
          </a:xfrm>
        </p:spPr>
        <p:txBody>
          <a:bodyPr/>
          <a:lstStyle/>
          <a:p>
            <a:r>
              <a:rPr lang="en-US" dirty="0" smtClean="0"/>
              <a:t>NEURONEX: AN IMMERSIVE LEARNING EXPERIENCE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829121"/>
              </p:ext>
            </p:extLst>
          </p:nvPr>
        </p:nvGraphicFramePr>
        <p:xfrm>
          <a:off x="885523" y="952901"/>
          <a:ext cx="1051359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1">
                  <a:extLst>
                    <a:ext uri="{9D8B030D-6E8A-4147-A177-3AD203B41FA5}">
                      <a16:colId xmlns:a16="http://schemas.microsoft.com/office/drawing/2014/main" val="650543064"/>
                    </a:ext>
                  </a:extLst>
                </a:gridCol>
                <a:gridCol w="7546034">
                  <a:extLst>
                    <a:ext uri="{9D8B030D-6E8A-4147-A177-3AD203B41FA5}">
                      <a16:colId xmlns:a16="http://schemas.microsoft.com/office/drawing/2014/main" val="2651274467"/>
                    </a:ext>
                  </a:extLst>
                </a:gridCol>
              </a:tblGrid>
              <a:tr h="36817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86366"/>
                  </a:ext>
                </a:extLst>
              </a:tr>
              <a:tr h="90783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Azuma et al. (2001)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enhances users' perception and interaction with the real world by integrating 3D virtual objects seamlessly within the real-world environment.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78872"/>
                  </a:ext>
                </a:extLst>
              </a:tr>
              <a:tr h="91473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Hughes et al. (2005)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technologies can interact through various sensory channels, indicating that definitions focusing only on visual data are insufficient for future AR developments.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24510"/>
                  </a:ext>
                </a:extLst>
              </a:tr>
              <a:tr h="64031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Billinghurst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(2002)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has vast potential for education, enhancing teaching and learning environments by making learning more engaging, stimulating, and motivating.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561195"/>
                  </a:ext>
                </a:extLst>
              </a:tr>
              <a:tr h="91473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Shelton &amp; Hedley (2002)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can effectively teach subjects like the earth-sun relationship where real-world first-hand experience is not feasible, enhancing understanding through interactive simulations.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4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2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19A728-62CF-42B0-80E1-10329294F1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dirty="0" smtClean="0"/>
              <a:t>NEURONEX: AN IMMERSIVE LEARNING EXPERIENCE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985797"/>
              </p:ext>
            </p:extLst>
          </p:nvPr>
        </p:nvGraphicFramePr>
        <p:xfrm>
          <a:off x="885523" y="952901"/>
          <a:ext cx="10513595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561">
                  <a:extLst>
                    <a:ext uri="{9D8B030D-6E8A-4147-A177-3AD203B41FA5}">
                      <a16:colId xmlns:a16="http://schemas.microsoft.com/office/drawing/2014/main" val="650543064"/>
                    </a:ext>
                  </a:extLst>
                </a:gridCol>
                <a:gridCol w="7546034">
                  <a:extLst>
                    <a:ext uri="{9D8B030D-6E8A-4147-A177-3AD203B41FA5}">
                      <a16:colId xmlns:a16="http://schemas.microsoft.com/office/drawing/2014/main" val="2651274467"/>
                    </a:ext>
                  </a:extLst>
                </a:gridCol>
              </a:tblGrid>
              <a:tr h="368178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286366"/>
                  </a:ext>
                </a:extLst>
              </a:tr>
              <a:tr h="90783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Kerawalla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 (2006)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engages students and helps them explore class materials from different angles, improving retention and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978872"/>
                  </a:ext>
                </a:extLst>
              </a:tr>
              <a:tr h="91473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Klopfer</a:t>
                      </a:r>
                      <a:r>
                        <a:rPr lang="en-US" sz="2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Yoon (2004)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 fosters student creativity and imagination by creating authentic learning environments suited to various learning styles.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4724510"/>
                  </a:ext>
                </a:extLst>
              </a:tr>
              <a:tr h="64031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Hermawan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</a:t>
                      </a:r>
                      <a:r>
                        <a:rPr lang="en-US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Mochamad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 Android application using AR to display 3D brochure models, aiding users in selecting campuses more effectively.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61195"/>
                  </a:ext>
                </a:extLst>
              </a:tr>
              <a:tr h="914731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Sartika</a:t>
                      </a: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(2016)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an Android-based AR application for teaching the solar system to 6th-grade students, providing animated images and descriptions that improve understanding of planetary circulation and characteristics.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24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1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en" sz="4133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" sz="4133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2.1 Existing </a:t>
            </a:r>
            <a:r>
              <a:rPr lang="en" sz="4133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Systems</a:t>
            </a:r>
            <a:r>
              <a:rPr lang="en" sz="41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" dirty="0"/>
              <a:t>	</a:t>
            </a:r>
            <a:endParaRPr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1356968"/>
            <a:ext cx="11360800" cy="5043832"/>
          </a:xfrm>
        </p:spPr>
        <p:txBody>
          <a:bodyPr>
            <a:normAutofit/>
          </a:bodyPr>
          <a:lstStyle/>
          <a:p>
            <a:pPr algn="just">
              <a:lnSpc>
                <a:spcPct val="300000"/>
              </a:lnSpc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Edu: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static 3D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3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Brilliant: 2D animation for STEM 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53752" y="6527755"/>
            <a:ext cx="3508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6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Limitations of Existing System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2016924"/>
            <a:ext cx="11360800" cy="387587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do not support interactive learning through visualizations using 2D and 3D animations.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only allow models to be manipulated through tap and drag capabilities.</a:t>
            </a:r>
          </a:p>
          <a:p>
            <a:pPr lvl="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a reliable internet connection and compatible devices to access these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303449" y="6567860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0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5600" y="576433"/>
            <a:ext cx="11360800" cy="763600"/>
          </a:xfrm>
        </p:spPr>
        <p:txBody>
          <a:bodyPr>
            <a:noAutofit/>
          </a:bodyPr>
          <a:lstStyle/>
          <a:p>
            <a:pPr algn="ctr"/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</a:t>
            </a:r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By Our System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15600" y="2081035"/>
            <a:ext cx="11360800" cy="33955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used in order to enhance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complex subjects through visualizations and simulations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educational content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embedded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accessed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an internet connection.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03449" y="6581001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8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609600" y="205979"/>
            <a:ext cx="10972800" cy="85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 sz="3733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3. Methodology</a:t>
            </a:r>
            <a:endParaRPr sz="3733" b="1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609600" y="1200149"/>
            <a:ext cx="11473365" cy="56578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61"/>
              </a:spcBef>
              <a:buNone/>
            </a:pPr>
            <a:r>
              <a:rPr lang="en" sz="3467" dirty="0" smtClean="0">
                <a:latin typeface="Times New Roman"/>
                <a:ea typeface="Times New Roman"/>
                <a:cs typeface="Times New Roman"/>
                <a:sym typeface="Times New Roman"/>
              </a:rPr>
              <a:t>Incremental </a:t>
            </a:r>
            <a:r>
              <a:rPr lang="en" sz="3467" dirty="0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</a:p>
          <a:p>
            <a:pPr marL="0" indent="0">
              <a:lnSpc>
                <a:spcPct val="100000"/>
              </a:lnSpc>
              <a:spcBef>
                <a:spcPts val="661"/>
              </a:spcBef>
              <a:buNone/>
            </a:pPr>
            <a:endParaRPr lang="en-US" sz="34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661"/>
              </a:spcBef>
              <a:buNone/>
            </a:pPr>
            <a:endParaRPr lang="en-US" sz="34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661"/>
              </a:spcBef>
              <a:buNone/>
            </a:pPr>
            <a:endParaRPr lang="en-US" sz="34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661"/>
              </a:spcBef>
              <a:buNone/>
            </a:pPr>
            <a:endParaRPr lang="en-US" sz="34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661"/>
              </a:spcBef>
              <a:buNone/>
            </a:pPr>
            <a:endParaRPr lang="en-US" sz="34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>
              <a:lnSpc>
                <a:spcPct val="100000"/>
              </a:lnSpc>
              <a:spcBef>
                <a:spcPts val="661"/>
              </a:spcBef>
              <a:buNone/>
            </a:pPr>
            <a:r>
              <a:rPr lang="en-US" sz="3467" dirty="0"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</a:p>
          <a:p>
            <a:pPr marL="0" indent="0" algn="ctr">
              <a:lnSpc>
                <a:spcPct val="100000"/>
              </a:lnSpc>
              <a:spcBef>
                <a:spcPts val="661"/>
              </a:spcBef>
              <a:buNone/>
            </a:pPr>
            <a:r>
              <a:rPr lang="en-US" sz="2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Block diagram of Incremental model</a:t>
            </a:r>
            <a:endParaRPr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64" y="1851343"/>
            <a:ext cx="64008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424836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System </a:t>
            </a: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03449" y="6603923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449" y="5446475"/>
            <a:ext cx="37689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ts val="661"/>
              </a:spcBef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sz="20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3.1: System Block 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02" y="0"/>
            <a:ext cx="6638544" cy="68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4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xfrm>
            <a:off x="415599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0" y="5873645"/>
            <a:ext cx="57634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661"/>
              </a:spcBef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</a:t>
            </a:r>
            <a:r>
              <a:rPr lang="en-US" sz="20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</a:t>
            </a:r>
            <a:r>
              <a:rPr lang="en-US" sz="20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Flowchart</a:t>
            </a:r>
            <a:endParaRPr lang="en-US" sz="2000" dirty="0">
              <a:solidFill>
                <a:prstClr val="blac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326" y="6580865"/>
            <a:ext cx="3371380" cy="3231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97" y="-86627"/>
            <a:ext cx="4688712" cy="70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329967" y="24644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Tools to be </a:t>
            </a:r>
            <a:r>
              <a:rPr lang="en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body" idx="1"/>
          </p:nvPr>
        </p:nvSpPr>
        <p:spPr>
          <a:xfrm>
            <a:off x="329967" y="1110166"/>
            <a:ext cx="11360800" cy="56322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Dart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Flutter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Android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Studio / Unity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AR Core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Blender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Git</a:t>
            </a:r>
            <a:endParaRPr lang="en-US" sz="2400" dirty="0">
              <a:solidFill>
                <a:srgbClr val="434343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391892" y="6565550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 sz="3733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4.Expected Outcome </a:t>
            </a:r>
            <a:endParaRPr sz="3733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609600" y="1417837"/>
            <a:ext cx="10972800" cy="50476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augmented reality and animations based app that is targeted to children ( mid-school) of all learning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concept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fun way to learning process with innovative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7950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98243" y="157018"/>
            <a:ext cx="11790557" cy="414712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NEURONEX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IMMERSIVE LEARNING EXPERIENCE</a:t>
            </a:r>
            <a:r>
              <a:rPr lang="en-US" dirty="0"/>
              <a:t/>
            </a:r>
            <a:br>
              <a:rPr lang="en-US" dirty="0"/>
            </a:br>
            <a: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467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467" dirty="0"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98243" y="4103649"/>
            <a:ext cx="11790557" cy="261782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75"/>
              <a:buNone/>
            </a:pPr>
            <a:endParaRPr lang="en" sz="2133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None/>
            </a:pPr>
            <a:r>
              <a:rPr lang="en-US" sz="2667" dirty="0">
                <a:latin typeface="Times New Roman"/>
                <a:ea typeface="Times New Roman"/>
                <a:cs typeface="Times New Roman"/>
                <a:sym typeface="Times New Roman"/>
              </a:rPr>
              <a:t>Presented 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By : 						</a:t>
            </a:r>
            <a:endParaRPr lang="en-US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None/>
            </a:pPr>
            <a:r>
              <a:rPr lang="en-US" sz="2667" dirty="0">
                <a:latin typeface="Times New Roman"/>
                <a:ea typeface="Times New Roman"/>
                <a:cs typeface="Times New Roman"/>
                <a:sym typeface="Times New Roman"/>
              </a:rPr>
              <a:t>Shreeyansi Shrestha (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KAT077BCT078)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None/>
            </a:pPr>
            <a:r>
              <a:rPr lang="en-US" sz="2667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Rejina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Dangol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lang="en-US" sz="2667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KAT077BCT057) 	    </a:t>
            </a:r>
            <a:endParaRPr lang="en-US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None/>
            </a:pPr>
            <a:r>
              <a:rPr lang="en-US" sz="2667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Sneha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 Thakur           </a:t>
            </a:r>
            <a:r>
              <a:rPr lang="en-US" sz="2667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KAT077BCT086) </a:t>
            </a:r>
            <a:endParaRPr lang="en-US" sz="26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275"/>
              <a:buNone/>
            </a:pPr>
            <a:r>
              <a:rPr lang="en-US" sz="2667" dirty="0" err="1">
                <a:latin typeface="Times New Roman"/>
                <a:ea typeface="Times New Roman"/>
                <a:cs typeface="Times New Roman"/>
                <a:sym typeface="Times New Roman"/>
              </a:rPr>
              <a:t>Wagmi</a:t>
            </a:r>
            <a:r>
              <a:rPr lang="en-US" sz="2667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67" dirty="0" smtClean="0">
                <a:latin typeface="Times New Roman"/>
                <a:ea typeface="Times New Roman"/>
                <a:cs typeface="Times New Roman"/>
                <a:sym typeface="Times New Roman"/>
              </a:rPr>
              <a:t>Dahal           (</a:t>
            </a:r>
            <a:r>
              <a:rPr lang="en-US" sz="2667" dirty="0">
                <a:latin typeface="Times New Roman"/>
                <a:ea typeface="Times New Roman"/>
                <a:cs typeface="Times New Roman"/>
                <a:sym typeface="Times New Roman"/>
              </a:rPr>
              <a:t>KAT077BCT096)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75"/>
              <a:buNone/>
            </a:pPr>
            <a:endParaRPr lang="en" sz="2133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299" y="2749665"/>
            <a:ext cx="1554480" cy="15544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4607"/>
            <a:ext cx="4114800" cy="365125"/>
          </a:xfrm>
        </p:spPr>
        <p:txBody>
          <a:bodyPr/>
          <a:lstStyle/>
          <a:p>
            <a:r>
              <a:rPr lang="en-US" dirty="0"/>
              <a:t>NEURONEX: AN IMMERSIVE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60682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" sz="3733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4.1 Gantt Chart</a:t>
            </a:r>
            <a:endParaRPr lang="en-US" sz="3733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67" y="1646555"/>
            <a:ext cx="8597488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82449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sz="3733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References</a:t>
            </a:r>
            <a:endParaRPr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Google Shape;231;p40"/>
          <p:cNvSpPr txBox="1">
            <a:spLocks noGrp="1"/>
          </p:cNvSpPr>
          <p:nvPr>
            <p:ph type="body" idx="1"/>
          </p:nvPr>
        </p:nvSpPr>
        <p:spPr>
          <a:xfrm>
            <a:off x="609600" y="1099127"/>
            <a:ext cx="10972800" cy="5622348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rmAutofit fontScale="47500" lnSpcReduction="20000"/>
          </a:bodyPr>
          <a:lstStyle/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[1].Azuma, R.,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Baillot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Behringer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Feiner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Julier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MacIntyre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B. (2001). Recent advances in augmented reality. Computers &amp; Graphics, 1-15.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[2].Hughes, C. E., Stapleton, C. B., Hughes, D. E., &amp; Smith, E. M. (2005, November/December). Mixed reality in education, entertainment, and training. IEEE Computer Graphics and Applications, 24-30.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[3].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Billinghurst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M. (2002). Augmented Reality in Education. New Horizons for Learning, December 2002. Retrieved July 20, 2010 from http://www.newhorizons.org/ strategies/technology/billinghurst.htm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[4].Shelton, B. E., &amp; Hedley, N. R. (2002). Using augmented reality for teaching earth-sun relationship to undergraduate geography students. The First IEEE International Augmented Reality Toolkit Workshop (pp. 1-8). Darmstadt, Germany: IEEE.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[5].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Kerawalla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Luckin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Selijefot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Woolard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(2006). Making it real: Exploring the potential of augmented reality for teaching primary school science. Virtual Reality, 10(3-4), 163-174.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[6].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Klopfer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E., &amp; Yoon, S. (2004). Developing games and simulations for today and tomorrow’s tech savvy youth.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TechTrends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49(3), 41-49.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[7].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Hermawan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Mochamad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2015. \"Using Augmented Reality as Information Media.\" National Seminar on Information and Communication Technology 2015 </a:t>
            </a:r>
          </a:p>
          <a:p>
            <a:pPr marL="0" lvl="0" indent="0" algn="just">
              <a:buNone/>
            </a:pP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[8].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Sartika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Y,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Telnoni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P, A, and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Tambunan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T. D. 2016. \"The Application of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SurYes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for Science in Grade 6 Elementary Schools Using </a:t>
            </a:r>
            <a:r>
              <a:rPr lang="en-US" sz="4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Augemented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Reality Based on Android\". E-Proceeding Of Applied Science, 895. </a:t>
            </a:r>
          </a:p>
          <a:p>
            <a:pPr marL="0" lvl="0" indent="0">
              <a:buNone/>
            </a:pPr>
            <a:endParaRPr lang="en-US" dirty="0" smtClean="0"/>
          </a:p>
          <a:p>
            <a:pPr marL="0" indent="0">
              <a:spcBef>
                <a:spcPts val="480"/>
              </a:spcBef>
              <a:buNone/>
            </a:pPr>
            <a:endParaRPr sz="3467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5370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177731"/>
            <a:ext cx="11360800" cy="763600"/>
          </a:xfrm>
        </p:spPr>
        <p:txBody>
          <a:bodyPr/>
          <a:lstStyle/>
          <a:p>
            <a:pPr algn="ctr"/>
            <a:r>
              <a:rPr lang="en-US" sz="3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Bibliography</a:t>
            </a:r>
            <a:endParaRPr lang="en-US" sz="3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5600" y="1080655"/>
            <a:ext cx="11360800" cy="501117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Yildiz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P. (2021). Augmented Reality Research and Applications in Education.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IntechOpen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Koumpouros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(2024). Revealing the true potential and prospects of augmented reality.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Learning Environments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(2023). The Use of AR in Secondary Education.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Research Publishing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Ramos-Hurtado, J. (2022). Proposal for the Deployment of an Augmented Reality Tool.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MDPI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Bibliography – Virtual Reality/Augmented Reality.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Texas A&amp;M University System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Kids: A Proposal for an Educational Application with Augmented Reality.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www.sciencedirect.com/science/article/abs/pii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www.researchgate.net/publication/The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Location-based Augmented Reality in Enhancing Visit Intention of Cultural Heritage Site</a:t>
            </a:r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3449" y="6581001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25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30564" y="2821997"/>
            <a:ext cx="10515600" cy="1325563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0" y="6582975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0182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15600" y="1"/>
            <a:ext cx="11360800" cy="80288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 Overview</a:t>
            </a: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415600" y="1123007"/>
            <a:ext cx="11360800" cy="518542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and 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Our System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to be 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25638" y="6603923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5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8128" y="1362028"/>
            <a:ext cx="11360800" cy="278509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Gantt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marL="152396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16402" y="6603923"/>
            <a:ext cx="34095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NEURONEX: AN IMMERSIVE LEARNING EXPERIENCE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5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609600" y="89210"/>
            <a:ext cx="10972800" cy="12984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 sz="3733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sz="3733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738909" y="1387707"/>
            <a:ext cx="10972800" cy="39509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(AR) is a digital technology that connects computer-generated material to real-world experiences, making them more engaging.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education by delivering dynamic, engaging, and realistic simulations that help students grasp and remember complicated subjects.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provide students with a fun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to learning.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Vision:develop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dynamic, 3D learning environment where students can grasp and remember challenging subjects by bringing theory to life.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-108527" y="6538912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6926"/>
            <a:ext cx="4114800" cy="365125"/>
          </a:xfrm>
        </p:spPr>
        <p:txBody>
          <a:bodyPr/>
          <a:lstStyle/>
          <a:p>
            <a:r>
              <a:rPr lang="en-US" dirty="0" smtClean="0"/>
              <a:t>NEURONEX: AN IMMERSIVE LEARNING EXPERIENCE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70A4B-C11A-46D7-B6EB-6E7C2EB535D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71" y="1964103"/>
            <a:ext cx="5085045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674" y="704012"/>
            <a:ext cx="5035809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609600" y="256165"/>
            <a:ext cx="10972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 sz="3733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1.1 Problem </a:t>
            </a:r>
            <a:r>
              <a:rPr lang="en" sz="3733" b="1" dirty="0">
                <a:latin typeface="Times New Roman"/>
                <a:ea typeface="Times New Roman"/>
                <a:cs typeface="Times New Roman"/>
                <a:sym typeface="Times New Roman"/>
              </a:rPr>
              <a:t>Statements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600"/>
              <a:buNone/>
            </a:pPr>
            <a:endParaRPr sz="3467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teaching methods, mainly lectures and static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 to engage and maintain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interactive 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 facing academic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40644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5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609600" y="510780"/>
            <a:ext cx="10972800" cy="857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" sz="3733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1.2 Objective</a:t>
            </a:r>
            <a:endParaRPr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609600" y="1665170"/>
            <a:ext cx="10972800" cy="41292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10000"/>
          </a:bodyPr>
          <a:lstStyle/>
          <a:p>
            <a:pPr marL="457189" indent="-406390">
              <a:lnSpc>
                <a:spcPct val="170000"/>
              </a:lnSpc>
              <a:spcBef>
                <a:spcPts val="0"/>
              </a:spcBef>
              <a:buSzPts val="2600"/>
              <a:buFont typeface="Times New Roman"/>
              <a:buChar char="•"/>
            </a:pPr>
            <a:r>
              <a:rPr lang="en-US" sz="3467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engage students with learning differences like ADHD, Autism in a more interactive and flexible learning approach.</a:t>
            </a:r>
          </a:p>
          <a:p>
            <a:pPr marL="457189" indent="-406390">
              <a:lnSpc>
                <a:spcPct val="170000"/>
              </a:lnSpc>
              <a:spcBef>
                <a:spcPts val="0"/>
              </a:spcBef>
              <a:buSzPts val="2600"/>
              <a:buFont typeface="Times New Roman"/>
              <a:buChar char="•"/>
            </a:pPr>
            <a:r>
              <a:rPr lang="en-US" sz="3467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help students better remember and understand information by providing a visual and hands-on approach to </a:t>
            </a:r>
            <a:r>
              <a:rPr lang="en-US" sz="3467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learning by using AR approach.</a:t>
            </a:r>
            <a:endParaRPr sz="3467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sz="37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1.3 Scope </a:t>
            </a:r>
            <a:r>
              <a:rPr lang="en" sz="3700" b="1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7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37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609600" y="1540042"/>
            <a:ext cx="10972800" cy="4816308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rmAutofit fontScale="92500" lnSpcReduction="10000"/>
          </a:bodyPr>
          <a:lstStyle/>
          <a:p>
            <a:pPr marL="541864" indent="-457200">
              <a:lnSpc>
                <a:spcPct val="150000"/>
              </a:lnSpc>
              <a:spcBef>
                <a:spcPts val="0"/>
              </a:spcBef>
              <a:buSzPts val="26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an interactive environment for the students with learning differences.</a:t>
            </a:r>
          </a:p>
          <a:p>
            <a:pPr marL="541864" indent="-457200">
              <a:lnSpc>
                <a:spcPct val="150000"/>
              </a:lnSpc>
              <a:spcBef>
                <a:spcPts val="0"/>
              </a:spcBef>
              <a:buSzPts val="26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Personalizes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learning experiences based on individual preferences and proficiency levels, catering to diverse learning styles and needs.</a:t>
            </a:r>
          </a:p>
          <a:p>
            <a:pPr marL="541864" indent="-457200">
              <a:lnSpc>
                <a:spcPct val="150000"/>
              </a:lnSpc>
              <a:spcBef>
                <a:spcPts val="0"/>
              </a:spcBef>
              <a:buSzPts val="26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hands-on learning experiences that engage multiple senses, improving retention and comprehension compared to traditional methods.</a:t>
            </a:r>
          </a:p>
          <a:p>
            <a:pPr marL="541864" indent="-457200">
              <a:lnSpc>
                <a:spcPct val="150000"/>
              </a:lnSpc>
              <a:spcBef>
                <a:spcPts val="0"/>
              </a:spcBef>
              <a:buSzPts val="2600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 better understanding of the core concepts of mathematics with an animated version of the core concepts at a basic level.</a:t>
            </a:r>
            <a:endParaRPr dirty="0" smtClean="0"/>
          </a:p>
          <a:p>
            <a:pPr marL="0" indent="0">
              <a:lnSpc>
                <a:spcPct val="150000"/>
              </a:lnSpc>
              <a:spcBef>
                <a:spcPts val="480"/>
              </a:spcBef>
              <a:buNone/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9A728-62CF-42B0-80E1-10329294F1E6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r>
              <a:rPr lang="en-US" smtClean="0"/>
              <a:t>NEURONEX: AN IMMERSIVE LEARNING EXPERIENCE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1311</Words>
  <Application>Microsoft Office PowerPoint</Application>
  <PresentationFormat>Widescreen</PresentationFormat>
  <Paragraphs>162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 Major Project Proposal Defense Presentation</vt:lpstr>
      <vt:lpstr>NEURONEX: AN IMMERSIVE LEARNING EXPERIENCE  </vt:lpstr>
      <vt:lpstr>Slide Overview</vt:lpstr>
      <vt:lpstr>PowerPoint Presentation</vt:lpstr>
      <vt:lpstr>1. Introduction</vt:lpstr>
      <vt:lpstr>PowerPoint Presentation</vt:lpstr>
      <vt:lpstr>1.1 Problem Statements</vt:lpstr>
      <vt:lpstr>1.2 Objective</vt:lpstr>
      <vt:lpstr>1.3 Scope and Application</vt:lpstr>
      <vt:lpstr>2. Literature Review</vt:lpstr>
      <vt:lpstr>PowerPoint Presentation</vt:lpstr>
      <vt:lpstr> 2.1 Existing Systems  </vt:lpstr>
      <vt:lpstr>2.2 Limitations of Existing System</vt:lpstr>
      <vt:lpstr>2.3 Solution Proposed By Our System</vt:lpstr>
      <vt:lpstr>3. Methodology</vt:lpstr>
      <vt:lpstr>3.1 System Block Diagram</vt:lpstr>
      <vt:lpstr>3.2 Flow Chart</vt:lpstr>
      <vt:lpstr>3.3 Tools to be used</vt:lpstr>
      <vt:lpstr>4.Expected Outcome </vt:lpstr>
      <vt:lpstr>4.1 Gantt Chart</vt:lpstr>
      <vt:lpstr>5. References</vt:lpstr>
      <vt:lpstr>6. Bibliography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Major Project Proposal Defense Presentation</dc:title>
  <dc:creator>Dell</dc:creator>
  <cp:lastModifiedBy>Dell</cp:lastModifiedBy>
  <cp:revision>39</cp:revision>
  <dcterms:created xsi:type="dcterms:W3CDTF">2024-06-10T08:25:42Z</dcterms:created>
  <dcterms:modified xsi:type="dcterms:W3CDTF">2024-06-10T14:06:01Z</dcterms:modified>
</cp:coreProperties>
</file>