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8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3"/>
    <p:restoredTop sz="95161"/>
  </p:normalViewPr>
  <p:slideViewPr>
    <p:cSldViewPr snapToGrid="0" snapToObjects="1">
      <p:cViewPr varScale="1">
        <p:scale>
          <a:sx n="99" d="100"/>
          <a:sy n="99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71D2-8997-0343-8103-1D1698DBE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775733"/>
            <a:ext cx="10993549" cy="1475013"/>
          </a:xfrm>
        </p:spPr>
        <p:txBody>
          <a:bodyPr>
            <a:normAutofit/>
          </a:bodyPr>
          <a:lstStyle/>
          <a:p>
            <a:r>
              <a:rPr lang="en-US" sz="4000" dirty="0"/>
              <a:t>Lending club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D5EFD-24D7-794D-829E-F07A9F00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41855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Contributed by</a:t>
            </a:r>
          </a:p>
          <a:p>
            <a:r>
              <a:rPr lang="en-US" dirty="0" err="1"/>
              <a:t>Shreyanth</a:t>
            </a:r>
            <a:r>
              <a:rPr lang="en-US" dirty="0"/>
              <a:t> HG and Vignesh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6175-6D1F-AA42-A995-70C532DBC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56" b="34400"/>
          <a:stretch/>
        </p:blipFill>
        <p:spPr>
          <a:xfrm>
            <a:off x="1230687" y="3925824"/>
            <a:ext cx="9694555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2F08-F2A2-704B-B08C-6787EE77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for </a:t>
            </a:r>
            <a:r>
              <a:rPr lang="en-US" dirty="0" err="1"/>
              <a:t>emp_length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4EAF0-4D29-754B-AAF3-E663EC1A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580" y="2181225"/>
            <a:ext cx="5754840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180EB-4718-8C4F-BFF1-F0C4D3D4FA30}"/>
              </a:ext>
            </a:extLst>
          </p:cNvPr>
          <p:cNvSpPr txBox="1"/>
          <p:nvPr/>
        </p:nvSpPr>
        <p:spPr>
          <a:xfrm>
            <a:off x="2579914" y="5859463"/>
            <a:ext cx="7679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Employment lengths came to life. Fresh beginnings to experienced hands, their counts painted a career mosaic in shades of blue</a:t>
            </a:r>
            <a:endParaRPr lang="en-IN" dirty="0"/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DEB6-CEE4-B644-AC80-13CF23A6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for </a:t>
            </a:r>
            <a:r>
              <a:rPr lang="en-US" dirty="0" err="1"/>
              <a:t>home_ownership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229B-9502-894C-91E9-C5B77699F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0" y="2181225"/>
            <a:ext cx="5163680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E5BCF-DB51-204D-B96F-288558E6CF66}"/>
              </a:ext>
            </a:extLst>
          </p:cNvPr>
          <p:cNvSpPr txBox="1"/>
          <p:nvPr/>
        </p:nvSpPr>
        <p:spPr>
          <a:xfrm>
            <a:off x="2351314" y="597625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Homes owned, counted and displayed. From mortgages to rentals, the bar chart told tales of property and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8679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D04-8D95-4A4F-A156-F49A379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for </a:t>
            </a:r>
            <a:r>
              <a:rPr lang="en-US" dirty="0" err="1"/>
              <a:t>verification_status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02185-900E-B840-804B-CB196239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638" y="2181225"/>
            <a:ext cx="4978723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BE500-2660-9049-81C8-C25FD0DCD706}"/>
              </a:ext>
            </a:extLst>
          </p:cNvPr>
          <p:cNvSpPr txBox="1"/>
          <p:nvPr/>
        </p:nvSpPr>
        <p:spPr>
          <a:xfrm>
            <a:off x="1894114" y="5747657"/>
            <a:ext cx="862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Verification statuses paraded, </a:t>
            </a:r>
            <a:r>
              <a:rPr lang="en-IN" b="1" dirty="0" err="1"/>
              <a:t>colors</a:t>
            </a:r>
            <a:r>
              <a:rPr lang="en-IN" b="1" dirty="0"/>
              <a:t> of trust in a bar chart dance. From verified to not, their counts painted a picture of transparency.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29A5-A9D1-4A45-88F6-B55A93A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Grade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D43CC-8EC0-694D-8E5A-5FAF5DDA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265" y="1940631"/>
            <a:ext cx="5128603" cy="3918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45983-FB26-1D4E-846A-6E1F3BFBD599}"/>
              </a:ext>
            </a:extLst>
          </p:cNvPr>
          <p:cNvSpPr txBox="1"/>
          <p:nvPr/>
        </p:nvSpPr>
        <p:spPr>
          <a:xfrm>
            <a:off x="2057400" y="5805470"/>
            <a:ext cx="829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Grades marked loans' journeys. A bar chart in cool shades revealed the diversity of borrowers' financial prowess.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7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E438-9D70-FD4F-BA6C-DB3F9D37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Purpose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547FF-2EEC-1B49-8785-FCB05F99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2432844"/>
            <a:ext cx="6502400" cy="3175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7268B-8AC0-064A-90C6-3D5880A20C63}"/>
              </a:ext>
            </a:extLst>
          </p:cNvPr>
          <p:cNvSpPr txBox="1"/>
          <p:nvPr/>
        </p:nvSpPr>
        <p:spPr>
          <a:xfrm>
            <a:off x="1828800" y="5607844"/>
            <a:ext cx="8882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Loan purposes whispered in a bar chart melody. From debt consolidation to vacations, financial dreams varied in hues.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2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49D9-5F7E-0D41-A669-EB14A863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86DB3-E2B0-EA42-809A-4F5B5274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707" y="2181225"/>
            <a:ext cx="4388585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011E5-B8EC-2445-9E52-3B60D1ABFBF4}"/>
              </a:ext>
            </a:extLst>
          </p:cNvPr>
          <p:cNvSpPr txBox="1"/>
          <p:nvPr/>
        </p:nvSpPr>
        <p:spPr>
          <a:xfrm>
            <a:off x="2090058" y="5834874"/>
            <a:ext cx="865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Homeownership claimed its slice. A pie chart displayed the shares of roofs over heads in percentages.</a:t>
            </a:r>
          </a:p>
        </p:txBody>
      </p:sp>
    </p:spTree>
    <p:extLst>
      <p:ext uri="{BB962C8B-B14F-4D97-AF65-F5344CB8AC3E}">
        <p14:creationId xmlns:p14="http://schemas.microsoft.com/office/powerpoint/2010/main" val="211705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43954-FAB5-C879-67AB-CB864133B468}"/>
              </a:ext>
            </a:extLst>
          </p:cNvPr>
          <p:cNvSpPr txBox="1"/>
          <p:nvPr/>
        </p:nvSpPr>
        <p:spPr>
          <a:xfrm>
            <a:off x="2717442" y="3116687"/>
            <a:ext cx="7240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25400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E1E2-CB0A-AE40-B42A-C119CE6F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7F1BE-7FB6-C74D-A581-D4E20D14B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80" y="1952625"/>
            <a:ext cx="6197730" cy="3795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1F492-D5B1-8E46-A7F5-E9B0598E6E96}"/>
              </a:ext>
            </a:extLst>
          </p:cNvPr>
          <p:cNvSpPr txBox="1"/>
          <p:nvPr/>
        </p:nvSpPr>
        <p:spPr>
          <a:xfrm>
            <a:off x="1894114" y="5747657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Grades told a story of financial hope. As grades climbed, so did average loan amounts. A </a:t>
            </a:r>
            <a:r>
              <a:rPr lang="en-IN" b="1" dirty="0" err="1"/>
              <a:t>colorful</a:t>
            </a:r>
            <a:r>
              <a:rPr lang="en-IN" b="1" dirty="0"/>
              <a:t> bar chart charted the path to financial dreams.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5B21-1C75-8A47-B377-D3D17B2E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161F9-55AC-724A-A839-A544B9AD2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398" y="1985282"/>
            <a:ext cx="4585175" cy="3947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DD2C2-C534-FB4F-AC20-940106920483}"/>
              </a:ext>
            </a:extLst>
          </p:cNvPr>
          <p:cNvSpPr txBox="1"/>
          <p:nvPr/>
        </p:nvSpPr>
        <p:spPr>
          <a:xfrm>
            <a:off x="1613079" y="5932846"/>
            <a:ext cx="9372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 heatwave of correlations revealed secrets beneath the data's surface. Variables whispered in warm hues, their stories interwoven in the matrix's glow.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D0B3-E039-634E-9212-745439D8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area plot for loan status distribution based on bankruptcy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9D07A-FD57-C541-96B9-41D0F5003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02" y="1843701"/>
            <a:ext cx="5003002" cy="3966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BD2A4-B440-FE4B-BBF5-FB456D7B4987}"/>
              </a:ext>
            </a:extLst>
          </p:cNvPr>
          <p:cNvSpPr txBox="1"/>
          <p:nvPr/>
        </p:nvSpPr>
        <p:spPr>
          <a:xfrm>
            <a:off x="1887214" y="5809864"/>
            <a:ext cx="920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Public record bankruptcies, a chapter in the loan story. Stacked areas weaved a narrative of financial struggles, a dance of loans and credit histories.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E39B-EBE6-C64F-8038-404564E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1AA0-37D5-3A4B-BE05-75CC93B6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Risk analytics in banking and financial services and understand how data is used to minimise the risk of losing money while lending to customers.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5E80B-FDF3-E356-2CB1-AF888543B474}"/>
              </a:ext>
            </a:extLst>
          </p:cNvPr>
          <p:cNvSpPr txBox="1"/>
          <p:nvPr/>
        </p:nvSpPr>
        <p:spPr>
          <a:xfrm>
            <a:off x="581191" y="3194296"/>
            <a:ext cx="641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B9DB7-422F-4ED5-DC05-0CF2367058C3}"/>
              </a:ext>
            </a:extLst>
          </p:cNvPr>
          <p:cNvSpPr txBox="1"/>
          <p:nvPr/>
        </p:nvSpPr>
        <p:spPr>
          <a:xfrm>
            <a:off x="581190" y="3933973"/>
            <a:ext cx="1102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You work for a consumer finance company which </a:t>
            </a:r>
            <a:r>
              <a:rPr lang="en-US" dirty="0" err="1"/>
              <a:t>specialises</a:t>
            </a:r>
            <a:r>
              <a:rPr lang="en-US" dirty="0"/>
              <a:t> in lending various types of loans to urban customers. When the company receives a loan application, the company has to make a decision for loan approval based on the applicant’s profile.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1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BA07-8776-0943-BDB1-F2AB3C53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for median total payment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FEEBC-B5C2-5F44-AA11-6C5C19074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941" y="1920242"/>
            <a:ext cx="7634559" cy="3577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6A0A7-6D70-2940-9804-529FA0EBEE5A}"/>
              </a:ext>
            </a:extLst>
          </p:cNvPr>
          <p:cNvSpPr txBox="1"/>
          <p:nvPr/>
        </p:nvSpPr>
        <p:spPr>
          <a:xfrm>
            <a:off x="2275114" y="5498006"/>
            <a:ext cx="764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States held their own in payments, a median tale. A bar plot painted a portrait of financial prosperity, with each state contributing its shade.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4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93E8-3D06-FC4D-BE6B-7B11FCF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D0D08-12DC-594B-BCDC-E04F4019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4" y="1991065"/>
            <a:ext cx="6926866" cy="3629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2863E-B7AA-134F-9BA8-8F6FA538911B}"/>
              </a:ext>
            </a:extLst>
          </p:cNvPr>
          <p:cNvSpPr txBox="1"/>
          <p:nvPr/>
        </p:nvSpPr>
        <p:spPr>
          <a:xfrm>
            <a:off x="2057400" y="5617029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Loans live, evolve, and tell their tales over time. See the average loan amount's journey, split by loan status, in this time-traveling plot.</a:t>
            </a:r>
          </a:p>
        </p:txBody>
      </p:sp>
    </p:spTree>
    <p:extLst>
      <p:ext uri="{BB962C8B-B14F-4D97-AF65-F5344CB8AC3E}">
        <p14:creationId xmlns:p14="http://schemas.microsoft.com/office/powerpoint/2010/main" val="338400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5C6D-8603-AC41-AD43-773B213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features for portfolio and risk assessment of the company.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3E10-816F-8B42-896E-B10561B3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funded_amnt</a:t>
            </a:r>
            <a:r>
              <a:rPr lang="en-IN" dirty="0"/>
              <a:t>: The initial loan amount funded by investors is a key factor. Higher loan amounts may pose higher default risk.</a:t>
            </a:r>
          </a:p>
          <a:p>
            <a:r>
              <a:rPr lang="en-IN" dirty="0" err="1"/>
              <a:t>installment</a:t>
            </a:r>
            <a:r>
              <a:rPr lang="en-IN" dirty="0"/>
              <a:t>: Monthly loan payments are crucial. Higher </a:t>
            </a:r>
            <a:r>
              <a:rPr lang="en-IN" dirty="0" err="1"/>
              <a:t>installments</a:t>
            </a:r>
            <a:r>
              <a:rPr lang="en-IN" dirty="0"/>
              <a:t> relative to income can strain borrowers, increasing default risk.</a:t>
            </a:r>
          </a:p>
          <a:p>
            <a:r>
              <a:rPr lang="en-IN" dirty="0" err="1"/>
              <a:t>total_pymnt</a:t>
            </a:r>
            <a:r>
              <a:rPr lang="en-IN" dirty="0"/>
              <a:t>: The total payment received indicates whether borrowers have met their obligations, impacting default assessment.</a:t>
            </a:r>
          </a:p>
          <a:p>
            <a:r>
              <a:rPr lang="en-IN" dirty="0" err="1"/>
              <a:t>total_pymnt_inv</a:t>
            </a:r>
            <a:r>
              <a:rPr lang="en-IN" dirty="0"/>
              <a:t>: Similar to total payment, this metric considers investor contributions, revealing the overall repayment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1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2FF2-5B7C-6D4E-9A16-7DA7C48D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/>
          </a:bodyPr>
          <a:lstStyle/>
          <a:p>
            <a:r>
              <a:rPr lang="en-IN" dirty="0" err="1"/>
              <a:t>total_rec_prncp</a:t>
            </a:r>
            <a:r>
              <a:rPr lang="en-IN" dirty="0"/>
              <a:t>: The total principal received signifies how much of the loan amount has been repaid, influencing default predictions.</a:t>
            </a:r>
          </a:p>
          <a:p>
            <a:r>
              <a:rPr lang="en-IN" dirty="0" err="1"/>
              <a:t>total_rec_int</a:t>
            </a:r>
            <a:r>
              <a:rPr lang="en-IN" dirty="0"/>
              <a:t>: Total interest received reflects a borrower's commitment to loan repayment, affecting default assessments.</a:t>
            </a:r>
          </a:p>
          <a:p>
            <a:r>
              <a:rPr lang="en-IN" dirty="0" err="1"/>
              <a:t>last_pymnt_amnt</a:t>
            </a:r>
            <a:r>
              <a:rPr lang="en-IN" dirty="0"/>
              <a:t>: The latest payment amount indicates the borrower's current financial stability and potential for default.</a:t>
            </a:r>
          </a:p>
          <a:p>
            <a:r>
              <a:rPr lang="en-IN" dirty="0" err="1"/>
              <a:t>revol_bal</a:t>
            </a:r>
            <a:r>
              <a:rPr lang="en-IN" dirty="0"/>
              <a:t>: A high revolving balance may indicate financial stress, affecting the ability to repay loans and increasing default risk.</a:t>
            </a:r>
          </a:p>
          <a:p>
            <a:r>
              <a:rPr lang="en-IN" dirty="0" err="1"/>
              <a:t>int_rate</a:t>
            </a:r>
            <a:r>
              <a:rPr lang="en-IN" dirty="0"/>
              <a:t>: Interest rates impact affordability. Higher rates can strain borrowers, elevating the likelihood of default.</a:t>
            </a:r>
          </a:p>
          <a:p>
            <a:r>
              <a:rPr lang="en-IN" dirty="0" err="1"/>
              <a:t>annual_inc</a:t>
            </a:r>
            <a:r>
              <a:rPr lang="en-IN" dirty="0"/>
              <a:t>: Borrower income plays a critical role. Lower income levels relative to loan amount can raise default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4F6A2-956E-EB29-8C68-E658FA712730}"/>
              </a:ext>
            </a:extLst>
          </p:cNvPr>
          <p:cNvSpPr txBox="1"/>
          <p:nvPr/>
        </p:nvSpPr>
        <p:spPr>
          <a:xfrm>
            <a:off x="4056845" y="2897746"/>
            <a:ext cx="3627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5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8DE1-447F-4C4E-AEC2-405AB0FF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types of risks are associated with the bank’s decision: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FCE2-AF8C-4045-8733-01044DBC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If the applicant is likely to repay the loan, then not approving the loan results in a loss of business to the company</a:t>
            </a:r>
            <a:endParaRPr lang="en-IN" dirty="0"/>
          </a:p>
          <a:p>
            <a:r>
              <a:rPr lang="en-IN" b="1" dirty="0"/>
              <a:t>2. If the applicant is not likely to repay the loan, i.e. he/she is likely to default, then approving the loan may lead to a financial loss for the company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3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4B5FF-36E9-17EE-7C0C-05C3B7DD5BCA}"/>
              </a:ext>
            </a:extLst>
          </p:cNvPr>
          <p:cNvSpPr txBox="1"/>
          <p:nvPr/>
        </p:nvSpPr>
        <p:spPr>
          <a:xfrm>
            <a:off x="1887201" y="3162924"/>
            <a:ext cx="7778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3990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4DFD-ADB1-9C44-A352-AD160F9E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ABBAF-3B79-C64E-8E18-BA7499F38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875" y="2181225"/>
            <a:ext cx="5362250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07574-1657-2541-9276-03877B109DD0}"/>
              </a:ext>
            </a:extLst>
          </p:cNvPr>
          <p:cNvSpPr txBox="1"/>
          <p:nvPr/>
        </p:nvSpPr>
        <p:spPr>
          <a:xfrm>
            <a:off x="2220686" y="5859463"/>
            <a:ext cx="760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In a sea of loans, interest rates ranged widely. Most clustered around 10-15%, but outliers reached for the sky. Stability, a distant dream.</a:t>
            </a:r>
            <a:endParaRPr lang="en-IN" dirty="0"/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6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DC8-D169-0A42-8123-32482861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F63AC-8FD0-AC4C-BFF8-4D4C03CF5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33" y="2181225"/>
            <a:ext cx="6170334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F17EB-492F-F04C-B26B-159CBA7C38FE}"/>
              </a:ext>
            </a:extLst>
          </p:cNvPr>
          <p:cNvSpPr txBox="1"/>
          <p:nvPr/>
        </p:nvSpPr>
        <p:spPr>
          <a:xfrm>
            <a:off x="2416629" y="5747657"/>
            <a:ext cx="803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Loan amounts varied, forming peaks and valleys. 10K, 20K, 30K Financial dreams and realities found their place in the histogram's dance.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C756-5B39-8242-8346-6578D12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for </a:t>
            </a:r>
            <a:r>
              <a:rPr lang="en-US" dirty="0" err="1"/>
              <a:t>funded_amnt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EED05-A4CA-BE45-BBE9-DAEA3FF1A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154" y="2181225"/>
            <a:ext cx="4483691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94B2D-D8AC-5F47-BD68-BCC223870FEC}"/>
              </a:ext>
            </a:extLst>
          </p:cNvPr>
          <p:cNvSpPr txBox="1"/>
          <p:nvPr/>
        </p:nvSpPr>
        <p:spPr>
          <a:xfrm>
            <a:off x="2449286" y="5780314"/>
            <a:ext cx="809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The funded amounts had their stories too. Some thrived while others struggled. The box plot whispered the secrets of financial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6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4F19-DA51-E149-B19A-D9AB3233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for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DB71E-10CD-9A4C-9A90-50C69EA9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47" y="2181225"/>
            <a:ext cx="4878505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40E90-73C5-F741-9A80-A3806D99785E}"/>
              </a:ext>
            </a:extLst>
          </p:cNvPr>
          <p:cNvSpPr txBox="1"/>
          <p:nvPr/>
        </p:nvSpPr>
        <p:spPr>
          <a:xfrm>
            <a:off x="1828800" y="5715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Terms danced in a bar chart waltz. Short or long, loans told their tales. The borrowers' choices revealed in vibrant bars.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D8D-AC0B-7A4D-B729-58645A2F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installment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6810-49F7-2948-BC60-90FF1F75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5584371"/>
            <a:ext cx="9405257" cy="796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Story: Installment payments echoed in a purple histogram. Peaks and valleys of financial commitments formed a visual symphony.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4B699-C9CC-224B-BDFA-22DD8E4B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071242"/>
            <a:ext cx="6311900" cy="35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3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350</TotalTime>
  <Words>873</Words>
  <Application>Microsoft Macintosh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Times New Roman</vt:lpstr>
      <vt:lpstr>Wingdings 2</vt:lpstr>
      <vt:lpstr>Dividend</vt:lpstr>
      <vt:lpstr>Lending club case study </vt:lpstr>
      <vt:lpstr>Problem statement</vt:lpstr>
      <vt:lpstr>Two types of risks are associated with the bank’s decision:</vt:lpstr>
      <vt:lpstr>PowerPoint Presentation</vt:lpstr>
      <vt:lpstr>Interest Rate Distribution</vt:lpstr>
      <vt:lpstr>Loan Amount Distribution</vt:lpstr>
      <vt:lpstr>Box plot for funded_amnt</vt:lpstr>
      <vt:lpstr>Bar chart for term</vt:lpstr>
      <vt:lpstr>Histogram for installment</vt:lpstr>
      <vt:lpstr>Bar chart for emp_length</vt:lpstr>
      <vt:lpstr>Bar chart for home_ownership</vt:lpstr>
      <vt:lpstr>Bar chart for verification_status</vt:lpstr>
      <vt:lpstr>Loan Grade Distribution</vt:lpstr>
      <vt:lpstr>Loan Purpose Distribution</vt:lpstr>
      <vt:lpstr>Home Ownership Distribution</vt:lpstr>
      <vt:lpstr>PowerPoint Presentation</vt:lpstr>
      <vt:lpstr>Grades</vt:lpstr>
      <vt:lpstr>Heatmap of correlation matrix</vt:lpstr>
      <vt:lpstr>Stacked area plot for loan status distribution based on bankruptcy history</vt:lpstr>
      <vt:lpstr>Bar plot for median total payment by state</vt:lpstr>
      <vt:lpstr>Loan Status Over Time</vt:lpstr>
      <vt:lpstr>Valuable features for portfolio and risk assessment of the company.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Microsoft Office User</dc:creator>
  <cp:lastModifiedBy>Microsoft Office User</cp:lastModifiedBy>
  <cp:revision>7</cp:revision>
  <dcterms:created xsi:type="dcterms:W3CDTF">2023-09-05T05:10:59Z</dcterms:created>
  <dcterms:modified xsi:type="dcterms:W3CDTF">2023-09-05T12:04:27Z</dcterms:modified>
</cp:coreProperties>
</file>