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  <p:sldId id="269" r:id="rId47"/>
    <p:sldId id="270" r:id="rId4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T Hoves" charset="1" panose="02000003020000060003"/>
      <p:regular r:id="rId10"/>
    </p:embeddedFont>
    <p:embeddedFont>
      <p:font typeface="TT Hoves Bold" charset="1" panose="02000003020000060003"/>
      <p:regular r:id="rId11"/>
    </p:embeddedFont>
    <p:embeddedFont>
      <p:font typeface="TT Hoves Italics" charset="1" panose="02000003020000060003"/>
      <p:regular r:id="rId12"/>
    </p:embeddedFont>
    <p:embeddedFont>
      <p:font typeface="TT Hoves Bold Italics" charset="1" panose="02000003020000060003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  <p:embeddedFont>
      <p:font typeface="Muli" charset="1" panose="00000500000000000000"/>
      <p:regular r:id="rId20"/>
    </p:embeddedFont>
    <p:embeddedFont>
      <p:font typeface="Muli Bold" charset="1" panose="00000800000000000000"/>
      <p:regular r:id="rId21"/>
    </p:embeddedFont>
    <p:embeddedFont>
      <p:font typeface="Muli Italics" charset="1" panose="00000500000000000000"/>
      <p:regular r:id="rId22"/>
    </p:embeddedFont>
    <p:embeddedFont>
      <p:font typeface="Muli Bold Italics" charset="1" panose="00000800000000000000"/>
      <p:regular r:id="rId23"/>
    </p:embeddedFont>
    <p:embeddedFont>
      <p:font typeface="Muli Extra-Light" charset="1" panose="00000300000000000000"/>
      <p:regular r:id="rId24"/>
    </p:embeddedFont>
    <p:embeddedFont>
      <p:font typeface="Muli Extra-Light Italics" charset="1" panose="00000300000000000000"/>
      <p:regular r:id="rId25"/>
    </p:embeddedFont>
    <p:embeddedFont>
      <p:font typeface="Muli Light" charset="1" panose="00000400000000000000"/>
      <p:regular r:id="rId26"/>
    </p:embeddedFont>
    <p:embeddedFont>
      <p:font typeface="Muli Light Italics" charset="1" panose="00000400000000000000"/>
      <p:regular r:id="rId27"/>
    </p:embeddedFont>
    <p:embeddedFont>
      <p:font typeface="Muli Semi-Bold" charset="1" panose="00000700000000000000"/>
      <p:regular r:id="rId28"/>
    </p:embeddedFont>
    <p:embeddedFont>
      <p:font typeface="Muli Semi-Bold Italics" charset="1" panose="00000700000000000000"/>
      <p:regular r:id="rId29"/>
    </p:embeddedFont>
    <p:embeddedFont>
      <p:font typeface="Muli Ultra-Bold" charset="1" panose="00000900000000000000"/>
      <p:regular r:id="rId30"/>
    </p:embeddedFont>
    <p:embeddedFont>
      <p:font typeface="Muli Ultra-Bold Italics" charset="1" panose="00000900000000000000"/>
      <p:regular r:id="rId31"/>
    </p:embeddedFont>
    <p:embeddedFont>
      <p:font typeface="Muli Heavy" charset="1" panose="00000A00000000000000"/>
      <p:regular r:id="rId32"/>
    </p:embeddedFont>
    <p:embeddedFont>
      <p:font typeface="Muli Heavy Italics" charset="1" panose="00000A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41" Target="slides/slide8.xml" Type="http://schemas.openxmlformats.org/officeDocument/2006/relationships/slide"/><Relationship Id="rId42" Target="slides/slide9.xml" Type="http://schemas.openxmlformats.org/officeDocument/2006/relationships/slide"/><Relationship Id="rId43" Target="slides/slide10.xml" Type="http://schemas.openxmlformats.org/officeDocument/2006/relationships/slide"/><Relationship Id="rId44" Target="slides/slide11.xml" Type="http://schemas.openxmlformats.org/officeDocument/2006/relationships/slide"/><Relationship Id="rId45" Target="slides/slide12.xml" Type="http://schemas.openxmlformats.org/officeDocument/2006/relationships/slide"/><Relationship Id="rId46" Target="slides/slide13.xml" Type="http://schemas.openxmlformats.org/officeDocument/2006/relationships/slide"/><Relationship Id="rId47" Target="slides/slide14.xml" Type="http://schemas.openxmlformats.org/officeDocument/2006/relationships/slide"/><Relationship Id="rId48" Target="slides/slide1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jpe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966089" y="8530000"/>
            <a:ext cx="217634" cy="146330"/>
            <a:chOff x="0" y="0"/>
            <a:chExt cx="1930400" cy="12979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22943" y="6541248"/>
            <a:ext cx="112078" cy="5810374"/>
            <a:chOff x="0" y="0"/>
            <a:chExt cx="149437" cy="7747165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149437" cy="2280560"/>
            </a:xfrm>
            <a:prstGeom prst="rect">
              <a:avLst/>
            </a:prstGeom>
            <a:solidFill>
              <a:srgbClr val="E6F0FD"/>
            </a:solidFill>
            <a:ln cap="sq">
              <a:noFill/>
              <a:prstDash val="solid"/>
              <a:miter/>
            </a:ln>
          </p:spPr>
        </p:sp>
        <p:sp>
          <p:nvSpPr>
            <p:cNvPr name="AutoShape 6" id="6"/>
            <p:cNvSpPr/>
            <p:nvPr/>
          </p:nvSpPr>
          <p:spPr>
            <a:xfrm rot="0">
              <a:off x="60248" y="0"/>
              <a:ext cx="28940" cy="7747165"/>
            </a:xfrm>
            <a:prstGeom prst="rect">
              <a:avLst/>
            </a:prstGeom>
            <a:solidFill>
              <a:srgbClr val="E6F0FD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6392467" y="-845346"/>
            <a:ext cx="5503065" cy="3439416"/>
          </a:xfrm>
          <a:custGeom>
            <a:avLst/>
            <a:gdLst/>
            <a:ahLst/>
            <a:cxnLst/>
            <a:rect r="r" b="b" t="t" l="l"/>
            <a:pathLst>
              <a:path h="3439416" w="5503065">
                <a:moveTo>
                  <a:pt x="0" y="0"/>
                </a:moveTo>
                <a:lnTo>
                  <a:pt x="5503066" y="0"/>
                </a:lnTo>
                <a:lnTo>
                  <a:pt x="5503066" y="3439416"/>
                </a:lnTo>
                <a:lnTo>
                  <a:pt x="0" y="34394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64419" y="3730785"/>
            <a:ext cx="15894881" cy="193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33"/>
              </a:lnSpc>
            </a:pPr>
            <a:r>
              <a:rPr lang="en-US" sz="6361">
                <a:solidFill>
                  <a:srgbClr val="004AAD"/>
                </a:solidFill>
                <a:latin typeface="Muli Ultra-Bold"/>
              </a:rPr>
              <a:t>Format 360: Multi-Format File Conversion </a:t>
            </a:r>
            <a:r>
              <a:rPr lang="en-US" sz="6361">
                <a:solidFill>
                  <a:srgbClr val="0C0E0C"/>
                </a:solidFill>
                <a:latin typeface="Muli Ultra-Bold"/>
              </a:rPr>
              <a:t>Engine on Google Cloud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10838" y="6807360"/>
            <a:ext cx="7002043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40"/>
              </a:lnSpc>
            </a:pPr>
            <a:r>
              <a:rPr lang="en-US" sz="4700">
                <a:solidFill>
                  <a:srgbClr val="0E2C4B"/>
                </a:solidFill>
                <a:latin typeface="Muli Ultra-Bold"/>
              </a:rPr>
              <a:t>By:- </a:t>
            </a:r>
            <a:r>
              <a:rPr lang="en-US" sz="4700">
                <a:solidFill>
                  <a:srgbClr val="004AAD"/>
                </a:solidFill>
                <a:latin typeface="Muli Ultra-Bold"/>
              </a:rPr>
              <a:t>Vaishnavi Pawar</a:t>
            </a:r>
          </a:p>
          <a:p>
            <a:pPr>
              <a:lnSpc>
                <a:spcPts val="5640"/>
              </a:lnSpc>
            </a:pPr>
            <a:r>
              <a:rPr lang="en-US" sz="4700">
                <a:solidFill>
                  <a:srgbClr val="004AAD"/>
                </a:solidFill>
                <a:latin typeface="Muli Ultra-Bold"/>
              </a:rPr>
              <a:t>        Shreya Parab</a:t>
            </a:r>
          </a:p>
          <a:p>
            <a:pPr>
              <a:lnSpc>
                <a:spcPts val="5640"/>
              </a:lnSpc>
            </a:pPr>
            <a:r>
              <a:rPr lang="en-US" sz="4700">
                <a:solidFill>
                  <a:srgbClr val="004AAD"/>
                </a:solidFill>
                <a:latin typeface="Muli Ultra-Bold"/>
              </a:rPr>
              <a:t>        Vaishnavi Rai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82247" y="1911510"/>
            <a:ext cx="12003023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0C0E0C"/>
                </a:solidFill>
                <a:latin typeface="Muli Ultra-Bold"/>
              </a:rPr>
              <a:t>ENGR-E516 Engineering Cloud Computing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975614" y="8530000"/>
            <a:ext cx="217634" cy="146330"/>
            <a:chOff x="0" y="0"/>
            <a:chExt cx="1930400" cy="12979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22943" y="6541248"/>
            <a:ext cx="112078" cy="5810374"/>
            <a:chOff x="0" y="0"/>
            <a:chExt cx="149437" cy="7747165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149437" cy="2280560"/>
            </a:xfrm>
            <a:prstGeom prst="rect">
              <a:avLst/>
            </a:prstGeom>
            <a:solidFill>
              <a:srgbClr val="E6F0FD"/>
            </a:solidFill>
            <a:ln cap="sq">
              <a:noFill/>
              <a:prstDash val="solid"/>
              <a:miter/>
            </a:ln>
          </p:spPr>
        </p:sp>
        <p:sp>
          <p:nvSpPr>
            <p:cNvPr name="AutoShape 6" id="6"/>
            <p:cNvSpPr/>
            <p:nvPr/>
          </p:nvSpPr>
          <p:spPr>
            <a:xfrm rot="0">
              <a:off x="60248" y="0"/>
              <a:ext cx="28940" cy="7747165"/>
            </a:xfrm>
            <a:prstGeom prst="rect">
              <a:avLst/>
            </a:prstGeom>
            <a:solidFill>
              <a:srgbClr val="004AA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677786" y="315373"/>
            <a:ext cx="8105964" cy="5027726"/>
            <a:chOff x="0" y="0"/>
            <a:chExt cx="2212991" cy="13726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12991" cy="1372608"/>
            </a:xfrm>
            <a:custGeom>
              <a:avLst/>
              <a:gdLst/>
              <a:ahLst/>
              <a:cxnLst/>
              <a:rect r="r" b="b" t="t" l="l"/>
              <a:pathLst>
                <a:path h="1372608" w="2212991">
                  <a:moveTo>
                    <a:pt x="48710" y="0"/>
                  </a:moveTo>
                  <a:lnTo>
                    <a:pt x="2164281" y="0"/>
                  </a:lnTo>
                  <a:cubicBezTo>
                    <a:pt x="2191183" y="0"/>
                    <a:pt x="2212991" y="21808"/>
                    <a:pt x="2212991" y="48710"/>
                  </a:cubicBezTo>
                  <a:lnTo>
                    <a:pt x="2212991" y="1323899"/>
                  </a:lnTo>
                  <a:cubicBezTo>
                    <a:pt x="2212991" y="1350800"/>
                    <a:pt x="2191183" y="1372608"/>
                    <a:pt x="2164281" y="1372608"/>
                  </a:cubicBezTo>
                  <a:lnTo>
                    <a:pt x="48710" y="1372608"/>
                  </a:lnTo>
                  <a:cubicBezTo>
                    <a:pt x="21808" y="1372608"/>
                    <a:pt x="0" y="1350800"/>
                    <a:pt x="0" y="1323899"/>
                  </a:cubicBezTo>
                  <a:lnTo>
                    <a:pt x="0" y="48710"/>
                  </a:lnTo>
                  <a:cubicBezTo>
                    <a:pt x="0" y="21808"/>
                    <a:pt x="21808" y="0"/>
                    <a:pt x="48710" y="0"/>
                  </a:cubicBezTo>
                  <a:close/>
                </a:path>
              </a:pathLst>
            </a:custGeom>
            <a:solidFill>
              <a:srgbClr val="E6F0FD">
                <a:alpha val="82745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212991" cy="1410708"/>
            </a:xfrm>
            <a:prstGeom prst="rect">
              <a:avLst/>
            </a:prstGeom>
          </p:spPr>
          <p:txBody>
            <a:bodyPr anchor="ctr" rtlCol="false" tIns="55221" lIns="55221" bIns="55221" rIns="55221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095038" y="719540"/>
            <a:ext cx="7271461" cy="4183361"/>
          </a:xfrm>
          <a:custGeom>
            <a:avLst/>
            <a:gdLst/>
            <a:ahLst/>
            <a:cxnLst/>
            <a:rect r="r" b="b" t="t" l="l"/>
            <a:pathLst>
              <a:path h="4183361" w="7271461">
                <a:moveTo>
                  <a:pt x="0" y="0"/>
                </a:moveTo>
                <a:lnTo>
                  <a:pt x="7271461" y="0"/>
                </a:lnTo>
                <a:lnTo>
                  <a:pt x="7271461" y="4183361"/>
                </a:lnTo>
                <a:lnTo>
                  <a:pt x="0" y="4183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35962" y="315373"/>
            <a:ext cx="7908038" cy="4991696"/>
            <a:chOff x="0" y="0"/>
            <a:chExt cx="2158955" cy="13627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58955" cy="1362771"/>
            </a:xfrm>
            <a:custGeom>
              <a:avLst/>
              <a:gdLst/>
              <a:ahLst/>
              <a:cxnLst/>
              <a:rect r="r" b="b" t="t" l="l"/>
              <a:pathLst>
                <a:path h="1362771" w="2158955">
                  <a:moveTo>
                    <a:pt x="49929" y="0"/>
                  </a:moveTo>
                  <a:lnTo>
                    <a:pt x="2109027" y="0"/>
                  </a:lnTo>
                  <a:cubicBezTo>
                    <a:pt x="2122269" y="0"/>
                    <a:pt x="2134968" y="5260"/>
                    <a:pt x="2144332" y="14624"/>
                  </a:cubicBezTo>
                  <a:cubicBezTo>
                    <a:pt x="2153695" y="23987"/>
                    <a:pt x="2158955" y="36687"/>
                    <a:pt x="2158955" y="49929"/>
                  </a:cubicBezTo>
                  <a:lnTo>
                    <a:pt x="2158955" y="1312843"/>
                  </a:lnTo>
                  <a:cubicBezTo>
                    <a:pt x="2158955" y="1326085"/>
                    <a:pt x="2153695" y="1338784"/>
                    <a:pt x="2144332" y="1348148"/>
                  </a:cubicBezTo>
                  <a:cubicBezTo>
                    <a:pt x="2134968" y="1357511"/>
                    <a:pt x="2122269" y="1362771"/>
                    <a:pt x="2109027" y="1362771"/>
                  </a:cubicBezTo>
                  <a:lnTo>
                    <a:pt x="49929" y="1362771"/>
                  </a:lnTo>
                  <a:cubicBezTo>
                    <a:pt x="36687" y="1362771"/>
                    <a:pt x="23987" y="1357511"/>
                    <a:pt x="14624" y="1348148"/>
                  </a:cubicBezTo>
                  <a:cubicBezTo>
                    <a:pt x="5260" y="1338784"/>
                    <a:pt x="0" y="1326085"/>
                    <a:pt x="0" y="1312843"/>
                  </a:cubicBezTo>
                  <a:lnTo>
                    <a:pt x="0" y="49929"/>
                  </a:lnTo>
                  <a:cubicBezTo>
                    <a:pt x="0" y="36687"/>
                    <a:pt x="5260" y="23987"/>
                    <a:pt x="14624" y="14624"/>
                  </a:cubicBezTo>
                  <a:cubicBezTo>
                    <a:pt x="23987" y="5260"/>
                    <a:pt x="36687" y="0"/>
                    <a:pt x="49929" y="0"/>
                  </a:cubicBezTo>
                  <a:close/>
                </a:path>
              </a:pathLst>
            </a:custGeom>
            <a:solidFill>
              <a:srgbClr val="E6F0FD">
                <a:alpha val="82745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158955" cy="1400871"/>
            </a:xfrm>
            <a:prstGeom prst="rect">
              <a:avLst/>
            </a:prstGeom>
          </p:spPr>
          <p:txBody>
            <a:bodyPr anchor="ctr" rtlCol="false" tIns="55221" lIns="55221" bIns="55221" rIns="55221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752380" y="606693"/>
            <a:ext cx="6794834" cy="4230510"/>
          </a:xfrm>
          <a:custGeom>
            <a:avLst/>
            <a:gdLst/>
            <a:ahLst/>
            <a:cxnLst/>
            <a:rect r="r" b="b" t="t" l="l"/>
            <a:pathLst>
              <a:path h="4230510" w="6794834">
                <a:moveTo>
                  <a:pt x="0" y="0"/>
                </a:moveTo>
                <a:lnTo>
                  <a:pt x="6794834" y="0"/>
                </a:lnTo>
                <a:lnTo>
                  <a:pt x="6794834" y="4230509"/>
                </a:lnTo>
                <a:lnTo>
                  <a:pt x="0" y="42305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279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 flipV="true">
            <a:off x="8547214" y="2900674"/>
            <a:ext cx="1344199" cy="0"/>
          </a:xfrm>
          <a:prstGeom prst="line">
            <a:avLst/>
          </a:prstGeom>
          <a:ln cap="flat" w="1428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6" id="16"/>
          <p:cNvGrpSpPr/>
          <p:nvPr/>
        </p:nvGrpSpPr>
        <p:grpSpPr>
          <a:xfrm rot="0">
            <a:off x="9891414" y="5447874"/>
            <a:ext cx="7892337" cy="4690015"/>
            <a:chOff x="0" y="0"/>
            <a:chExt cx="2154669" cy="12804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54669" cy="1280410"/>
            </a:xfrm>
            <a:custGeom>
              <a:avLst/>
              <a:gdLst/>
              <a:ahLst/>
              <a:cxnLst/>
              <a:rect r="r" b="b" t="t" l="l"/>
              <a:pathLst>
                <a:path h="1280410" w="2154669">
                  <a:moveTo>
                    <a:pt x="50028" y="0"/>
                  </a:moveTo>
                  <a:lnTo>
                    <a:pt x="2104641" y="0"/>
                  </a:lnTo>
                  <a:cubicBezTo>
                    <a:pt x="2132271" y="0"/>
                    <a:pt x="2154669" y="22398"/>
                    <a:pt x="2154669" y="50028"/>
                  </a:cubicBezTo>
                  <a:lnTo>
                    <a:pt x="2154669" y="1230382"/>
                  </a:lnTo>
                  <a:cubicBezTo>
                    <a:pt x="2154669" y="1243650"/>
                    <a:pt x="2149398" y="1256375"/>
                    <a:pt x="2140016" y="1265757"/>
                  </a:cubicBezTo>
                  <a:cubicBezTo>
                    <a:pt x="2130634" y="1275139"/>
                    <a:pt x="2117909" y="1280410"/>
                    <a:pt x="2104641" y="1280410"/>
                  </a:cubicBezTo>
                  <a:lnTo>
                    <a:pt x="50028" y="1280410"/>
                  </a:lnTo>
                  <a:cubicBezTo>
                    <a:pt x="22398" y="1280410"/>
                    <a:pt x="0" y="1258012"/>
                    <a:pt x="0" y="1230382"/>
                  </a:cubicBezTo>
                  <a:lnTo>
                    <a:pt x="0" y="50028"/>
                  </a:lnTo>
                  <a:cubicBezTo>
                    <a:pt x="0" y="36760"/>
                    <a:pt x="5271" y="24035"/>
                    <a:pt x="14653" y="14653"/>
                  </a:cubicBezTo>
                  <a:cubicBezTo>
                    <a:pt x="24035" y="5271"/>
                    <a:pt x="36760" y="0"/>
                    <a:pt x="50028" y="0"/>
                  </a:cubicBezTo>
                  <a:close/>
                </a:path>
              </a:pathLst>
            </a:custGeom>
            <a:solidFill>
              <a:srgbClr val="E6F0FD">
                <a:alpha val="82745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154669" cy="1318510"/>
            </a:xfrm>
            <a:prstGeom prst="rect">
              <a:avLst/>
            </a:prstGeom>
          </p:spPr>
          <p:txBody>
            <a:bodyPr anchor="ctr" rtlCol="false" tIns="55221" lIns="55221" bIns="55221" rIns="55221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0201851" y="5678303"/>
            <a:ext cx="7271461" cy="4183361"/>
          </a:xfrm>
          <a:custGeom>
            <a:avLst/>
            <a:gdLst/>
            <a:ahLst/>
            <a:cxnLst/>
            <a:rect r="r" b="b" t="t" l="l"/>
            <a:pathLst>
              <a:path h="4183361" w="7271461">
                <a:moveTo>
                  <a:pt x="0" y="0"/>
                </a:moveTo>
                <a:lnTo>
                  <a:pt x="7271462" y="0"/>
                </a:lnTo>
                <a:lnTo>
                  <a:pt x="7271462" y="4183361"/>
                </a:lnTo>
                <a:lnTo>
                  <a:pt x="0" y="4183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20" id="20"/>
          <p:cNvSpPr/>
          <p:nvPr/>
        </p:nvSpPr>
        <p:spPr>
          <a:xfrm>
            <a:off x="13599019" y="5307069"/>
            <a:ext cx="0" cy="861993"/>
          </a:xfrm>
          <a:prstGeom prst="line">
            <a:avLst/>
          </a:prstGeom>
          <a:ln cap="flat" w="1428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67049" y="5447874"/>
            <a:ext cx="7892337" cy="4690015"/>
            <a:chOff x="0" y="0"/>
            <a:chExt cx="2154669" cy="128041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154669" cy="1280410"/>
            </a:xfrm>
            <a:custGeom>
              <a:avLst/>
              <a:gdLst/>
              <a:ahLst/>
              <a:cxnLst/>
              <a:rect r="r" b="b" t="t" l="l"/>
              <a:pathLst>
                <a:path h="1280410" w="2154669">
                  <a:moveTo>
                    <a:pt x="50028" y="0"/>
                  </a:moveTo>
                  <a:lnTo>
                    <a:pt x="2104641" y="0"/>
                  </a:lnTo>
                  <a:cubicBezTo>
                    <a:pt x="2132271" y="0"/>
                    <a:pt x="2154669" y="22398"/>
                    <a:pt x="2154669" y="50028"/>
                  </a:cubicBezTo>
                  <a:lnTo>
                    <a:pt x="2154669" y="1230382"/>
                  </a:lnTo>
                  <a:cubicBezTo>
                    <a:pt x="2154669" y="1243650"/>
                    <a:pt x="2149398" y="1256375"/>
                    <a:pt x="2140016" y="1265757"/>
                  </a:cubicBezTo>
                  <a:cubicBezTo>
                    <a:pt x="2130634" y="1275139"/>
                    <a:pt x="2117909" y="1280410"/>
                    <a:pt x="2104641" y="1280410"/>
                  </a:cubicBezTo>
                  <a:lnTo>
                    <a:pt x="50028" y="1280410"/>
                  </a:lnTo>
                  <a:cubicBezTo>
                    <a:pt x="22398" y="1280410"/>
                    <a:pt x="0" y="1258012"/>
                    <a:pt x="0" y="1230382"/>
                  </a:cubicBezTo>
                  <a:lnTo>
                    <a:pt x="0" y="50028"/>
                  </a:lnTo>
                  <a:cubicBezTo>
                    <a:pt x="0" y="36760"/>
                    <a:pt x="5271" y="24035"/>
                    <a:pt x="14653" y="14653"/>
                  </a:cubicBezTo>
                  <a:cubicBezTo>
                    <a:pt x="24035" y="5271"/>
                    <a:pt x="36760" y="0"/>
                    <a:pt x="50028" y="0"/>
                  </a:cubicBezTo>
                  <a:close/>
                </a:path>
              </a:pathLst>
            </a:custGeom>
            <a:solidFill>
              <a:srgbClr val="E6F0FD">
                <a:alpha val="82745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154669" cy="1318510"/>
            </a:xfrm>
            <a:prstGeom prst="rect">
              <a:avLst/>
            </a:prstGeom>
          </p:spPr>
          <p:txBody>
            <a:bodyPr anchor="ctr" rtlCol="false" tIns="55221" lIns="55221" bIns="55221" rIns="55221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752380" y="5885385"/>
            <a:ext cx="7004314" cy="3769197"/>
          </a:xfrm>
          <a:custGeom>
            <a:avLst/>
            <a:gdLst/>
            <a:ahLst/>
            <a:cxnLst/>
            <a:rect r="r" b="b" t="t" l="l"/>
            <a:pathLst>
              <a:path h="3769197" w="7004314">
                <a:moveTo>
                  <a:pt x="0" y="0"/>
                </a:moveTo>
                <a:lnTo>
                  <a:pt x="7004314" y="0"/>
                </a:lnTo>
                <a:lnTo>
                  <a:pt x="7004314" y="3769197"/>
                </a:lnTo>
                <a:lnTo>
                  <a:pt x="0" y="37691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939483" y="4904142"/>
            <a:ext cx="4397466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sz="1838">
                <a:solidFill>
                  <a:srgbClr val="004AAD"/>
                </a:solidFill>
                <a:latin typeface="Muli Bold"/>
              </a:rPr>
              <a:t>Main Page - Upload the File to Convert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836980" y="4893376"/>
            <a:ext cx="5787576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sz="1838">
                <a:solidFill>
                  <a:srgbClr val="004AAD"/>
                </a:solidFill>
                <a:latin typeface="Muli Bold"/>
              </a:rPr>
              <a:t>Main Page - Select the conversion Type &amp; Convert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471724" y="9852139"/>
            <a:ext cx="4397466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sz="1838">
                <a:solidFill>
                  <a:srgbClr val="004AAD"/>
                </a:solidFill>
                <a:latin typeface="Muli Bold"/>
              </a:rPr>
              <a:t>Main Page - Download the file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939483" y="9714026"/>
            <a:ext cx="4397466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sz="1838">
                <a:solidFill>
                  <a:srgbClr val="004AAD"/>
                </a:solidFill>
                <a:latin typeface="Muli Bold"/>
              </a:rPr>
              <a:t>Download Preview &amp; Download the file</a:t>
            </a:r>
          </a:p>
        </p:txBody>
      </p:sp>
      <p:sp>
        <p:nvSpPr>
          <p:cNvPr name="AutoShape 29" id="29"/>
          <p:cNvSpPr/>
          <p:nvPr/>
        </p:nvSpPr>
        <p:spPr>
          <a:xfrm flipH="true">
            <a:off x="8756694" y="7792882"/>
            <a:ext cx="1344199" cy="0"/>
          </a:xfrm>
          <a:prstGeom prst="line">
            <a:avLst/>
          </a:prstGeom>
          <a:ln cap="flat" w="1428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0" id="30"/>
          <p:cNvSpPr txBox="true"/>
          <p:nvPr/>
        </p:nvSpPr>
        <p:spPr>
          <a:xfrm rot="0">
            <a:off x="754071" y="-13704"/>
            <a:ext cx="3578788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u="sng">
                <a:solidFill>
                  <a:srgbClr val="000000"/>
                </a:solidFill>
                <a:latin typeface="TT Hoves Bold"/>
              </a:rPr>
              <a:t>RESULTS: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975614" y="8530000"/>
            <a:ext cx="217634" cy="146330"/>
            <a:chOff x="0" y="0"/>
            <a:chExt cx="1930400" cy="12979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346052"/>
            <a:ext cx="7813541" cy="4286806"/>
          </a:xfrm>
          <a:custGeom>
            <a:avLst/>
            <a:gdLst/>
            <a:ahLst/>
            <a:cxnLst/>
            <a:rect r="r" b="b" t="t" l="l"/>
            <a:pathLst>
              <a:path h="4286806" w="7813541">
                <a:moveTo>
                  <a:pt x="0" y="0"/>
                </a:moveTo>
                <a:lnTo>
                  <a:pt x="7813541" y="0"/>
                </a:lnTo>
                <a:lnTo>
                  <a:pt x="7813541" y="4286806"/>
                </a:lnTo>
                <a:lnTo>
                  <a:pt x="0" y="4286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84173" y="249497"/>
            <a:ext cx="8092403" cy="4383362"/>
          </a:xfrm>
          <a:custGeom>
            <a:avLst/>
            <a:gdLst/>
            <a:ahLst/>
            <a:cxnLst/>
            <a:rect r="r" b="b" t="t" l="l"/>
            <a:pathLst>
              <a:path h="4383362" w="8092403">
                <a:moveTo>
                  <a:pt x="0" y="0"/>
                </a:moveTo>
                <a:lnTo>
                  <a:pt x="8092403" y="0"/>
                </a:lnTo>
                <a:lnTo>
                  <a:pt x="8092403" y="4383361"/>
                </a:lnTo>
                <a:lnTo>
                  <a:pt x="0" y="4383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85" t="0" r="-485" b="-274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66591" y="5019148"/>
            <a:ext cx="8469625" cy="4628362"/>
          </a:xfrm>
          <a:custGeom>
            <a:avLst/>
            <a:gdLst/>
            <a:ahLst/>
            <a:cxnLst/>
            <a:rect r="r" b="b" t="t" l="l"/>
            <a:pathLst>
              <a:path h="4628362" w="8469625">
                <a:moveTo>
                  <a:pt x="0" y="0"/>
                </a:moveTo>
                <a:lnTo>
                  <a:pt x="8469624" y="0"/>
                </a:lnTo>
                <a:lnTo>
                  <a:pt x="8469624" y="4628361"/>
                </a:lnTo>
                <a:lnTo>
                  <a:pt x="0" y="46283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91883" y="4676248"/>
            <a:ext cx="4397466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sz="1838">
                <a:solidFill>
                  <a:srgbClr val="004AAD"/>
                </a:solidFill>
                <a:latin typeface="Muli Bold"/>
              </a:rPr>
              <a:t>Cloud Function - Execution Time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37149" y="4676248"/>
            <a:ext cx="4397466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sz="1838">
                <a:solidFill>
                  <a:srgbClr val="004AAD"/>
                </a:solidFill>
                <a:latin typeface="Muli Bold"/>
              </a:rPr>
              <a:t>Cloud Run - Container CPU Utilization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02670" y="9695134"/>
            <a:ext cx="4882576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sz="1838">
                <a:solidFill>
                  <a:srgbClr val="004AAD"/>
                </a:solidFill>
                <a:latin typeface="Muli Bold"/>
              </a:rPr>
              <a:t>Cloud Run - Container Memory Utilization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9445" y="572794"/>
            <a:ext cx="7678720" cy="4261488"/>
          </a:xfrm>
          <a:custGeom>
            <a:avLst/>
            <a:gdLst/>
            <a:ahLst/>
            <a:cxnLst/>
            <a:rect r="r" b="b" t="t" l="l"/>
            <a:pathLst>
              <a:path h="4261488" w="7678720">
                <a:moveTo>
                  <a:pt x="0" y="0"/>
                </a:moveTo>
                <a:lnTo>
                  <a:pt x="7678720" y="0"/>
                </a:lnTo>
                <a:lnTo>
                  <a:pt x="7678720" y="4261488"/>
                </a:lnTo>
                <a:lnTo>
                  <a:pt x="0" y="4261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61730" y="339131"/>
            <a:ext cx="8123190" cy="4495151"/>
          </a:xfrm>
          <a:custGeom>
            <a:avLst/>
            <a:gdLst/>
            <a:ahLst/>
            <a:cxnLst/>
            <a:rect r="r" b="b" t="t" l="l"/>
            <a:pathLst>
              <a:path h="4495151" w="8123190">
                <a:moveTo>
                  <a:pt x="0" y="0"/>
                </a:moveTo>
                <a:lnTo>
                  <a:pt x="8123190" y="0"/>
                </a:lnTo>
                <a:lnTo>
                  <a:pt x="8123190" y="4495151"/>
                </a:lnTo>
                <a:lnTo>
                  <a:pt x="0" y="44951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34115" y="5453062"/>
            <a:ext cx="7810830" cy="4259989"/>
          </a:xfrm>
          <a:custGeom>
            <a:avLst/>
            <a:gdLst/>
            <a:ahLst/>
            <a:cxnLst/>
            <a:rect r="r" b="b" t="t" l="l"/>
            <a:pathLst>
              <a:path h="4259989" w="7810830">
                <a:moveTo>
                  <a:pt x="0" y="0"/>
                </a:moveTo>
                <a:lnTo>
                  <a:pt x="7810829" y="0"/>
                </a:lnTo>
                <a:lnTo>
                  <a:pt x="7810829" y="4259989"/>
                </a:lnTo>
                <a:lnTo>
                  <a:pt x="0" y="42599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35382" y="4857750"/>
            <a:ext cx="4397466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sz="1838">
                <a:solidFill>
                  <a:srgbClr val="004AAD"/>
                </a:solidFill>
                <a:latin typeface="Muli Bold"/>
              </a:rPr>
              <a:t>Request Latency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707713" y="4995863"/>
            <a:ext cx="4397466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sz="1838">
                <a:solidFill>
                  <a:srgbClr val="004AAD"/>
                </a:solidFill>
                <a:latin typeface="Muli Bold"/>
              </a:rPr>
              <a:t>Bucket - Request Count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65462" y="9874976"/>
            <a:ext cx="4997491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sz="1838">
                <a:solidFill>
                  <a:srgbClr val="004AAD"/>
                </a:solidFill>
                <a:latin typeface="Muli Bold"/>
              </a:rPr>
              <a:t>Cloud Pub/Sub - Publish Message Count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74149" y="1102734"/>
            <a:ext cx="14914017" cy="8081533"/>
          </a:xfrm>
          <a:custGeom>
            <a:avLst/>
            <a:gdLst/>
            <a:ahLst/>
            <a:cxnLst/>
            <a:rect r="r" b="b" t="t" l="l"/>
            <a:pathLst>
              <a:path h="8081533" w="14914017">
                <a:moveTo>
                  <a:pt x="0" y="0"/>
                </a:moveTo>
                <a:lnTo>
                  <a:pt x="14914016" y="0"/>
                </a:lnTo>
                <a:lnTo>
                  <a:pt x="14914016" y="8081532"/>
                </a:lnTo>
                <a:lnTo>
                  <a:pt x="0" y="8081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98366" y="9184266"/>
            <a:ext cx="8865582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4AAD"/>
                </a:solidFill>
                <a:latin typeface="Muli Bold"/>
              </a:rPr>
              <a:t>Uptime Check Latency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8681" y="2327000"/>
            <a:ext cx="14710637" cy="5633000"/>
            <a:chOff x="0" y="0"/>
            <a:chExt cx="2546251" cy="9750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46251" cy="975011"/>
            </a:xfrm>
            <a:custGeom>
              <a:avLst/>
              <a:gdLst/>
              <a:ahLst/>
              <a:cxnLst/>
              <a:rect r="r" b="b" t="t" l="l"/>
              <a:pathLst>
                <a:path h="975011" w="2546251">
                  <a:moveTo>
                    <a:pt x="26840" y="0"/>
                  </a:moveTo>
                  <a:lnTo>
                    <a:pt x="2519411" y="0"/>
                  </a:lnTo>
                  <a:cubicBezTo>
                    <a:pt x="2534234" y="0"/>
                    <a:pt x="2546251" y="12017"/>
                    <a:pt x="2546251" y="26840"/>
                  </a:cubicBezTo>
                  <a:lnTo>
                    <a:pt x="2546251" y="948171"/>
                  </a:lnTo>
                  <a:cubicBezTo>
                    <a:pt x="2546251" y="962994"/>
                    <a:pt x="2534234" y="975011"/>
                    <a:pt x="2519411" y="975011"/>
                  </a:cubicBezTo>
                  <a:lnTo>
                    <a:pt x="26840" y="975011"/>
                  </a:lnTo>
                  <a:cubicBezTo>
                    <a:pt x="12017" y="975011"/>
                    <a:pt x="0" y="962994"/>
                    <a:pt x="0" y="948171"/>
                  </a:cubicBezTo>
                  <a:lnTo>
                    <a:pt x="0" y="26840"/>
                  </a:lnTo>
                  <a:cubicBezTo>
                    <a:pt x="0" y="12017"/>
                    <a:pt x="12017" y="0"/>
                    <a:pt x="26840" y="0"/>
                  </a:cubicBezTo>
                  <a:close/>
                </a:path>
              </a:pathLst>
            </a:custGeom>
            <a:solidFill>
              <a:srgbClr val="E6F0FD">
                <a:alpha val="9098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46251" cy="1013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341244" y="2975644"/>
            <a:ext cx="13605513" cy="498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4"/>
              </a:lnSpc>
            </a:pPr>
            <a:r>
              <a:rPr lang="en-US" sz="2336">
                <a:solidFill>
                  <a:srgbClr val="004AAD"/>
                </a:solidFill>
                <a:latin typeface="Muli Ultra-Bold"/>
              </a:rPr>
              <a:t>1. Enhanced Conversion Capabilities:</a:t>
            </a:r>
          </a:p>
          <a:p>
            <a:pPr algn="just" marL="504537" indent="-252268" lvl="1">
              <a:lnSpc>
                <a:spcPts val="2804"/>
              </a:lnSpc>
              <a:buFont typeface="Arial"/>
              <a:buChar char="•"/>
            </a:pPr>
            <a:r>
              <a:rPr lang="en-US" sz="2336">
                <a:solidFill>
                  <a:srgbClr val="000000"/>
                </a:solidFill>
                <a:latin typeface="Muli Ultra-Bold"/>
              </a:rPr>
              <a:t>Expand the range of supported file formats, including specialized formats used in industries like healthcare or engineering.</a:t>
            </a:r>
          </a:p>
          <a:p>
            <a:pPr algn="just">
              <a:lnSpc>
                <a:spcPts val="2804"/>
              </a:lnSpc>
            </a:pPr>
          </a:p>
          <a:p>
            <a:pPr algn="just">
              <a:lnSpc>
                <a:spcPts val="2804"/>
              </a:lnSpc>
            </a:pPr>
            <a:r>
              <a:rPr lang="en-US" sz="2336">
                <a:solidFill>
                  <a:srgbClr val="004AAD"/>
                </a:solidFill>
                <a:latin typeface="Muli Ultra-Bold"/>
              </a:rPr>
              <a:t>2. </a:t>
            </a:r>
            <a:r>
              <a:rPr lang="en-US" sz="2336">
                <a:solidFill>
                  <a:srgbClr val="004AAD"/>
                </a:solidFill>
                <a:latin typeface="Muli Ultra-Bold"/>
              </a:rPr>
              <a:t>Integration with Additional Cloud Services:</a:t>
            </a:r>
          </a:p>
          <a:p>
            <a:pPr algn="just" marL="504537" indent="-252268" lvl="1">
              <a:lnSpc>
                <a:spcPts val="2804"/>
              </a:lnSpc>
              <a:buFont typeface="Arial"/>
              <a:buChar char="•"/>
            </a:pPr>
            <a:r>
              <a:rPr lang="en-US" sz="2336">
                <a:solidFill>
                  <a:srgbClr val="000000"/>
                </a:solidFill>
                <a:latin typeface="Muli Ultra-Bold"/>
              </a:rPr>
              <a:t>Provide tighter integration with other GCP services, such as AI Platform for implementing machine learning-enhanced features.</a:t>
            </a:r>
          </a:p>
          <a:p>
            <a:pPr algn="just">
              <a:lnSpc>
                <a:spcPts val="2804"/>
              </a:lnSpc>
            </a:pPr>
          </a:p>
          <a:p>
            <a:pPr algn="just">
              <a:lnSpc>
                <a:spcPts val="2804"/>
              </a:lnSpc>
            </a:pPr>
            <a:r>
              <a:rPr lang="en-US" sz="2336">
                <a:solidFill>
                  <a:srgbClr val="004AAD"/>
                </a:solidFill>
                <a:latin typeface="Muli Ultra-Bold"/>
              </a:rPr>
              <a:t>3. </a:t>
            </a:r>
            <a:r>
              <a:rPr lang="en-US" sz="2336">
                <a:solidFill>
                  <a:srgbClr val="004AAD"/>
                </a:solidFill>
                <a:latin typeface="Muli Ultra-Bold"/>
              </a:rPr>
              <a:t>Security Features:</a:t>
            </a:r>
          </a:p>
          <a:p>
            <a:pPr algn="just" marL="504537" indent="-252268" lvl="1">
              <a:lnSpc>
                <a:spcPts val="2804"/>
              </a:lnSpc>
              <a:buFont typeface="Arial"/>
              <a:buChar char="•"/>
            </a:pPr>
            <a:r>
              <a:rPr lang="en-US" sz="2336">
                <a:solidFill>
                  <a:srgbClr val="000000"/>
                </a:solidFill>
                <a:latin typeface="Muli Ultra-Bold"/>
              </a:rPr>
              <a:t>Integrate more advanced security measures such as anomaly detection to protect against new and emerging threats.</a:t>
            </a:r>
          </a:p>
          <a:p>
            <a:pPr algn="just">
              <a:lnSpc>
                <a:spcPts val="2804"/>
              </a:lnSpc>
            </a:pPr>
          </a:p>
          <a:p>
            <a:pPr algn="just">
              <a:lnSpc>
                <a:spcPts val="2804"/>
              </a:lnSpc>
            </a:pPr>
          </a:p>
          <a:p>
            <a:pPr algn="just">
              <a:lnSpc>
                <a:spcPts val="280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12150" y="1038225"/>
            <a:ext cx="967216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76"/>
              </a:lnSpc>
              <a:spcBef>
                <a:spcPct val="0"/>
              </a:spcBef>
            </a:pPr>
            <a:r>
              <a:rPr lang="en-US" sz="4897" u="sng">
                <a:solidFill>
                  <a:srgbClr val="004AAD"/>
                </a:solidFill>
                <a:latin typeface="Muli Ultra-Bold"/>
              </a:rPr>
              <a:t>Scope for future development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05216" y="4457700"/>
            <a:ext cx="5827038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Muli Ultra-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975614" y="8530000"/>
            <a:ext cx="217634" cy="146330"/>
            <a:chOff x="0" y="0"/>
            <a:chExt cx="1930400" cy="12979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22943" y="6541248"/>
            <a:ext cx="112078" cy="5810374"/>
            <a:chOff x="0" y="0"/>
            <a:chExt cx="149437" cy="7747165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149437" cy="2280560"/>
            </a:xfrm>
            <a:prstGeom prst="rect">
              <a:avLst/>
            </a:prstGeom>
            <a:solidFill>
              <a:srgbClr val="E6F0FD"/>
            </a:solidFill>
            <a:ln cap="sq">
              <a:noFill/>
              <a:prstDash val="solid"/>
              <a:miter/>
            </a:ln>
          </p:spPr>
        </p:sp>
        <p:sp>
          <p:nvSpPr>
            <p:cNvPr name="AutoShape 6" id="6"/>
            <p:cNvSpPr/>
            <p:nvPr/>
          </p:nvSpPr>
          <p:spPr>
            <a:xfrm rot="0">
              <a:off x="60248" y="0"/>
              <a:ext cx="28940" cy="7747165"/>
            </a:xfrm>
            <a:prstGeom prst="rect">
              <a:avLst/>
            </a:prstGeom>
            <a:solidFill>
              <a:srgbClr val="E6F0F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866119" y="2833538"/>
            <a:ext cx="8393181" cy="4957054"/>
            <a:chOff x="0" y="0"/>
            <a:chExt cx="2210550" cy="13055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10550" cy="1305561"/>
            </a:xfrm>
            <a:custGeom>
              <a:avLst/>
              <a:gdLst/>
              <a:ahLst/>
              <a:cxnLst/>
              <a:rect r="r" b="b" t="t" l="l"/>
              <a:pathLst>
                <a:path h="1305561" w="2210550">
                  <a:moveTo>
                    <a:pt x="47043" y="0"/>
                  </a:moveTo>
                  <a:lnTo>
                    <a:pt x="2163507" y="0"/>
                  </a:lnTo>
                  <a:cubicBezTo>
                    <a:pt x="2189488" y="0"/>
                    <a:pt x="2210550" y="21062"/>
                    <a:pt x="2210550" y="47043"/>
                  </a:cubicBezTo>
                  <a:lnTo>
                    <a:pt x="2210550" y="1258519"/>
                  </a:lnTo>
                  <a:cubicBezTo>
                    <a:pt x="2210550" y="1284500"/>
                    <a:pt x="2189488" y="1305561"/>
                    <a:pt x="2163507" y="1305561"/>
                  </a:cubicBezTo>
                  <a:lnTo>
                    <a:pt x="47043" y="1305561"/>
                  </a:lnTo>
                  <a:cubicBezTo>
                    <a:pt x="34566" y="1305561"/>
                    <a:pt x="22601" y="1300605"/>
                    <a:pt x="13778" y="1291783"/>
                  </a:cubicBezTo>
                  <a:cubicBezTo>
                    <a:pt x="4956" y="1282961"/>
                    <a:pt x="0" y="1270995"/>
                    <a:pt x="0" y="1258519"/>
                  </a:cubicBezTo>
                  <a:lnTo>
                    <a:pt x="0" y="47043"/>
                  </a:lnTo>
                  <a:cubicBezTo>
                    <a:pt x="0" y="21062"/>
                    <a:pt x="21062" y="0"/>
                    <a:pt x="47043" y="0"/>
                  </a:cubicBezTo>
                  <a:close/>
                </a:path>
              </a:pathLst>
            </a:custGeom>
            <a:solidFill>
              <a:srgbClr val="E6F0FD">
                <a:alpha val="88627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210550" cy="1343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293707" y="2824013"/>
            <a:ext cx="5883854" cy="292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19"/>
              </a:lnSpc>
            </a:pPr>
            <a:r>
              <a:rPr lang="en-US" sz="9599">
                <a:solidFill>
                  <a:srgbClr val="0E2C4B"/>
                </a:solidFill>
                <a:latin typeface="Muli Ultra-Bold"/>
              </a:rPr>
              <a:t>Table </a:t>
            </a:r>
            <a:r>
              <a:rPr lang="en-US" sz="9599">
                <a:solidFill>
                  <a:srgbClr val="0E2C4B"/>
                </a:solidFill>
                <a:latin typeface="Muli Ultra-Bold"/>
              </a:rPr>
              <a:t>of </a:t>
            </a:r>
            <a:r>
              <a:rPr lang="en-US" sz="9599">
                <a:solidFill>
                  <a:srgbClr val="004AAD"/>
                </a:solidFill>
                <a:latin typeface="Muli Ultra-Bold"/>
              </a:rPr>
              <a:t>Contents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072029" y="3164006"/>
            <a:ext cx="6616734" cy="4326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9366" indent="-349683" lvl="1">
              <a:lnSpc>
                <a:spcPts val="3887"/>
              </a:lnSpc>
              <a:buAutoNum type="arabicPeriod" startAt="1"/>
            </a:pPr>
            <a:r>
              <a:rPr lang="en-US" sz="3239">
                <a:solidFill>
                  <a:srgbClr val="000000"/>
                </a:solidFill>
                <a:latin typeface="Muli Ultra-Bold"/>
              </a:rPr>
              <a:t>Introduction</a:t>
            </a:r>
          </a:p>
          <a:p>
            <a:pPr marL="699366" indent="-349683" lvl="1">
              <a:lnSpc>
                <a:spcPts val="3887"/>
              </a:lnSpc>
              <a:buAutoNum type="arabicPeriod" startAt="1"/>
            </a:pPr>
            <a:r>
              <a:rPr lang="en-US" sz="3239">
                <a:solidFill>
                  <a:srgbClr val="000000"/>
                </a:solidFill>
                <a:latin typeface="Muli Ultra-Bold"/>
              </a:rPr>
              <a:t>Motivation</a:t>
            </a:r>
          </a:p>
          <a:p>
            <a:pPr marL="699366" indent="-349683" lvl="1">
              <a:lnSpc>
                <a:spcPts val="3887"/>
              </a:lnSpc>
              <a:buAutoNum type="arabicPeriod" startAt="1"/>
            </a:pPr>
            <a:r>
              <a:rPr lang="en-US" sz="3239">
                <a:solidFill>
                  <a:srgbClr val="000000"/>
                </a:solidFill>
                <a:latin typeface="Muli Ultra-Bold"/>
              </a:rPr>
              <a:t>Related Work &amp; Gap Analysis</a:t>
            </a:r>
          </a:p>
          <a:p>
            <a:pPr marL="699366" indent="-349683" lvl="1">
              <a:lnSpc>
                <a:spcPts val="3887"/>
              </a:lnSpc>
              <a:buAutoNum type="arabicPeriod" startAt="1"/>
            </a:pPr>
            <a:r>
              <a:rPr lang="en-US" sz="3239">
                <a:solidFill>
                  <a:srgbClr val="000000"/>
                </a:solidFill>
                <a:latin typeface="Muli Ultra-Bold"/>
              </a:rPr>
              <a:t>Achieved Result</a:t>
            </a:r>
          </a:p>
          <a:p>
            <a:pPr marL="699366" indent="-349683" lvl="1">
              <a:lnSpc>
                <a:spcPts val="3887"/>
              </a:lnSpc>
              <a:buAutoNum type="arabicPeriod" startAt="1"/>
            </a:pPr>
            <a:r>
              <a:rPr lang="en-US" sz="3239">
                <a:solidFill>
                  <a:srgbClr val="000000"/>
                </a:solidFill>
                <a:latin typeface="Muli Ultra-Bold"/>
              </a:rPr>
              <a:t>Architecture</a:t>
            </a:r>
          </a:p>
          <a:p>
            <a:pPr marL="699366" indent="-349683" lvl="1">
              <a:lnSpc>
                <a:spcPts val="3887"/>
              </a:lnSpc>
              <a:buAutoNum type="arabicPeriod" startAt="1"/>
            </a:pPr>
            <a:r>
              <a:rPr lang="en-US" sz="3239">
                <a:solidFill>
                  <a:srgbClr val="000000"/>
                </a:solidFill>
                <a:latin typeface="Muli Ultra-Bold"/>
              </a:rPr>
              <a:t>Algorithm Selection</a:t>
            </a:r>
          </a:p>
          <a:p>
            <a:pPr marL="699366" indent="-349683" lvl="1">
              <a:lnSpc>
                <a:spcPts val="3887"/>
              </a:lnSpc>
              <a:buAutoNum type="arabicPeriod" startAt="1"/>
            </a:pPr>
            <a:r>
              <a:rPr lang="en-US" sz="3239">
                <a:solidFill>
                  <a:srgbClr val="000000"/>
                </a:solidFill>
                <a:latin typeface="Muli Ultra-Bold"/>
              </a:rPr>
              <a:t>Results</a:t>
            </a:r>
          </a:p>
          <a:p>
            <a:pPr marL="699366" indent="-349683" lvl="1">
              <a:lnSpc>
                <a:spcPts val="3887"/>
              </a:lnSpc>
              <a:buAutoNum type="arabicPeriod" startAt="1"/>
            </a:pPr>
            <a:r>
              <a:rPr lang="en-US" sz="3239">
                <a:solidFill>
                  <a:srgbClr val="000000"/>
                </a:solidFill>
                <a:latin typeface="Muli Ultra-Bold"/>
              </a:rPr>
              <a:t>Future Development</a:t>
            </a:r>
          </a:p>
          <a:p>
            <a:pPr>
              <a:lnSpc>
                <a:spcPts val="388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975614" y="8530000"/>
            <a:ext cx="217634" cy="146330"/>
            <a:chOff x="0" y="0"/>
            <a:chExt cx="1930400" cy="12979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22943" y="6541248"/>
            <a:ext cx="112078" cy="5810374"/>
            <a:chOff x="0" y="0"/>
            <a:chExt cx="149437" cy="7747165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149437" cy="2280560"/>
            </a:xfrm>
            <a:prstGeom prst="rect">
              <a:avLst/>
            </a:prstGeom>
            <a:solidFill>
              <a:srgbClr val="E6F0FD"/>
            </a:solidFill>
            <a:ln cap="sq">
              <a:noFill/>
              <a:prstDash val="solid"/>
              <a:miter/>
            </a:ln>
          </p:spPr>
        </p:sp>
        <p:sp>
          <p:nvSpPr>
            <p:cNvPr name="AutoShape 6" id="6"/>
            <p:cNvSpPr/>
            <p:nvPr/>
          </p:nvSpPr>
          <p:spPr>
            <a:xfrm rot="0">
              <a:off x="60248" y="0"/>
              <a:ext cx="28940" cy="7747165"/>
            </a:xfrm>
            <a:prstGeom prst="rect">
              <a:avLst/>
            </a:prstGeom>
            <a:solidFill>
              <a:srgbClr val="E6F0F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24303" y="1300343"/>
            <a:ext cx="16764386" cy="6818223"/>
            <a:chOff x="0" y="0"/>
            <a:chExt cx="4415312" cy="1795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415312" cy="1795746"/>
            </a:xfrm>
            <a:custGeom>
              <a:avLst/>
              <a:gdLst/>
              <a:ahLst/>
              <a:cxnLst/>
              <a:rect r="r" b="b" t="t" l="l"/>
              <a:pathLst>
                <a:path h="1795746" w="4415312">
                  <a:moveTo>
                    <a:pt x="23552" y="0"/>
                  </a:moveTo>
                  <a:lnTo>
                    <a:pt x="4391759" y="0"/>
                  </a:lnTo>
                  <a:cubicBezTo>
                    <a:pt x="4398006" y="0"/>
                    <a:pt x="4403996" y="2481"/>
                    <a:pt x="4408413" y="6898"/>
                  </a:cubicBezTo>
                  <a:cubicBezTo>
                    <a:pt x="4412830" y="11315"/>
                    <a:pt x="4415312" y="17306"/>
                    <a:pt x="4415312" y="23552"/>
                  </a:cubicBezTo>
                  <a:lnTo>
                    <a:pt x="4415312" y="1772194"/>
                  </a:lnTo>
                  <a:cubicBezTo>
                    <a:pt x="4415312" y="1778440"/>
                    <a:pt x="4412830" y="1784431"/>
                    <a:pt x="4408413" y="1788848"/>
                  </a:cubicBezTo>
                  <a:cubicBezTo>
                    <a:pt x="4403996" y="1793265"/>
                    <a:pt x="4398006" y="1795746"/>
                    <a:pt x="4391759" y="1795746"/>
                  </a:cubicBezTo>
                  <a:lnTo>
                    <a:pt x="23552" y="1795746"/>
                  </a:lnTo>
                  <a:cubicBezTo>
                    <a:pt x="17306" y="1795746"/>
                    <a:pt x="11315" y="1793265"/>
                    <a:pt x="6898" y="1788848"/>
                  </a:cubicBezTo>
                  <a:cubicBezTo>
                    <a:pt x="2481" y="1784431"/>
                    <a:pt x="0" y="1778440"/>
                    <a:pt x="0" y="1772194"/>
                  </a:cubicBezTo>
                  <a:lnTo>
                    <a:pt x="0" y="23552"/>
                  </a:lnTo>
                  <a:cubicBezTo>
                    <a:pt x="0" y="17306"/>
                    <a:pt x="2481" y="11315"/>
                    <a:pt x="6898" y="6898"/>
                  </a:cubicBezTo>
                  <a:cubicBezTo>
                    <a:pt x="11315" y="2481"/>
                    <a:pt x="17306" y="0"/>
                    <a:pt x="23552" y="0"/>
                  </a:cubicBezTo>
                  <a:close/>
                </a:path>
              </a:pathLst>
            </a:custGeom>
            <a:solidFill>
              <a:srgbClr val="E6F0FD">
                <a:alpha val="88627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415312" cy="1833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68586" y="1933081"/>
            <a:ext cx="15675820" cy="4608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4"/>
              </a:lnSpc>
            </a:pPr>
            <a:r>
              <a:rPr lang="en-US" sz="5003" spc="-140" u="sng">
                <a:solidFill>
                  <a:srgbClr val="004AAD"/>
                </a:solidFill>
                <a:latin typeface="Muli Bold"/>
              </a:rPr>
              <a:t>Introduction</a:t>
            </a:r>
          </a:p>
          <a:p>
            <a:pPr algn="just">
              <a:lnSpc>
                <a:spcPts val="3784"/>
              </a:lnSpc>
            </a:pPr>
          </a:p>
          <a:p>
            <a:pPr algn="just" marL="648505" indent="-324252" lvl="1">
              <a:lnSpc>
                <a:spcPts val="3784"/>
              </a:lnSpc>
              <a:buFont typeface="Arial"/>
              <a:buChar char="•"/>
            </a:pPr>
            <a:r>
              <a:rPr lang="en-US" sz="3003" spc="-84">
                <a:solidFill>
                  <a:srgbClr val="004AAD"/>
                </a:solidFill>
                <a:latin typeface="Muli Bold"/>
              </a:rPr>
              <a:t>Format 360</a:t>
            </a:r>
            <a:r>
              <a:rPr lang="en-US" sz="3003" spc="-84">
                <a:solidFill>
                  <a:srgbClr val="000000"/>
                </a:solidFill>
                <a:latin typeface="Muli Bold"/>
              </a:rPr>
              <a:t> harnesses Google Cloud Platform's serverless architecture for an integrated, scalable file conversion service, bridging the market gap with its comprehensive and seamless functionality.</a:t>
            </a:r>
          </a:p>
          <a:p>
            <a:pPr algn="just">
              <a:lnSpc>
                <a:spcPts val="3784"/>
              </a:lnSpc>
            </a:pPr>
          </a:p>
          <a:p>
            <a:pPr algn="just" marL="648505" indent="-324252" lvl="1">
              <a:lnSpc>
                <a:spcPts val="3784"/>
              </a:lnSpc>
              <a:buFont typeface="Arial"/>
              <a:buChar char="•"/>
            </a:pPr>
            <a:r>
              <a:rPr lang="en-US" sz="3003" spc="-84">
                <a:solidFill>
                  <a:srgbClr val="004AAD"/>
                </a:solidFill>
                <a:latin typeface="Muli Bold"/>
              </a:rPr>
              <a:t>Format 360</a:t>
            </a:r>
            <a:r>
              <a:rPr lang="en-US" sz="3003" spc="-84">
                <a:solidFill>
                  <a:srgbClr val="000000"/>
                </a:solidFill>
                <a:latin typeface="Muli Bold"/>
              </a:rPr>
              <a:t> uses GCP’s serverless computing, including Cloud Run and Cloud Functions, to efficiently handle multiple file formats, for cost-effective flexibility.</a:t>
            </a:r>
          </a:p>
          <a:p>
            <a:pPr algn="just">
              <a:lnSpc>
                <a:spcPts val="378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975614" y="8530000"/>
            <a:ext cx="217634" cy="146330"/>
            <a:chOff x="0" y="0"/>
            <a:chExt cx="1930400" cy="12979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22943" y="6541248"/>
            <a:ext cx="112078" cy="5810374"/>
            <a:chOff x="0" y="0"/>
            <a:chExt cx="149437" cy="7747165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149437" cy="2280560"/>
            </a:xfrm>
            <a:prstGeom prst="rect">
              <a:avLst/>
            </a:prstGeom>
            <a:solidFill>
              <a:srgbClr val="E6F0FD"/>
            </a:solidFill>
            <a:ln cap="sq">
              <a:noFill/>
              <a:prstDash val="solid"/>
              <a:miter/>
            </a:ln>
          </p:spPr>
        </p:sp>
        <p:sp>
          <p:nvSpPr>
            <p:cNvPr name="AutoShape 6" id="6"/>
            <p:cNvSpPr/>
            <p:nvPr/>
          </p:nvSpPr>
          <p:spPr>
            <a:xfrm rot="0">
              <a:off x="60248" y="0"/>
              <a:ext cx="28940" cy="7747165"/>
            </a:xfrm>
            <a:prstGeom prst="rect">
              <a:avLst/>
            </a:prstGeom>
            <a:solidFill>
              <a:srgbClr val="E6F0F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770850"/>
            <a:ext cx="16700496" cy="7008599"/>
            <a:chOff x="0" y="0"/>
            <a:chExt cx="4398484" cy="184588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98485" cy="1845886"/>
            </a:xfrm>
            <a:custGeom>
              <a:avLst/>
              <a:gdLst/>
              <a:ahLst/>
              <a:cxnLst/>
              <a:rect r="r" b="b" t="t" l="l"/>
              <a:pathLst>
                <a:path h="1845886" w="4398485">
                  <a:moveTo>
                    <a:pt x="23642" y="0"/>
                  </a:moveTo>
                  <a:lnTo>
                    <a:pt x="4374842" y="0"/>
                  </a:lnTo>
                  <a:cubicBezTo>
                    <a:pt x="4381113" y="0"/>
                    <a:pt x="4387126" y="2491"/>
                    <a:pt x="4391560" y="6925"/>
                  </a:cubicBezTo>
                  <a:cubicBezTo>
                    <a:pt x="4395994" y="11358"/>
                    <a:pt x="4398485" y="17372"/>
                    <a:pt x="4398485" y="23642"/>
                  </a:cubicBezTo>
                  <a:lnTo>
                    <a:pt x="4398485" y="1822244"/>
                  </a:lnTo>
                  <a:cubicBezTo>
                    <a:pt x="4398485" y="1828514"/>
                    <a:pt x="4395994" y="1834528"/>
                    <a:pt x="4391560" y="1838962"/>
                  </a:cubicBezTo>
                  <a:cubicBezTo>
                    <a:pt x="4387126" y="1843395"/>
                    <a:pt x="4381113" y="1845886"/>
                    <a:pt x="4374842" y="1845886"/>
                  </a:cubicBezTo>
                  <a:lnTo>
                    <a:pt x="23642" y="1845886"/>
                  </a:lnTo>
                  <a:cubicBezTo>
                    <a:pt x="17372" y="1845886"/>
                    <a:pt x="11358" y="1843395"/>
                    <a:pt x="6925" y="1838962"/>
                  </a:cubicBezTo>
                  <a:cubicBezTo>
                    <a:pt x="2491" y="1834528"/>
                    <a:pt x="0" y="1828514"/>
                    <a:pt x="0" y="1822244"/>
                  </a:cubicBezTo>
                  <a:lnTo>
                    <a:pt x="0" y="23642"/>
                  </a:lnTo>
                  <a:cubicBezTo>
                    <a:pt x="0" y="17372"/>
                    <a:pt x="2491" y="11358"/>
                    <a:pt x="6925" y="6925"/>
                  </a:cubicBezTo>
                  <a:cubicBezTo>
                    <a:pt x="11358" y="2491"/>
                    <a:pt x="17372" y="0"/>
                    <a:pt x="23642" y="0"/>
                  </a:cubicBezTo>
                  <a:close/>
                </a:path>
              </a:pathLst>
            </a:custGeom>
            <a:solidFill>
              <a:srgbClr val="E6F0FD">
                <a:alpha val="88627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398484" cy="1883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326724" y="1285706"/>
            <a:ext cx="15932576" cy="6989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4"/>
              </a:lnSpc>
            </a:pPr>
            <a:r>
              <a:rPr lang="en-US" sz="5003" spc="-140" u="sng">
                <a:solidFill>
                  <a:srgbClr val="004AAD"/>
                </a:solidFill>
                <a:latin typeface="Muli Bold"/>
              </a:rPr>
              <a:t>Motivation</a:t>
            </a:r>
          </a:p>
          <a:p>
            <a:pPr algn="just">
              <a:lnSpc>
                <a:spcPts val="3784"/>
              </a:lnSpc>
            </a:pPr>
          </a:p>
          <a:p>
            <a:pPr algn="just">
              <a:lnSpc>
                <a:spcPts val="3784"/>
              </a:lnSpc>
            </a:pPr>
            <a:r>
              <a:rPr lang="en-US" sz="3003" spc="-84">
                <a:solidFill>
                  <a:srgbClr val="004AAD"/>
                </a:solidFill>
                <a:latin typeface="Muli Bold"/>
              </a:rPr>
              <a:t>Addressing Market Gaps:</a:t>
            </a:r>
          </a:p>
          <a:p>
            <a:pPr algn="just" marL="648505" indent="-324252" lvl="1">
              <a:lnSpc>
                <a:spcPts val="3784"/>
              </a:lnSpc>
              <a:buFont typeface="Arial"/>
              <a:buChar char="•"/>
            </a:pPr>
            <a:r>
              <a:rPr lang="en-US" sz="3003" spc="-84">
                <a:solidFill>
                  <a:srgbClr val="000000"/>
                </a:solidFill>
                <a:latin typeface="Muli Bold"/>
              </a:rPr>
              <a:t>Existing tools lack seamless integration and comprehensive format support.</a:t>
            </a:r>
          </a:p>
          <a:p>
            <a:pPr algn="just" marL="648505" indent="-324252" lvl="1">
              <a:lnSpc>
                <a:spcPts val="3784"/>
              </a:lnSpc>
              <a:buFont typeface="Arial"/>
              <a:buChar char="•"/>
            </a:pPr>
            <a:r>
              <a:rPr lang="en-US" sz="3003" spc="-84">
                <a:solidFill>
                  <a:srgbClr val="000000"/>
                </a:solidFill>
                <a:latin typeface="Muli Bold"/>
              </a:rPr>
              <a:t>Format360 addresses the need for a unified solution that integrates seamlessly across different platforms, reducing dependency on multiple tools.</a:t>
            </a:r>
          </a:p>
          <a:p>
            <a:pPr algn="just">
              <a:lnSpc>
                <a:spcPts val="3784"/>
              </a:lnSpc>
            </a:pPr>
          </a:p>
          <a:p>
            <a:pPr algn="just">
              <a:lnSpc>
                <a:spcPts val="3784"/>
              </a:lnSpc>
            </a:pPr>
            <a:r>
              <a:rPr lang="en-US" sz="3003" spc="-84">
                <a:solidFill>
                  <a:srgbClr val="004AAD"/>
                </a:solidFill>
                <a:latin typeface="Muli Bold"/>
              </a:rPr>
              <a:t>Utilizing Advanced Technology:</a:t>
            </a:r>
          </a:p>
          <a:p>
            <a:pPr algn="just" marL="648505" indent="-324252" lvl="1">
              <a:lnSpc>
                <a:spcPts val="3784"/>
              </a:lnSpc>
              <a:buFont typeface="Arial"/>
              <a:buChar char="•"/>
            </a:pPr>
            <a:r>
              <a:rPr lang="en-US" sz="3003" spc="-84">
                <a:solidFill>
                  <a:srgbClr val="000000"/>
                </a:solidFill>
                <a:latin typeface="Muli Bold"/>
              </a:rPr>
              <a:t>Many tools fail to utilize the full potential of cloud computing.</a:t>
            </a:r>
          </a:p>
          <a:p>
            <a:pPr algn="just" marL="648505" indent="-324252" lvl="1">
              <a:lnSpc>
                <a:spcPts val="3784"/>
              </a:lnSpc>
              <a:buFont typeface="Arial"/>
              <a:buChar char="•"/>
            </a:pPr>
            <a:r>
              <a:rPr lang="en-US" sz="3003" spc="-84">
                <a:solidFill>
                  <a:srgbClr val="000000"/>
                </a:solidFill>
                <a:latin typeface="Muli Bold"/>
              </a:rPr>
              <a:t>Format 360 exploits Google Cloud Platform’s serverless infrastructure for improved efficiency and cost-effectiveness.</a:t>
            </a:r>
          </a:p>
          <a:p>
            <a:pPr algn="just">
              <a:lnSpc>
                <a:spcPts val="3784"/>
              </a:lnSpc>
            </a:pPr>
          </a:p>
          <a:p>
            <a:pPr algn="just">
              <a:lnSpc>
                <a:spcPts val="3784"/>
              </a:lnSpc>
            </a:pPr>
          </a:p>
          <a:p>
            <a:pPr algn="just">
              <a:lnSpc>
                <a:spcPts val="378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975614" y="8530000"/>
            <a:ext cx="217634" cy="146330"/>
            <a:chOff x="0" y="0"/>
            <a:chExt cx="1930400" cy="12979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22943" y="6541248"/>
            <a:ext cx="112078" cy="5810374"/>
            <a:chOff x="0" y="0"/>
            <a:chExt cx="149437" cy="7747165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149437" cy="2280560"/>
            </a:xfrm>
            <a:prstGeom prst="rect">
              <a:avLst/>
            </a:prstGeom>
            <a:solidFill>
              <a:srgbClr val="E6F0FD"/>
            </a:solidFill>
            <a:ln cap="sq">
              <a:noFill/>
              <a:prstDash val="solid"/>
              <a:miter/>
            </a:ln>
          </p:spPr>
        </p:sp>
        <p:sp>
          <p:nvSpPr>
            <p:cNvPr name="AutoShape 6" id="6"/>
            <p:cNvSpPr/>
            <p:nvPr/>
          </p:nvSpPr>
          <p:spPr>
            <a:xfrm rot="0">
              <a:off x="60248" y="0"/>
              <a:ext cx="28940" cy="7747165"/>
            </a:xfrm>
            <a:prstGeom prst="rect">
              <a:avLst/>
            </a:prstGeom>
            <a:solidFill>
              <a:srgbClr val="E6F0F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583794"/>
            <a:ext cx="16636726" cy="7910554"/>
            <a:chOff x="0" y="0"/>
            <a:chExt cx="4381689" cy="2083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81689" cy="2083438"/>
            </a:xfrm>
            <a:custGeom>
              <a:avLst/>
              <a:gdLst/>
              <a:ahLst/>
              <a:cxnLst/>
              <a:rect r="r" b="b" t="t" l="l"/>
              <a:pathLst>
                <a:path h="2083438" w="4381689">
                  <a:moveTo>
                    <a:pt x="23733" y="0"/>
                  </a:moveTo>
                  <a:lnTo>
                    <a:pt x="4357956" y="0"/>
                  </a:lnTo>
                  <a:cubicBezTo>
                    <a:pt x="4364251" y="0"/>
                    <a:pt x="4370287" y="2500"/>
                    <a:pt x="4374738" y="6951"/>
                  </a:cubicBezTo>
                  <a:cubicBezTo>
                    <a:pt x="4379189" y="11402"/>
                    <a:pt x="4381689" y="17439"/>
                    <a:pt x="4381689" y="23733"/>
                  </a:cubicBezTo>
                  <a:lnTo>
                    <a:pt x="4381689" y="2059705"/>
                  </a:lnTo>
                  <a:cubicBezTo>
                    <a:pt x="4381689" y="2072812"/>
                    <a:pt x="4371063" y="2083438"/>
                    <a:pt x="4357956" y="2083438"/>
                  </a:cubicBezTo>
                  <a:lnTo>
                    <a:pt x="23733" y="2083438"/>
                  </a:lnTo>
                  <a:cubicBezTo>
                    <a:pt x="10626" y="2083438"/>
                    <a:pt x="0" y="2072812"/>
                    <a:pt x="0" y="2059705"/>
                  </a:cubicBezTo>
                  <a:lnTo>
                    <a:pt x="0" y="23733"/>
                  </a:lnTo>
                  <a:cubicBezTo>
                    <a:pt x="0" y="10626"/>
                    <a:pt x="10626" y="0"/>
                    <a:pt x="23733" y="0"/>
                  </a:cubicBezTo>
                  <a:close/>
                </a:path>
              </a:pathLst>
            </a:custGeom>
            <a:solidFill>
              <a:srgbClr val="E6F0FD">
                <a:alpha val="88627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381689" cy="2121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53448" y="2465476"/>
            <a:ext cx="15234038" cy="477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4"/>
              </a:lnSpc>
            </a:pPr>
            <a:r>
              <a:rPr lang="en-US" sz="2742" spc="-76">
                <a:solidFill>
                  <a:srgbClr val="004AAD"/>
                </a:solidFill>
                <a:latin typeface="Muli Ultra-Bold"/>
              </a:rPr>
              <a:t>Existing Solutions Limitations:</a:t>
            </a:r>
          </a:p>
          <a:p>
            <a:pPr algn="just" marL="592005" indent="-296003" lvl="1">
              <a:lnSpc>
                <a:spcPts val="3454"/>
              </a:lnSpc>
              <a:buFont typeface="Arial"/>
              <a:buChar char="•"/>
            </a:pPr>
            <a:r>
              <a:rPr lang="en-US" sz="2742" spc="-76">
                <a:solidFill>
                  <a:srgbClr val="000000"/>
                </a:solidFill>
                <a:latin typeface="Muli Ultra-Bold"/>
              </a:rPr>
              <a:t>Current tools like Zamzar and CloudConvert lack scalability, integration, and support for multiple formats.</a:t>
            </a:r>
          </a:p>
          <a:p>
            <a:pPr algn="just">
              <a:lnSpc>
                <a:spcPts val="3454"/>
              </a:lnSpc>
            </a:pPr>
          </a:p>
          <a:p>
            <a:pPr algn="just">
              <a:lnSpc>
                <a:spcPts val="3454"/>
              </a:lnSpc>
            </a:pPr>
            <a:r>
              <a:rPr lang="en-US" sz="2742" spc="-76">
                <a:solidFill>
                  <a:srgbClr val="004AAD"/>
                </a:solidFill>
                <a:latin typeface="Muli Ultra-Bold"/>
              </a:rPr>
              <a:t>Identifying Market Deficiencies:</a:t>
            </a:r>
          </a:p>
          <a:p>
            <a:pPr algn="just" marL="592005" indent="-296003" lvl="1">
              <a:lnSpc>
                <a:spcPts val="3454"/>
              </a:lnSpc>
              <a:buFont typeface="Arial"/>
              <a:buChar char="•"/>
            </a:pPr>
            <a:r>
              <a:rPr lang="en-US" sz="2742" spc="-76">
                <a:solidFill>
                  <a:srgbClr val="000000"/>
                </a:solidFill>
                <a:latin typeface="Muli Ultra-Bold"/>
              </a:rPr>
              <a:t>Many tools fail to integrate into broader tech ecosystems, highlighting the need for a cohesive and adaptable tool like Format 360.</a:t>
            </a:r>
          </a:p>
          <a:p>
            <a:pPr algn="just">
              <a:lnSpc>
                <a:spcPts val="3454"/>
              </a:lnSpc>
            </a:pPr>
          </a:p>
          <a:p>
            <a:pPr algn="just">
              <a:lnSpc>
                <a:spcPts val="3454"/>
              </a:lnSpc>
            </a:pPr>
            <a:r>
              <a:rPr lang="en-US" sz="2742" spc="-76">
                <a:solidFill>
                  <a:srgbClr val="004AAD"/>
                </a:solidFill>
                <a:latin typeface="Muli Ultra-Bold"/>
              </a:rPr>
              <a:t>Technological Superiority:</a:t>
            </a:r>
          </a:p>
          <a:p>
            <a:pPr algn="just" marL="592005" indent="-296003" lvl="1">
              <a:lnSpc>
                <a:spcPts val="3454"/>
              </a:lnSpc>
              <a:buFont typeface="Arial"/>
              <a:buChar char="•"/>
            </a:pPr>
            <a:r>
              <a:rPr lang="en-US" sz="2742" spc="-76">
                <a:solidFill>
                  <a:srgbClr val="0C0E0C"/>
                </a:solidFill>
                <a:latin typeface="Muli Ultra-Bold"/>
              </a:rPr>
              <a:t>Utilizes Google Cloud’s serverless computing to enhance scalability, maintain cost-effectiveness, and ensure high performance under diverse conditions.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8513" y="771735"/>
            <a:ext cx="12427467" cy="844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u="sng">
                <a:solidFill>
                  <a:srgbClr val="004AAD"/>
                </a:solidFill>
                <a:latin typeface="Muli Bold"/>
              </a:rPr>
              <a:t>Related Work and Gap Analysis: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975614" y="8530000"/>
            <a:ext cx="217634" cy="146330"/>
            <a:chOff x="0" y="0"/>
            <a:chExt cx="1930400" cy="12979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22943" y="6541248"/>
            <a:ext cx="112078" cy="5810374"/>
            <a:chOff x="0" y="0"/>
            <a:chExt cx="149437" cy="7747165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149437" cy="2280560"/>
            </a:xfrm>
            <a:prstGeom prst="rect">
              <a:avLst/>
            </a:prstGeom>
            <a:solidFill>
              <a:srgbClr val="E6F0FD"/>
            </a:solidFill>
            <a:ln cap="sq">
              <a:noFill/>
              <a:prstDash val="solid"/>
              <a:miter/>
            </a:ln>
          </p:spPr>
        </p:sp>
        <p:sp>
          <p:nvSpPr>
            <p:cNvPr name="AutoShape 6" id="6"/>
            <p:cNvSpPr/>
            <p:nvPr/>
          </p:nvSpPr>
          <p:spPr>
            <a:xfrm rot="0">
              <a:off x="60248" y="0"/>
              <a:ext cx="28940" cy="7747165"/>
            </a:xfrm>
            <a:prstGeom prst="rect">
              <a:avLst/>
            </a:prstGeom>
            <a:solidFill>
              <a:srgbClr val="E6F0F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46660" y="1618455"/>
            <a:ext cx="16212640" cy="6455225"/>
            <a:chOff x="0" y="0"/>
            <a:chExt cx="4269996" cy="170014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69996" cy="1700141"/>
            </a:xfrm>
            <a:custGeom>
              <a:avLst/>
              <a:gdLst/>
              <a:ahLst/>
              <a:cxnLst/>
              <a:rect r="r" b="b" t="t" l="l"/>
              <a:pathLst>
                <a:path h="1700141" w="4269996">
                  <a:moveTo>
                    <a:pt x="24354" y="0"/>
                  </a:moveTo>
                  <a:lnTo>
                    <a:pt x="4245642" y="0"/>
                  </a:lnTo>
                  <a:cubicBezTo>
                    <a:pt x="4252101" y="0"/>
                    <a:pt x="4258296" y="2566"/>
                    <a:pt x="4262863" y="7133"/>
                  </a:cubicBezTo>
                  <a:cubicBezTo>
                    <a:pt x="4267430" y="11700"/>
                    <a:pt x="4269996" y="17895"/>
                    <a:pt x="4269996" y="24354"/>
                  </a:cubicBezTo>
                  <a:lnTo>
                    <a:pt x="4269996" y="1675788"/>
                  </a:lnTo>
                  <a:cubicBezTo>
                    <a:pt x="4269996" y="1689238"/>
                    <a:pt x="4259092" y="1700141"/>
                    <a:pt x="4245642" y="1700141"/>
                  </a:cubicBezTo>
                  <a:lnTo>
                    <a:pt x="24354" y="1700141"/>
                  </a:lnTo>
                  <a:cubicBezTo>
                    <a:pt x="17895" y="1700141"/>
                    <a:pt x="11700" y="1697576"/>
                    <a:pt x="7133" y="1693008"/>
                  </a:cubicBezTo>
                  <a:cubicBezTo>
                    <a:pt x="2566" y="1688441"/>
                    <a:pt x="0" y="1682247"/>
                    <a:pt x="0" y="1675788"/>
                  </a:cubicBezTo>
                  <a:lnTo>
                    <a:pt x="0" y="24354"/>
                  </a:lnTo>
                  <a:cubicBezTo>
                    <a:pt x="0" y="17895"/>
                    <a:pt x="2566" y="11700"/>
                    <a:pt x="7133" y="7133"/>
                  </a:cubicBezTo>
                  <a:cubicBezTo>
                    <a:pt x="11700" y="2566"/>
                    <a:pt x="17895" y="0"/>
                    <a:pt x="24354" y="0"/>
                  </a:cubicBezTo>
                  <a:close/>
                </a:path>
              </a:pathLst>
            </a:custGeom>
            <a:solidFill>
              <a:srgbClr val="E6F0FD">
                <a:alpha val="88627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269996" cy="1738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371801" y="2238295"/>
            <a:ext cx="15238012" cy="4796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54"/>
              </a:lnSpc>
            </a:pPr>
            <a:r>
              <a:rPr lang="en-US" sz="5003" spc="-140" u="sng">
                <a:solidFill>
                  <a:srgbClr val="004AAD"/>
                </a:solidFill>
                <a:latin typeface="Muli Ultra-Bold"/>
              </a:rPr>
              <a:t>Achieved Result</a:t>
            </a:r>
          </a:p>
          <a:p>
            <a:pPr algn="just">
              <a:lnSpc>
                <a:spcPts val="4489"/>
              </a:lnSpc>
            </a:pPr>
          </a:p>
          <a:p>
            <a:pPr algn="just">
              <a:lnSpc>
                <a:spcPts val="3109"/>
              </a:lnSpc>
            </a:pPr>
          </a:p>
          <a:p>
            <a:pPr algn="just" marL="583736" indent="-291868" lvl="1">
              <a:lnSpc>
                <a:spcPts val="3109"/>
              </a:lnSpc>
              <a:buFont typeface="Arial"/>
              <a:buChar char="•"/>
            </a:pPr>
            <a:r>
              <a:rPr lang="en-US" sz="2703" spc="-75">
                <a:solidFill>
                  <a:srgbClr val="0C0E0C"/>
                </a:solidFill>
                <a:latin typeface="Muli Ultra-Bold"/>
              </a:rPr>
              <a:t>Scalable architecture that can accommodate an increase in conversion demands without compromising service quality.</a:t>
            </a:r>
          </a:p>
          <a:p>
            <a:pPr algn="just">
              <a:lnSpc>
                <a:spcPts val="3109"/>
              </a:lnSpc>
            </a:pPr>
          </a:p>
          <a:p>
            <a:pPr algn="just" marL="583736" indent="-291868" lvl="1">
              <a:lnSpc>
                <a:spcPts val="3109"/>
              </a:lnSpc>
              <a:buFont typeface="Arial"/>
              <a:buChar char="•"/>
            </a:pPr>
            <a:r>
              <a:rPr lang="en-US" sz="2703" spc="-75">
                <a:solidFill>
                  <a:srgbClr val="000000"/>
                </a:solidFill>
                <a:latin typeface="Muli Ultra-Bold"/>
              </a:rPr>
              <a:t>We utilized </a:t>
            </a:r>
            <a:r>
              <a:rPr lang="en-US" sz="2703" spc="-75">
                <a:solidFill>
                  <a:srgbClr val="004AAD"/>
                </a:solidFill>
                <a:latin typeface="Muli Ultra-Bold"/>
              </a:rPr>
              <a:t>Google Cloud Platform's</a:t>
            </a:r>
            <a:r>
              <a:rPr lang="en-US" sz="2703" spc="-75">
                <a:solidFill>
                  <a:srgbClr val="000000"/>
                </a:solidFill>
                <a:latin typeface="Muli Ultra-Bold"/>
              </a:rPr>
              <a:t> comprehensive infrastructure for Format 360, including </a:t>
            </a:r>
            <a:r>
              <a:rPr lang="en-US" sz="2703" spc="-75">
                <a:solidFill>
                  <a:srgbClr val="004AAD"/>
                </a:solidFill>
                <a:latin typeface="Muli Ultra-Bold"/>
              </a:rPr>
              <a:t>Cloud Run, Cloud Functions, Cloud Storage, and Cloud Pub/Sub</a:t>
            </a:r>
            <a:r>
              <a:rPr lang="en-US" sz="2703" spc="-75">
                <a:solidFill>
                  <a:srgbClr val="000000"/>
                </a:solidFill>
                <a:latin typeface="Muli Ultra-Bold"/>
              </a:rPr>
              <a:t>. </a:t>
            </a:r>
          </a:p>
          <a:p>
            <a:pPr algn="just">
              <a:lnSpc>
                <a:spcPts val="3109"/>
              </a:lnSpc>
            </a:pPr>
          </a:p>
          <a:p>
            <a:pPr algn="just" marL="583736" indent="-291868" lvl="1">
              <a:lnSpc>
                <a:spcPts val="3109"/>
              </a:lnSpc>
              <a:buFont typeface="Arial"/>
              <a:buChar char="•"/>
            </a:pPr>
            <a:r>
              <a:rPr lang="en-US" sz="2703" spc="-75">
                <a:solidFill>
                  <a:srgbClr val="000000"/>
                </a:solidFill>
                <a:latin typeface="Muli Ultra-Bold"/>
              </a:rPr>
              <a:t>Additionally,</a:t>
            </a:r>
            <a:r>
              <a:rPr lang="en-US" sz="2703" spc="-75">
                <a:solidFill>
                  <a:srgbClr val="004AAD"/>
                </a:solidFill>
                <a:latin typeface="Muli Ultra-Bold"/>
              </a:rPr>
              <a:t> Docker </a:t>
            </a:r>
            <a:r>
              <a:rPr lang="en-US" sz="2703" spc="-75">
                <a:solidFill>
                  <a:srgbClr val="000000"/>
                </a:solidFill>
                <a:latin typeface="Muli Ultra-Bold"/>
              </a:rPr>
              <a:t>containerized the application, ensuring consistency across development, testing, and production environments.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85818" y="2571045"/>
            <a:ext cx="1746713" cy="1314837"/>
          </a:xfrm>
          <a:custGeom>
            <a:avLst/>
            <a:gdLst/>
            <a:ahLst/>
            <a:cxnLst/>
            <a:rect r="r" b="b" t="t" l="l"/>
            <a:pathLst>
              <a:path h="1314837" w="1746713">
                <a:moveTo>
                  <a:pt x="0" y="0"/>
                </a:moveTo>
                <a:lnTo>
                  <a:pt x="1746714" y="0"/>
                </a:lnTo>
                <a:lnTo>
                  <a:pt x="1746714" y="1314837"/>
                </a:lnTo>
                <a:lnTo>
                  <a:pt x="0" y="1314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270" t="-27241" r="-35274" b="-1998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62543" y="2323686"/>
            <a:ext cx="1860900" cy="1764860"/>
          </a:xfrm>
          <a:custGeom>
            <a:avLst/>
            <a:gdLst/>
            <a:ahLst/>
            <a:cxnLst/>
            <a:rect r="r" b="b" t="t" l="l"/>
            <a:pathLst>
              <a:path h="1764860" w="1860900">
                <a:moveTo>
                  <a:pt x="0" y="0"/>
                </a:moveTo>
                <a:lnTo>
                  <a:pt x="1860900" y="0"/>
                </a:lnTo>
                <a:lnTo>
                  <a:pt x="1860900" y="1764860"/>
                </a:lnTo>
                <a:lnTo>
                  <a:pt x="0" y="17648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077" t="0" r="-22439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6910547" y="4154542"/>
            <a:ext cx="23083" cy="3572457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>
            <a:off x="6910547" y="7693809"/>
            <a:ext cx="7707180" cy="3319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684302" y="2532402"/>
            <a:ext cx="1355649" cy="1275905"/>
          </a:xfrm>
          <a:custGeom>
            <a:avLst/>
            <a:gdLst/>
            <a:ahLst/>
            <a:cxnLst/>
            <a:rect r="r" b="b" t="t" l="l"/>
            <a:pathLst>
              <a:path h="1275905" w="1355649">
                <a:moveTo>
                  <a:pt x="0" y="0"/>
                </a:moveTo>
                <a:lnTo>
                  <a:pt x="1355648" y="0"/>
                </a:lnTo>
                <a:lnTo>
                  <a:pt x="1355648" y="1275905"/>
                </a:lnTo>
                <a:lnTo>
                  <a:pt x="0" y="12759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193761" y="2497036"/>
            <a:ext cx="1969085" cy="1306457"/>
            <a:chOff x="0" y="0"/>
            <a:chExt cx="2625447" cy="1741942"/>
          </a:xfrm>
        </p:grpSpPr>
        <p:sp>
          <p:nvSpPr>
            <p:cNvPr name="AutoShape 8" id="8"/>
            <p:cNvSpPr/>
            <p:nvPr/>
          </p:nvSpPr>
          <p:spPr>
            <a:xfrm flipH="true" flipV="true">
              <a:off x="0" y="1192387"/>
              <a:ext cx="2625447" cy="0"/>
            </a:xfrm>
            <a:prstGeom prst="line">
              <a:avLst/>
            </a:prstGeom>
            <a:ln cap="flat" w="889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AutoShape 9" id="9"/>
            <p:cNvSpPr/>
            <p:nvPr/>
          </p:nvSpPr>
          <p:spPr>
            <a:xfrm>
              <a:off x="0" y="597988"/>
              <a:ext cx="2625447" cy="0"/>
            </a:xfrm>
            <a:prstGeom prst="line">
              <a:avLst/>
            </a:prstGeom>
            <a:ln cap="flat" w="889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298172" y="-28575"/>
              <a:ext cx="2035175" cy="3646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uploads file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38428" y="1377244"/>
              <a:ext cx="1610043" cy="3646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 Bold"/>
                </a:rPr>
                <a:t>read files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369064" y="2548698"/>
            <a:ext cx="1355649" cy="1275905"/>
          </a:xfrm>
          <a:custGeom>
            <a:avLst/>
            <a:gdLst/>
            <a:ahLst/>
            <a:cxnLst/>
            <a:rect r="r" b="b" t="t" l="l"/>
            <a:pathLst>
              <a:path h="1275905" w="1355649">
                <a:moveTo>
                  <a:pt x="0" y="0"/>
                </a:moveTo>
                <a:lnTo>
                  <a:pt x="1355649" y="0"/>
                </a:lnTo>
                <a:lnTo>
                  <a:pt x="1355649" y="1275904"/>
                </a:lnTo>
                <a:lnTo>
                  <a:pt x="0" y="12759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617727" y="4098853"/>
            <a:ext cx="1480775" cy="1480775"/>
          </a:xfrm>
          <a:custGeom>
            <a:avLst/>
            <a:gdLst/>
            <a:ahLst/>
            <a:cxnLst/>
            <a:rect r="r" b="b" t="t" l="l"/>
            <a:pathLst>
              <a:path h="1480775" w="1480775">
                <a:moveTo>
                  <a:pt x="0" y="0"/>
                </a:moveTo>
                <a:lnTo>
                  <a:pt x="1480775" y="0"/>
                </a:lnTo>
                <a:lnTo>
                  <a:pt x="1480775" y="1480775"/>
                </a:lnTo>
                <a:lnTo>
                  <a:pt x="0" y="1480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685681" y="6912653"/>
            <a:ext cx="1480775" cy="1487386"/>
          </a:xfrm>
          <a:custGeom>
            <a:avLst/>
            <a:gdLst/>
            <a:ahLst/>
            <a:cxnLst/>
            <a:rect r="r" b="b" t="t" l="l"/>
            <a:pathLst>
              <a:path h="1487386" w="1480775">
                <a:moveTo>
                  <a:pt x="0" y="0"/>
                </a:moveTo>
                <a:lnTo>
                  <a:pt x="1480776" y="0"/>
                </a:lnTo>
                <a:lnTo>
                  <a:pt x="1480776" y="1487386"/>
                </a:lnTo>
                <a:lnTo>
                  <a:pt x="0" y="14873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 flipH="true" flipV="true">
            <a:off x="15360019" y="5847353"/>
            <a:ext cx="32728" cy="1064276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triangle" len="med" w="lg"/>
            <a:tailEnd type="triangle" len="med" w="lg"/>
          </a:ln>
        </p:spPr>
      </p:sp>
      <p:sp>
        <p:nvSpPr>
          <p:cNvPr name="AutoShape 16" id="16"/>
          <p:cNvSpPr/>
          <p:nvPr/>
        </p:nvSpPr>
        <p:spPr>
          <a:xfrm flipV="true">
            <a:off x="15460600" y="2994062"/>
            <a:ext cx="0" cy="1060374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H="true">
            <a:off x="13824685" y="3031404"/>
            <a:ext cx="1704476" cy="495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8" id="18"/>
          <p:cNvSpPr/>
          <p:nvPr/>
        </p:nvSpPr>
        <p:spPr>
          <a:xfrm>
            <a:off x="7620405" y="3064531"/>
            <a:ext cx="835297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>
            <a:off x="10154526" y="3064531"/>
            <a:ext cx="1820145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 flipH="true" flipV="true">
            <a:off x="10165673" y="3398520"/>
            <a:ext cx="1820145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1" id="21"/>
          <p:cNvSpPr txBox="true"/>
          <p:nvPr/>
        </p:nvSpPr>
        <p:spPr>
          <a:xfrm rot="0">
            <a:off x="5862543" y="2027138"/>
            <a:ext cx="2208848" cy="422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T Hoves Bold"/>
              </a:rPr>
              <a:t>Cloud Storage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558758" y="8422686"/>
            <a:ext cx="1734622" cy="422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T Hoves Bold"/>
              </a:rPr>
              <a:t>AI Platform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533050" y="3248659"/>
            <a:ext cx="1076682" cy="57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Canva Sans Bold"/>
              </a:rPr>
              <a:t>trigger on </a:t>
            </a:r>
          </a:p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Canva Sans Bold"/>
              </a:rPr>
              <a:t>upload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209339" y="7176072"/>
            <a:ext cx="2169319" cy="280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Canva Sans Bold"/>
              </a:rPr>
              <a:t>read files for parsing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226869" y="4176305"/>
            <a:ext cx="1724780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TT Hoves Bold"/>
              </a:rPr>
              <a:t>Cloud Run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95468" y="7503648"/>
            <a:ext cx="1408271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TT Hoves Bold"/>
              </a:rPr>
              <a:t>User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758408" y="3919593"/>
            <a:ext cx="2598063" cy="422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T Hoves Bold"/>
              </a:rPr>
              <a:t>Cloud Functions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282683" y="5425079"/>
            <a:ext cx="2518610" cy="422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T Hoves Bold"/>
              </a:rPr>
              <a:t>GCP API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311361" y="4680860"/>
            <a:ext cx="3306366" cy="1166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Canva Sans Bold"/>
              </a:rPr>
              <a:t>Triggers on Cloud Storage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Canva Sans Bold"/>
              </a:rPr>
              <a:t>Triggers AI Platform to 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Canva Sans Bold"/>
              </a:rPr>
              <a:t>extract data in files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Canva Sans Bold"/>
              </a:rPr>
              <a:t>PUSH metadata to Cloud SQL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647194" y="3288876"/>
            <a:ext cx="1612106" cy="35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anva Sans Bold"/>
              </a:rPr>
              <a:t>Embeddings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200255" y="3835278"/>
            <a:ext cx="2323743" cy="422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T Hoves Bold"/>
              </a:rPr>
              <a:t>Cloud Pub/Sub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474543" y="3495674"/>
            <a:ext cx="1267539" cy="280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Canva Sans Bold"/>
              </a:rPr>
              <a:t>Publish msg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284143" y="588861"/>
            <a:ext cx="10651178" cy="762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 u="sng">
                <a:solidFill>
                  <a:srgbClr val="000000"/>
                </a:solidFill>
                <a:latin typeface="TT Hoves Bold"/>
              </a:rPr>
              <a:t>ARCHITECTURE FOR FORMAT 360</a:t>
            </a:r>
          </a:p>
        </p:txBody>
      </p:sp>
      <p:sp>
        <p:nvSpPr>
          <p:cNvPr name="AutoShape 34" id="34"/>
          <p:cNvSpPr/>
          <p:nvPr/>
        </p:nvSpPr>
        <p:spPr>
          <a:xfrm flipV="true">
            <a:off x="3216273" y="4708215"/>
            <a:ext cx="0" cy="1138406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5" id="35"/>
          <p:cNvSpPr txBox="true"/>
          <p:nvPr/>
        </p:nvSpPr>
        <p:spPr>
          <a:xfrm rot="0">
            <a:off x="2451784" y="5913296"/>
            <a:ext cx="1724780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TT Hoves Bold"/>
              </a:rPr>
              <a:t>Front End</a:t>
            </a:r>
          </a:p>
        </p:txBody>
      </p:sp>
      <p:sp>
        <p:nvSpPr>
          <p:cNvPr name="AutoShape 36" id="36"/>
          <p:cNvSpPr/>
          <p:nvPr/>
        </p:nvSpPr>
        <p:spPr>
          <a:xfrm flipV="true">
            <a:off x="3199604" y="6429599"/>
            <a:ext cx="0" cy="721624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27961" y="-333404"/>
            <a:ext cx="17455019" cy="1095380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50053" y="223860"/>
            <a:ext cx="9303074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sz="3499" u="sng">
                <a:solidFill>
                  <a:srgbClr val="004AAD"/>
                </a:solidFill>
                <a:latin typeface="Canva Sans Bold"/>
              </a:rPr>
              <a:t>Comparison 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96881" y="3661498"/>
            <a:ext cx="7587853" cy="1774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004AAD"/>
                </a:solidFill>
                <a:latin typeface="Muli"/>
              </a:rPr>
              <a:t>DEMO TIME!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DAGDKGLdxQU</dc:identifier>
  <dcterms:modified xsi:type="dcterms:W3CDTF">2011-08-01T06:04:30Z</dcterms:modified>
  <cp:revision>1</cp:revision>
  <dc:title>Format360 Presentation</dc:title>
</cp:coreProperties>
</file>