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80" r:id="rId4"/>
    <p:sldId id="283" r:id="rId5"/>
    <p:sldId id="298" r:id="rId6"/>
    <p:sldId id="284" r:id="rId7"/>
    <p:sldId id="290" r:id="rId8"/>
    <p:sldId id="288" r:id="rId9"/>
    <p:sldId id="291" r:id="rId10"/>
    <p:sldId id="292" r:id="rId11"/>
    <p:sldId id="293" r:id="rId12"/>
    <p:sldId id="301" r:id="rId13"/>
    <p:sldId id="294" r:id="rId14"/>
    <p:sldId id="295" r:id="rId15"/>
    <p:sldId id="287" r:id="rId16"/>
    <p:sldId id="286" r:id="rId17"/>
    <p:sldId id="285" r:id="rId18"/>
    <p:sldId id="296"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73" autoAdjust="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BA956-19A1-485C-B1E3-10F61BDA9F77}" type="doc">
      <dgm:prSet loTypeId="urn:microsoft.com/office/officeart/2008/layout/HorizontalMultiLevelHierarchy" loCatId="hierarchy" qsTypeId="urn:microsoft.com/office/officeart/2005/8/quickstyle/simple2" qsCatId="simple" csTypeId="urn:microsoft.com/office/officeart/2005/8/colors/accent2_1" csCatId="accent2" phldr="1"/>
      <dgm:spPr/>
      <dgm:t>
        <a:bodyPr/>
        <a:lstStyle/>
        <a:p>
          <a:endParaRPr lang="en-US"/>
        </a:p>
      </dgm:t>
    </dgm:pt>
    <dgm:pt modelId="{A8A6F84E-13BF-409E-8AF5-D6E77139C151}">
      <dgm:prSet phldrT="[Text]" custT="1"/>
      <dgm:spPr/>
      <dgm:t>
        <a:bodyPr vert="vert"/>
        <a:lstStyle/>
        <a:p>
          <a:r>
            <a:rPr lang="en-US" sz="1800" dirty="0"/>
            <a:t>Scope</a:t>
          </a:r>
        </a:p>
      </dgm:t>
    </dgm:pt>
    <dgm:pt modelId="{65130A7B-01D4-4264-96B9-DF1517DE4602}" type="parTrans" cxnId="{4BE77425-18B8-49CD-97E9-AA34CEB31E3C}">
      <dgm:prSet/>
      <dgm:spPr/>
      <dgm:t>
        <a:bodyPr/>
        <a:lstStyle/>
        <a:p>
          <a:endParaRPr lang="en-US" sz="1800"/>
        </a:p>
      </dgm:t>
    </dgm:pt>
    <dgm:pt modelId="{A339F9A2-7968-4015-95EC-3D3A009BC766}" type="sibTrans" cxnId="{4BE77425-18B8-49CD-97E9-AA34CEB31E3C}">
      <dgm:prSet/>
      <dgm:spPr/>
      <dgm:t>
        <a:bodyPr/>
        <a:lstStyle/>
        <a:p>
          <a:endParaRPr lang="en-US" sz="1800"/>
        </a:p>
      </dgm:t>
    </dgm:pt>
    <dgm:pt modelId="{27920903-97FA-40C4-985F-9B80AB2D9127}">
      <dgm:prSet phldrT="[Text]" custT="1"/>
      <dgm:spPr/>
      <dgm:t>
        <a:bodyPr/>
        <a:lstStyle/>
        <a:p>
          <a:r>
            <a:rPr lang="en-US" sz="1800" dirty="0"/>
            <a:t>In Medical Field</a:t>
          </a:r>
        </a:p>
      </dgm:t>
    </dgm:pt>
    <dgm:pt modelId="{557E933E-5E14-4689-BCAB-7DF5064C9510}" type="parTrans" cxnId="{3FBF20E8-3108-4735-A3BA-BDC9B9B91F63}">
      <dgm:prSet custT="1"/>
      <dgm:spPr/>
      <dgm:t>
        <a:bodyPr/>
        <a:lstStyle/>
        <a:p>
          <a:endParaRPr lang="en-US" sz="1800"/>
        </a:p>
      </dgm:t>
    </dgm:pt>
    <dgm:pt modelId="{BEC50DDB-43BC-4A3B-AA9A-EE58F4470E67}" type="sibTrans" cxnId="{3FBF20E8-3108-4735-A3BA-BDC9B9B91F63}">
      <dgm:prSet/>
      <dgm:spPr/>
      <dgm:t>
        <a:bodyPr/>
        <a:lstStyle/>
        <a:p>
          <a:endParaRPr lang="en-US" sz="1800"/>
        </a:p>
      </dgm:t>
    </dgm:pt>
    <dgm:pt modelId="{673F54C3-7A48-45DC-8BBD-109E66D2C693}">
      <dgm:prSet phldrT="[Text]" custT="1"/>
      <dgm:spPr/>
      <dgm:t>
        <a:bodyPr/>
        <a:lstStyle/>
        <a:p>
          <a:r>
            <a:rPr lang="en-US" sz="1800" dirty="0"/>
            <a:t>In Customer Service</a:t>
          </a:r>
        </a:p>
      </dgm:t>
    </dgm:pt>
    <dgm:pt modelId="{BCEC4D55-F26A-4A79-BE02-6A6FA97734B6}" type="parTrans" cxnId="{EC404FF7-F1EA-460E-A58E-2FB25B4F8B54}">
      <dgm:prSet custT="1"/>
      <dgm:spPr/>
      <dgm:t>
        <a:bodyPr/>
        <a:lstStyle/>
        <a:p>
          <a:endParaRPr lang="en-US" sz="1800"/>
        </a:p>
      </dgm:t>
    </dgm:pt>
    <dgm:pt modelId="{996162DD-F2BB-4190-A4F4-AF1F17DCB9EF}" type="sibTrans" cxnId="{EC404FF7-F1EA-460E-A58E-2FB25B4F8B54}">
      <dgm:prSet/>
      <dgm:spPr/>
      <dgm:t>
        <a:bodyPr/>
        <a:lstStyle/>
        <a:p>
          <a:endParaRPr lang="en-US" sz="1800"/>
        </a:p>
      </dgm:t>
    </dgm:pt>
    <dgm:pt modelId="{494A1A91-660B-4B33-A561-5E1E0D77F214}">
      <dgm:prSet phldrT="[Text]" custT="1"/>
      <dgm:spPr/>
      <dgm:t>
        <a:bodyPr/>
        <a:lstStyle/>
        <a:p>
          <a:r>
            <a:rPr lang="en-US" sz="1800" dirty="0"/>
            <a:t>In Recommendation Systems</a:t>
          </a:r>
        </a:p>
      </dgm:t>
    </dgm:pt>
    <dgm:pt modelId="{8362D6C4-B6BF-4E19-815F-0CCEE37766A2}" type="parTrans" cxnId="{1189F4DA-27B5-4DB6-9300-0AD822915505}">
      <dgm:prSet custT="1"/>
      <dgm:spPr/>
      <dgm:t>
        <a:bodyPr/>
        <a:lstStyle/>
        <a:p>
          <a:endParaRPr lang="en-US" sz="1800"/>
        </a:p>
      </dgm:t>
    </dgm:pt>
    <dgm:pt modelId="{DD28F3E6-BB4F-407F-AF72-834F11A0EE52}" type="sibTrans" cxnId="{1189F4DA-27B5-4DB6-9300-0AD822915505}">
      <dgm:prSet/>
      <dgm:spPr/>
      <dgm:t>
        <a:bodyPr/>
        <a:lstStyle/>
        <a:p>
          <a:endParaRPr lang="en-US" sz="1800"/>
        </a:p>
      </dgm:t>
    </dgm:pt>
    <dgm:pt modelId="{D37ABC4A-83F7-4E64-B304-450F236D8179}" type="pres">
      <dgm:prSet presAssocID="{A9ABA956-19A1-485C-B1E3-10F61BDA9F77}" presName="Name0" presStyleCnt="0">
        <dgm:presLayoutVars>
          <dgm:chPref val="1"/>
          <dgm:dir/>
          <dgm:animOne val="branch"/>
          <dgm:animLvl val="lvl"/>
          <dgm:resizeHandles val="exact"/>
        </dgm:presLayoutVars>
      </dgm:prSet>
      <dgm:spPr/>
    </dgm:pt>
    <dgm:pt modelId="{748F6774-F3DA-4951-9436-36D2635D4580}" type="pres">
      <dgm:prSet presAssocID="{A8A6F84E-13BF-409E-8AF5-D6E77139C151}" presName="root1" presStyleCnt="0"/>
      <dgm:spPr/>
    </dgm:pt>
    <dgm:pt modelId="{57165FCF-079A-4B80-B2CE-835948BFF627}" type="pres">
      <dgm:prSet presAssocID="{A8A6F84E-13BF-409E-8AF5-D6E77139C151}" presName="LevelOneTextNode" presStyleLbl="node0" presStyleIdx="0" presStyleCnt="1" custScaleX="155069" custScaleY="16661">
        <dgm:presLayoutVars>
          <dgm:chPref val="3"/>
        </dgm:presLayoutVars>
      </dgm:prSet>
      <dgm:spPr/>
    </dgm:pt>
    <dgm:pt modelId="{EDC3627B-06B6-49FE-9B60-A0CEAA6061FD}" type="pres">
      <dgm:prSet presAssocID="{A8A6F84E-13BF-409E-8AF5-D6E77139C151}" presName="level2hierChild" presStyleCnt="0"/>
      <dgm:spPr/>
    </dgm:pt>
    <dgm:pt modelId="{A7FCEBB5-814B-4E5B-99F3-2D9C53D4CBE5}" type="pres">
      <dgm:prSet presAssocID="{557E933E-5E14-4689-BCAB-7DF5064C9510}" presName="conn2-1" presStyleLbl="parChTrans1D2" presStyleIdx="0" presStyleCnt="3"/>
      <dgm:spPr/>
    </dgm:pt>
    <dgm:pt modelId="{FAA0A87E-5E5E-4BB2-8862-7B27B24D8D59}" type="pres">
      <dgm:prSet presAssocID="{557E933E-5E14-4689-BCAB-7DF5064C9510}" presName="connTx" presStyleLbl="parChTrans1D2" presStyleIdx="0" presStyleCnt="3"/>
      <dgm:spPr/>
    </dgm:pt>
    <dgm:pt modelId="{8FD8D32C-F260-4F22-A69E-7329851BE16B}" type="pres">
      <dgm:prSet presAssocID="{27920903-97FA-40C4-985F-9B80AB2D9127}" presName="root2" presStyleCnt="0"/>
      <dgm:spPr/>
    </dgm:pt>
    <dgm:pt modelId="{9C68A153-AF2A-451E-AA53-30C6CAFBAD02}" type="pres">
      <dgm:prSet presAssocID="{27920903-97FA-40C4-985F-9B80AB2D9127}" presName="LevelTwoTextNode" presStyleLbl="node2" presStyleIdx="0" presStyleCnt="3">
        <dgm:presLayoutVars>
          <dgm:chPref val="3"/>
        </dgm:presLayoutVars>
      </dgm:prSet>
      <dgm:spPr/>
    </dgm:pt>
    <dgm:pt modelId="{60F682B7-4C89-41C7-A7B5-B6C4264F6F1A}" type="pres">
      <dgm:prSet presAssocID="{27920903-97FA-40C4-985F-9B80AB2D9127}" presName="level3hierChild" presStyleCnt="0"/>
      <dgm:spPr/>
    </dgm:pt>
    <dgm:pt modelId="{C2263EB2-C8E5-4FB9-9C26-E65884F0736D}" type="pres">
      <dgm:prSet presAssocID="{BCEC4D55-F26A-4A79-BE02-6A6FA97734B6}" presName="conn2-1" presStyleLbl="parChTrans1D2" presStyleIdx="1" presStyleCnt="3"/>
      <dgm:spPr/>
    </dgm:pt>
    <dgm:pt modelId="{3C668CF0-DD1F-4A46-9976-6BB73E350FB7}" type="pres">
      <dgm:prSet presAssocID="{BCEC4D55-F26A-4A79-BE02-6A6FA97734B6}" presName="connTx" presStyleLbl="parChTrans1D2" presStyleIdx="1" presStyleCnt="3"/>
      <dgm:spPr/>
    </dgm:pt>
    <dgm:pt modelId="{AB0957D2-D42F-4309-907A-63874BD96DF8}" type="pres">
      <dgm:prSet presAssocID="{673F54C3-7A48-45DC-8BBD-109E66D2C693}" presName="root2" presStyleCnt="0"/>
      <dgm:spPr/>
    </dgm:pt>
    <dgm:pt modelId="{EC05638E-C5AA-4A6F-A152-406A8DA2DBF8}" type="pres">
      <dgm:prSet presAssocID="{673F54C3-7A48-45DC-8BBD-109E66D2C693}" presName="LevelTwoTextNode" presStyleLbl="node2" presStyleIdx="1" presStyleCnt="3">
        <dgm:presLayoutVars>
          <dgm:chPref val="3"/>
        </dgm:presLayoutVars>
      </dgm:prSet>
      <dgm:spPr/>
    </dgm:pt>
    <dgm:pt modelId="{EB6066CF-4D81-4799-B59E-2CEF56DC69F6}" type="pres">
      <dgm:prSet presAssocID="{673F54C3-7A48-45DC-8BBD-109E66D2C693}" presName="level3hierChild" presStyleCnt="0"/>
      <dgm:spPr/>
    </dgm:pt>
    <dgm:pt modelId="{F3DE2F71-002F-481F-909C-85F10EF28A85}" type="pres">
      <dgm:prSet presAssocID="{8362D6C4-B6BF-4E19-815F-0CCEE37766A2}" presName="conn2-1" presStyleLbl="parChTrans1D2" presStyleIdx="2" presStyleCnt="3"/>
      <dgm:spPr/>
    </dgm:pt>
    <dgm:pt modelId="{B3BD7160-E6D8-4B9E-AE7E-8780282EA5F9}" type="pres">
      <dgm:prSet presAssocID="{8362D6C4-B6BF-4E19-815F-0CCEE37766A2}" presName="connTx" presStyleLbl="parChTrans1D2" presStyleIdx="2" presStyleCnt="3"/>
      <dgm:spPr/>
    </dgm:pt>
    <dgm:pt modelId="{CE29F94F-01F8-4583-862C-9B3B671A36CE}" type="pres">
      <dgm:prSet presAssocID="{494A1A91-660B-4B33-A561-5E1E0D77F214}" presName="root2" presStyleCnt="0"/>
      <dgm:spPr/>
    </dgm:pt>
    <dgm:pt modelId="{11402A59-D64D-41FF-8547-D238FE9410E0}" type="pres">
      <dgm:prSet presAssocID="{494A1A91-660B-4B33-A561-5E1E0D77F214}" presName="LevelTwoTextNode" presStyleLbl="node2" presStyleIdx="2" presStyleCnt="3">
        <dgm:presLayoutVars>
          <dgm:chPref val="3"/>
        </dgm:presLayoutVars>
      </dgm:prSet>
      <dgm:spPr/>
    </dgm:pt>
    <dgm:pt modelId="{CB6DA5AC-6CC9-40FB-8F8C-F11CA963BB2D}" type="pres">
      <dgm:prSet presAssocID="{494A1A91-660B-4B33-A561-5E1E0D77F214}" presName="level3hierChild" presStyleCnt="0"/>
      <dgm:spPr/>
    </dgm:pt>
  </dgm:ptLst>
  <dgm:cxnLst>
    <dgm:cxn modelId="{5C48AC07-8083-413D-AF12-8A59ED6AB84E}" type="presOf" srcId="{BCEC4D55-F26A-4A79-BE02-6A6FA97734B6}" destId="{3C668CF0-DD1F-4A46-9976-6BB73E350FB7}" srcOrd="1" destOrd="0" presId="urn:microsoft.com/office/officeart/2008/layout/HorizontalMultiLevelHierarchy"/>
    <dgm:cxn modelId="{4BE77425-18B8-49CD-97E9-AA34CEB31E3C}" srcId="{A9ABA956-19A1-485C-B1E3-10F61BDA9F77}" destId="{A8A6F84E-13BF-409E-8AF5-D6E77139C151}" srcOrd="0" destOrd="0" parTransId="{65130A7B-01D4-4264-96B9-DF1517DE4602}" sibTransId="{A339F9A2-7968-4015-95EC-3D3A009BC766}"/>
    <dgm:cxn modelId="{1399C53B-1144-498A-A5EE-CFF8442B753B}" type="presOf" srcId="{27920903-97FA-40C4-985F-9B80AB2D9127}" destId="{9C68A153-AF2A-451E-AA53-30C6CAFBAD02}" srcOrd="0" destOrd="0" presId="urn:microsoft.com/office/officeart/2008/layout/HorizontalMultiLevelHierarchy"/>
    <dgm:cxn modelId="{C1A51062-3A23-4EAF-8351-E544E244AD2B}" type="presOf" srcId="{557E933E-5E14-4689-BCAB-7DF5064C9510}" destId="{FAA0A87E-5E5E-4BB2-8862-7B27B24D8D59}" srcOrd="1" destOrd="0" presId="urn:microsoft.com/office/officeart/2008/layout/HorizontalMultiLevelHierarchy"/>
    <dgm:cxn modelId="{00CFC471-27B5-456C-A8F7-FEEE12E15286}" type="presOf" srcId="{A9ABA956-19A1-485C-B1E3-10F61BDA9F77}" destId="{D37ABC4A-83F7-4E64-B304-450F236D8179}" srcOrd="0" destOrd="0" presId="urn:microsoft.com/office/officeart/2008/layout/HorizontalMultiLevelHierarchy"/>
    <dgm:cxn modelId="{168990AB-42E0-4D8C-ACA7-0D7CD364AF93}" type="presOf" srcId="{BCEC4D55-F26A-4A79-BE02-6A6FA97734B6}" destId="{C2263EB2-C8E5-4FB9-9C26-E65884F0736D}" srcOrd="0" destOrd="0" presId="urn:microsoft.com/office/officeart/2008/layout/HorizontalMultiLevelHierarchy"/>
    <dgm:cxn modelId="{5B1C26C0-F137-4F96-BF40-8348597952DD}" type="presOf" srcId="{673F54C3-7A48-45DC-8BBD-109E66D2C693}" destId="{EC05638E-C5AA-4A6F-A152-406A8DA2DBF8}" srcOrd="0" destOrd="0" presId="urn:microsoft.com/office/officeart/2008/layout/HorizontalMultiLevelHierarchy"/>
    <dgm:cxn modelId="{F709D5C0-18A9-44AA-937D-2B96D4C8EE32}" type="presOf" srcId="{8362D6C4-B6BF-4E19-815F-0CCEE37766A2}" destId="{F3DE2F71-002F-481F-909C-85F10EF28A85}" srcOrd="0" destOrd="0" presId="urn:microsoft.com/office/officeart/2008/layout/HorizontalMultiLevelHierarchy"/>
    <dgm:cxn modelId="{92CB20C3-AAFB-4BC4-8691-5E3A7B499932}" type="presOf" srcId="{8362D6C4-B6BF-4E19-815F-0CCEE37766A2}" destId="{B3BD7160-E6D8-4B9E-AE7E-8780282EA5F9}" srcOrd="1" destOrd="0" presId="urn:microsoft.com/office/officeart/2008/layout/HorizontalMultiLevelHierarchy"/>
    <dgm:cxn modelId="{1189F4DA-27B5-4DB6-9300-0AD822915505}" srcId="{A8A6F84E-13BF-409E-8AF5-D6E77139C151}" destId="{494A1A91-660B-4B33-A561-5E1E0D77F214}" srcOrd="2" destOrd="0" parTransId="{8362D6C4-B6BF-4E19-815F-0CCEE37766A2}" sibTransId="{DD28F3E6-BB4F-407F-AF72-834F11A0EE52}"/>
    <dgm:cxn modelId="{503783E5-A5D9-414E-9B03-08D24125C467}" type="presOf" srcId="{A8A6F84E-13BF-409E-8AF5-D6E77139C151}" destId="{57165FCF-079A-4B80-B2CE-835948BFF627}" srcOrd="0" destOrd="0" presId="urn:microsoft.com/office/officeart/2008/layout/HorizontalMultiLevelHierarchy"/>
    <dgm:cxn modelId="{3FBF20E8-3108-4735-A3BA-BDC9B9B91F63}" srcId="{A8A6F84E-13BF-409E-8AF5-D6E77139C151}" destId="{27920903-97FA-40C4-985F-9B80AB2D9127}" srcOrd="0" destOrd="0" parTransId="{557E933E-5E14-4689-BCAB-7DF5064C9510}" sibTransId="{BEC50DDB-43BC-4A3B-AA9A-EE58F4470E67}"/>
    <dgm:cxn modelId="{421E1EF3-DE2C-402A-8FCA-F6B22ACCCCDC}" type="presOf" srcId="{494A1A91-660B-4B33-A561-5E1E0D77F214}" destId="{11402A59-D64D-41FF-8547-D238FE9410E0}" srcOrd="0" destOrd="0" presId="urn:microsoft.com/office/officeart/2008/layout/HorizontalMultiLevelHierarchy"/>
    <dgm:cxn modelId="{EC404FF7-F1EA-460E-A58E-2FB25B4F8B54}" srcId="{A8A6F84E-13BF-409E-8AF5-D6E77139C151}" destId="{673F54C3-7A48-45DC-8BBD-109E66D2C693}" srcOrd="1" destOrd="0" parTransId="{BCEC4D55-F26A-4A79-BE02-6A6FA97734B6}" sibTransId="{996162DD-F2BB-4190-A4F4-AF1F17DCB9EF}"/>
    <dgm:cxn modelId="{19A992FB-90EC-44FB-A9ED-A65FD6B0B274}" type="presOf" srcId="{557E933E-5E14-4689-BCAB-7DF5064C9510}" destId="{A7FCEBB5-814B-4E5B-99F3-2D9C53D4CBE5}" srcOrd="0" destOrd="0" presId="urn:microsoft.com/office/officeart/2008/layout/HorizontalMultiLevelHierarchy"/>
    <dgm:cxn modelId="{FF5C3FD5-2FCA-4EC4-86CF-32EC6C0CA763}" type="presParOf" srcId="{D37ABC4A-83F7-4E64-B304-450F236D8179}" destId="{748F6774-F3DA-4951-9436-36D2635D4580}" srcOrd="0" destOrd="0" presId="urn:microsoft.com/office/officeart/2008/layout/HorizontalMultiLevelHierarchy"/>
    <dgm:cxn modelId="{79E7EB45-3B98-410F-AB33-ED9293BD6246}" type="presParOf" srcId="{748F6774-F3DA-4951-9436-36D2635D4580}" destId="{57165FCF-079A-4B80-B2CE-835948BFF627}" srcOrd="0" destOrd="0" presId="urn:microsoft.com/office/officeart/2008/layout/HorizontalMultiLevelHierarchy"/>
    <dgm:cxn modelId="{E4897BB9-0F4E-4A5E-8EB7-FE4038D4081A}" type="presParOf" srcId="{748F6774-F3DA-4951-9436-36D2635D4580}" destId="{EDC3627B-06B6-49FE-9B60-A0CEAA6061FD}" srcOrd="1" destOrd="0" presId="urn:microsoft.com/office/officeart/2008/layout/HorizontalMultiLevelHierarchy"/>
    <dgm:cxn modelId="{55CC5F9A-82BE-440B-AD1A-6861CF63151A}" type="presParOf" srcId="{EDC3627B-06B6-49FE-9B60-A0CEAA6061FD}" destId="{A7FCEBB5-814B-4E5B-99F3-2D9C53D4CBE5}" srcOrd="0" destOrd="0" presId="urn:microsoft.com/office/officeart/2008/layout/HorizontalMultiLevelHierarchy"/>
    <dgm:cxn modelId="{8CB71F04-875E-4E79-A13B-498264A3F3FB}" type="presParOf" srcId="{A7FCEBB5-814B-4E5B-99F3-2D9C53D4CBE5}" destId="{FAA0A87E-5E5E-4BB2-8862-7B27B24D8D59}" srcOrd="0" destOrd="0" presId="urn:microsoft.com/office/officeart/2008/layout/HorizontalMultiLevelHierarchy"/>
    <dgm:cxn modelId="{BE4FF33D-6726-44C7-AE26-1DA12E2A7CFB}" type="presParOf" srcId="{EDC3627B-06B6-49FE-9B60-A0CEAA6061FD}" destId="{8FD8D32C-F260-4F22-A69E-7329851BE16B}" srcOrd="1" destOrd="0" presId="urn:microsoft.com/office/officeart/2008/layout/HorizontalMultiLevelHierarchy"/>
    <dgm:cxn modelId="{4A8136BC-E77C-4BBD-9A8F-0B61B04C1CA7}" type="presParOf" srcId="{8FD8D32C-F260-4F22-A69E-7329851BE16B}" destId="{9C68A153-AF2A-451E-AA53-30C6CAFBAD02}" srcOrd="0" destOrd="0" presId="urn:microsoft.com/office/officeart/2008/layout/HorizontalMultiLevelHierarchy"/>
    <dgm:cxn modelId="{58495B6D-49D6-4BF2-A341-773BEB7793D5}" type="presParOf" srcId="{8FD8D32C-F260-4F22-A69E-7329851BE16B}" destId="{60F682B7-4C89-41C7-A7B5-B6C4264F6F1A}" srcOrd="1" destOrd="0" presId="urn:microsoft.com/office/officeart/2008/layout/HorizontalMultiLevelHierarchy"/>
    <dgm:cxn modelId="{F88CF201-8889-43AA-BA5D-61C8D65CDCB1}" type="presParOf" srcId="{EDC3627B-06B6-49FE-9B60-A0CEAA6061FD}" destId="{C2263EB2-C8E5-4FB9-9C26-E65884F0736D}" srcOrd="2" destOrd="0" presId="urn:microsoft.com/office/officeart/2008/layout/HorizontalMultiLevelHierarchy"/>
    <dgm:cxn modelId="{975797EB-04AB-4D62-9258-F310CCC06DDC}" type="presParOf" srcId="{C2263EB2-C8E5-4FB9-9C26-E65884F0736D}" destId="{3C668CF0-DD1F-4A46-9976-6BB73E350FB7}" srcOrd="0" destOrd="0" presId="urn:microsoft.com/office/officeart/2008/layout/HorizontalMultiLevelHierarchy"/>
    <dgm:cxn modelId="{507A81C1-83FF-48EE-883B-921DB4B1EEDF}" type="presParOf" srcId="{EDC3627B-06B6-49FE-9B60-A0CEAA6061FD}" destId="{AB0957D2-D42F-4309-907A-63874BD96DF8}" srcOrd="3" destOrd="0" presId="urn:microsoft.com/office/officeart/2008/layout/HorizontalMultiLevelHierarchy"/>
    <dgm:cxn modelId="{3BD383A0-08CD-46E8-A25E-A55005FF79DA}" type="presParOf" srcId="{AB0957D2-D42F-4309-907A-63874BD96DF8}" destId="{EC05638E-C5AA-4A6F-A152-406A8DA2DBF8}" srcOrd="0" destOrd="0" presId="urn:microsoft.com/office/officeart/2008/layout/HorizontalMultiLevelHierarchy"/>
    <dgm:cxn modelId="{1D11DF52-AEF0-46A4-84CB-92DAB094D853}" type="presParOf" srcId="{AB0957D2-D42F-4309-907A-63874BD96DF8}" destId="{EB6066CF-4D81-4799-B59E-2CEF56DC69F6}" srcOrd="1" destOrd="0" presId="urn:microsoft.com/office/officeart/2008/layout/HorizontalMultiLevelHierarchy"/>
    <dgm:cxn modelId="{DD355ACD-97BA-421F-961F-4517A3300A8D}" type="presParOf" srcId="{EDC3627B-06B6-49FE-9B60-A0CEAA6061FD}" destId="{F3DE2F71-002F-481F-909C-85F10EF28A85}" srcOrd="4" destOrd="0" presId="urn:microsoft.com/office/officeart/2008/layout/HorizontalMultiLevelHierarchy"/>
    <dgm:cxn modelId="{E679B0E1-DDD2-4C11-A3C4-BE01CD8AAAB1}" type="presParOf" srcId="{F3DE2F71-002F-481F-909C-85F10EF28A85}" destId="{B3BD7160-E6D8-4B9E-AE7E-8780282EA5F9}" srcOrd="0" destOrd="0" presId="urn:microsoft.com/office/officeart/2008/layout/HorizontalMultiLevelHierarchy"/>
    <dgm:cxn modelId="{22BD9BE2-91BB-4B2D-B9AD-9A776DEEE5C9}" type="presParOf" srcId="{EDC3627B-06B6-49FE-9B60-A0CEAA6061FD}" destId="{CE29F94F-01F8-4583-862C-9B3B671A36CE}" srcOrd="5" destOrd="0" presId="urn:microsoft.com/office/officeart/2008/layout/HorizontalMultiLevelHierarchy"/>
    <dgm:cxn modelId="{8C15912C-AB9D-414E-9ECC-62A8C7BE33D0}" type="presParOf" srcId="{CE29F94F-01F8-4583-862C-9B3B671A36CE}" destId="{11402A59-D64D-41FF-8547-D238FE9410E0}" srcOrd="0" destOrd="0" presId="urn:microsoft.com/office/officeart/2008/layout/HorizontalMultiLevelHierarchy"/>
    <dgm:cxn modelId="{8AEBF58A-B42E-4C7F-B76D-C7CECBD09E0A}" type="presParOf" srcId="{CE29F94F-01F8-4583-862C-9B3B671A36CE}" destId="{CB6DA5AC-6CC9-40FB-8F8C-F11CA963BB2D}"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5B1EBC-92C8-4B8B-B028-FCD0A98C4665}" type="doc">
      <dgm:prSet loTypeId="urn:microsoft.com/office/officeart/2005/8/layout/process4" loCatId="process" qsTypeId="urn:microsoft.com/office/officeart/2005/8/quickstyle/3d3" qsCatId="3D" csTypeId="urn:microsoft.com/office/officeart/2005/8/colors/accent1_2" csCatId="accent1" phldr="1"/>
      <dgm:spPr/>
      <dgm:t>
        <a:bodyPr/>
        <a:lstStyle/>
        <a:p>
          <a:endParaRPr lang="en-US"/>
        </a:p>
      </dgm:t>
    </dgm:pt>
    <dgm:pt modelId="{15117C85-4E6B-4522-B7CF-F804DE732E83}">
      <dgm:prSet>
        <dgm:style>
          <a:lnRef idx="0">
            <a:schemeClr val="accent2"/>
          </a:lnRef>
          <a:fillRef idx="3">
            <a:schemeClr val="accent2"/>
          </a:fillRef>
          <a:effectRef idx="3">
            <a:schemeClr val="accent2"/>
          </a:effectRef>
          <a:fontRef idx="minor">
            <a:schemeClr val="lt1"/>
          </a:fontRef>
        </dgm:style>
      </dgm:prSet>
      <dgm:spPr>
        <a:ln>
          <a:solidFill>
            <a:schemeClr val="tx1"/>
          </a:solidFill>
        </a:ln>
        <a:scene3d>
          <a:camera prst="orthographicFront">
            <a:rot lat="0" lon="0" rev="0"/>
          </a:camera>
          <a:lightRig rig="contrasting" dir="t">
            <a:rot lat="0" lon="0" rev="1200000"/>
          </a:lightRig>
        </a:scene3d>
        <a:sp3d>
          <a:bevelT w="63500" h="25400" prst="artDeco"/>
        </a:sp3d>
      </dgm:spPr>
      <dgm:t>
        <a:bodyPr/>
        <a:lstStyle/>
        <a:p>
          <a:pPr rtl="0"/>
          <a:r>
            <a:rPr lang="en-US" dirty="0"/>
            <a:t>Speech Input</a:t>
          </a:r>
        </a:p>
      </dgm:t>
    </dgm:pt>
    <dgm:pt modelId="{536EDB1B-757B-4A86-A876-DE995CA81632}" type="parTrans" cxnId="{A2385337-C996-44DD-A419-97F16EB3C18B}">
      <dgm:prSet/>
      <dgm:spPr/>
      <dgm:t>
        <a:bodyPr/>
        <a:lstStyle/>
        <a:p>
          <a:endParaRPr lang="en-US"/>
        </a:p>
      </dgm:t>
    </dgm:pt>
    <dgm:pt modelId="{07ACAAE9-2403-41CD-9F49-A86559249B37}" type="sibTrans" cxnId="{A2385337-C996-44DD-A419-97F16EB3C18B}">
      <dgm:prSet/>
      <dgm:spPr/>
      <dgm:t>
        <a:bodyPr/>
        <a:lstStyle/>
        <a:p>
          <a:endParaRPr lang="en-US"/>
        </a:p>
      </dgm:t>
    </dgm:pt>
    <dgm:pt modelId="{624DF7F0-6932-454D-95C5-DEFB1FCBC0C9}">
      <dgm:prSet>
        <dgm:style>
          <a:lnRef idx="1">
            <a:schemeClr val="accent2"/>
          </a:lnRef>
          <a:fillRef idx="3">
            <a:schemeClr val="accent2"/>
          </a:fillRef>
          <a:effectRef idx="2">
            <a:schemeClr val="accent2"/>
          </a:effectRef>
          <a:fontRef idx="minor">
            <a:schemeClr val="lt1"/>
          </a:fontRef>
        </dgm:style>
      </dgm:prSet>
      <dgm:spPr>
        <a:ln>
          <a:solidFill>
            <a:schemeClr val="tx1"/>
          </a:solidFill>
        </a:ln>
      </dgm:spPr>
      <dgm:t>
        <a:bodyPr/>
        <a:lstStyle/>
        <a:p>
          <a:pPr rtl="0"/>
          <a:r>
            <a:rPr lang="en-US" dirty="0"/>
            <a:t>Preprocessing</a:t>
          </a:r>
        </a:p>
      </dgm:t>
    </dgm:pt>
    <dgm:pt modelId="{CCD74849-74CE-48E1-BADC-8942C519ED39}" type="parTrans" cxnId="{3F07F600-7C5E-4C75-A513-35D267D77A1C}">
      <dgm:prSet/>
      <dgm:spPr/>
      <dgm:t>
        <a:bodyPr/>
        <a:lstStyle/>
        <a:p>
          <a:endParaRPr lang="en-US"/>
        </a:p>
      </dgm:t>
    </dgm:pt>
    <dgm:pt modelId="{6106B21F-10ED-40FC-87A9-4B8CF4844584}" type="sibTrans" cxnId="{3F07F600-7C5E-4C75-A513-35D267D77A1C}">
      <dgm:prSet/>
      <dgm:spPr/>
      <dgm:t>
        <a:bodyPr/>
        <a:lstStyle/>
        <a:p>
          <a:endParaRPr lang="en-US"/>
        </a:p>
      </dgm:t>
    </dgm:pt>
    <dgm:pt modelId="{CA894483-33D9-40B8-99D2-077D81CF6717}">
      <dgm:prSet>
        <dgm:style>
          <a:lnRef idx="1">
            <a:schemeClr val="accent2"/>
          </a:lnRef>
          <a:fillRef idx="3">
            <a:schemeClr val="accent2"/>
          </a:fillRef>
          <a:effectRef idx="2">
            <a:schemeClr val="accent2"/>
          </a:effectRef>
          <a:fontRef idx="minor">
            <a:schemeClr val="lt1"/>
          </a:fontRef>
        </dgm:style>
      </dgm:prSet>
      <dgm:spPr>
        <a:ln>
          <a:solidFill>
            <a:schemeClr val="tx1"/>
          </a:solidFill>
        </a:ln>
      </dgm:spPr>
      <dgm:t>
        <a:bodyPr/>
        <a:lstStyle/>
        <a:p>
          <a:pPr rtl="0"/>
          <a:r>
            <a:rPr lang="en-US" dirty="0"/>
            <a:t>Analysis</a:t>
          </a:r>
        </a:p>
      </dgm:t>
    </dgm:pt>
    <dgm:pt modelId="{1C1CFD26-DA02-48ED-9C4F-D8553ABD34CD}" type="parTrans" cxnId="{A8F3AEA7-430F-4AB7-8A63-CF2B3CE4F48F}">
      <dgm:prSet/>
      <dgm:spPr/>
      <dgm:t>
        <a:bodyPr/>
        <a:lstStyle/>
        <a:p>
          <a:endParaRPr lang="en-US"/>
        </a:p>
      </dgm:t>
    </dgm:pt>
    <dgm:pt modelId="{E37399FF-953B-41A1-9CAE-7EEADEA36353}" type="sibTrans" cxnId="{A8F3AEA7-430F-4AB7-8A63-CF2B3CE4F48F}">
      <dgm:prSet/>
      <dgm:spPr/>
      <dgm:t>
        <a:bodyPr/>
        <a:lstStyle/>
        <a:p>
          <a:endParaRPr lang="en-US"/>
        </a:p>
      </dgm:t>
    </dgm:pt>
    <dgm:pt modelId="{FE34B405-20B3-486A-8CD1-F3967820505C}">
      <dgm:prSet>
        <dgm:style>
          <a:lnRef idx="1">
            <a:schemeClr val="accent2"/>
          </a:lnRef>
          <a:fillRef idx="3">
            <a:schemeClr val="accent2"/>
          </a:fillRef>
          <a:effectRef idx="2">
            <a:schemeClr val="accent2"/>
          </a:effectRef>
          <a:fontRef idx="minor">
            <a:schemeClr val="lt1"/>
          </a:fontRef>
        </dgm:style>
      </dgm:prSet>
      <dgm:spPr>
        <a:ln>
          <a:solidFill>
            <a:schemeClr val="tx1"/>
          </a:solidFill>
        </a:ln>
      </dgm:spPr>
      <dgm:t>
        <a:bodyPr/>
        <a:lstStyle/>
        <a:p>
          <a:pPr rtl="0"/>
          <a:r>
            <a:rPr lang="en-US" dirty="0"/>
            <a:t>MLP Classifier</a:t>
          </a:r>
        </a:p>
      </dgm:t>
    </dgm:pt>
    <dgm:pt modelId="{AD2BE27D-3B5D-42D9-92AB-6595BAE4420E}" type="parTrans" cxnId="{CDCB19FB-6312-4F70-ABF8-6814EEAE7893}">
      <dgm:prSet/>
      <dgm:spPr/>
      <dgm:t>
        <a:bodyPr/>
        <a:lstStyle/>
        <a:p>
          <a:endParaRPr lang="en-US"/>
        </a:p>
      </dgm:t>
    </dgm:pt>
    <dgm:pt modelId="{B421B91C-BAE9-4ADF-B1F7-AD6FCC07C9F1}" type="sibTrans" cxnId="{CDCB19FB-6312-4F70-ABF8-6814EEAE7893}">
      <dgm:prSet/>
      <dgm:spPr/>
      <dgm:t>
        <a:bodyPr/>
        <a:lstStyle/>
        <a:p>
          <a:endParaRPr lang="en-US"/>
        </a:p>
      </dgm:t>
    </dgm:pt>
    <dgm:pt modelId="{631B3996-2303-4417-A18C-2F2A0D0961CF}">
      <dgm:prSet>
        <dgm:style>
          <a:lnRef idx="1">
            <a:schemeClr val="accent2"/>
          </a:lnRef>
          <a:fillRef idx="3">
            <a:schemeClr val="accent2"/>
          </a:fillRef>
          <a:effectRef idx="2">
            <a:schemeClr val="accent2"/>
          </a:effectRef>
          <a:fontRef idx="minor">
            <a:schemeClr val="lt1"/>
          </a:fontRef>
        </dgm:style>
      </dgm:prSet>
      <dgm:spPr>
        <a:ln>
          <a:solidFill>
            <a:schemeClr val="tx1"/>
          </a:solidFill>
        </a:ln>
      </dgm:spPr>
      <dgm:t>
        <a:bodyPr/>
        <a:lstStyle/>
        <a:p>
          <a:pPr rtl="0"/>
          <a:r>
            <a:rPr lang="en-US" dirty="0"/>
            <a:t>Result</a:t>
          </a:r>
        </a:p>
      </dgm:t>
    </dgm:pt>
    <dgm:pt modelId="{8A2B15C3-F8A7-4A4C-9642-93D9FD120989}" type="parTrans" cxnId="{F8695A1B-BFC9-45E1-A988-793AFDA15E77}">
      <dgm:prSet/>
      <dgm:spPr/>
      <dgm:t>
        <a:bodyPr/>
        <a:lstStyle/>
        <a:p>
          <a:endParaRPr lang="en-US"/>
        </a:p>
      </dgm:t>
    </dgm:pt>
    <dgm:pt modelId="{3DC4514D-09C3-4861-86F6-26078DA569C2}" type="sibTrans" cxnId="{F8695A1B-BFC9-45E1-A988-793AFDA15E77}">
      <dgm:prSet/>
      <dgm:spPr/>
      <dgm:t>
        <a:bodyPr/>
        <a:lstStyle/>
        <a:p>
          <a:endParaRPr lang="en-US"/>
        </a:p>
      </dgm:t>
    </dgm:pt>
    <dgm:pt modelId="{E474D4A2-307B-4551-91FC-45974E8F19D0}">
      <dgm:prSet>
        <dgm:style>
          <a:lnRef idx="1">
            <a:schemeClr val="accent2"/>
          </a:lnRef>
          <a:fillRef idx="3">
            <a:schemeClr val="accent2"/>
          </a:fillRef>
          <a:effectRef idx="2">
            <a:schemeClr val="accent2"/>
          </a:effectRef>
          <a:fontRef idx="minor">
            <a:schemeClr val="lt1"/>
          </a:fontRef>
        </dgm:style>
      </dgm:prSet>
      <dgm:spPr>
        <a:ln>
          <a:solidFill>
            <a:schemeClr val="tx1"/>
          </a:solidFill>
        </a:ln>
      </dgm:spPr>
      <dgm:t>
        <a:bodyPr/>
        <a:lstStyle/>
        <a:p>
          <a:pPr rtl="0"/>
          <a:r>
            <a:rPr lang="en-US" dirty="0"/>
            <a:t>Feature Extraction</a:t>
          </a:r>
        </a:p>
      </dgm:t>
    </dgm:pt>
    <dgm:pt modelId="{312F25C4-3608-4E32-A35A-6C4D6AD0A13F}" type="sibTrans" cxnId="{00DEE653-9EF8-4B4F-8CD8-FE0397DAB68F}">
      <dgm:prSet/>
      <dgm:spPr/>
      <dgm:t>
        <a:bodyPr/>
        <a:lstStyle/>
        <a:p>
          <a:endParaRPr lang="en-US"/>
        </a:p>
      </dgm:t>
    </dgm:pt>
    <dgm:pt modelId="{0A1C7750-76D9-4954-8383-85A3F768AA39}" type="parTrans" cxnId="{00DEE653-9EF8-4B4F-8CD8-FE0397DAB68F}">
      <dgm:prSet/>
      <dgm:spPr/>
      <dgm:t>
        <a:bodyPr/>
        <a:lstStyle/>
        <a:p>
          <a:endParaRPr lang="en-US"/>
        </a:p>
      </dgm:t>
    </dgm:pt>
    <dgm:pt modelId="{DD582D0C-D5EB-4A3E-8162-D96997C189EB}" type="pres">
      <dgm:prSet presAssocID="{995B1EBC-92C8-4B8B-B028-FCD0A98C4665}" presName="Name0" presStyleCnt="0">
        <dgm:presLayoutVars>
          <dgm:dir/>
          <dgm:animLvl val="lvl"/>
          <dgm:resizeHandles val="exact"/>
        </dgm:presLayoutVars>
      </dgm:prSet>
      <dgm:spPr/>
    </dgm:pt>
    <dgm:pt modelId="{6A4B4F0B-2F46-432B-8397-DC61DD0BD08A}" type="pres">
      <dgm:prSet presAssocID="{631B3996-2303-4417-A18C-2F2A0D0961CF}" presName="boxAndChildren" presStyleCnt="0"/>
      <dgm:spPr/>
    </dgm:pt>
    <dgm:pt modelId="{F9492D79-72C4-493C-9136-47762B7F79E3}" type="pres">
      <dgm:prSet presAssocID="{631B3996-2303-4417-A18C-2F2A0D0961CF}" presName="parentTextBox" presStyleLbl="node1" presStyleIdx="0" presStyleCnt="6"/>
      <dgm:spPr/>
    </dgm:pt>
    <dgm:pt modelId="{FB0C6DEE-6F1C-4F41-8B41-B7DC4DABB9C9}" type="pres">
      <dgm:prSet presAssocID="{B421B91C-BAE9-4ADF-B1F7-AD6FCC07C9F1}" presName="sp" presStyleCnt="0"/>
      <dgm:spPr/>
    </dgm:pt>
    <dgm:pt modelId="{370A786C-4FCD-4E58-AD24-D99F7A46F281}" type="pres">
      <dgm:prSet presAssocID="{FE34B405-20B3-486A-8CD1-F3967820505C}" presName="arrowAndChildren" presStyleCnt="0"/>
      <dgm:spPr/>
    </dgm:pt>
    <dgm:pt modelId="{A4055901-292A-4146-AC0C-373D7475D934}" type="pres">
      <dgm:prSet presAssocID="{FE34B405-20B3-486A-8CD1-F3967820505C}" presName="parentTextArrow" presStyleLbl="node1" presStyleIdx="1" presStyleCnt="6"/>
      <dgm:spPr/>
    </dgm:pt>
    <dgm:pt modelId="{F79B4A00-1502-4381-BB44-8446A42A4CB7}" type="pres">
      <dgm:prSet presAssocID="{312F25C4-3608-4E32-A35A-6C4D6AD0A13F}" presName="sp" presStyleCnt="0"/>
      <dgm:spPr/>
    </dgm:pt>
    <dgm:pt modelId="{63AD2946-40FB-4A0D-82DB-82FE95D02A25}" type="pres">
      <dgm:prSet presAssocID="{E474D4A2-307B-4551-91FC-45974E8F19D0}" presName="arrowAndChildren" presStyleCnt="0"/>
      <dgm:spPr/>
    </dgm:pt>
    <dgm:pt modelId="{06983BB5-5FEE-472B-98A9-BE602E605B55}" type="pres">
      <dgm:prSet presAssocID="{E474D4A2-307B-4551-91FC-45974E8F19D0}" presName="parentTextArrow" presStyleLbl="node1" presStyleIdx="2" presStyleCnt="6"/>
      <dgm:spPr/>
    </dgm:pt>
    <dgm:pt modelId="{F49EA4FC-5450-4BF4-9E54-7BF11F3C0EA2}" type="pres">
      <dgm:prSet presAssocID="{E37399FF-953B-41A1-9CAE-7EEADEA36353}" presName="sp" presStyleCnt="0"/>
      <dgm:spPr/>
    </dgm:pt>
    <dgm:pt modelId="{83065C53-E340-49E7-A440-821354E2E4E6}" type="pres">
      <dgm:prSet presAssocID="{CA894483-33D9-40B8-99D2-077D81CF6717}" presName="arrowAndChildren" presStyleCnt="0"/>
      <dgm:spPr/>
    </dgm:pt>
    <dgm:pt modelId="{C58113D2-0131-47D0-B22D-3DD3A8422D48}" type="pres">
      <dgm:prSet presAssocID="{CA894483-33D9-40B8-99D2-077D81CF6717}" presName="parentTextArrow" presStyleLbl="node1" presStyleIdx="3" presStyleCnt="6"/>
      <dgm:spPr/>
    </dgm:pt>
    <dgm:pt modelId="{B951C52A-7CA3-4EEB-851F-548F7F81D175}" type="pres">
      <dgm:prSet presAssocID="{6106B21F-10ED-40FC-87A9-4B8CF4844584}" presName="sp" presStyleCnt="0"/>
      <dgm:spPr/>
    </dgm:pt>
    <dgm:pt modelId="{9498C33D-FBFC-43E0-A711-309732C661E6}" type="pres">
      <dgm:prSet presAssocID="{624DF7F0-6932-454D-95C5-DEFB1FCBC0C9}" presName="arrowAndChildren" presStyleCnt="0"/>
      <dgm:spPr/>
    </dgm:pt>
    <dgm:pt modelId="{5982D5E8-EF58-4148-93A3-96941CB42536}" type="pres">
      <dgm:prSet presAssocID="{624DF7F0-6932-454D-95C5-DEFB1FCBC0C9}" presName="parentTextArrow" presStyleLbl="node1" presStyleIdx="4" presStyleCnt="6"/>
      <dgm:spPr/>
    </dgm:pt>
    <dgm:pt modelId="{7EA0A078-1C04-459A-8149-E521857B2A4D}" type="pres">
      <dgm:prSet presAssocID="{07ACAAE9-2403-41CD-9F49-A86559249B37}" presName="sp" presStyleCnt="0"/>
      <dgm:spPr/>
    </dgm:pt>
    <dgm:pt modelId="{9A653157-B5F1-4DDF-B004-83DED23A897C}" type="pres">
      <dgm:prSet presAssocID="{15117C85-4E6B-4522-B7CF-F804DE732E83}" presName="arrowAndChildren" presStyleCnt="0"/>
      <dgm:spPr/>
    </dgm:pt>
    <dgm:pt modelId="{A1E20B2B-2767-4A01-9540-A5168BB940CB}" type="pres">
      <dgm:prSet presAssocID="{15117C85-4E6B-4522-B7CF-F804DE732E83}" presName="parentTextArrow" presStyleLbl="node1" presStyleIdx="5" presStyleCnt="6"/>
      <dgm:spPr/>
    </dgm:pt>
  </dgm:ptLst>
  <dgm:cxnLst>
    <dgm:cxn modelId="{3F07F600-7C5E-4C75-A513-35D267D77A1C}" srcId="{995B1EBC-92C8-4B8B-B028-FCD0A98C4665}" destId="{624DF7F0-6932-454D-95C5-DEFB1FCBC0C9}" srcOrd="1" destOrd="0" parTransId="{CCD74849-74CE-48E1-BADC-8942C519ED39}" sibTransId="{6106B21F-10ED-40FC-87A9-4B8CF4844584}"/>
    <dgm:cxn modelId="{36EB4703-93BE-4466-AA45-403684F40B88}" type="presOf" srcId="{624DF7F0-6932-454D-95C5-DEFB1FCBC0C9}" destId="{5982D5E8-EF58-4148-93A3-96941CB42536}" srcOrd="0" destOrd="0" presId="urn:microsoft.com/office/officeart/2005/8/layout/process4"/>
    <dgm:cxn modelId="{49B01F0E-B07E-48E3-B172-B28A9CA3C0BF}" type="presOf" srcId="{E474D4A2-307B-4551-91FC-45974E8F19D0}" destId="{06983BB5-5FEE-472B-98A9-BE602E605B55}" srcOrd="0" destOrd="0" presId="urn:microsoft.com/office/officeart/2005/8/layout/process4"/>
    <dgm:cxn modelId="{83C09619-9D85-4516-81B7-35BD122D9E11}" type="presOf" srcId="{631B3996-2303-4417-A18C-2F2A0D0961CF}" destId="{F9492D79-72C4-493C-9136-47762B7F79E3}" srcOrd="0" destOrd="0" presId="urn:microsoft.com/office/officeart/2005/8/layout/process4"/>
    <dgm:cxn modelId="{F8695A1B-BFC9-45E1-A988-793AFDA15E77}" srcId="{995B1EBC-92C8-4B8B-B028-FCD0A98C4665}" destId="{631B3996-2303-4417-A18C-2F2A0D0961CF}" srcOrd="5" destOrd="0" parTransId="{8A2B15C3-F8A7-4A4C-9642-93D9FD120989}" sibTransId="{3DC4514D-09C3-4861-86F6-26078DA569C2}"/>
    <dgm:cxn modelId="{A2385337-C996-44DD-A419-97F16EB3C18B}" srcId="{995B1EBC-92C8-4B8B-B028-FCD0A98C4665}" destId="{15117C85-4E6B-4522-B7CF-F804DE732E83}" srcOrd="0" destOrd="0" parTransId="{536EDB1B-757B-4A86-A876-DE995CA81632}" sibTransId="{07ACAAE9-2403-41CD-9F49-A86559249B37}"/>
    <dgm:cxn modelId="{00DEE653-9EF8-4B4F-8CD8-FE0397DAB68F}" srcId="{995B1EBC-92C8-4B8B-B028-FCD0A98C4665}" destId="{E474D4A2-307B-4551-91FC-45974E8F19D0}" srcOrd="3" destOrd="0" parTransId="{0A1C7750-76D9-4954-8383-85A3F768AA39}" sibTransId="{312F25C4-3608-4E32-A35A-6C4D6AD0A13F}"/>
    <dgm:cxn modelId="{77C4C382-900A-4B13-9EC8-664C4E1EA617}" type="presOf" srcId="{CA894483-33D9-40B8-99D2-077D81CF6717}" destId="{C58113D2-0131-47D0-B22D-3DD3A8422D48}" srcOrd="0" destOrd="0" presId="urn:microsoft.com/office/officeart/2005/8/layout/process4"/>
    <dgm:cxn modelId="{3B9CED87-26F0-4710-853F-B7FD909EE66D}" type="presOf" srcId="{FE34B405-20B3-486A-8CD1-F3967820505C}" destId="{A4055901-292A-4146-AC0C-373D7475D934}" srcOrd="0" destOrd="0" presId="urn:microsoft.com/office/officeart/2005/8/layout/process4"/>
    <dgm:cxn modelId="{A8F3AEA7-430F-4AB7-8A63-CF2B3CE4F48F}" srcId="{995B1EBC-92C8-4B8B-B028-FCD0A98C4665}" destId="{CA894483-33D9-40B8-99D2-077D81CF6717}" srcOrd="2" destOrd="0" parTransId="{1C1CFD26-DA02-48ED-9C4F-D8553ABD34CD}" sibTransId="{E37399FF-953B-41A1-9CAE-7EEADEA36353}"/>
    <dgm:cxn modelId="{1D8F4DBF-72BA-43C6-9C44-3D26FBEB5901}" type="presOf" srcId="{15117C85-4E6B-4522-B7CF-F804DE732E83}" destId="{A1E20B2B-2767-4A01-9540-A5168BB940CB}" srcOrd="0" destOrd="0" presId="urn:microsoft.com/office/officeart/2005/8/layout/process4"/>
    <dgm:cxn modelId="{C161D1F8-9E17-447C-9029-C151DEBCF9A3}" type="presOf" srcId="{995B1EBC-92C8-4B8B-B028-FCD0A98C4665}" destId="{DD582D0C-D5EB-4A3E-8162-D96997C189EB}" srcOrd="0" destOrd="0" presId="urn:microsoft.com/office/officeart/2005/8/layout/process4"/>
    <dgm:cxn modelId="{CDCB19FB-6312-4F70-ABF8-6814EEAE7893}" srcId="{995B1EBC-92C8-4B8B-B028-FCD0A98C4665}" destId="{FE34B405-20B3-486A-8CD1-F3967820505C}" srcOrd="4" destOrd="0" parTransId="{AD2BE27D-3B5D-42D9-92AB-6595BAE4420E}" sibTransId="{B421B91C-BAE9-4ADF-B1F7-AD6FCC07C9F1}"/>
    <dgm:cxn modelId="{A122BFDF-1602-40FA-A8E8-E5F974B16D58}" type="presParOf" srcId="{DD582D0C-D5EB-4A3E-8162-D96997C189EB}" destId="{6A4B4F0B-2F46-432B-8397-DC61DD0BD08A}" srcOrd="0" destOrd="0" presId="urn:microsoft.com/office/officeart/2005/8/layout/process4"/>
    <dgm:cxn modelId="{D2285C21-BE53-40E1-B719-D76BCACD4EB3}" type="presParOf" srcId="{6A4B4F0B-2F46-432B-8397-DC61DD0BD08A}" destId="{F9492D79-72C4-493C-9136-47762B7F79E3}" srcOrd="0" destOrd="0" presId="urn:microsoft.com/office/officeart/2005/8/layout/process4"/>
    <dgm:cxn modelId="{E885DC41-332E-41A9-955C-A2674607644F}" type="presParOf" srcId="{DD582D0C-D5EB-4A3E-8162-D96997C189EB}" destId="{FB0C6DEE-6F1C-4F41-8B41-B7DC4DABB9C9}" srcOrd="1" destOrd="0" presId="urn:microsoft.com/office/officeart/2005/8/layout/process4"/>
    <dgm:cxn modelId="{A3E3E8CA-1AFA-41A1-AABD-3E2586512EFB}" type="presParOf" srcId="{DD582D0C-D5EB-4A3E-8162-D96997C189EB}" destId="{370A786C-4FCD-4E58-AD24-D99F7A46F281}" srcOrd="2" destOrd="0" presId="urn:microsoft.com/office/officeart/2005/8/layout/process4"/>
    <dgm:cxn modelId="{0069FB44-4664-4EDF-A271-70F7849B7F3C}" type="presParOf" srcId="{370A786C-4FCD-4E58-AD24-D99F7A46F281}" destId="{A4055901-292A-4146-AC0C-373D7475D934}" srcOrd="0" destOrd="0" presId="urn:microsoft.com/office/officeart/2005/8/layout/process4"/>
    <dgm:cxn modelId="{FA5FC9EC-B516-4AAA-B48A-349C1CE10F44}" type="presParOf" srcId="{DD582D0C-D5EB-4A3E-8162-D96997C189EB}" destId="{F79B4A00-1502-4381-BB44-8446A42A4CB7}" srcOrd="3" destOrd="0" presId="urn:microsoft.com/office/officeart/2005/8/layout/process4"/>
    <dgm:cxn modelId="{817EB8B5-CE99-4C70-9BCA-AB203A9192F9}" type="presParOf" srcId="{DD582D0C-D5EB-4A3E-8162-D96997C189EB}" destId="{63AD2946-40FB-4A0D-82DB-82FE95D02A25}" srcOrd="4" destOrd="0" presId="urn:microsoft.com/office/officeart/2005/8/layout/process4"/>
    <dgm:cxn modelId="{13D43C84-5FFE-408C-A490-87536C2FD9BC}" type="presParOf" srcId="{63AD2946-40FB-4A0D-82DB-82FE95D02A25}" destId="{06983BB5-5FEE-472B-98A9-BE602E605B55}" srcOrd="0" destOrd="0" presId="urn:microsoft.com/office/officeart/2005/8/layout/process4"/>
    <dgm:cxn modelId="{0ACCDBBC-CEE3-4A73-846E-5B56B3319749}" type="presParOf" srcId="{DD582D0C-D5EB-4A3E-8162-D96997C189EB}" destId="{F49EA4FC-5450-4BF4-9E54-7BF11F3C0EA2}" srcOrd="5" destOrd="0" presId="urn:microsoft.com/office/officeart/2005/8/layout/process4"/>
    <dgm:cxn modelId="{88E346B4-A87A-4947-8791-947F8ECB1A49}" type="presParOf" srcId="{DD582D0C-D5EB-4A3E-8162-D96997C189EB}" destId="{83065C53-E340-49E7-A440-821354E2E4E6}" srcOrd="6" destOrd="0" presId="urn:microsoft.com/office/officeart/2005/8/layout/process4"/>
    <dgm:cxn modelId="{BD00F899-9221-411A-A329-0634264502AD}" type="presParOf" srcId="{83065C53-E340-49E7-A440-821354E2E4E6}" destId="{C58113D2-0131-47D0-B22D-3DD3A8422D48}" srcOrd="0" destOrd="0" presId="urn:microsoft.com/office/officeart/2005/8/layout/process4"/>
    <dgm:cxn modelId="{C9F5146C-1600-4291-8040-6E564AAE4114}" type="presParOf" srcId="{DD582D0C-D5EB-4A3E-8162-D96997C189EB}" destId="{B951C52A-7CA3-4EEB-851F-548F7F81D175}" srcOrd="7" destOrd="0" presId="urn:microsoft.com/office/officeart/2005/8/layout/process4"/>
    <dgm:cxn modelId="{0BB92779-A456-4CD0-A8F2-3A28C5889242}" type="presParOf" srcId="{DD582D0C-D5EB-4A3E-8162-D96997C189EB}" destId="{9498C33D-FBFC-43E0-A711-309732C661E6}" srcOrd="8" destOrd="0" presId="urn:microsoft.com/office/officeart/2005/8/layout/process4"/>
    <dgm:cxn modelId="{B32D0FF2-23B2-4E73-9877-515C6C558D59}" type="presParOf" srcId="{9498C33D-FBFC-43E0-A711-309732C661E6}" destId="{5982D5E8-EF58-4148-93A3-96941CB42536}" srcOrd="0" destOrd="0" presId="urn:microsoft.com/office/officeart/2005/8/layout/process4"/>
    <dgm:cxn modelId="{937E4099-8B70-45A1-AC11-595C39A38BD4}" type="presParOf" srcId="{DD582D0C-D5EB-4A3E-8162-D96997C189EB}" destId="{7EA0A078-1C04-459A-8149-E521857B2A4D}" srcOrd="9" destOrd="0" presId="urn:microsoft.com/office/officeart/2005/8/layout/process4"/>
    <dgm:cxn modelId="{23FA570D-9178-40A2-9660-C4CC70E0B61C}" type="presParOf" srcId="{DD582D0C-D5EB-4A3E-8162-D96997C189EB}" destId="{9A653157-B5F1-4DDF-B004-83DED23A897C}" srcOrd="10" destOrd="0" presId="urn:microsoft.com/office/officeart/2005/8/layout/process4"/>
    <dgm:cxn modelId="{E76DF788-686D-4A2F-93E3-BFEED05AB711}" type="presParOf" srcId="{9A653157-B5F1-4DDF-B004-83DED23A897C}" destId="{A1E20B2B-2767-4A01-9540-A5168BB940CB}"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E2F71-002F-481F-909C-85F10EF28A85}">
      <dsp:nvSpPr>
        <dsp:cNvPr id="0" name=""/>
        <dsp:cNvSpPr/>
      </dsp:nvSpPr>
      <dsp:spPr>
        <a:xfrm>
          <a:off x="1857079" y="2452307"/>
          <a:ext cx="611311" cy="1164846"/>
        </a:xfrm>
        <a:custGeom>
          <a:avLst/>
          <a:gdLst/>
          <a:ahLst/>
          <a:cxnLst/>
          <a:rect l="0" t="0" r="0" b="0"/>
          <a:pathLst>
            <a:path>
              <a:moveTo>
                <a:pt x="0" y="0"/>
              </a:moveTo>
              <a:lnTo>
                <a:pt x="305655" y="0"/>
              </a:lnTo>
              <a:lnTo>
                <a:pt x="305655" y="1164846"/>
              </a:lnTo>
              <a:lnTo>
                <a:pt x="611311" y="11648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29847" y="3001843"/>
        <a:ext cx="65775" cy="65775"/>
      </dsp:txXfrm>
    </dsp:sp>
    <dsp:sp modelId="{C2263EB2-C8E5-4FB9-9C26-E65884F0736D}">
      <dsp:nvSpPr>
        <dsp:cNvPr id="0" name=""/>
        <dsp:cNvSpPr/>
      </dsp:nvSpPr>
      <dsp:spPr>
        <a:xfrm>
          <a:off x="1857079" y="2406588"/>
          <a:ext cx="611311" cy="91440"/>
        </a:xfrm>
        <a:custGeom>
          <a:avLst/>
          <a:gdLst/>
          <a:ahLst/>
          <a:cxnLst/>
          <a:rect l="0" t="0" r="0" b="0"/>
          <a:pathLst>
            <a:path>
              <a:moveTo>
                <a:pt x="0" y="45720"/>
              </a:moveTo>
              <a:lnTo>
                <a:pt x="611311"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47452" y="2437025"/>
        <a:ext cx="30565" cy="30565"/>
      </dsp:txXfrm>
    </dsp:sp>
    <dsp:sp modelId="{A7FCEBB5-814B-4E5B-99F3-2D9C53D4CBE5}">
      <dsp:nvSpPr>
        <dsp:cNvPr id="0" name=""/>
        <dsp:cNvSpPr/>
      </dsp:nvSpPr>
      <dsp:spPr>
        <a:xfrm>
          <a:off x="1857079" y="1287461"/>
          <a:ext cx="611311" cy="1164846"/>
        </a:xfrm>
        <a:custGeom>
          <a:avLst/>
          <a:gdLst/>
          <a:ahLst/>
          <a:cxnLst/>
          <a:rect l="0" t="0" r="0" b="0"/>
          <a:pathLst>
            <a:path>
              <a:moveTo>
                <a:pt x="0" y="1164846"/>
              </a:moveTo>
              <a:lnTo>
                <a:pt x="305655" y="1164846"/>
              </a:lnTo>
              <a:lnTo>
                <a:pt x="305655" y="0"/>
              </a:lnTo>
              <a:lnTo>
                <a:pt x="611311"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29847" y="1836997"/>
        <a:ext cx="65775" cy="65775"/>
      </dsp:txXfrm>
    </dsp:sp>
    <dsp:sp modelId="{57165FCF-079A-4B80-B2CE-835948BFF627}">
      <dsp:nvSpPr>
        <dsp:cNvPr id="0" name=""/>
        <dsp:cNvSpPr/>
      </dsp:nvSpPr>
      <dsp:spPr>
        <a:xfrm rot="16200000">
          <a:off x="725973" y="1729781"/>
          <a:ext cx="817158" cy="1445052"/>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vert"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Scope</a:t>
          </a:r>
        </a:p>
      </dsp:txBody>
      <dsp:txXfrm>
        <a:off x="725973" y="1729781"/>
        <a:ext cx="817158" cy="1445052"/>
      </dsp:txXfrm>
    </dsp:sp>
    <dsp:sp modelId="{9C68A153-AF2A-451E-AA53-30C6CAFBAD02}">
      <dsp:nvSpPr>
        <dsp:cNvPr id="0" name=""/>
        <dsp:cNvSpPr/>
      </dsp:nvSpPr>
      <dsp:spPr>
        <a:xfrm>
          <a:off x="2468390" y="821523"/>
          <a:ext cx="3056556" cy="931877"/>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 Medical Field</a:t>
          </a:r>
        </a:p>
      </dsp:txBody>
      <dsp:txXfrm>
        <a:off x="2468390" y="821523"/>
        <a:ext cx="3056556" cy="931877"/>
      </dsp:txXfrm>
    </dsp:sp>
    <dsp:sp modelId="{EC05638E-C5AA-4A6F-A152-406A8DA2DBF8}">
      <dsp:nvSpPr>
        <dsp:cNvPr id="0" name=""/>
        <dsp:cNvSpPr/>
      </dsp:nvSpPr>
      <dsp:spPr>
        <a:xfrm>
          <a:off x="2468390" y="1986369"/>
          <a:ext cx="3056556" cy="931877"/>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 Customer Service</a:t>
          </a:r>
        </a:p>
      </dsp:txBody>
      <dsp:txXfrm>
        <a:off x="2468390" y="1986369"/>
        <a:ext cx="3056556" cy="931877"/>
      </dsp:txXfrm>
    </dsp:sp>
    <dsp:sp modelId="{11402A59-D64D-41FF-8547-D238FE9410E0}">
      <dsp:nvSpPr>
        <dsp:cNvPr id="0" name=""/>
        <dsp:cNvSpPr/>
      </dsp:nvSpPr>
      <dsp:spPr>
        <a:xfrm>
          <a:off x="2468390" y="3151215"/>
          <a:ext cx="3056556" cy="931877"/>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 Recommendation Systems</a:t>
          </a:r>
        </a:p>
      </dsp:txBody>
      <dsp:txXfrm>
        <a:off x="2468390" y="3151215"/>
        <a:ext cx="3056556" cy="931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92D79-72C4-493C-9136-47762B7F79E3}">
      <dsp:nvSpPr>
        <dsp:cNvPr id="0" name=""/>
        <dsp:cNvSpPr/>
      </dsp:nvSpPr>
      <dsp:spPr>
        <a:xfrm>
          <a:off x="0" y="3986945"/>
          <a:ext cx="3744416" cy="523284"/>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Result</a:t>
          </a:r>
        </a:p>
      </dsp:txBody>
      <dsp:txXfrm>
        <a:off x="0" y="3986945"/>
        <a:ext cx="3744416" cy="523284"/>
      </dsp:txXfrm>
    </dsp:sp>
    <dsp:sp modelId="{A4055901-292A-4146-AC0C-373D7475D934}">
      <dsp:nvSpPr>
        <dsp:cNvPr id="0" name=""/>
        <dsp:cNvSpPr/>
      </dsp:nvSpPr>
      <dsp:spPr>
        <a:xfrm rot="10800000">
          <a:off x="0" y="3189983"/>
          <a:ext cx="3744416" cy="804811"/>
        </a:xfrm>
        <a:prstGeom prst="upArrowCallou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MLP Classifier</a:t>
          </a:r>
        </a:p>
      </dsp:txBody>
      <dsp:txXfrm rot="10800000">
        <a:off x="0" y="3189983"/>
        <a:ext cx="3744416" cy="522942"/>
      </dsp:txXfrm>
    </dsp:sp>
    <dsp:sp modelId="{06983BB5-5FEE-472B-98A9-BE602E605B55}">
      <dsp:nvSpPr>
        <dsp:cNvPr id="0" name=""/>
        <dsp:cNvSpPr/>
      </dsp:nvSpPr>
      <dsp:spPr>
        <a:xfrm rot="10800000">
          <a:off x="0" y="2393020"/>
          <a:ext cx="3744416" cy="804811"/>
        </a:xfrm>
        <a:prstGeom prst="upArrowCallou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Feature Extraction</a:t>
          </a:r>
        </a:p>
      </dsp:txBody>
      <dsp:txXfrm rot="10800000">
        <a:off x="0" y="2393020"/>
        <a:ext cx="3744416" cy="522942"/>
      </dsp:txXfrm>
    </dsp:sp>
    <dsp:sp modelId="{C58113D2-0131-47D0-B22D-3DD3A8422D48}">
      <dsp:nvSpPr>
        <dsp:cNvPr id="0" name=""/>
        <dsp:cNvSpPr/>
      </dsp:nvSpPr>
      <dsp:spPr>
        <a:xfrm rot="10800000">
          <a:off x="0" y="1596058"/>
          <a:ext cx="3744416" cy="804811"/>
        </a:xfrm>
        <a:prstGeom prst="upArrowCallou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Analysis</a:t>
          </a:r>
        </a:p>
      </dsp:txBody>
      <dsp:txXfrm rot="10800000">
        <a:off x="0" y="1596058"/>
        <a:ext cx="3744416" cy="522942"/>
      </dsp:txXfrm>
    </dsp:sp>
    <dsp:sp modelId="{5982D5E8-EF58-4148-93A3-96941CB42536}">
      <dsp:nvSpPr>
        <dsp:cNvPr id="0" name=""/>
        <dsp:cNvSpPr/>
      </dsp:nvSpPr>
      <dsp:spPr>
        <a:xfrm rot="10800000">
          <a:off x="0" y="799096"/>
          <a:ext cx="3744416" cy="804811"/>
        </a:xfrm>
        <a:prstGeom prst="upArrowCallou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Preprocessing</a:t>
          </a:r>
        </a:p>
      </dsp:txBody>
      <dsp:txXfrm rot="10800000">
        <a:off x="0" y="799096"/>
        <a:ext cx="3744416" cy="522942"/>
      </dsp:txXfrm>
    </dsp:sp>
    <dsp:sp modelId="{A1E20B2B-2767-4A01-9540-A5168BB940CB}">
      <dsp:nvSpPr>
        <dsp:cNvPr id="0" name=""/>
        <dsp:cNvSpPr/>
      </dsp:nvSpPr>
      <dsp:spPr>
        <a:xfrm rot="10800000">
          <a:off x="0" y="2134"/>
          <a:ext cx="3744416" cy="804811"/>
        </a:xfrm>
        <a:prstGeom prst="upArrowCallou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prst="artDeco"/>
        </a:sp3d>
      </dsp:spPr>
      <dsp:style>
        <a:lnRef idx="0">
          <a:schemeClr val="accent2"/>
        </a:lnRef>
        <a:fillRef idx="3">
          <a:schemeClr val="accent2"/>
        </a:fillRef>
        <a:effectRef idx="3">
          <a:schemeClr val="accent2"/>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Speech Input</a:t>
          </a:r>
        </a:p>
      </dsp:txBody>
      <dsp:txXfrm rot="10800000">
        <a:off x="0" y="2134"/>
        <a:ext cx="3744416" cy="52294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CF084-B438-4210-98A2-EDF8FE69939C}" type="datetimeFigureOut">
              <a:rPr lang="en-US" smtClean="0"/>
              <a:pPr/>
              <a:t>16/12/2020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B93F4-D065-439E-8BEF-260B773772EE}" type="slidenum">
              <a:rPr lang="en-US" smtClean="0"/>
              <a:pPr/>
              <a:t>‹#›</a:t>
            </a:fld>
            <a:endParaRPr lang="en-US" dirty="0"/>
          </a:p>
        </p:txBody>
      </p:sp>
    </p:spTree>
    <p:extLst>
      <p:ext uri="{BB962C8B-B14F-4D97-AF65-F5344CB8AC3E}">
        <p14:creationId xmlns:p14="http://schemas.microsoft.com/office/powerpoint/2010/main" val="13767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16620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60014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29896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801586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6567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9825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9528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75264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86111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67248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72012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46902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700516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1275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A0C89-3924-4295-AF45-1A01E1D8DB65}" type="datetimeFigureOut">
              <a:rPr lang="en-US"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7942C7-0D88-491B-890C-F6A209E715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A0C89-3924-4295-AF45-1A01E1D8DB65}" type="datetimeFigureOut">
              <a:rPr lang="en-US" smtClean="0"/>
              <a:pPr/>
              <a:t>16/12/2020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42C7-0D88-491B-890C-F6A209E715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846" y="3432412"/>
            <a:ext cx="7929650" cy="1500198"/>
          </a:xfrm>
        </p:spPr>
        <p:style>
          <a:lnRef idx="1">
            <a:schemeClr val="accent2"/>
          </a:lnRef>
          <a:fillRef idx="3">
            <a:schemeClr val="accent2"/>
          </a:fillRef>
          <a:effectRef idx="2">
            <a:schemeClr val="accent2"/>
          </a:effectRef>
          <a:fontRef idx="minor">
            <a:schemeClr val="lt1"/>
          </a:fontRef>
        </p:style>
        <p:txBody>
          <a:bodyPr/>
          <a:lstStyle/>
          <a:p>
            <a:r>
              <a:rPr lang="en-US" dirty="0">
                <a:latin typeface="Times New Roman" panose="02020603050405020304" pitchFamily="18" charset="0"/>
                <a:cs typeface="Times New Roman" pitchFamily="18" charset="0"/>
              </a:rPr>
              <a:t>Major Project-I Presentation </a:t>
            </a:r>
            <a:br>
              <a:rPr lang="en-US" dirty="0">
                <a:latin typeface="Times New Roman" panose="02020603050405020304" pitchFamily="18" charset="0"/>
                <a:cs typeface="Times New Roman" pitchFamily="18" charset="0"/>
              </a:rPr>
            </a:br>
            <a:r>
              <a:rPr lang="en-US" sz="3600" dirty="0">
                <a:latin typeface="Times New Roman" pitchFamily="18" charset="0"/>
                <a:cs typeface="Times New Roman" pitchFamily="18" charset="0"/>
              </a:rPr>
              <a:t>B.E. (Computer) Sem - VII</a:t>
            </a:r>
          </a:p>
        </p:txBody>
      </p:sp>
      <p:sp>
        <p:nvSpPr>
          <p:cNvPr id="3" name="Subtitle 2"/>
          <p:cNvSpPr>
            <a:spLocks noGrp="1"/>
          </p:cNvSpPr>
          <p:nvPr>
            <p:ph type="subTitle" idx="1"/>
          </p:nvPr>
        </p:nvSpPr>
        <p:spPr>
          <a:xfrm>
            <a:off x="1643042" y="1214422"/>
            <a:ext cx="6929454" cy="1285884"/>
          </a:xfrm>
        </p:spPr>
        <p:txBody>
          <a:bodyPr>
            <a:normAutofit fontScale="92500"/>
          </a:bodyPr>
          <a:lstStyle/>
          <a:p>
            <a:r>
              <a:rPr lang="en-US" dirty="0">
                <a:solidFill>
                  <a:schemeClr val="tx2"/>
                </a:solidFill>
                <a:latin typeface="Times New Roman" panose="02020603050405020304" pitchFamily="18" charset="0"/>
                <a:cs typeface="Times New Roman" pitchFamily="18" charset="0"/>
              </a:rPr>
              <a:t>   </a:t>
            </a:r>
            <a:r>
              <a:rPr lang="en-US" sz="2400" dirty="0">
                <a:solidFill>
                  <a:schemeClr val="tx2"/>
                </a:solidFill>
                <a:latin typeface="Times New Roman" pitchFamily="18" charset="0"/>
                <a:cs typeface="Times New Roman" pitchFamily="18" charset="0"/>
              </a:rPr>
              <a:t>Lokmanya Tilak College of Engineering, Navi Mumbai </a:t>
            </a:r>
            <a:endParaRPr lang="en-US" dirty="0">
              <a:solidFill>
                <a:schemeClr val="tx2"/>
              </a:solidFill>
              <a:latin typeface="Times New Roman" pitchFamily="18" charset="0"/>
              <a:cs typeface="Times New Roman" pitchFamily="18" charset="0"/>
            </a:endParaRPr>
          </a:p>
          <a:p>
            <a:r>
              <a:rPr lang="en-US" b="1" dirty="0">
                <a:solidFill>
                  <a:schemeClr val="tx2"/>
                </a:solidFill>
                <a:latin typeface="Times New Roman" pitchFamily="18" charset="0"/>
                <a:cs typeface="Times New Roman" pitchFamily="18" charset="0"/>
              </a:rPr>
              <a:t>Computer Engineering </a:t>
            </a:r>
            <a:r>
              <a:rPr lang="en-US" dirty="0">
                <a:solidFill>
                  <a:schemeClr val="tx2"/>
                </a:solidFill>
                <a:latin typeface="Times New Roman" pitchFamily="18" charset="0"/>
                <a:cs typeface="Times New Roman" pitchFamily="18" charset="0"/>
              </a:rPr>
              <a:t> </a:t>
            </a:r>
            <a:endParaRPr lang="en-US" b="1" dirty="0">
              <a:solidFill>
                <a:schemeClr val="tx2"/>
              </a:solidFill>
              <a:latin typeface="Times New Roman" pitchFamily="18" charset="0"/>
              <a:cs typeface="Times New Roman" pitchFamily="18" charset="0"/>
            </a:endParaRPr>
          </a:p>
        </p:txBody>
      </p:sp>
      <p:sp>
        <p:nvSpPr>
          <p:cNvPr id="11268" name="AutoShape 4" descr="University of Mumbai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142944" y="5864716"/>
            <a:ext cx="6929454" cy="78581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4000" b="1" dirty="0">
                <a:solidFill>
                  <a:schemeClr val="tx1">
                    <a:lumMod val="65000"/>
                    <a:lumOff val="35000"/>
                  </a:schemeClr>
                </a:solidFill>
                <a:latin typeface="Times New Roman" panose="02020603050405020304" pitchFamily="18" charset="0"/>
                <a:cs typeface="Times New Roman" pitchFamily="18" charset="0"/>
              </a:rPr>
              <a:t> 2020-21</a:t>
            </a:r>
            <a:endParaRPr kumimoji="0" lang="en-US" sz="4000" b="1" i="0" u="none" strike="noStrike" kern="1200" cap="none" spc="0" normalizeH="0" baseline="0" noProof="0" dirty="0">
              <a:ln>
                <a:noFill/>
              </a:ln>
              <a:solidFill>
                <a:schemeClr val="tx1">
                  <a:lumMod val="65000"/>
                  <a:lumOff val="35000"/>
                </a:schemeClr>
              </a:solidFill>
              <a:effectLst/>
              <a:uLnTx/>
              <a:uFillTx/>
              <a:latin typeface="Times New Roman" pitchFamily="18" charset="0"/>
              <a:cs typeface="Times New Roman" pitchFamily="18" charset="0"/>
            </a:endParaRPr>
          </a:p>
        </p:txBody>
      </p:sp>
      <p:pic>
        <p:nvPicPr>
          <p:cNvPr id="4097" name="Picture 1" descr="C:\Users\computer\Desktop\ADV\logo1.jpg"/>
          <p:cNvPicPr>
            <a:picLocks noChangeAspect="1" noChangeArrowheads="1"/>
          </p:cNvPicPr>
          <p:nvPr/>
        </p:nvPicPr>
        <p:blipFill>
          <a:blip r:embed="rId2"/>
          <a:srcRect/>
          <a:stretch>
            <a:fillRect/>
          </a:stretch>
        </p:blipFill>
        <p:spPr bwMode="auto">
          <a:xfrm>
            <a:off x="683568" y="1044145"/>
            <a:ext cx="1276350" cy="12763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20"/>
            <a:ext cx="8229600" cy="1154430"/>
          </a:xfrm>
        </p:spPr>
        <p:txBody>
          <a:bodyPr>
            <a:normAutofit/>
          </a:bodyPr>
          <a:lstStyle/>
          <a:p>
            <a:r>
              <a:rPr lang="en-IN" sz="40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numCol="2">
            <a:noAutofit/>
          </a:bodyPr>
          <a:lstStyle/>
          <a:p>
            <a:pPr algn="just"/>
            <a:r>
              <a:rPr lang="en-US" sz="1800" dirty="0">
                <a:latin typeface="+mn-lt"/>
              </a:rPr>
              <a:t>The MLP-Classifier is used to classify the emotions from the given wave signal.</a:t>
            </a:r>
          </a:p>
          <a:p>
            <a:pPr marL="0" indent="0" algn="just">
              <a:buNone/>
            </a:pPr>
            <a:endParaRPr lang="en-US" sz="1800" dirty="0">
              <a:latin typeface="+mn-lt"/>
            </a:endParaRPr>
          </a:p>
          <a:p>
            <a:pPr algn="just"/>
            <a:r>
              <a:rPr lang="en-US" sz="1800" dirty="0">
                <a:latin typeface="+mn-lt"/>
              </a:rPr>
              <a:t> The MLP is made to train on the given dataset.</a:t>
            </a:r>
          </a:p>
          <a:p>
            <a:pPr marL="0" indent="0" algn="just">
              <a:buNone/>
            </a:pPr>
            <a:endParaRPr lang="en-US" sz="1800" dirty="0">
              <a:latin typeface="+mn-lt"/>
            </a:endParaRPr>
          </a:p>
          <a:p>
            <a:pPr algn="just"/>
            <a:r>
              <a:rPr lang="en-US" sz="1800" dirty="0">
                <a:latin typeface="+mn-lt"/>
              </a:rPr>
              <a:t> The training phase enables the MLP to learn the correlation between the set of inputs and outputs.</a:t>
            </a:r>
          </a:p>
          <a:p>
            <a:pPr marL="0" indent="0" algn="just">
              <a:buNone/>
            </a:pPr>
            <a:endParaRPr lang="en-US" sz="1800" dirty="0">
              <a:latin typeface="+mn-lt"/>
            </a:endParaRPr>
          </a:p>
          <a:p>
            <a:pPr algn="just">
              <a:buNone/>
            </a:pPr>
            <a:endParaRPr lang="en-US" sz="1800" dirty="0"/>
          </a:p>
        </p:txBody>
      </p:sp>
      <p:cxnSp>
        <p:nvCxnSpPr>
          <p:cNvPr id="4" name="Straight Connector 3">
            <a:extLst>
              <a:ext uri="{FF2B5EF4-FFF2-40B4-BE49-F238E27FC236}">
                <a16:creationId xmlns:a16="http://schemas.microsoft.com/office/drawing/2014/main" id="{8C133D22-EB07-46D9-879E-182440A6AFFF}"/>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DEDA14C9-6E1E-4935-9959-53A47C2B08CD}"/>
              </a:ext>
            </a:extLst>
          </p:cNvPr>
          <p:cNvPicPr>
            <a:picLocks noChangeAspect="1"/>
          </p:cNvPicPr>
          <p:nvPr/>
        </p:nvPicPr>
        <p:blipFill>
          <a:blip r:embed="rId3"/>
          <a:stretch>
            <a:fillRect/>
          </a:stretch>
        </p:blipFill>
        <p:spPr>
          <a:xfrm>
            <a:off x="8316416" y="0"/>
            <a:ext cx="827584" cy="827584"/>
          </a:xfrm>
          <a:prstGeom prst="rect">
            <a:avLst/>
          </a:prstGeom>
        </p:spPr>
      </p:pic>
      <p:graphicFrame>
        <p:nvGraphicFramePr>
          <p:cNvPr id="9" name="Content Placeholder 5">
            <a:extLst>
              <a:ext uri="{FF2B5EF4-FFF2-40B4-BE49-F238E27FC236}">
                <a16:creationId xmlns:a16="http://schemas.microsoft.com/office/drawing/2014/main" id="{CA1B2485-EF92-4408-93D4-452196C2D3DB}"/>
              </a:ext>
            </a:extLst>
          </p:cNvPr>
          <p:cNvGraphicFramePr>
            <a:graphicFrameLocks/>
          </p:cNvGraphicFramePr>
          <p:nvPr>
            <p:extLst>
              <p:ext uri="{D42A27DB-BD31-4B8C-83A1-F6EECF244321}">
                <p14:modId xmlns:p14="http://schemas.microsoft.com/office/powerpoint/2010/main" val="1753694306"/>
              </p:ext>
            </p:extLst>
          </p:nvPr>
        </p:nvGraphicFramePr>
        <p:xfrm>
          <a:off x="4860032" y="1500505"/>
          <a:ext cx="3744416" cy="4512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031134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68" y="153035"/>
            <a:ext cx="8426112" cy="1154430"/>
          </a:xfrm>
        </p:spPr>
        <p:txBody>
          <a:bodyPr>
            <a:normAutofit/>
          </a:bodyPr>
          <a:lstStyle/>
          <a:p>
            <a:pPr algn="l"/>
            <a:r>
              <a:rPr lang="en-IN" sz="36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ANALYSIS</a:t>
            </a:r>
            <a:endParaRPr lang="en-IN" sz="36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In the Speech Emotion Recognition System (SER), the audio files are given as the input.</a:t>
            </a:r>
          </a:p>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The data sets travels through a number of blocks of processes which makes it executable to help for the analysis of the speech parameters. </a:t>
            </a:r>
          </a:p>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The data is </a:t>
            </a:r>
            <a:r>
              <a:rPr lang="en-IN" sz="1800" dirty="0" err="1">
                <a:latin typeface="Times New Roman" panose="02020603050405020304" pitchFamily="18" charset="0"/>
                <a:cs typeface="Times New Roman" panose="02020603050405020304" pitchFamily="18" charset="0"/>
              </a:rPr>
              <a:t>preprocessed</a:t>
            </a:r>
            <a:r>
              <a:rPr lang="en-IN" sz="1800" dirty="0">
                <a:latin typeface="Times New Roman" panose="02020603050405020304" pitchFamily="18" charset="0"/>
                <a:cs typeface="Times New Roman" panose="02020603050405020304" pitchFamily="18" charset="0"/>
              </a:rPr>
              <a:t> to change it to the suitable format and the respective features from the audio files are extracted using various steps </a:t>
            </a:r>
          </a:p>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After the extraction of the required features from the audio files, the model is trained. </a:t>
            </a:r>
          </a:p>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For the training, we store the numerical values of emotions and their respective features correspondingly in different arrays. These arrays are given as an input to the MLP Classifier  </a:t>
            </a:r>
          </a:p>
          <a:p>
            <a:pPr algn="just">
              <a:spcBef>
                <a:spcPts val="0"/>
              </a:spcBef>
              <a:spcAft>
                <a:spcPts val="800"/>
              </a:spcAft>
            </a:pPr>
            <a:r>
              <a:rPr lang="en-IN" sz="1800" dirty="0">
                <a:latin typeface="Times New Roman" panose="02020603050405020304" pitchFamily="18" charset="0"/>
                <a:cs typeface="Times New Roman" panose="02020603050405020304" pitchFamily="18" charset="0"/>
              </a:rPr>
              <a:t>The Classifier identifies different categories in the datasets and classifies them into different emotions. </a:t>
            </a:r>
          </a:p>
        </p:txBody>
      </p:sp>
      <p:cxnSp>
        <p:nvCxnSpPr>
          <p:cNvPr id="4" name="Straight Connector 3">
            <a:extLst>
              <a:ext uri="{FF2B5EF4-FFF2-40B4-BE49-F238E27FC236}">
                <a16:creationId xmlns:a16="http://schemas.microsoft.com/office/drawing/2014/main" id="{7FB05F87-7ED2-4FF0-8A36-C37EE9D18855}"/>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16CA76BA-AF42-4F90-9C27-D8C904F9EC5F}"/>
              </a:ext>
            </a:extLst>
          </p:cNvPr>
          <p:cNvPicPr>
            <a:picLocks noChangeAspect="1"/>
          </p:cNvPicPr>
          <p:nvPr/>
        </p:nvPicPr>
        <p:blipFill>
          <a:blip r:embed="rId3"/>
          <a:stretch>
            <a:fillRect/>
          </a:stretch>
        </p:blipFill>
        <p:spPr>
          <a:xfrm>
            <a:off x="8316416" y="0"/>
            <a:ext cx="827584" cy="827584"/>
          </a:xfrm>
          <a:prstGeom prst="rect">
            <a:avLst/>
          </a:prstGeom>
        </p:spPr>
      </p:pic>
    </p:spTree>
    <p:extLst>
      <p:ext uri="{BB962C8B-B14F-4D97-AF65-F5344CB8AC3E}">
        <p14:creationId xmlns:p14="http://schemas.microsoft.com/office/powerpoint/2010/main" val="3227847961"/>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For testing the performance of the model, if we enter the unknown test dataset as an input, it will retrieve the parameters and predict the emotion as per training dataset values. </a:t>
            </a:r>
          </a:p>
          <a:p>
            <a:r>
              <a:rPr lang="en-IN" sz="1800" dirty="0">
                <a:latin typeface="Times New Roman" panose="02020603050405020304" pitchFamily="18" charset="0"/>
                <a:cs typeface="Times New Roman" panose="02020603050405020304" pitchFamily="18" charset="0"/>
              </a:rPr>
              <a:t>The accuracy of the system is displayed in the form of percentage which is the final result of our project. </a:t>
            </a:r>
          </a:p>
          <a:p>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fontScale="90000"/>
          </a:bodyPr>
          <a:lstStyle/>
          <a:p>
            <a:pPr algn="l"/>
            <a:r>
              <a:rPr lang="en-IN" sz="36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ANALYSIS</a:t>
            </a:r>
            <a:br>
              <a:rPr lang="en-IN" sz="36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3600" dirty="0">
              <a:solidFill>
                <a:srgbClr val="C00000"/>
              </a:solidFill>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67EF838-FC04-4C0D-9DE2-DCFBA28DD2AB}"/>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16CA76BA-AF42-4F90-9C27-D8C904F9EC5F}"/>
              </a:ext>
            </a:extLst>
          </p:cNvPr>
          <p:cNvPicPr>
            <a:picLocks noChangeAspect="1"/>
          </p:cNvPicPr>
          <p:nvPr/>
        </p:nvPicPr>
        <p:blipFill>
          <a:blip r:embed="rId2"/>
          <a:stretch>
            <a:fillRect/>
          </a:stretch>
        </p:blipFill>
        <p:spPr>
          <a:xfrm>
            <a:off x="8316416" y="0"/>
            <a:ext cx="827584" cy="827584"/>
          </a:xfrm>
          <a:prstGeom prst="rect">
            <a:avLst/>
          </a:prstGeom>
        </p:spPr>
      </p:pic>
      <p:pic>
        <p:nvPicPr>
          <p:cNvPr id="8" name="Picture 7"/>
          <p:cNvPicPr>
            <a:picLocks noChangeAspect="1"/>
          </p:cNvPicPr>
          <p:nvPr/>
        </p:nvPicPr>
        <p:blipFill>
          <a:blip r:embed="rId3"/>
          <a:stretch>
            <a:fillRect/>
          </a:stretch>
        </p:blipFill>
        <p:spPr>
          <a:xfrm>
            <a:off x="2195736" y="3140968"/>
            <a:ext cx="4536504" cy="3167757"/>
          </a:xfrm>
          <a:prstGeom prst="rect">
            <a:avLst/>
          </a:prstGeom>
        </p:spPr>
      </p:pic>
    </p:spTree>
    <p:extLst>
      <p:ext uri="{BB962C8B-B14F-4D97-AF65-F5344CB8AC3E}">
        <p14:creationId xmlns:p14="http://schemas.microsoft.com/office/powerpoint/2010/main" val="106637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9616" cy="1154430"/>
          </a:xfrm>
        </p:spPr>
        <p:txBody>
          <a:bodyPr>
            <a:normAutofit fontScale="90000"/>
          </a:bodyPr>
          <a:lstStyle/>
          <a:p>
            <a:pPr algn="l"/>
            <a:r>
              <a:rPr lang="en-IN" sz="4000" dirty="0">
                <a:solidFill>
                  <a:srgbClr val="C00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 </a:t>
            </a:r>
            <a:r>
              <a:rPr lang="en-IN" sz="36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DETAILS OF HARDWARE AND SOFTWARE</a:t>
            </a:r>
            <a:endParaRPr lang="en-IN" sz="36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numCol="2">
            <a:noAutofit/>
          </a:bodyPr>
          <a:lstStyle/>
          <a:p>
            <a:pPr>
              <a:buNone/>
            </a:pPr>
            <a:r>
              <a:rPr lang="en-US" sz="1800" u="sng" dirty="0">
                <a:latin typeface="Times New Roman" panose="02020603050405020304" pitchFamily="18" charset="0"/>
                <a:cs typeface="Times New Roman" panose="02020603050405020304" pitchFamily="18" charset="0"/>
              </a:rPr>
              <a:t>Hardware Requirements: </a:t>
            </a:r>
          </a:p>
          <a:p>
            <a:r>
              <a:rPr lang="en-US" sz="1800" dirty="0">
                <a:latin typeface="Times New Roman" panose="02020603050405020304" pitchFamily="18" charset="0"/>
                <a:cs typeface="Times New Roman" panose="02020603050405020304" pitchFamily="18" charset="0"/>
              </a:rPr>
              <a:t>4 GB RAM or above</a:t>
            </a:r>
          </a:p>
          <a:p>
            <a:r>
              <a:rPr lang="en-US" sz="1800" dirty="0">
                <a:latin typeface="Times New Roman" panose="02020603050405020304" pitchFamily="18" charset="0"/>
                <a:cs typeface="Times New Roman" panose="02020603050405020304" pitchFamily="18" charset="0"/>
              </a:rPr>
              <a:t>Intel core i3 or above</a:t>
            </a:r>
          </a:p>
          <a:p>
            <a:r>
              <a:rPr lang="en-US" sz="1800" dirty="0">
                <a:latin typeface="Times New Roman" panose="02020603050405020304" pitchFamily="18" charset="0"/>
                <a:cs typeface="Times New Roman" panose="02020603050405020304" pitchFamily="18" charset="0"/>
              </a:rPr>
              <a:t>Minimum Disk Space -500MB</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u="sng" dirty="0">
                <a:latin typeface="Times New Roman" panose="02020603050405020304" pitchFamily="18" charset="0"/>
                <a:cs typeface="Times New Roman" panose="02020603050405020304" pitchFamily="18" charset="0"/>
              </a:rPr>
              <a:t>Software Requirements:</a:t>
            </a:r>
          </a:p>
          <a:p>
            <a:r>
              <a:rPr lang="en-US" sz="1800" dirty="0">
                <a:latin typeface="Times New Roman" panose="02020603050405020304" pitchFamily="18" charset="0"/>
                <a:cs typeface="Times New Roman" panose="02020603050405020304" pitchFamily="18" charset="0"/>
              </a:rPr>
              <a:t>Anaconda</a:t>
            </a:r>
          </a:p>
          <a:p>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p>
          <a:p>
            <a:r>
              <a:rPr lang="en-US" sz="1800" dirty="0">
                <a:latin typeface="Times New Roman" panose="02020603050405020304" pitchFamily="18" charset="0"/>
                <a:cs typeface="Times New Roman" panose="02020603050405020304" pitchFamily="18" charset="0"/>
              </a:rPr>
              <a:t>Data set</a:t>
            </a:r>
          </a:p>
        </p:txBody>
      </p:sp>
      <p:cxnSp>
        <p:nvCxnSpPr>
          <p:cNvPr id="4" name="Straight Connector 3">
            <a:extLst>
              <a:ext uri="{FF2B5EF4-FFF2-40B4-BE49-F238E27FC236}">
                <a16:creationId xmlns:a16="http://schemas.microsoft.com/office/drawing/2014/main" id="{A67EF838-FC04-4C0D-9DE2-DCFBA28DD2AB}"/>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9D2D10C0-CA5A-4FE7-9FD3-0DB2BD172B2A}"/>
              </a:ext>
            </a:extLst>
          </p:cNvPr>
          <p:cNvPicPr>
            <a:picLocks noChangeAspect="1"/>
          </p:cNvPicPr>
          <p:nvPr/>
        </p:nvPicPr>
        <p:blipFill>
          <a:blip r:embed="rId3"/>
          <a:stretch>
            <a:fillRect/>
          </a:stretch>
        </p:blipFill>
        <p:spPr>
          <a:xfrm>
            <a:off x="8316416" y="0"/>
            <a:ext cx="827584" cy="827584"/>
          </a:xfrm>
          <a:prstGeom prst="rect">
            <a:avLst/>
          </a:prstGeom>
        </p:spPr>
      </p:pic>
    </p:spTree>
    <p:extLst>
      <p:ext uri="{BB962C8B-B14F-4D97-AF65-F5344CB8AC3E}">
        <p14:creationId xmlns:p14="http://schemas.microsoft.com/office/powerpoint/2010/main" val="309754894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3035"/>
            <a:ext cx="8229600" cy="1154430"/>
          </a:xfrm>
        </p:spPr>
        <p:txBody>
          <a:bodyPr>
            <a:normAutofit/>
          </a:bodyPr>
          <a:lstStyle/>
          <a:p>
            <a:r>
              <a:rPr lang="en-IN" sz="40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DETAILS</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DF202349-8E34-47F5-BCC2-299B4C1399ED}"/>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E5E859AB-FD2E-44BA-958C-6AFADC552001}"/>
              </a:ext>
            </a:extLst>
          </p:cNvPr>
          <p:cNvPicPr>
            <a:picLocks noChangeAspect="1"/>
          </p:cNvPicPr>
          <p:nvPr/>
        </p:nvPicPr>
        <p:blipFill>
          <a:blip r:embed="rId3"/>
          <a:stretch>
            <a:fillRect/>
          </a:stretch>
        </p:blipFill>
        <p:spPr>
          <a:xfrm>
            <a:off x="8316416" y="0"/>
            <a:ext cx="827584" cy="827584"/>
          </a:xfrm>
          <a:prstGeom prst="rect">
            <a:avLst/>
          </a:prstGeom>
        </p:spPr>
      </p:pic>
      <p:pic>
        <p:nvPicPr>
          <p:cNvPr id="1026" name="Picture 2">
            <a:extLst>
              <a:ext uri="{FF2B5EF4-FFF2-40B4-BE49-F238E27FC236}">
                <a16:creationId xmlns:a16="http://schemas.microsoft.com/office/drawing/2014/main" id="{0F277044-FB7D-49C7-8FDC-79223CA82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914" y="1693227"/>
            <a:ext cx="3152775" cy="424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1ADE9D-CF4C-4375-AF88-C123D1B81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1890713"/>
            <a:ext cx="2808312" cy="404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42669"/>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60" y="153035"/>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619"/>
            <a:ext cx="8229600" cy="4820285"/>
          </a:xfrm>
        </p:spPr>
        <p:txBody>
          <a:bodyPr>
            <a:noAutofit/>
          </a:bodyPr>
          <a:lstStyle/>
          <a:p>
            <a:pPr marL="0" indent="0" algn="just">
              <a:spcBef>
                <a:spcPts val="0"/>
              </a:spcBef>
              <a:spcAft>
                <a:spcPts val="800"/>
              </a:spcAft>
              <a:buNone/>
            </a:pPr>
            <a:endParaRPr lang="en-US" sz="1800" dirty="0"/>
          </a:p>
          <a:p>
            <a:pPr algn="just" fontAlgn="base">
              <a:spcBef>
                <a:spcPts val="0"/>
              </a:spcBef>
              <a:buFont typeface="+mj-lt"/>
              <a:buAutoNum type="arabicPeriod"/>
            </a:pPr>
            <a:r>
              <a:rPr lang="en-US" sz="1800" dirty="0">
                <a:solidFill>
                  <a:srgbClr val="000000"/>
                </a:solidFill>
                <a:latin typeface="Times New Roman" panose="02020603050405020304" pitchFamily="18" charset="0"/>
              </a:rPr>
              <a:t>Make the necessary imports</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Define a function </a:t>
            </a:r>
            <a:r>
              <a:rPr lang="en-US" sz="1800" dirty="0" err="1">
                <a:solidFill>
                  <a:srgbClr val="000000"/>
                </a:solidFill>
                <a:latin typeface="Times New Roman" panose="02020603050405020304" pitchFamily="18" charset="0"/>
              </a:rPr>
              <a:t>extract_feature</a:t>
            </a:r>
            <a:r>
              <a:rPr lang="en-US" sz="1800" dirty="0">
                <a:solidFill>
                  <a:srgbClr val="000000"/>
                </a:solidFill>
                <a:latin typeface="Times New Roman" panose="02020603050405020304" pitchFamily="18" charset="0"/>
              </a:rPr>
              <a:t> to extract the </a:t>
            </a:r>
            <a:r>
              <a:rPr lang="en-US" sz="1800" dirty="0" err="1">
                <a:solidFill>
                  <a:srgbClr val="000000"/>
                </a:solidFill>
                <a:latin typeface="Times New Roman" panose="02020603050405020304" pitchFamily="18" charset="0"/>
              </a:rPr>
              <a:t>mfcc</a:t>
            </a:r>
            <a:r>
              <a:rPr lang="en-US" sz="1800" dirty="0">
                <a:solidFill>
                  <a:srgbClr val="000000"/>
                </a:solidFill>
                <a:latin typeface="Times New Roman" panose="02020603050405020304" pitchFamily="18" charset="0"/>
              </a:rPr>
              <a:t>, </a:t>
            </a:r>
            <a:r>
              <a:rPr lang="en-US" sz="1800" dirty="0" err="1">
                <a:solidFill>
                  <a:srgbClr val="000000"/>
                </a:solidFill>
                <a:latin typeface="Times New Roman" panose="02020603050405020304" pitchFamily="18" charset="0"/>
              </a:rPr>
              <a:t>chroma</a:t>
            </a:r>
            <a:r>
              <a:rPr lang="en-US" sz="1800" dirty="0">
                <a:solidFill>
                  <a:srgbClr val="000000"/>
                </a:solidFill>
                <a:latin typeface="Times New Roman" panose="02020603050405020304" pitchFamily="18" charset="0"/>
              </a:rPr>
              <a:t>, and </a:t>
            </a:r>
            <a:r>
              <a:rPr lang="en-US" sz="1800" dirty="0" err="1">
                <a:solidFill>
                  <a:srgbClr val="000000"/>
                </a:solidFill>
                <a:latin typeface="Times New Roman" panose="02020603050405020304" pitchFamily="18" charset="0"/>
              </a:rPr>
              <a:t>mel</a:t>
            </a:r>
            <a:r>
              <a:rPr lang="en-US" sz="1800" dirty="0">
                <a:solidFill>
                  <a:srgbClr val="000000"/>
                </a:solidFill>
                <a:latin typeface="Times New Roman" panose="02020603050405020304" pitchFamily="18" charset="0"/>
              </a:rPr>
              <a:t> features from a sound file. This function takes 4 parameters- the file name and three Boolean parameters for the three features:</a:t>
            </a:r>
          </a:p>
          <a:p>
            <a:pPr lvl="1" algn="just" fontAlgn="base">
              <a:spcBef>
                <a:spcPts val="0"/>
              </a:spcBef>
              <a:buFont typeface="+mj-lt"/>
              <a:buAutoNum type="arabicPeriod"/>
            </a:pPr>
            <a:r>
              <a:rPr lang="en-US" sz="1800" dirty="0" err="1">
                <a:solidFill>
                  <a:srgbClr val="000000"/>
                </a:solidFill>
                <a:latin typeface="Times New Roman" panose="02020603050405020304" pitchFamily="18" charset="0"/>
              </a:rPr>
              <a:t>mfcc</a:t>
            </a:r>
            <a:r>
              <a:rPr lang="en-US" sz="1800" dirty="0">
                <a:solidFill>
                  <a:srgbClr val="000000"/>
                </a:solidFill>
                <a:latin typeface="Times New Roman" panose="02020603050405020304" pitchFamily="18" charset="0"/>
              </a:rPr>
              <a:t>: Mel Frequency </a:t>
            </a:r>
            <a:r>
              <a:rPr lang="en-US" sz="1800" dirty="0" err="1">
                <a:solidFill>
                  <a:srgbClr val="000000"/>
                </a:solidFill>
                <a:latin typeface="Times New Roman" panose="02020603050405020304" pitchFamily="18" charset="0"/>
              </a:rPr>
              <a:t>Cepstral</a:t>
            </a:r>
            <a:r>
              <a:rPr lang="en-US" sz="1800" dirty="0">
                <a:solidFill>
                  <a:srgbClr val="000000"/>
                </a:solidFill>
                <a:latin typeface="Times New Roman" panose="02020603050405020304" pitchFamily="18" charset="0"/>
              </a:rPr>
              <a:t> Coefficient, represents the short-term power spectrum of a sound</a:t>
            </a:r>
          </a:p>
          <a:p>
            <a:pPr lvl="1" algn="just" fontAlgn="base">
              <a:spcBef>
                <a:spcPts val="0"/>
              </a:spcBef>
              <a:buFont typeface="+mj-lt"/>
              <a:buAutoNum type="arabicPeriod"/>
            </a:pPr>
            <a:r>
              <a:rPr lang="en-US" sz="1800" dirty="0" err="1">
                <a:solidFill>
                  <a:srgbClr val="000000"/>
                </a:solidFill>
                <a:latin typeface="Times New Roman" panose="02020603050405020304" pitchFamily="18" charset="0"/>
              </a:rPr>
              <a:t>chroma</a:t>
            </a:r>
            <a:r>
              <a:rPr lang="en-US" sz="1800" dirty="0">
                <a:solidFill>
                  <a:srgbClr val="000000"/>
                </a:solidFill>
                <a:latin typeface="Times New Roman" panose="02020603050405020304" pitchFamily="18" charset="0"/>
              </a:rPr>
              <a:t>: Pertains to the 12 different pitch classes</a:t>
            </a:r>
          </a:p>
          <a:p>
            <a:pPr lvl="1" algn="just" fontAlgn="base">
              <a:spcBef>
                <a:spcPts val="0"/>
              </a:spcBef>
              <a:buFont typeface="+mj-lt"/>
              <a:buAutoNum type="arabicPeriod"/>
            </a:pPr>
            <a:r>
              <a:rPr lang="en-US" sz="1800" dirty="0" err="1">
                <a:solidFill>
                  <a:srgbClr val="000000"/>
                </a:solidFill>
                <a:latin typeface="Times New Roman" panose="02020603050405020304" pitchFamily="18" charset="0"/>
              </a:rPr>
              <a:t>mel</a:t>
            </a:r>
            <a:r>
              <a:rPr lang="en-US" sz="1800" dirty="0">
                <a:solidFill>
                  <a:srgbClr val="000000"/>
                </a:solidFill>
                <a:latin typeface="Times New Roman" panose="02020603050405020304" pitchFamily="18" charset="0"/>
              </a:rPr>
              <a:t>: Mel Spectrogram Frequency</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Define a dictionary to hold numbers and the emotions available in the RAVDESS dataset, and a list to hold those we want- calm, happy, fearful, disgust.</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Now, load the data with a function load_ data()</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split the dataset into training and testing sets</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Observe the shape of the training and testing data. And get the number of features extracted.</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Now, initialize an </a:t>
            </a:r>
            <a:r>
              <a:rPr lang="en-US" sz="1800" dirty="0" err="1">
                <a:solidFill>
                  <a:srgbClr val="000000"/>
                </a:solidFill>
                <a:latin typeface="Times New Roman" panose="02020603050405020304" pitchFamily="18" charset="0"/>
              </a:rPr>
              <a:t>MLPClassifier</a:t>
            </a:r>
            <a:r>
              <a:rPr lang="en-US" sz="1800" dirty="0">
                <a:solidFill>
                  <a:srgbClr val="000000"/>
                </a:solidFill>
                <a:latin typeface="Times New Roman" panose="02020603050405020304" pitchFamily="18" charset="0"/>
              </a:rPr>
              <a:t>. This is a Multi-layer Perceptron Classifier; it optimizes the log-loss function using LBFGS or stochastic gradient descent.</a:t>
            </a:r>
          </a:p>
          <a:p>
            <a:pPr algn="just" fontAlgn="base">
              <a:spcBef>
                <a:spcPts val="0"/>
              </a:spcBef>
              <a:buFont typeface="+mj-lt"/>
              <a:buAutoNum type="arabicPeriod"/>
            </a:pPr>
            <a:r>
              <a:rPr lang="en-US" sz="1800" dirty="0">
                <a:solidFill>
                  <a:srgbClr val="000000"/>
                </a:solidFill>
                <a:latin typeface="Times New Roman" panose="02020603050405020304" pitchFamily="18" charset="0"/>
              </a:rPr>
              <a:t>Fit/train the model.</a:t>
            </a:r>
          </a:p>
          <a:p>
            <a:pPr algn="just" fontAlgn="base">
              <a:spcBef>
                <a:spcPts val="0"/>
              </a:spcBef>
              <a:spcAft>
                <a:spcPts val="800"/>
              </a:spcAft>
              <a:buFont typeface="+mj-lt"/>
              <a:buAutoNum type="arabicPeriod"/>
            </a:pPr>
            <a:r>
              <a:rPr lang="en-US" sz="1800" dirty="0">
                <a:solidFill>
                  <a:srgbClr val="000000"/>
                </a:solidFill>
                <a:latin typeface="Times New Roman" panose="02020603050405020304" pitchFamily="18" charset="0"/>
              </a:rPr>
              <a:t>To calculate the accuracy of our model, call up the </a:t>
            </a:r>
            <a:r>
              <a:rPr lang="en-US" sz="1800" dirty="0" err="1">
                <a:solidFill>
                  <a:srgbClr val="000000"/>
                </a:solidFill>
                <a:latin typeface="Times New Roman" panose="02020603050405020304" pitchFamily="18" charset="0"/>
              </a:rPr>
              <a:t>accuracy_score</a:t>
            </a:r>
            <a:r>
              <a:rPr lang="en-US" sz="1800" dirty="0">
                <a:solidFill>
                  <a:srgbClr val="000000"/>
                </a:solidFill>
                <a:latin typeface="Times New Roman" panose="02020603050405020304" pitchFamily="18" charset="0"/>
              </a:rPr>
              <a:t>() function  imported from </a:t>
            </a:r>
            <a:r>
              <a:rPr lang="en-US" sz="1800" dirty="0" err="1">
                <a:solidFill>
                  <a:srgbClr val="000000"/>
                </a:solidFill>
                <a:latin typeface="Times New Roman" panose="02020603050405020304" pitchFamily="18" charset="0"/>
              </a:rPr>
              <a:t>sklearn</a:t>
            </a:r>
            <a:endParaRPr lang="en-US" sz="1800" dirty="0">
              <a:solidFill>
                <a:srgbClr val="000000"/>
              </a:solidFill>
              <a:latin typeface="Times New Roman" panose="02020603050405020304" pitchFamily="18" charset="0"/>
            </a:endParaRPr>
          </a:p>
          <a:p>
            <a:pPr algn="just"/>
            <a:endParaRPr lang="en-IN" sz="1800" dirty="0"/>
          </a:p>
        </p:txBody>
      </p:sp>
      <p:cxnSp>
        <p:nvCxnSpPr>
          <p:cNvPr id="4" name="Straight Connector 3">
            <a:extLst>
              <a:ext uri="{FF2B5EF4-FFF2-40B4-BE49-F238E27FC236}">
                <a16:creationId xmlns:a16="http://schemas.microsoft.com/office/drawing/2014/main" id="{989A1DC2-9A3B-44C5-A4C9-780C11C608E8}"/>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9F33DBA7-FCF5-42CB-B1C2-CBC0EF265882}"/>
              </a:ext>
            </a:extLst>
          </p:cNvPr>
          <p:cNvPicPr>
            <a:picLocks noChangeAspect="1"/>
          </p:cNvPicPr>
          <p:nvPr/>
        </p:nvPicPr>
        <p:blipFill>
          <a:blip r:embed="rId3"/>
          <a:stretch>
            <a:fillRect/>
          </a:stretch>
        </p:blipFill>
        <p:spPr>
          <a:xfrm>
            <a:off x="8316416" y="0"/>
            <a:ext cx="827584" cy="827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28955"/>
            <a:ext cx="8928992"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IMPLEMENTATION PLAN FOR NEXT SEMESTER</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FFFCFD48-890C-4AEA-8689-10D0E485D764}"/>
              </a:ext>
            </a:extLst>
          </p:cNvPr>
          <p:cNvCxnSpPr/>
          <p:nvPr/>
        </p:nvCxnSpPr>
        <p:spPr>
          <a:xfrm>
            <a:off x="323528" y="1548289"/>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13A7D8C4-15F2-4AAE-8283-889CAC3A8EE1}"/>
              </a:ext>
            </a:extLst>
          </p:cNvPr>
          <p:cNvPicPr>
            <a:picLocks noChangeAspect="1"/>
          </p:cNvPicPr>
          <p:nvPr/>
        </p:nvPicPr>
        <p:blipFill>
          <a:blip r:embed="rId3"/>
          <a:stretch>
            <a:fillRect/>
          </a:stretch>
        </p:blipFill>
        <p:spPr>
          <a:xfrm>
            <a:off x="8316416" y="0"/>
            <a:ext cx="827584" cy="827584"/>
          </a:xfrm>
          <a:prstGeom prst="rect">
            <a:avLst/>
          </a:prstGeom>
        </p:spPr>
      </p:pic>
      <p:sp>
        <p:nvSpPr>
          <p:cNvPr id="7" name="TextBox 6">
            <a:extLst>
              <a:ext uri="{FF2B5EF4-FFF2-40B4-BE49-F238E27FC236}">
                <a16:creationId xmlns:a16="http://schemas.microsoft.com/office/drawing/2014/main" id="{A2D0425F-89E9-4D7E-8AD6-DD5FCE811F39}"/>
              </a:ext>
            </a:extLst>
          </p:cNvPr>
          <p:cNvSpPr txBox="1"/>
          <p:nvPr/>
        </p:nvSpPr>
        <p:spPr>
          <a:xfrm>
            <a:off x="611560" y="2362041"/>
            <a:ext cx="8075240" cy="2777940"/>
          </a:xfrm>
          <a:prstGeom prst="rect">
            <a:avLst/>
          </a:prstGeom>
          <a:noFill/>
        </p:spPr>
        <p:txBody>
          <a:bodyPr wrap="square">
            <a:spAutoFit/>
          </a:bodyPr>
          <a:lstStyle/>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Feature Extraction</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Splitting the data for training (75%) and testing (25%)</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Initializing the MLP classifier</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Training and testing data</a:t>
            </a:r>
          </a:p>
          <a:p>
            <a:pPr rtl="0" fontAlgn="base">
              <a:lnSpc>
                <a:spcPct val="200000"/>
              </a:lnSpc>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Calculate the accuracy of the model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08" y="0"/>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108" y="1484784"/>
            <a:ext cx="8229600" cy="4627245"/>
          </a:xfrm>
        </p:spPr>
        <p:txBody>
          <a:bodyPr>
            <a:noAutofit/>
          </a:bodyPr>
          <a:lstStyle/>
          <a:p>
            <a:pPr algn="just">
              <a:buNone/>
            </a:pPr>
            <a:endParaRPr lang="en-US" sz="1800" dirty="0"/>
          </a:p>
          <a:p>
            <a:pPr algn="just" defTabSz="457200">
              <a:spcBef>
                <a:spcPts val="1000"/>
              </a:spcBef>
              <a:buSzPct val="80000"/>
            </a:pPr>
            <a:r>
              <a:rPr lang="en-IN" sz="1800" dirty="0">
                <a:solidFill>
                  <a:schemeClr val="tx1"/>
                </a:solidFill>
                <a:latin typeface="Times New Roman" panose="02020603050405020304" pitchFamily="18" charset="0"/>
                <a:cs typeface="Times New Roman" panose="02020603050405020304" pitchFamily="18" charset="0"/>
                <a:sym typeface="+mn-ea"/>
              </a:rPr>
              <a:t>In this project , we  will learn to recognize emotions from  speech.</a:t>
            </a:r>
          </a:p>
          <a:p>
            <a:pPr algn="just" defTabSz="457200">
              <a:spcBef>
                <a:spcPts val="1000"/>
              </a:spcBef>
              <a:buSzPct val="80000"/>
            </a:pPr>
            <a:r>
              <a:rPr lang="en-IN" sz="1800" dirty="0">
                <a:latin typeface="Times New Roman" panose="02020603050405020304" pitchFamily="18" charset="0"/>
                <a:cs typeface="Times New Roman" panose="02020603050405020304" pitchFamily="18" charset="0"/>
                <a:sym typeface="+mn-ea"/>
              </a:rPr>
              <a:t>We will use MLP classifier for this and will also be using the </a:t>
            </a:r>
            <a:r>
              <a:rPr lang="en-IN" sz="1800" dirty="0" err="1">
                <a:latin typeface="Times New Roman" panose="02020603050405020304" pitchFamily="18" charset="0"/>
                <a:cs typeface="Times New Roman" panose="02020603050405020304" pitchFamily="18" charset="0"/>
                <a:sym typeface="+mn-ea"/>
              </a:rPr>
              <a:t>soundfile</a:t>
            </a:r>
            <a:r>
              <a:rPr lang="en-IN" sz="1800" dirty="0">
                <a:latin typeface="Times New Roman" panose="02020603050405020304" pitchFamily="18" charset="0"/>
                <a:cs typeface="Times New Roman" panose="02020603050405020304" pitchFamily="18" charset="0"/>
                <a:sym typeface="+mn-ea"/>
              </a:rPr>
              <a:t> library to read the sound file, and the </a:t>
            </a:r>
            <a:r>
              <a:rPr lang="en-IN" sz="1800" dirty="0" err="1">
                <a:latin typeface="Times New Roman" panose="02020603050405020304" pitchFamily="18" charset="0"/>
                <a:cs typeface="Times New Roman" panose="02020603050405020304" pitchFamily="18" charset="0"/>
                <a:sym typeface="+mn-ea"/>
              </a:rPr>
              <a:t>librosa</a:t>
            </a:r>
            <a:r>
              <a:rPr lang="en-IN" sz="1800" dirty="0">
                <a:latin typeface="Times New Roman" panose="02020603050405020304" pitchFamily="18" charset="0"/>
                <a:cs typeface="Times New Roman" panose="02020603050405020304" pitchFamily="18" charset="0"/>
                <a:sym typeface="+mn-ea"/>
              </a:rPr>
              <a:t> library to extract features from it.</a:t>
            </a:r>
            <a:endParaRPr lang="en-US" sz="1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F15743D-5B3F-4B15-BAC1-02089A2C0580}"/>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6B694DA-7D7C-4B9E-9F4F-FCC3D5CBFC41}"/>
              </a:ext>
            </a:extLst>
          </p:cNvPr>
          <p:cNvPicPr>
            <a:picLocks noChangeAspect="1"/>
          </p:cNvPicPr>
          <p:nvPr/>
        </p:nvPicPr>
        <p:blipFill>
          <a:blip r:embed="rId3"/>
          <a:stretch>
            <a:fillRect/>
          </a:stretch>
        </p:blipFill>
        <p:spPr>
          <a:xfrm>
            <a:off x="8316416" y="0"/>
            <a:ext cx="827584" cy="827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67543"/>
            <a:ext cx="8229600" cy="4616493"/>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cxnSp>
        <p:nvCxnSpPr>
          <p:cNvPr id="4" name="Straight Connector 3">
            <a:extLst>
              <a:ext uri="{FF2B5EF4-FFF2-40B4-BE49-F238E27FC236}">
                <a16:creationId xmlns:a16="http://schemas.microsoft.com/office/drawing/2014/main" id="{92F160A0-BCE6-4027-A2FC-24A75EBB2C2B}"/>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A00C724F-3C90-49FA-98F5-53251369EA8C}"/>
              </a:ext>
            </a:extLst>
          </p:cNvPr>
          <p:cNvPicPr>
            <a:picLocks noChangeAspect="1"/>
          </p:cNvPicPr>
          <p:nvPr/>
        </p:nvPicPr>
        <p:blipFill>
          <a:blip r:embed="rId3"/>
          <a:stretch>
            <a:fillRect/>
          </a:stretch>
        </p:blipFill>
        <p:spPr>
          <a:xfrm>
            <a:off x="8316416" y="0"/>
            <a:ext cx="827584" cy="827584"/>
          </a:xfrm>
          <a:prstGeom prst="rect">
            <a:avLst/>
          </a:prstGeom>
        </p:spPr>
      </p:pic>
      <p:sp>
        <p:nvSpPr>
          <p:cNvPr id="9" name="TextBox 8">
            <a:extLst>
              <a:ext uri="{FF2B5EF4-FFF2-40B4-BE49-F238E27FC236}">
                <a16:creationId xmlns:a16="http://schemas.microsoft.com/office/drawing/2014/main" id="{509075EB-D083-429F-BA3B-B1BECF1A245D}"/>
              </a:ext>
            </a:extLst>
          </p:cNvPr>
          <p:cNvSpPr txBox="1"/>
          <p:nvPr/>
        </p:nvSpPr>
        <p:spPr>
          <a:xfrm>
            <a:off x="611560" y="1537858"/>
            <a:ext cx="8075240"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 G. </a:t>
            </a:r>
            <a:r>
              <a:rPr lang="en-US" dirty="0" err="1">
                <a:latin typeface="Times New Roman" panose="02020603050405020304" pitchFamily="18" charset="0"/>
                <a:cs typeface="Times New Roman" panose="02020603050405020304" pitchFamily="18" charset="0"/>
              </a:rPr>
              <a:t>Koolagudi</a:t>
            </a:r>
            <a:r>
              <a:rPr lang="en-US" dirty="0">
                <a:latin typeface="Times New Roman" panose="02020603050405020304" pitchFamily="18" charset="0"/>
                <a:cs typeface="Times New Roman" panose="02020603050405020304" pitchFamily="18" charset="0"/>
              </a:rPr>
              <a:t> and S. R. </a:t>
            </a:r>
            <a:r>
              <a:rPr lang="en-US" dirty="0" err="1">
                <a:latin typeface="Times New Roman" panose="02020603050405020304" pitchFamily="18" charset="0"/>
                <a:cs typeface="Times New Roman" panose="02020603050405020304" pitchFamily="18" charset="0"/>
              </a:rPr>
              <a:t>Krothapalli</a:t>
            </a:r>
            <a:r>
              <a:rPr lang="en-US" dirty="0">
                <a:latin typeface="Times New Roman" panose="02020603050405020304" pitchFamily="18" charset="0"/>
                <a:cs typeface="Times New Roman" panose="02020603050405020304" pitchFamily="18" charset="0"/>
              </a:rPr>
              <a:t>, “Emotion recognition from speech using sub-syllabic and pitch synchronous spectral features”</a:t>
            </a:r>
          </a:p>
          <a:p>
            <a:pPr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J. </a:t>
            </a:r>
            <a:r>
              <a:rPr lang="en-US" dirty="0" err="1">
                <a:latin typeface="Times New Roman" panose="02020603050405020304" pitchFamily="18" charset="0"/>
                <a:cs typeface="Times New Roman" panose="02020603050405020304" pitchFamily="18" charset="0"/>
              </a:rPr>
              <a:t>Rong</a:t>
            </a:r>
            <a:r>
              <a:rPr lang="en-US" dirty="0">
                <a:latin typeface="Times New Roman" panose="02020603050405020304" pitchFamily="18" charset="0"/>
                <a:cs typeface="Times New Roman" panose="02020603050405020304" pitchFamily="18" charset="0"/>
              </a:rPr>
              <a:t>, G. Li, and Y. P. P. Chen, “Acoustic feature selection for automatic emotion recognition from speech” </a:t>
            </a:r>
            <a:endParaRPr lang="en-US"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98352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US" dirty="0"/>
          </a:p>
          <a:p>
            <a:pPr algn="ctr">
              <a:buNone/>
            </a:pPr>
            <a:endParaRPr lang="en-US" sz="6000" dirty="0">
              <a:latin typeface="Times New Roman" pitchFamily="18" charset="0"/>
              <a:cs typeface="Times New Roman" pitchFamily="18" charset="0"/>
            </a:endParaRPr>
          </a:p>
          <a:p>
            <a:pPr algn="ctr">
              <a:buNone/>
            </a:pPr>
            <a:r>
              <a:rPr lang="en-US" sz="6000" dirty="0">
                <a:solidFill>
                  <a:srgbClr val="C00000"/>
                </a:solidFill>
                <a:latin typeface="Times New Roman" pitchFamily="18" charset="0"/>
                <a:cs typeface="Times New Roman" pitchFamily="18" charset="0"/>
              </a:rPr>
              <a:t>Thank You!</a:t>
            </a:r>
          </a:p>
          <a:p>
            <a:endParaRPr lang="en-US" sz="6000" dirty="0"/>
          </a:p>
        </p:txBody>
      </p:sp>
      <p:pic>
        <p:nvPicPr>
          <p:cNvPr id="4" name="Picture 3">
            <a:extLst>
              <a:ext uri="{FF2B5EF4-FFF2-40B4-BE49-F238E27FC236}">
                <a16:creationId xmlns:a16="http://schemas.microsoft.com/office/drawing/2014/main" id="{F9582D66-4DD8-4ABA-889D-DEEDA9963A8D}"/>
              </a:ext>
            </a:extLst>
          </p:cNvPr>
          <p:cNvPicPr>
            <a:picLocks noChangeAspect="1"/>
          </p:cNvPicPr>
          <p:nvPr/>
        </p:nvPicPr>
        <p:blipFill>
          <a:blip r:embed="rId2"/>
          <a:stretch>
            <a:fillRect/>
          </a:stretch>
        </p:blipFill>
        <p:spPr>
          <a:xfrm>
            <a:off x="8316416" y="0"/>
            <a:ext cx="827584" cy="827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00108"/>
            <a:ext cx="7772400" cy="1470025"/>
          </a:xfrm>
        </p:spPr>
        <p:style>
          <a:lnRef idx="1">
            <a:schemeClr val="accent2"/>
          </a:lnRef>
          <a:fillRef idx="3">
            <a:schemeClr val="accent2"/>
          </a:fillRef>
          <a:effectRef idx="2">
            <a:schemeClr val="accent2"/>
          </a:effectRef>
          <a:fontRef idx="minor">
            <a:schemeClr val="lt1"/>
          </a:fontRef>
        </p:style>
        <p:txBody>
          <a:bodyPr/>
          <a:lstStyle/>
          <a:p>
            <a:pPr algn="ctr"/>
            <a:r>
              <a:rPr lang="en-US" sz="4000" dirty="0">
                <a:solidFill>
                  <a:schemeClr val="bg1"/>
                </a:solidFill>
                <a:latin typeface="Times New Roman" panose="02020603050405020304" pitchFamily="18" charset="0"/>
                <a:cs typeface="Times New Roman" panose="02020603050405020304" pitchFamily="18" charset="0"/>
              </a:rPr>
              <a:t>Speech Emotion Recognition </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5160" y="2470133"/>
            <a:ext cx="7854950" cy="3839187"/>
          </a:xfrm>
        </p:spPr>
        <p:txBody>
          <a:bodyPr>
            <a:noAutofit/>
          </a:bodyPr>
          <a:lstStyle/>
          <a:p>
            <a:pPr algn="ctr"/>
            <a:r>
              <a:rPr lang="en-IN" altLang="en-US" sz="2800" b="1" dirty="0">
                <a:solidFill>
                  <a:schemeClr val="tx1"/>
                </a:solidFill>
                <a:latin typeface="Times New Roman" panose="02020603050405020304" pitchFamily="18" charset="0"/>
                <a:cs typeface="Times New Roman" panose="02020603050405020304" pitchFamily="18" charset="0"/>
              </a:rPr>
              <a:t>Group members:</a:t>
            </a:r>
          </a:p>
          <a:p>
            <a:pPr algn="ctr"/>
            <a:r>
              <a:rPr lang="en-IN" altLang="en-US" sz="2400" dirty="0">
                <a:solidFill>
                  <a:schemeClr val="tx1"/>
                </a:solidFill>
                <a:latin typeface="Times New Roman" panose="02020603050405020304" pitchFamily="18" charset="0"/>
                <a:cs typeface="Times New Roman" panose="02020603050405020304" pitchFamily="18" charset="0"/>
              </a:rPr>
              <a:t>Ms. </a:t>
            </a:r>
            <a:r>
              <a:rPr lang="en-IN" altLang="en-US" sz="2400" dirty="0" err="1">
                <a:solidFill>
                  <a:schemeClr val="tx1"/>
                </a:solidFill>
                <a:latin typeface="Times New Roman" panose="02020603050405020304" pitchFamily="18" charset="0"/>
                <a:cs typeface="Times New Roman" panose="02020603050405020304" pitchFamily="18" charset="0"/>
              </a:rPr>
              <a:t>Divya</a:t>
            </a:r>
            <a:r>
              <a:rPr lang="en-IN" altLang="en-US" sz="2400" dirty="0">
                <a:solidFill>
                  <a:schemeClr val="tx1"/>
                </a:solidFill>
                <a:latin typeface="Times New Roman" panose="02020603050405020304" pitchFamily="18" charset="0"/>
                <a:cs typeface="Times New Roman" panose="02020603050405020304" pitchFamily="18" charset="0"/>
              </a:rPr>
              <a:t> Rawat                 205</a:t>
            </a:r>
          </a:p>
          <a:p>
            <a:r>
              <a:rPr lang="en-IN" altLang="en-US" sz="2400" dirty="0">
                <a:solidFill>
                  <a:schemeClr val="tx1"/>
                </a:solidFill>
                <a:latin typeface="Times New Roman" panose="02020603050405020304" pitchFamily="18" charset="0"/>
                <a:cs typeface="Times New Roman" panose="02020603050405020304" pitchFamily="18" charset="0"/>
              </a:rPr>
              <a:t>Ms. Shreya Parab                 219</a:t>
            </a:r>
          </a:p>
          <a:p>
            <a:r>
              <a:rPr lang="en-IN" altLang="en-US" sz="2400" dirty="0">
                <a:solidFill>
                  <a:schemeClr val="tx1"/>
                </a:solidFill>
                <a:latin typeface="Times New Roman" panose="02020603050405020304" pitchFamily="18" charset="0"/>
                <a:cs typeface="Times New Roman" panose="02020603050405020304" pitchFamily="18" charset="0"/>
              </a:rPr>
              <a:t>Ms. Vaishnavi Rai                223</a:t>
            </a:r>
          </a:p>
          <a:p>
            <a:endParaRPr lang="en-IN" altLang="en-US" sz="2400" dirty="0">
              <a:solidFill>
                <a:schemeClr val="tx1"/>
              </a:solidFill>
              <a:latin typeface="Times New Roman" panose="02020603050405020304" pitchFamily="18" charset="0"/>
              <a:cs typeface="Times New Roman" panose="02020603050405020304" pitchFamily="18" charset="0"/>
            </a:endParaRPr>
          </a:p>
          <a:p>
            <a:pPr algn="ctr"/>
            <a:r>
              <a:rPr lang="en-IN" altLang="en-US" sz="2800" b="1" dirty="0">
                <a:solidFill>
                  <a:schemeClr val="tx1"/>
                </a:solidFill>
                <a:latin typeface="Times New Roman" panose="02020603050405020304" pitchFamily="18" charset="0"/>
                <a:cs typeface="Times New Roman" panose="02020603050405020304" pitchFamily="18" charset="0"/>
              </a:rPr>
              <a:t>Name of Project Guide:  </a:t>
            </a:r>
          </a:p>
          <a:p>
            <a:pPr algn="ctr"/>
            <a:r>
              <a:rPr lang="en-IN" altLang="en-US" sz="2800" b="1" dirty="0">
                <a:solidFill>
                  <a:schemeClr val="tx1"/>
                </a:solidFill>
                <a:latin typeface="Times New Roman" panose="02020603050405020304" pitchFamily="18" charset="0"/>
                <a:cs typeface="Times New Roman" panose="02020603050405020304" pitchFamily="18" charset="0"/>
              </a:rPr>
              <a:t>Prof. Sonal Bankar</a:t>
            </a:r>
          </a:p>
        </p:txBody>
      </p:sp>
      <p:pic>
        <p:nvPicPr>
          <p:cNvPr id="4" name="Picture 3">
            <a:extLst>
              <a:ext uri="{FF2B5EF4-FFF2-40B4-BE49-F238E27FC236}">
                <a16:creationId xmlns:a16="http://schemas.microsoft.com/office/drawing/2014/main" id="{D3D546D1-FBB8-433F-96D5-DC437D87E7EC}"/>
              </a:ext>
            </a:extLst>
          </p:cNvPr>
          <p:cNvPicPr>
            <a:picLocks noChangeAspect="1"/>
          </p:cNvPicPr>
          <p:nvPr/>
        </p:nvPicPr>
        <p:blipFill>
          <a:blip r:embed="rId2"/>
          <a:stretch>
            <a:fillRect/>
          </a:stretch>
        </p:blipFill>
        <p:spPr>
          <a:xfrm>
            <a:off x="8316416" y="0"/>
            <a:ext cx="827584" cy="827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12" y="54288"/>
            <a:ext cx="8229600" cy="1143000"/>
          </a:xfrm>
        </p:spPr>
        <p:txBody>
          <a:bodyPr/>
          <a:lstStyle/>
          <a:p>
            <a:r>
              <a:rPr lang="en-US" b="1" dirty="0">
                <a:solidFill>
                  <a:srgbClr val="C00000"/>
                </a:solidFill>
                <a:latin typeface="Times New Roman" pitchFamily="18" charset="0"/>
                <a:cs typeface="Times New Roman" pitchFamily="18" charset="0"/>
              </a:rPr>
              <a:t>Presentation Outline</a:t>
            </a:r>
            <a:r>
              <a:rPr lang="en-US" b="1" dirty="0">
                <a:solidFill>
                  <a:schemeClr val="tx2">
                    <a:lumMod val="40000"/>
                    <a:lumOff val="60000"/>
                  </a:schemeClr>
                </a:solidFill>
                <a:latin typeface="Times New Roman" pitchFamily="18" charset="0"/>
                <a:cs typeface="Times New Roman" pitchFamily="18" charset="0"/>
              </a:rPr>
              <a:t> </a:t>
            </a:r>
          </a:p>
        </p:txBody>
      </p:sp>
      <p:sp>
        <p:nvSpPr>
          <p:cNvPr id="3" name="Content Placeholder 2"/>
          <p:cNvSpPr>
            <a:spLocks noGrp="1"/>
          </p:cNvSpPr>
          <p:nvPr>
            <p:ph idx="1"/>
          </p:nvPr>
        </p:nvSpPr>
        <p:spPr>
          <a:xfrm>
            <a:off x="457200" y="1196752"/>
            <a:ext cx="8229600" cy="5472608"/>
          </a:xfrm>
        </p:spPr>
        <p:txBody>
          <a:bodyPr>
            <a:noAutofit/>
          </a:bodyPr>
          <a:lstStyle/>
          <a:p>
            <a:r>
              <a:rPr lang="en-IN" sz="1800" dirty="0">
                <a:latin typeface="Times New Roman" panose="02020603050405020304" pitchFamily="18" charset="0"/>
                <a:cs typeface="Times New Roman" panose="02020603050405020304" pitchFamily="18" charset="0"/>
              </a:rPr>
              <a:t>Abstract</a:t>
            </a:r>
          </a:p>
          <a:p>
            <a:r>
              <a:rPr lang="en-IN" sz="1800" dirty="0">
                <a:latin typeface="Times New Roman" panose="02020603050405020304" pitchFamily="18" charset="0"/>
                <a:cs typeface="Times New Roman" panose="02020603050405020304" pitchFamily="18" charset="0"/>
              </a:rPr>
              <a:t>Introduction</a:t>
            </a:r>
          </a:p>
          <a:p>
            <a:r>
              <a:rPr lang="en-IN" sz="1800" dirty="0">
                <a:latin typeface="Times New Roman" panose="02020603050405020304" pitchFamily="18" charset="0"/>
                <a:cs typeface="Times New Roman" panose="02020603050405020304" pitchFamily="18" charset="0"/>
              </a:rPr>
              <a:t>Literature Survey </a:t>
            </a:r>
          </a:p>
          <a:p>
            <a:r>
              <a:rPr lang="en-IN" sz="1800" dirty="0">
                <a:latin typeface="Times New Roman" panose="02020603050405020304" pitchFamily="18" charset="0"/>
                <a:cs typeface="Times New Roman" panose="02020603050405020304" pitchFamily="18" charset="0"/>
              </a:rPr>
              <a:t>Limitation of Existing system</a:t>
            </a:r>
          </a:p>
          <a:p>
            <a:r>
              <a:rPr lang="en-IN" sz="1800" dirty="0">
                <a:latin typeface="Times New Roman" panose="02020603050405020304" pitchFamily="18" charset="0"/>
                <a:cs typeface="Times New Roman" panose="02020603050405020304" pitchFamily="18" charset="0"/>
              </a:rPr>
              <a:t>Problem Statement and Objective </a:t>
            </a:r>
          </a:p>
          <a:p>
            <a:r>
              <a:rPr lang="en-IN" sz="1800" dirty="0">
                <a:latin typeface="Times New Roman" panose="02020603050405020304" pitchFamily="18" charset="0"/>
                <a:cs typeface="Times New Roman" panose="02020603050405020304" pitchFamily="18" charset="0"/>
              </a:rPr>
              <a:t>Scope </a:t>
            </a:r>
          </a:p>
          <a:p>
            <a:r>
              <a:rPr lang="en-IN" sz="1800" dirty="0">
                <a:latin typeface="Times New Roman" panose="02020603050405020304" pitchFamily="18" charset="0"/>
                <a:cs typeface="Times New Roman" panose="02020603050405020304" pitchFamily="18" charset="0"/>
              </a:rPr>
              <a:t>Proposed System </a:t>
            </a:r>
          </a:p>
          <a:p>
            <a:r>
              <a:rPr lang="en-IN" sz="1800" dirty="0">
                <a:latin typeface="Times New Roman" panose="02020603050405020304" pitchFamily="18" charset="0"/>
                <a:cs typeface="Times New Roman" panose="02020603050405020304" pitchFamily="18" charset="0"/>
              </a:rPr>
              <a:t>Analysis/Framework/ Algorithm </a:t>
            </a:r>
          </a:p>
          <a:p>
            <a:r>
              <a:rPr lang="en-IN" sz="1800" dirty="0">
                <a:latin typeface="Times New Roman" panose="02020603050405020304" pitchFamily="18" charset="0"/>
                <a:cs typeface="Times New Roman" panose="02020603050405020304" pitchFamily="18" charset="0"/>
              </a:rPr>
              <a:t>Details of Hardware &amp; Software </a:t>
            </a:r>
          </a:p>
          <a:p>
            <a:r>
              <a:rPr lang="en-IN" sz="1800" dirty="0">
                <a:latin typeface="Times New Roman" panose="02020603050405020304" pitchFamily="18" charset="0"/>
                <a:cs typeface="Times New Roman" panose="02020603050405020304" pitchFamily="18" charset="0"/>
              </a:rPr>
              <a:t>Design details </a:t>
            </a:r>
          </a:p>
          <a:p>
            <a:r>
              <a:rPr lang="en-IN" sz="1800" dirty="0">
                <a:latin typeface="Times New Roman" panose="02020603050405020304" pitchFamily="18" charset="0"/>
                <a:cs typeface="Times New Roman" panose="02020603050405020304" pitchFamily="18" charset="0"/>
              </a:rPr>
              <a:t>Methodology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Implementation Plan for next semester</a:t>
            </a:r>
          </a:p>
          <a:p>
            <a:r>
              <a:rPr lang="en-US" sz="1800" dirty="0">
                <a:latin typeface="Times New Roman" panose="02020603050405020304" pitchFamily="18" charset="0"/>
                <a:cs typeface="Times New Roman" panose="02020603050405020304" pitchFamily="18" charset="0"/>
              </a:rPr>
              <a:t>Conclusion </a:t>
            </a:r>
          </a:p>
          <a:p>
            <a:r>
              <a:rPr lang="en-US" sz="1800" dirty="0">
                <a:latin typeface="Times New Roman" panose="02020603050405020304" pitchFamily="18" charset="0"/>
                <a:cs typeface="Times New Roman" panose="02020603050405020304" pitchFamily="18" charset="0"/>
              </a:rPr>
              <a:t>References </a:t>
            </a:r>
          </a:p>
        </p:txBody>
      </p:sp>
      <p:cxnSp>
        <p:nvCxnSpPr>
          <p:cNvPr id="5" name="Straight Connector 4">
            <a:extLst>
              <a:ext uri="{FF2B5EF4-FFF2-40B4-BE49-F238E27FC236}">
                <a16:creationId xmlns:a16="http://schemas.microsoft.com/office/drawing/2014/main" id="{8A708980-E7CD-4244-9904-384DD6A2F514}"/>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813F1C09-DD44-4E16-AACC-24C4C3B2077D}"/>
              </a:ext>
            </a:extLst>
          </p:cNvPr>
          <p:cNvPicPr>
            <a:picLocks noChangeAspect="1"/>
          </p:cNvPicPr>
          <p:nvPr/>
        </p:nvPicPr>
        <p:blipFill>
          <a:blip r:embed="rId2"/>
          <a:stretch>
            <a:fillRect/>
          </a:stretch>
        </p:blipFill>
        <p:spPr>
          <a:xfrm>
            <a:off x="8316416" y="0"/>
            <a:ext cx="827584" cy="827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
            <a:ext cx="8229600" cy="1298446"/>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17704"/>
            <a:ext cx="8229600" cy="4627245"/>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3E6119E-07AA-4731-B09F-F9B5FCCEF6AD}"/>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CEA5E6D-60AB-494F-9356-B6B47AAB34B6}"/>
              </a:ext>
            </a:extLst>
          </p:cNvPr>
          <p:cNvPicPr>
            <a:picLocks noChangeAspect="1"/>
          </p:cNvPicPr>
          <p:nvPr/>
        </p:nvPicPr>
        <p:blipFill>
          <a:blip r:embed="rId3"/>
          <a:stretch>
            <a:fillRect/>
          </a:stretch>
        </p:blipFill>
        <p:spPr>
          <a:xfrm>
            <a:off x="8316416" y="153144"/>
            <a:ext cx="827584" cy="827584"/>
          </a:xfrm>
          <a:prstGeom prst="rect">
            <a:avLst/>
          </a:prstGeom>
        </p:spPr>
      </p:pic>
      <p:sp>
        <p:nvSpPr>
          <p:cNvPr id="7" name="TextBox 6">
            <a:extLst>
              <a:ext uri="{FF2B5EF4-FFF2-40B4-BE49-F238E27FC236}">
                <a16:creationId xmlns:a16="http://schemas.microsoft.com/office/drawing/2014/main" id="{DBA88772-7E02-46A7-9401-A6A50912A3D4}"/>
              </a:ext>
            </a:extLst>
          </p:cNvPr>
          <p:cNvSpPr txBox="1"/>
          <p:nvPr/>
        </p:nvSpPr>
        <p:spPr>
          <a:xfrm>
            <a:off x="434460" y="1261257"/>
            <a:ext cx="8147248" cy="5444247"/>
          </a:xfrm>
          <a:prstGeom prst="rect">
            <a:avLst/>
          </a:prstGeom>
          <a:noFill/>
        </p:spPr>
        <p:txBody>
          <a:bodyPr wrap="square">
            <a:spAutoFit/>
          </a:bodyPr>
          <a:lstStyle/>
          <a:p>
            <a:pPr marL="342900" indent="-342900" algn="just" rtl="0">
              <a:lnSpc>
                <a:spcPct val="150000"/>
              </a:lnSpc>
              <a:spcBef>
                <a:spcPts val="0"/>
              </a:spcBef>
              <a:spcAft>
                <a:spcPts val="80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Speech emotion recognition is one of the latest challenges in speech processing.</a:t>
            </a:r>
          </a:p>
          <a:p>
            <a:pPr marL="342900" indent="-342900" algn="just" rtl="0">
              <a:lnSpc>
                <a:spcPct val="150000"/>
              </a:lnSpc>
              <a:spcBef>
                <a:spcPts val="0"/>
              </a:spcBef>
              <a:spcAft>
                <a:spcPts val="80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Emotion recognition from the speaker’s speech is very difficult because of the following reasons: </a:t>
            </a:r>
          </a:p>
          <a:p>
            <a:pPr marL="742950" lvl="1" indent="-285750" algn="just">
              <a:lnSpc>
                <a:spcPct val="150000"/>
              </a:lnSpc>
              <a:spcAft>
                <a:spcPts val="800"/>
              </a:spcAft>
              <a:buFont typeface="Wingdings" panose="05000000000000000000" pitchFamily="2" charset="2"/>
              <a:buChar char="Ø"/>
            </a:pPr>
            <a:r>
              <a:rPr lang="en-US" b="0" i="0" u="none" strike="noStrike" dirty="0">
                <a:solidFill>
                  <a:srgbClr val="000000"/>
                </a:solidFill>
                <a:effectLst/>
                <a:latin typeface="Times New Roman" panose="02020603050405020304" pitchFamily="18" charset="0"/>
                <a:cs typeface="Times New Roman" panose="02020603050405020304" pitchFamily="18" charset="0"/>
              </a:rPr>
              <a:t>In differentiating between various emotions which particular speech features are more useful is not clear. </a:t>
            </a:r>
          </a:p>
          <a:p>
            <a:pPr marL="742950" lvl="1" indent="-285750" algn="just">
              <a:lnSpc>
                <a:spcPct val="150000"/>
              </a:lnSpc>
              <a:spcAft>
                <a:spcPts val="800"/>
              </a:spcAft>
              <a:buFont typeface="Wingdings" panose="05000000000000000000" pitchFamily="2" charset="2"/>
              <a:buChar char="Ø"/>
            </a:pPr>
            <a:r>
              <a:rPr lang="en-US" b="0" i="0" u="none" strike="noStrike" dirty="0">
                <a:solidFill>
                  <a:srgbClr val="000000"/>
                </a:solidFill>
                <a:effectLst/>
                <a:latin typeface="Times New Roman" panose="02020603050405020304" pitchFamily="18" charset="0"/>
                <a:cs typeface="Times New Roman" panose="02020603050405020304" pitchFamily="18" charset="0"/>
              </a:rPr>
              <a:t>Because of the existence of the different sentences, speakers, speaking styles, speaking rates accosting variability was introduced, because of which speech features get directly affected. </a:t>
            </a:r>
            <a:endParaRPr lang="en-US"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In this Python Project, we will use the libraries librosa, sound file, and sklearn (among others) to build a model using a MLP Classifier MLP Classifier stands for Multi-layer Perceptron classifier which in the name itself connects to a Neural Network.</a:t>
            </a:r>
            <a:endParaRPr lang="en-US" b="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35"/>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505"/>
            <a:ext cx="8229600" cy="4627245"/>
          </a:xfrm>
        </p:spPr>
        <p:txBody>
          <a:bodyPr>
            <a:noAutofit/>
          </a:bodyPr>
          <a:lstStyle/>
          <a:p>
            <a:pPr algn="just">
              <a:buNone/>
            </a:pPr>
            <a:endParaRPr lang="en-US" sz="1800" dirty="0">
              <a:latin typeface="Times New Roman" panose="02020603050405020304" pitchFamily="18" charset="0"/>
              <a:cs typeface="Times New Roman" panose="02020603050405020304" pitchFamily="18" charset="0"/>
            </a:endParaRPr>
          </a:p>
          <a:p>
            <a:pPr marL="0" indent="0" algn="just"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EAD4889-3E04-426D-B508-101A0750371A}"/>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409948EE-A6E8-4A34-8443-26B7146DD15B}"/>
              </a:ext>
            </a:extLst>
          </p:cNvPr>
          <p:cNvPicPr>
            <a:picLocks noChangeAspect="1"/>
          </p:cNvPicPr>
          <p:nvPr/>
        </p:nvPicPr>
        <p:blipFill>
          <a:blip r:embed="rId3"/>
          <a:stretch>
            <a:fillRect/>
          </a:stretch>
        </p:blipFill>
        <p:spPr>
          <a:xfrm>
            <a:off x="8316416" y="0"/>
            <a:ext cx="827584" cy="827584"/>
          </a:xfrm>
          <a:prstGeom prst="rect">
            <a:avLst/>
          </a:prstGeom>
        </p:spPr>
      </p:pic>
      <p:sp>
        <p:nvSpPr>
          <p:cNvPr id="7" name="TextBox 6">
            <a:extLst>
              <a:ext uri="{FF2B5EF4-FFF2-40B4-BE49-F238E27FC236}">
                <a16:creationId xmlns:a16="http://schemas.microsoft.com/office/drawing/2014/main" id="{8F6206AD-E253-4C77-9006-BE6ED071567E}"/>
              </a:ext>
            </a:extLst>
          </p:cNvPr>
          <p:cNvSpPr txBox="1"/>
          <p:nvPr/>
        </p:nvSpPr>
        <p:spPr>
          <a:xfrm>
            <a:off x="570384" y="1307465"/>
            <a:ext cx="8116416" cy="7017306"/>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today’s digital era, speech signals become a mode of communication between humans and machines which is possible by various technological advancements.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Speech emotion recognition is one of the latest challenges in speech processing.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Besides human facial expressions speech has proven as one of the most promising modalities for the automatic recognition of human emotions.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leads to Speech Emotion Recognition(SER) growing research topic in which lots of advancements can lead to advancements in various field like automatic translation systems, machine to human interaction, used in synthesizing speech from text so on.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Emotion can be recognized from facial expressions , speech signals.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emotion may correspond to the different portions of the spoken utterance. Therefore it is very difficult to differentiate these portions of utterance</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19449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20" y="42912"/>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r>
              <a:rPr lang="en-IN" sz="3200" dirty="0">
                <a:solidFill>
                  <a:srgbClr val="C00000"/>
                </a:solidFill>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500505"/>
            <a:ext cx="8229600" cy="4627245"/>
          </a:xfrm>
        </p:spPr>
        <p:txBody>
          <a:bodyPr>
            <a:noAutofit/>
          </a:bodyPr>
          <a:lstStyle/>
          <a:p>
            <a:pPr>
              <a:buNone/>
            </a:pPr>
            <a:endParaRPr lang="en-US" sz="1800" dirty="0"/>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Cambria" panose="02040503050406030204" charset="0"/>
                <a:ea typeface="+mn-ea"/>
                <a:cs typeface="Cambria" panose="02040503050406030204" charset="0"/>
                <a:sym typeface="+mn-ea"/>
              </a:rPr>
              <a:t> </a:t>
            </a:r>
            <a:endParaRPr lang="en-US" sz="2400" dirty="0">
              <a:latin typeface="Cambria" panose="02040503050406030204" charset="0"/>
              <a:cs typeface="Cambria" panose="02040503050406030204" charset="0"/>
            </a:endParaRPr>
          </a:p>
        </p:txBody>
      </p:sp>
      <p:graphicFrame>
        <p:nvGraphicFramePr>
          <p:cNvPr id="4" name="Table 4">
            <a:extLst>
              <a:ext uri="{FF2B5EF4-FFF2-40B4-BE49-F238E27FC236}">
                <a16:creationId xmlns:a16="http://schemas.microsoft.com/office/drawing/2014/main" id="{BF900D80-E838-45C4-BE7A-3352EE716993}"/>
              </a:ext>
            </a:extLst>
          </p:cNvPr>
          <p:cNvGraphicFramePr>
            <a:graphicFrameLocks noGrp="1"/>
          </p:cNvGraphicFramePr>
          <p:nvPr>
            <p:extLst>
              <p:ext uri="{D42A27DB-BD31-4B8C-83A1-F6EECF244321}">
                <p14:modId xmlns:p14="http://schemas.microsoft.com/office/powerpoint/2010/main" val="1119609352"/>
              </p:ext>
            </p:extLst>
          </p:nvPr>
        </p:nvGraphicFramePr>
        <p:xfrm>
          <a:off x="504968" y="1340768"/>
          <a:ext cx="8181832" cy="3736241"/>
        </p:xfrm>
        <a:graphic>
          <a:graphicData uri="http://schemas.openxmlformats.org/drawingml/2006/table">
            <a:tbl>
              <a:tblPr firstRow="1" bandRow="1">
                <a:tableStyleId>{5C22544A-7EE6-4342-B048-85BDC9FD1C3A}</a:tableStyleId>
              </a:tblPr>
              <a:tblGrid>
                <a:gridCol w="569220">
                  <a:extLst>
                    <a:ext uri="{9D8B030D-6E8A-4147-A177-3AD203B41FA5}">
                      <a16:colId xmlns:a16="http://schemas.microsoft.com/office/drawing/2014/main" val="2818173814"/>
                    </a:ext>
                  </a:extLst>
                </a:gridCol>
                <a:gridCol w="1481588">
                  <a:extLst>
                    <a:ext uri="{9D8B030D-6E8A-4147-A177-3AD203B41FA5}">
                      <a16:colId xmlns:a16="http://schemas.microsoft.com/office/drawing/2014/main" val="188644842"/>
                    </a:ext>
                  </a:extLst>
                </a:gridCol>
                <a:gridCol w="2324717">
                  <a:extLst>
                    <a:ext uri="{9D8B030D-6E8A-4147-A177-3AD203B41FA5}">
                      <a16:colId xmlns:a16="http://schemas.microsoft.com/office/drawing/2014/main" val="3486875863"/>
                    </a:ext>
                  </a:extLst>
                </a:gridCol>
                <a:gridCol w="3806307">
                  <a:extLst>
                    <a:ext uri="{9D8B030D-6E8A-4147-A177-3AD203B41FA5}">
                      <a16:colId xmlns:a16="http://schemas.microsoft.com/office/drawing/2014/main" val="1699819136"/>
                    </a:ext>
                  </a:extLst>
                </a:gridCol>
              </a:tblGrid>
              <a:tr h="878498">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Sr.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Title of the paper &amp; year of publ.(Old to recent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Major contributions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6323366"/>
                  </a:ext>
                </a:extLst>
              </a:tr>
              <a:tr h="1677132">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SG </a:t>
                      </a:r>
                      <a:r>
                        <a:rPr lang="en-US" sz="1800" dirty="0" err="1">
                          <a:solidFill>
                            <a:schemeClr val="tx1"/>
                          </a:solidFill>
                          <a:latin typeface="Times New Roman" panose="02020603050405020304" pitchFamily="18" charset="0"/>
                          <a:cs typeface="Times New Roman" panose="02020603050405020304" pitchFamily="18" charset="0"/>
                        </a:rPr>
                        <a:t>Koolagudi</a:t>
                      </a:r>
                      <a:r>
                        <a:rPr lang="en-US" sz="1800" dirty="0">
                          <a:solidFill>
                            <a:schemeClr val="tx1"/>
                          </a:solidFill>
                          <a:latin typeface="Times New Roman" panose="02020603050405020304" pitchFamily="18" charset="0"/>
                          <a:cs typeface="Times New Roman" panose="02020603050405020304" pitchFamily="18" charset="0"/>
                        </a:rPr>
                        <a:t> and SR </a:t>
                      </a:r>
                      <a:r>
                        <a:rPr lang="en-US" sz="1800" dirty="0" err="1">
                          <a:solidFill>
                            <a:schemeClr val="tx1"/>
                          </a:solidFill>
                          <a:latin typeface="Times New Roman" panose="02020603050405020304" pitchFamily="18" charset="0"/>
                          <a:cs typeface="Times New Roman" panose="02020603050405020304" pitchFamily="18" charset="0"/>
                        </a:rPr>
                        <a:t>Krothapalli</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Emotion Recognition </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Emotion Recognition from pitch using sub syllabic and pitch </a:t>
                      </a:r>
                      <a:r>
                        <a:rPr lang="en-US" sz="1800" dirty="0" err="1">
                          <a:solidFill>
                            <a:schemeClr val="tx1"/>
                          </a:solidFill>
                          <a:latin typeface="Times New Roman" panose="02020603050405020304" pitchFamily="18" charset="0"/>
                          <a:cs typeface="Times New Roman" panose="02020603050405020304" pitchFamily="18" charset="0"/>
                        </a:rPr>
                        <a:t>synchoronous</a:t>
                      </a:r>
                      <a:r>
                        <a:rPr lang="en-US" sz="1800" dirty="0">
                          <a:solidFill>
                            <a:schemeClr val="tx1"/>
                          </a:solidFill>
                          <a:latin typeface="Times New Roman" panose="02020603050405020304" pitchFamily="18" charset="0"/>
                          <a:cs typeface="Times New Roman" panose="02020603050405020304" pitchFamily="18" charset="0"/>
                        </a:rPr>
                        <a:t> spectral features</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539795"/>
                  </a:ext>
                </a:extLst>
              </a:tr>
              <a:tr h="1144709">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err="1">
                          <a:solidFill>
                            <a:schemeClr val="tx1"/>
                          </a:solidFill>
                          <a:latin typeface="Times New Roman" panose="02020603050405020304" pitchFamily="18" charset="0"/>
                          <a:cs typeface="Times New Roman" panose="02020603050405020304" pitchFamily="18" charset="0"/>
                        </a:rPr>
                        <a:t>J.Rong</a:t>
                      </a:r>
                      <a:r>
                        <a:rPr lang="en-US" sz="1800" dirty="0">
                          <a:solidFill>
                            <a:schemeClr val="tx1"/>
                          </a:solidFill>
                          <a:latin typeface="Times New Roman" panose="02020603050405020304" pitchFamily="18" charset="0"/>
                          <a:cs typeface="Times New Roman" panose="02020603050405020304" pitchFamily="18" charset="0"/>
                        </a:rPr>
                        <a:t>, G Li and Y.P.P Chen</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Emotion Recognition from speech</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Acoustic Feature selection for automatic emotion recognition from speech.</a:t>
                      </a:r>
                      <a:endParaRPr lang="en-IN" sz="1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0618236"/>
                  </a:ext>
                </a:extLst>
              </a:tr>
            </a:tbl>
          </a:graphicData>
        </a:graphic>
      </p:graphicFrame>
      <p:cxnSp>
        <p:nvCxnSpPr>
          <p:cNvPr id="5" name="Straight Connector 4">
            <a:extLst>
              <a:ext uri="{FF2B5EF4-FFF2-40B4-BE49-F238E27FC236}">
                <a16:creationId xmlns:a16="http://schemas.microsoft.com/office/drawing/2014/main" id="{807DD53A-18B8-4E7E-B92E-8B13BDC25ABC}"/>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60E45381-43A3-4A61-9D0C-683F0B233522}"/>
              </a:ext>
            </a:extLst>
          </p:cNvPr>
          <p:cNvPicPr>
            <a:picLocks noChangeAspect="1"/>
          </p:cNvPicPr>
          <p:nvPr/>
        </p:nvPicPr>
        <p:blipFill>
          <a:blip r:embed="rId3"/>
          <a:stretch>
            <a:fillRect/>
          </a:stretch>
        </p:blipFill>
        <p:spPr>
          <a:xfrm>
            <a:off x="8316416" y="81136"/>
            <a:ext cx="827584" cy="827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848" y="153035"/>
            <a:ext cx="8229600" cy="1154430"/>
          </a:xfrm>
        </p:spPr>
        <p:txBody>
          <a:bodyPr>
            <a:normAutofit/>
          </a:body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LIMITATION OF EXISTING SYSTEM</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7571" y="1421905"/>
            <a:ext cx="8229600" cy="4627245"/>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marL="0" indent="0" algn="l"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70C42B3-F457-47C8-B1E2-B31EA207DC32}"/>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945369DC-48E7-4671-AC5F-55CE22D953F1}"/>
              </a:ext>
            </a:extLst>
          </p:cNvPr>
          <p:cNvPicPr>
            <a:picLocks noChangeAspect="1"/>
          </p:cNvPicPr>
          <p:nvPr/>
        </p:nvPicPr>
        <p:blipFill>
          <a:blip r:embed="rId3"/>
          <a:stretch>
            <a:fillRect/>
          </a:stretch>
        </p:blipFill>
        <p:spPr>
          <a:xfrm>
            <a:off x="8316416" y="0"/>
            <a:ext cx="827584" cy="827584"/>
          </a:xfrm>
          <a:prstGeom prst="rect">
            <a:avLst/>
          </a:prstGeom>
        </p:spPr>
      </p:pic>
      <p:sp>
        <p:nvSpPr>
          <p:cNvPr id="7" name="TextBox 6">
            <a:extLst>
              <a:ext uri="{FF2B5EF4-FFF2-40B4-BE49-F238E27FC236}">
                <a16:creationId xmlns:a16="http://schemas.microsoft.com/office/drawing/2014/main" id="{F52E923C-F9D6-45C9-AD56-C2BD4B8140AF}"/>
              </a:ext>
            </a:extLst>
          </p:cNvPr>
          <p:cNvSpPr txBox="1"/>
          <p:nvPr/>
        </p:nvSpPr>
        <p:spPr>
          <a:xfrm>
            <a:off x="611560" y="1702107"/>
            <a:ext cx="8075240" cy="2585323"/>
          </a:xfrm>
          <a:prstGeom prst="rect">
            <a:avLst/>
          </a:prstGeom>
          <a:noFill/>
        </p:spPr>
        <p:txBody>
          <a:bodyPr wrap="square">
            <a:spAutoFit/>
          </a:bodyPr>
          <a:lstStyle/>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Coping With Additive Noise</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Labelling Of Emotion</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Selection Of Classifier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0353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8168"/>
            <a:ext cx="8229600" cy="1154430"/>
          </a:xfrm>
        </p:spPr>
        <p:txBody>
          <a:bodyPr>
            <a:normAutofit/>
          </a:bodyPr>
          <a:lstStyle/>
          <a:p>
            <a:r>
              <a:rPr lang="en-IN" sz="40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4562" y="1371600"/>
            <a:ext cx="8198565" cy="4677551"/>
          </a:xfrm>
        </p:spPr>
        <p:txBody>
          <a:bodyPr>
            <a:noAutofit/>
          </a:bodyPr>
          <a:lstStyle/>
          <a:p>
            <a:pPr algn="just">
              <a:buNone/>
            </a:pPr>
            <a:endParaRPr lang="en-US" sz="1800" dirty="0">
              <a:latin typeface="Times New Roman" panose="02020603050405020304" pitchFamily="18" charset="0"/>
              <a:cs typeface="Times New Roman" panose="02020603050405020304" pitchFamily="18" charset="0"/>
            </a:endParaRPr>
          </a:p>
          <a:p>
            <a:pPr marL="0" indent="0" algn="just" defTabSz="457200">
              <a:spcBef>
                <a:spcPts val="1000"/>
              </a:spcBef>
              <a:spcAft>
                <a:spcPts val="0"/>
              </a:spcAft>
              <a:buClr>
                <a:srgbClr val="5FCBEF"/>
              </a:buClr>
              <a:buSzPct val="80000"/>
              <a:buFont typeface="Wingdings 3" panose="05040102010807070707" charset="2"/>
              <a:buNone/>
            </a:pPr>
            <a:r>
              <a:rPr lang="en-IN" sz="2400" dirty="0">
                <a:solidFill>
                  <a:schemeClr val="tx1"/>
                </a:solidFill>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40281B4-CA86-4080-80CA-DC84942F53A3}"/>
              </a:ext>
            </a:extLst>
          </p:cNvPr>
          <p:cNvCxnSpPr/>
          <p:nvPr/>
        </p:nvCxnSpPr>
        <p:spPr>
          <a:xfrm flipV="1">
            <a:off x="354562" y="908720"/>
            <a:ext cx="8332238" cy="1518"/>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E5098536-11B3-4CB8-A902-1206236DA46E}"/>
              </a:ext>
            </a:extLst>
          </p:cNvPr>
          <p:cNvPicPr>
            <a:picLocks noChangeAspect="1"/>
          </p:cNvPicPr>
          <p:nvPr/>
        </p:nvPicPr>
        <p:blipFill>
          <a:blip r:embed="rId3"/>
          <a:stretch>
            <a:fillRect/>
          </a:stretch>
        </p:blipFill>
        <p:spPr>
          <a:xfrm>
            <a:off x="8316416" y="0"/>
            <a:ext cx="827584" cy="827584"/>
          </a:xfrm>
          <a:prstGeom prst="rect">
            <a:avLst/>
          </a:prstGeom>
        </p:spPr>
      </p:pic>
      <p:sp>
        <p:nvSpPr>
          <p:cNvPr id="7" name="TextBox 6">
            <a:extLst>
              <a:ext uri="{FF2B5EF4-FFF2-40B4-BE49-F238E27FC236}">
                <a16:creationId xmlns:a16="http://schemas.microsoft.com/office/drawing/2014/main" id="{AF403C0F-5950-447C-BEB1-5E941E118B73}"/>
              </a:ext>
            </a:extLst>
          </p:cNvPr>
          <p:cNvSpPr txBox="1"/>
          <p:nvPr/>
        </p:nvSpPr>
        <p:spPr>
          <a:xfrm>
            <a:off x="472717" y="998726"/>
            <a:ext cx="8095927"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Speech is one of the ancient ways to express ourselves.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Speech Emotion Recognition is the act of attempting to recognize human emotion and affective states from speech.</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evaluation of the speech emotion recognition system is based on the level of naturalness of the sound/speech.</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Hence, It is more practical to use database that is collected from the real life situations.</a:t>
            </a:r>
          </a:p>
        </p:txBody>
      </p:sp>
      <p:sp>
        <p:nvSpPr>
          <p:cNvPr id="8" name="Title 1"/>
          <p:cNvSpPr txBox="1">
            <a:spLocks/>
          </p:cNvSpPr>
          <p:nvPr/>
        </p:nvSpPr>
        <p:spPr>
          <a:xfrm>
            <a:off x="359760" y="3645024"/>
            <a:ext cx="82296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N" sz="3200" dirty="0">
              <a:solidFill>
                <a:srgbClr val="C00000"/>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40281B4-CA86-4080-80CA-DC84942F53A3}"/>
              </a:ext>
            </a:extLst>
          </p:cNvPr>
          <p:cNvCxnSpPr/>
          <p:nvPr/>
        </p:nvCxnSpPr>
        <p:spPr>
          <a:xfrm flipV="1">
            <a:off x="219978" y="4507602"/>
            <a:ext cx="8332238" cy="1518"/>
          </a:xfrm>
          <a:prstGeom prst="line">
            <a:avLst/>
          </a:prstGeom>
          <a:ln w="44450"/>
        </p:spPr>
        <p:style>
          <a:lnRef idx="1">
            <a:schemeClr val="accent2"/>
          </a:lnRef>
          <a:fillRef idx="0">
            <a:schemeClr val="accent2"/>
          </a:fillRef>
          <a:effectRef idx="0">
            <a:schemeClr val="accent2"/>
          </a:effectRef>
          <a:fontRef idx="minor">
            <a:schemeClr val="tx1"/>
          </a:fontRef>
        </p:style>
      </p:cxnSp>
      <p:sp>
        <p:nvSpPr>
          <p:cNvPr id="11" name="Content Placeholder 2">
            <a:extLst>
              <a:ext uri="{FF2B5EF4-FFF2-40B4-BE49-F238E27FC236}">
                <a16:creationId xmlns:a16="http://schemas.microsoft.com/office/drawing/2014/main" id="{7370AF78-50E0-4F07-BD2C-D9A45479BFDD}"/>
              </a:ext>
            </a:extLst>
          </p:cNvPr>
          <p:cNvSpPr txBox="1">
            <a:spLocks/>
          </p:cNvSpPr>
          <p:nvPr/>
        </p:nvSpPr>
        <p:spPr>
          <a:xfrm>
            <a:off x="444967" y="4640374"/>
            <a:ext cx="8241833" cy="28930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The Objective of this project is to build a model to recognize emotion from speech using </a:t>
            </a:r>
            <a:r>
              <a:rPr lang="en-US" sz="1800" dirty="0" err="1">
                <a:latin typeface="Times New Roman" panose="02020603050405020304" pitchFamily="18" charset="0"/>
                <a:cs typeface="Times New Roman" panose="02020603050405020304" pitchFamily="18" charset="0"/>
              </a:rPr>
              <a:t>librosa</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libraries and RAVDESS dataset.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main goal of this project is to build a simple yet complete representative emotion recognition system.</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4430"/>
          </a:xfrm>
        </p:spPr>
        <p:txBody>
          <a:bodyPr>
            <a:normAutofit/>
          </a:bodyPr>
          <a:lstStyle/>
          <a:p>
            <a:r>
              <a:rPr lang="en-IN" sz="40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32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SCOPE</a:t>
            </a:r>
            <a:endParaRPr lang="en-IN" sz="3200" dirty="0">
              <a:solidFill>
                <a:srgbClr val="C00000"/>
              </a:solidFill>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AE20652-AACF-4C1B-8789-51F17B6E98A2}"/>
              </a:ext>
            </a:extLst>
          </p:cNvPr>
          <p:cNvCxnSpPr/>
          <p:nvPr/>
        </p:nvCxnSpPr>
        <p:spPr>
          <a:xfrm>
            <a:off x="457200" y="1124744"/>
            <a:ext cx="8229600" cy="0"/>
          </a:xfrm>
          <a:prstGeom prst="line">
            <a:avLst/>
          </a:prstGeom>
          <a:ln w="4445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C53A5B24-BF09-459D-9514-CB5289DD72EB}"/>
              </a:ext>
            </a:extLst>
          </p:cNvPr>
          <p:cNvPicPr>
            <a:picLocks noChangeAspect="1"/>
          </p:cNvPicPr>
          <p:nvPr/>
        </p:nvPicPr>
        <p:blipFill>
          <a:blip r:embed="rId3"/>
          <a:stretch>
            <a:fillRect/>
          </a:stretch>
        </p:blipFill>
        <p:spPr>
          <a:xfrm>
            <a:off x="8316416" y="0"/>
            <a:ext cx="827584" cy="827584"/>
          </a:xfrm>
          <a:prstGeom prst="rect">
            <a:avLst/>
          </a:prstGeom>
        </p:spPr>
      </p:pic>
      <p:graphicFrame>
        <p:nvGraphicFramePr>
          <p:cNvPr id="17" name="Diagram 16">
            <a:extLst>
              <a:ext uri="{FF2B5EF4-FFF2-40B4-BE49-F238E27FC236}">
                <a16:creationId xmlns:a16="http://schemas.microsoft.com/office/drawing/2014/main" id="{60D0ED40-EBE3-4FF0-885E-9457AF84E031}"/>
              </a:ext>
            </a:extLst>
          </p:cNvPr>
          <p:cNvGraphicFramePr/>
          <p:nvPr>
            <p:extLst>
              <p:ext uri="{D42A27DB-BD31-4B8C-83A1-F6EECF244321}">
                <p14:modId xmlns:p14="http://schemas.microsoft.com/office/powerpoint/2010/main" val="3140075263"/>
              </p:ext>
            </p:extLst>
          </p:nvPr>
        </p:nvGraphicFramePr>
        <p:xfrm>
          <a:off x="1043608" y="1124744"/>
          <a:ext cx="5936974" cy="49046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219834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1183</Words>
  <Application>Microsoft Office PowerPoint</Application>
  <PresentationFormat>On-screen Show (4:3)</PresentationFormat>
  <Paragraphs>169</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Times New Roman</vt:lpstr>
      <vt:lpstr>Wingdings</vt:lpstr>
      <vt:lpstr>Wingdings 3</vt:lpstr>
      <vt:lpstr>Office Theme</vt:lpstr>
      <vt:lpstr>Major Project-I Presentation  B.E. (Computer) Sem - VII</vt:lpstr>
      <vt:lpstr>Speech Emotion Recognition </vt:lpstr>
      <vt:lpstr>Presentation Outline </vt:lpstr>
      <vt:lpstr>ABSTRACT</vt:lpstr>
      <vt:lpstr>INTRODUCTION</vt:lpstr>
      <vt:lpstr>LITERATURE SURVEY </vt:lpstr>
      <vt:lpstr>LIMITATION OF EXISTING SYSTEM</vt:lpstr>
      <vt:lpstr> PROBLEM STATEMENT</vt:lpstr>
      <vt:lpstr> SCOPE</vt:lpstr>
      <vt:lpstr> PROPOSED SYSTEM</vt:lpstr>
      <vt:lpstr>                        ANALYSIS</vt:lpstr>
      <vt:lpstr>                              ANALYSIS </vt:lpstr>
      <vt:lpstr> DETAILS OF HARDWARE AND SOFTWARE</vt:lpstr>
      <vt:lpstr> DESIGN DETAILS</vt:lpstr>
      <vt:lpstr>METHODOLOGY</vt:lpstr>
      <vt:lpstr>IMPLEMENTATION PLAN FOR NEXT SEMESTER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Orientation program</dc:title>
  <dc:creator>computer</dc:creator>
  <cp:lastModifiedBy>shankar parab</cp:lastModifiedBy>
  <cp:revision>110</cp:revision>
  <dcterms:created xsi:type="dcterms:W3CDTF">2020-07-15T11:22:18Z</dcterms:created>
  <dcterms:modified xsi:type="dcterms:W3CDTF">2020-12-16T05:58:57Z</dcterms:modified>
</cp:coreProperties>
</file>